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328" r:id="rId10"/>
    <p:sldId id="264" r:id="rId11"/>
    <p:sldId id="265" r:id="rId12"/>
    <p:sldId id="315" r:id="rId13"/>
    <p:sldId id="316" r:id="rId14"/>
    <p:sldId id="317" r:id="rId15"/>
    <p:sldId id="269" r:id="rId16"/>
    <p:sldId id="270" r:id="rId17"/>
    <p:sldId id="272" r:id="rId18"/>
    <p:sldId id="273" r:id="rId19"/>
    <p:sldId id="313" r:id="rId20"/>
    <p:sldId id="274" r:id="rId21"/>
    <p:sldId id="275" r:id="rId22"/>
    <p:sldId id="276" r:id="rId23"/>
    <p:sldId id="277" r:id="rId24"/>
    <p:sldId id="278" r:id="rId25"/>
    <p:sldId id="279" r:id="rId26"/>
    <p:sldId id="318" r:id="rId27"/>
    <p:sldId id="332" r:id="rId28"/>
    <p:sldId id="324" r:id="rId29"/>
    <p:sldId id="333" r:id="rId30"/>
    <p:sldId id="320" r:id="rId31"/>
    <p:sldId id="334" r:id="rId32"/>
    <p:sldId id="294" r:id="rId33"/>
    <p:sldId id="322" r:id="rId34"/>
    <p:sldId id="312" r:id="rId35"/>
    <p:sldId id="286" r:id="rId36"/>
    <p:sldId id="287" r:id="rId37"/>
    <p:sldId id="288" r:id="rId38"/>
    <p:sldId id="289" r:id="rId39"/>
    <p:sldId id="325" r:id="rId40"/>
    <p:sldId id="291" r:id="rId41"/>
    <p:sldId id="296" r:id="rId42"/>
    <p:sldId id="299" r:id="rId43"/>
    <p:sldId id="300" r:id="rId44"/>
    <p:sldId id="301" r:id="rId45"/>
    <p:sldId id="302" r:id="rId46"/>
    <p:sldId id="329" r:id="rId47"/>
    <p:sldId id="330" r:id="rId48"/>
    <p:sldId id="331" r:id="rId49"/>
    <p:sldId id="306" r:id="rId50"/>
    <p:sldId id="307" r:id="rId51"/>
    <p:sldId id="309" r:id="rId52"/>
    <p:sldId id="327" r:id="rId53"/>
    <p:sldId id="310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6670"/>
    <a:srgbClr val="54660C"/>
    <a:srgbClr val="545270"/>
    <a:srgbClr val="82B4B5"/>
    <a:srgbClr val="65A4A5"/>
    <a:srgbClr val="338C8E"/>
    <a:srgbClr val="068184"/>
    <a:srgbClr val="006D71"/>
    <a:srgbClr val="C2DADA"/>
    <a:srgbClr val="ECE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56" autoAdjust="0"/>
    <p:restoredTop sz="94464" autoAdjust="0"/>
  </p:normalViewPr>
  <p:slideViewPr>
    <p:cSldViewPr snapToGrid="0">
      <p:cViewPr varScale="1">
        <p:scale>
          <a:sx n="72" d="100"/>
          <a:sy n="72" d="100"/>
        </p:scale>
        <p:origin x="100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Luca\Documents\UART\Informe%20T&#233;cnico%20de%20Situaci&#243;n%20del%20Mercado\Gr&#225;ficos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fi\Documents\TRABAJO\PAG%20UART\Power%20unificado\2021\JULIO\Gr&#225;fico%20por%20provincia%20para%20P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316560092817726E-2"/>
          <c:y val="2.529003802895223E-2"/>
          <c:w val="0.95487286839304486"/>
          <c:h val="0.81172170251618603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TRABAJADORES</c:v>
                </c:pt>
              </c:strCache>
            </c:strRef>
          </c:tx>
          <c:spPr>
            <a:ln w="40619">
              <a:solidFill>
                <a:srgbClr val="43707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8"/>
              <c:spPr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EEF-4475-AECB-06D0BD08538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EEF-4475-AECB-06D0BD085380}"/>
              </c:ext>
            </c:extLst>
          </c:dPt>
          <c:dPt>
            <c:idx val="65"/>
            <c:marker>
              <c:symbol val="circle"/>
              <c:size val="8"/>
              <c:spPr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EEF-4475-AECB-06D0BD085380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3-CEEF-4475-AECB-06D0BD085380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04-CEEF-4475-AECB-06D0BD085380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05-CEEF-4475-AECB-06D0BD085380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06-CEEF-4475-AECB-06D0BD085380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07-CEEF-4475-AECB-06D0BD085380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08-CEEF-4475-AECB-06D0BD085380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09-CEEF-4475-AECB-06D0BD085380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0A-CEEF-4475-AECB-06D0BD085380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0B-CEEF-4475-AECB-06D0BD085380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0C-CEEF-4475-AECB-06D0BD085380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0D-CEEF-4475-AECB-06D0BD085380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0E-CEEF-4475-AECB-06D0BD085380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0F-CEEF-4475-AECB-06D0BD085380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10-CEEF-4475-AECB-06D0BD085380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11-CEEF-4475-AECB-06D0BD085380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12-CEEF-4475-AECB-06D0BD085380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13-CEEF-4475-AECB-06D0BD085380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14-CEEF-4475-AECB-06D0BD085380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15-CEEF-4475-AECB-06D0BD085380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16-CEEF-4475-AECB-06D0BD085380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17-CEEF-4475-AECB-06D0BD085380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18-CEEF-4475-AECB-06D0BD085380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19-CEEF-4475-AECB-06D0BD085380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1A-CEEF-4475-AECB-06D0BD085380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1B-CEEF-4475-AECB-06D0BD085380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1C-CEEF-4475-AECB-06D0BD085380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1D-CEEF-4475-AECB-06D0BD085380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1E-CEEF-4475-AECB-06D0BD085380}"/>
              </c:ext>
            </c:extLst>
          </c:dPt>
          <c:dPt>
            <c:idx val="241"/>
            <c:bubble3D val="0"/>
            <c:spPr>
              <a:ln w="38100">
                <a:solidFill>
                  <a:srgbClr val="43707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0-CEEF-4475-AECB-06D0BD085380}"/>
              </c:ext>
            </c:extLst>
          </c:dPt>
          <c:dPt>
            <c:idx val="243"/>
            <c:bubble3D val="0"/>
            <c:extLst>
              <c:ext xmlns:c16="http://schemas.microsoft.com/office/drawing/2014/chart" uri="{C3380CC4-5D6E-409C-BE32-E72D297353CC}">
                <c16:uniqueId val="{00000021-CEEF-4475-AECB-06D0BD085380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22-CEEF-4475-AECB-06D0BD085380}"/>
              </c:ext>
            </c:extLst>
          </c:dPt>
          <c:dPt>
            <c:idx val="246"/>
            <c:bubble3D val="0"/>
            <c:extLst>
              <c:ext xmlns:c16="http://schemas.microsoft.com/office/drawing/2014/chart" uri="{C3380CC4-5D6E-409C-BE32-E72D297353CC}">
                <c16:uniqueId val="{00000023-CEEF-4475-AECB-06D0BD085380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24-CEEF-4475-AECB-06D0BD085380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25-CEEF-4475-AECB-06D0BD085380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26-CEEF-4475-AECB-06D0BD085380}"/>
              </c:ext>
            </c:extLst>
          </c:dPt>
          <c:dPt>
            <c:idx val="256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spPr>
              <a:ln w="41275">
                <a:solidFill>
                  <a:srgbClr val="43707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8-CEEF-4475-AECB-06D0BD085380}"/>
              </c:ext>
            </c:extLst>
          </c:dPt>
          <c:dPt>
            <c:idx val="263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CEEF-4475-AECB-06D0BD085380}"/>
              </c:ext>
            </c:extLst>
          </c:dPt>
          <c:dPt>
            <c:idx val="265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CEEF-4475-AECB-06D0BD085380}"/>
              </c:ext>
            </c:extLst>
          </c:dPt>
          <c:dPt>
            <c:idx val="267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spPr>
              <a:ln w="1016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E-CEEF-4475-AECB-06D0BD085380}"/>
              </c:ext>
            </c:extLst>
          </c:dPt>
          <c:dPt>
            <c:idx val="269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0-CEEF-4475-AECB-06D0BD085380}"/>
              </c:ext>
            </c:extLst>
          </c:dPt>
          <c:dPt>
            <c:idx val="272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2-CEEF-4475-AECB-06D0BD085380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33-CEEF-4475-AECB-06D0BD085380}"/>
              </c:ext>
            </c:extLst>
          </c:dPt>
          <c:dPt>
            <c:idx val="276"/>
            <c:marker>
              <c:symbol val="circle"/>
              <c:size val="8"/>
              <c:spPr>
                <a:noFill/>
                <a:ln w="9525"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CEEF-4475-AECB-06D0BD085380}"/>
              </c:ext>
            </c:extLst>
          </c:dPt>
          <c:dPt>
            <c:idx val="277"/>
            <c:bubble3D val="0"/>
            <c:extLst>
              <c:ext xmlns:c16="http://schemas.microsoft.com/office/drawing/2014/chart" uri="{C3380CC4-5D6E-409C-BE32-E72D297353CC}">
                <c16:uniqueId val="{00000037-CEEF-4475-AECB-06D0BD085380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38-CEEF-4475-AECB-06D0BD085380}"/>
              </c:ext>
            </c:extLst>
          </c:dPt>
          <c:dPt>
            <c:idx val="279"/>
            <c:bubble3D val="0"/>
            <c:extLst>
              <c:ext xmlns:c16="http://schemas.microsoft.com/office/drawing/2014/chart" uri="{C3380CC4-5D6E-409C-BE32-E72D297353CC}">
                <c16:uniqueId val="{0000007A-6543-4B37-8B28-9BDD64AFD90F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3A-CEEF-4475-AECB-06D0BD085380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3C-CEEF-4475-AECB-06D0BD085380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3D-CEEF-4475-AECB-06D0BD085380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3E-CEEF-4475-AECB-06D0BD085380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3F-CEEF-4475-AECB-06D0BD085380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40-CEEF-4475-AECB-06D0BD085380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78-FA7C-499D-A8C8-E76CD24A14BB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7B-5D17-41A2-9A52-AE02E6CC5BC7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7D-68CF-4F13-BFFC-0713E6A32ADB}"/>
              </c:ext>
            </c:extLst>
          </c:dPt>
          <c:dPt>
            <c:idx val="295"/>
            <c:marker>
              <c:symbol val="circle"/>
              <c:size val="8"/>
              <c:spPr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0-0D51-4531-A29F-304CED9945BE}"/>
              </c:ext>
            </c:extLst>
          </c:dPt>
          <c:dLbls>
            <c:dLbl>
              <c:idx val="0"/>
              <c:layout>
                <c:manualLayout>
                  <c:x val="-1.816458661170204E-2"/>
                  <c:y val="-0.104271663415797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EF-4475-AECB-06D0BD085380}"/>
                </c:ext>
              </c:extLst>
            </c:dLbl>
            <c:dLbl>
              <c:idx val="65"/>
              <c:layout>
                <c:manualLayout>
                  <c:x val="-4.830230215966342E-2"/>
                  <c:y val="-7.0225271417212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EF-4475-AECB-06D0BD085380}"/>
                </c:ext>
              </c:extLst>
            </c:dLbl>
            <c:dLbl>
              <c:idx val="295"/>
              <c:layout>
                <c:manualLayout>
                  <c:x val="-2.2372933190193539E-2"/>
                  <c:y val="-9.0176750916342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0-0D51-4531-A29F-304CED9945B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rgbClr val="43707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Sheet1!$H$1:$KQ$1</c:f>
              <c:strCache>
                <c:ptCount val="289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</c:strCache>
            </c:strRef>
          </c:cat>
          <c:val>
            <c:numRef>
              <c:f>Sheet1!$H$2:$KQ$2</c:f>
              <c:numCache>
                <c:formatCode>#,##0</c:formatCode>
                <c:ptCount val="296"/>
                <c:pt idx="0">
                  <c:v>3878380</c:v>
                </c:pt>
                <c:pt idx="1">
                  <c:v>3972178</c:v>
                </c:pt>
                <c:pt idx="2">
                  <c:v>4005233</c:v>
                </c:pt>
                <c:pt idx="3">
                  <c:v>4045021</c:v>
                </c:pt>
                <c:pt idx="4">
                  <c:v>4111672</c:v>
                </c:pt>
                <c:pt idx="5">
                  <c:v>4084758</c:v>
                </c:pt>
                <c:pt idx="6">
                  <c:v>4136592</c:v>
                </c:pt>
                <c:pt idx="7">
                  <c:v>4113852</c:v>
                </c:pt>
                <c:pt idx="8">
                  <c:v>4217302</c:v>
                </c:pt>
                <c:pt idx="9">
                  <c:v>4256361</c:v>
                </c:pt>
                <c:pt idx="10">
                  <c:v>4333997</c:v>
                </c:pt>
                <c:pt idx="11">
                  <c:v>4341364</c:v>
                </c:pt>
                <c:pt idx="12">
                  <c:v>4801033</c:v>
                </c:pt>
                <c:pt idx="13">
                  <c:v>4818885</c:v>
                </c:pt>
                <c:pt idx="14">
                  <c:v>4793034</c:v>
                </c:pt>
                <c:pt idx="15">
                  <c:v>4860549</c:v>
                </c:pt>
                <c:pt idx="16">
                  <c:v>4798147</c:v>
                </c:pt>
                <c:pt idx="17">
                  <c:v>4824334</c:v>
                </c:pt>
                <c:pt idx="18">
                  <c:v>4874568</c:v>
                </c:pt>
                <c:pt idx="19">
                  <c:v>4848116</c:v>
                </c:pt>
                <c:pt idx="20">
                  <c:v>4846825</c:v>
                </c:pt>
                <c:pt idx="21">
                  <c:v>4889449</c:v>
                </c:pt>
                <c:pt idx="22">
                  <c:v>4881038</c:v>
                </c:pt>
                <c:pt idx="23">
                  <c:v>4915666</c:v>
                </c:pt>
                <c:pt idx="24">
                  <c:v>4919735</c:v>
                </c:pt>
                <c:pt idx="25">
                  <c:v>4889840</c:v>
                </c:pt>
                <c:pt idx="26">
                  <c:v>4866094</c:v>
                </c:pt>
                <c:pt idx="27">
                  <c:v>4916134</c:v>
                </c:pt>
                <c:pt idx="28">
                  <c:v>4881779</c:v>
                </c:pt>
                <c:pt idx="29">
                  <c:v>4872710</c:v>
                </c:pt>
                <c:pt idx="30">
                  <c:v>4874328</c:v>
                </c:pt>
                <c:pt idx="31">
                  <c:v>4854497</c:v>
                </c:pt>
                <c:pt idx="32">
                  <c:v>4899534</c:v>
                </c:pt>
                <c:pt idx="33">
                  <c:v>4894808</c:v>
                </c:pt>
                <c:pt idx="34">
                  <c:v>4871998</c:v>
                </c:pt>
                <c:pt idx="35">
                  <c:v>4880452</c:v>
                </c:pt>
                <c:pt idx="36">
                  <c:v>4885909</c:v>
                </c:pt>
                <c:pt idx="37">
                  <c:v>4838226</c:v>
                </c:pt>
                <c:pt idx="38">
                  <c:v>4885688</c:v>
                </c:pt>
                <c:pt idx="39">
                  <c:v>4932368</c:v>
                </c:pt>
                <c:pt idx="40">
                  <c:v>4892791</c:v>
                </c:pt>
                <c:pt idx="41">
                  <c:v>4851663</c:v>
                </c:pt>
                <c:pt idx="42">
                  <c:v>4895273</c:v>
                </c:pt>
                <c:pt idx="43">
                  <c:v>4835865</c:v>
                </c:pt>
                <c:pt idx="44">
                  <c:v>4875112</c:v>
                </c:pt>
                <c:pt idx="45">
                  <c:v>4878987</c:v>
                </c:pt>
                <c:pt idx="46">
                  <c:v>4941125</c:v>
                </c:pt>
                <c:pt idx="47">
                  <c:v>4956215</c:v>
                </c:pt>
                <c:pt idx="48">
                  <c:v>5011855</c:v>
                </c:pt>
                <c:pt idx="49">
                  <c:v>4978978</c:v>
                </c:pt>
                <c:pt idx="50">
                  <c:v>4984468</c:v>
                </c:pt>
                <c:pt idx="51">
                  <c:v>5014770</c:v>
                </c:pt>
                <c:pt idx="52">
                  <c:v>4986858</c:v>
                </c:pt>
                <c:pt idx="53">
                  <c:v>4969307</c:v>
                </c:pt>
                <c:pt idx="54">
                  <c:v>5013267</c:v>
                </c:pt>
                <c:pt idx="55">
                  <c:v>4955644</c:v>
                </c:pt>
                <c:pt idx="56">
                  <c:v>4909955</c:v>
                </c:pt>
                <c:pt idx="57">
                  <c:v>4859671</c:v>
                </c:pt>
                <c:pt idx="58">
                  <c:v>4833451</c:v>
                </c:pt>
                <c:pt idx="59">
                  <c:v>4778667</c:v>
                </c:pt>
                <c:pt idx="60">
                  <c:v>4747012</c:v>
                </c:pt>
                <c:pt idx="61">
                  <c:v>4629531</c:v>
                </c:pt>
                <c:pt idx="62">
                  <c:v>4540703</c:v>
                </c:pt>
                <c:pt idx="63">
                  <c:v>4508759</c:v>
                </c:pt>
                <c:pt idx="64">
                  <c:v>4456179</c:v>
                </c:pt>
                <c:pt idx="65">
                  <c:v>4397863</c:v>
                </c:pt>
                <c:pt idx="66">
                  <c:v>4399378</c:v>
                </c:pt>
                <c:pt idx="67">
                  <c:v>4399564</c:v>
                </c:pt>
                <c:pt idx="68">
                  <c:v>4404590</c:v>
                </c:pt>
                <c:pt idx="69">
                  <c:v>4429592</c:v>
                </c:pt>
                <c:pt idx="70">
                  <c:v>4472839</c:v>
                </c:pt>
                <c:pt idx="71">
                  <c:v>4491630</c:v>
                </c:pt>
                <c:pt idx="72">
                  <c:v>4544986</c:v>
                </c:pt>
                <c:pt idx="73">
                  <c:v>4502747</c:v>
                </c:pt>
                <c:pt idx="74">
                  <c:v>4543919</c:v>
                </c:pt>
                <c:pt idx="75">
                  <c:v>4598610</c:v>
                </c:pt>
                <c:pt idx="76">
                  <c:v>4624552</c:v>
                </c:pt>
                <c:pt idx="77">
                  <c:v>4640503</c:v>
                </c:pt>
                <c:pt idx="78">
                  <c:v>4677024</c:v>
                </c:pt>
                <c:pt idx="79">
                  <c:v>4709710</c:v>
                </c:pt>
                <c:pt idx="80">
                  <c:v>4832782</c:v>
                </c:pt>
                <c:pt idx="81">
                  <c:v>4918557</c:v>
                </c:pt>
                <c:pt idx="82">
                  <c:v>4980001</c:v>
                </c:pt>
                <c:pt idx="83">
                  <c:v>5025286</c:v>
                </c:pt>
                <c:pt idx="84">
                  <c:v>5107655</c:v>
                </c:pt>
                <c:pt idx="85">
                  <c:v>5169147</c:v>
                </c:pt>
                <c:pt idx="86">
                  <c:v>5207363</c:v>
                </c:pt>
                <c:pt idx="87">
                  <c:v>5275114</c:v>
                </c:pt>
                <c:pt idx="88">
                  <c:v>5270897</c:v>
                </c:pt>
                <c:pt idx="89">
                  <c:v>5293985</c:v>
                </c:pt>
                <c:pt idx="90">
                  <c:v>5387588</c:v>
                </c:pt>
                <c:pt idx="91">
                  <c:v>5398248</c:v>
                </c:pt>
                <c:pt idx="92">
                  <c:v>5443344</c:v>
                </c:pt>
                <c:pt idx="93">
                  <c:v>5505733</c:v>
                </c:pt>
                <c:pt idx="94">
                  <c:v>5571434</c:v>
                </c:pt>
                <c:pt idx="95">
                  <c:v>5632667</c:v>
                </c:pt>
                <c:pt idx="96">
                  <c:v>5718599</c:v>
                </c:pt>
                <c:pt idx="97">
                  <c:v>5770496</c:v>
                </c:pt>
                <c:pt idx="98">
                  <c:v>5817460</c:v>
                </c:pt>
                <c:pt idx="99">
                  <c:v>5900570</c:v>
                </c:pt>
                <c:pt idx="100">
                  <c:v>5946689</c:v>
                </c:pt>
                <c:pt idx="101">
                  <c:v>5962454</c:v>
                </c:pt>
                <c:pt idx="102">
                  <c:v>6023588</c:v>
                </c:pt>
                <c:pt idx="103">
                  <c:v>6030264</c:v>
                </c:pt>
                <c:pt idx="104">
                  <c:v>6068984</c:v>
                </c:pt>
                <c:pt idx="105">
                  <c:v>6144136</c:v>
                </c:pt>
                <c:pt idx="106">
                  <c:v>6283777</c:v>
                </c:pt>
                <c:pt idx="107">
                  <c:v>6341971</c:v>
                </c:pt>
                <c:pt idx="108">
                  <c:v>6449602</c:v>
                </c:pt>
                <c:pt idx="109">
                  <c:v>6475413</c:v>
                </c:pt>
                <c:pt idx="110">
                  <c:v>6478972</c:v>
                </c:pt>
                <c:pt idx="111">
                  <c:v>6615099</c:v>
                </c:pt>
                <c:pt idx="112">
                  <c:v>6592129</c:v>
                </c:pt>
                <c:pt idx="113">
                  <c:v>6631577</c:v>
                </c:pt>
                <c:pt idx="114">
                  <c:v>6691416</c:v>
                </c:pt>
                <c:pt idx="115">
                  <c:v>6679968</c:v>
                </c:pt>
                <c:pt idx="116">
                  <c:v>6773450</c:v>
                </c:pt>
                <c:pt idx="117">
                  <c:v>6718852</c:v>
                </c:pt>
                <c:pt idx="118">
                  <c:v>7056629</c:v>
                </c:pt>
                <c:pt idx="119">
                  <c:v>6959906</c:v>
                </c:pt>
                <c:pt idx="120">
                  <c:v>6986580</c:v>
                </c:pt>
                <c:pt idx="121">
                  <c:v>7115257</c:v>
                </c:pt>
                <c:pt idx="122">
                  <c:v>7141539</c:v>
                </c:pt>
                <c:pt idx="123">
                  <c:v>7089235</c:v>
                </c:pt>
                <c:pt idx="124">
                  <c:v>7120724</c:v>
                </c:pt>
                <c:pt idx="125">
                  <c:v>7191410</c:v>
                </c:pt>
                <c:pt idx="126">
                  <c:v>7264004</c:v>
                </c:pt>
                <c:pt idx="127">
                  <c:v>7356016</c:v>
                </c:pt>
                <c:pt idx="128">
                  <c:v>7386802</c:v>
                </c:pt>
                <c:pt idx="129">
                  <c:v>7420316</c:v>
                </c:pt>
                <c:pt idx="130">
                  <c:v>7507809</c:v>
                </c:pt>
                <c:pt idx="131">
                  <c:v>7610762</c:v>
                </c:pt>
                <c:pt idx="132">
                  <c:v>7637426</c:v>
                </c:pt>
                <c:pt idx="133">
                  <c:v>7600175</c:v>
                </c:pt>
                <c:pt idx="134">
                  <c:v>7661188</c:v>
                </c:pt>
                <c:pt idx="135">
                  <c:v>7684968</c:v>
                </c:pt>
                <c:pt idx="136">
                  <c:v>7757789</c:v>
                </c:pt>
                <c:pt idx="137">
                  <c:v>7726091</c:v>
                </c:pt>
                <c:pt idx="138">
                  <c:v>7766102</c:v>
                </c:pt>
                <c:pt idx="139">
                  <c:v>7736702</c:v>
                </c:pt>
                <c:pt idx="140">
                  <c:v>7759061</c:v>
                </c:pt>
                <c:pt idx="141">
                  <c:v>7790344</c:v>
                </c:pt>
                <c:pt idx="142">
                  <c:v>7844654</c:v>
                </c:pt>
                <c:pt idx="143">
                  <c:v>7939552</c:v>
                </c:pt>
                <c:pt idx="144">
                  <c:v>7814569</c:v>
                </c:pt>
                <c:pt idx="145">
                  <c:v>7922564</c:v>
                </c:pt>
                <c:pt idx="146">
                  <c:v>7886562</c:v>
                </c:pt>
                <c:pt idx="147">
                  <c:v>7878073</c:v>
                </c:pt>
                <c:pt idx="148">
                  <c:v>7842846</c:v>
                </c:pt>
                <c:pt idx="149">
                  <c:v>7818431</c:v>
                </c:pt>
                <c:pt idx="150">
                  <c:v>7874136</c:v>
                </c:pt>
                <c:pt idx="151">
                  <c:v>7864771</c:v>
                </c:pt>
                <c:pt idx="152">
                  <c:v>7834323</c:v>
                </c:pt>
                <c:pt idx="153">
                  <c:v>7843364</c:v>
                </c:pt>
                <c:pt idx="154">
                  <c:v>7798104</c:v>
                </c:pt>
                <c:pt idx="155">
                  <c:v>7806631</c:v>
                </c:pt>
                <c:pt idx="156">
                  <c:v>7855672</c:v>
                </c:pt>
                <c:pt idx="157">
                  <c:v>7836237</c:v>
                </c:pt>
                <c:pt idx="158">
                  <c:v>7883440</c:v>
                </c:pt>
                <c:pt idx="159">
                  <c:v>7971898</c:v>
                </c:pt>
                <c:pt idx="160">
                  <c:v>7983299</c:v>
                </c:pt>
                <c:pt idx="161">
                  <c:v>7939395</c:v>
                </c:pt>
                <c:pt idx="162">
                  <c:v>7979831</c:v>
                </c:pt>
                <c:pt idx="163">
                  <c:v>7975493</c:v>
                </c:pt>
                <c:pt idx="164">
                  <c:v>8014528</c:v>
                </c:pt>
                <c:pt idx="165">
                  <c:v>8038214</c:v>
                </c:pt>
                <c:pt idx="166">
                  <c:v>8031281</c:v>
                </c:pt>
                <c:pt idx="167">
                  <c:v>8093777</c:v>
                </c:pt>
                <c:pt idx="168">
                  <c:v>8177568</c:v>
                </c:pt>
                <c:pt idx="169">
                  <c:v>8185597</c:v>
                </c:pt>
                <c:pt idx="170">
                  <c:v>8268201</c:v>
                </c:pt>
                <c:pt idx="171">
                  <c:v>8232758</c:v>
                </c:pt>
                <c:pt idx="172">
                  <c:v>8265802</c:v>
                </c:pt>
                <c:pt idx="173">
                  <c:v>8275243</c:v>
                </c:pt>
                <c:pt idx="174">
                  <c:v>8325621</c:v>
                </c:pt>
                <c:pt idx="175">
                  <c:v>8299011</c:v>
                </c:pt>
                <c:pt idx="176">
                  <c:v>8362393</c:v>
                </c:pt>
                <c:pt idx="177">
                  <c:v>8395909</c:v>
                </c:pt>
                <c:pt idx="178">
                  <c:v>8449480</c:v>
                </c:pt>
                <c:pt idx="179">
                  <c:v>8502742</c:v>
                </c:pt>
                <c:pt idx="180">
                  <c:v>8526676</c:v>
                </c:pt>
                <c:pt idx="181">
                  <c:v>8713923</c:v>
                </c:pt>
                <c:pt idx="182">
                  <c:v>8729017</c:v>
                </c:pt>
                <c:pt idx="183">
                  <c:v>8732176</c:v>
                </c:pt>
                <c:pt idx="184">
                  <c:v>8607694</c:v>
                </c:pt>
                <c:pt idx="185">
                  <c:v>8666866</c:v>
                </c:pt>
                <c:pt idx="186">
                  <c:v>8663865</c:v>
                </c:pt>
                <c:pt idx="187">
                  <c:v>8615227</c:v>
                </c:pt>
                <c:pt idx="188">
                  <c:v>8620402</c:v>
                </c:pt>
                <c:pt idx="189">
                  <c:v>8600868</c:v>
                </c:pt>
                <c:pt idx="190">
                  <c:v>8717247</c:v>
                </c:pt>
                <c:pt idx="191">
                  <c:v>8727165</c:v>
                </c:pt>
                <c:pt idx="192">
                  <c:v>8734561</c:v>
                </c:pt>
                <c:pt idx="193">
                  <c:v>8714190</c:v>
                </c:pt>
                <c:pt idx="194">
                  <c:v>8730138</c:v>
                </c:pt>
                <c:pt idx="195">
                  <c:v>8756313</c:v>
                </c:pt>
                <c:pt idx="196">
                  <c:v>8756454</c:v>
                </c:pt>
                <c:pt idx="197">
                  <c:v>8752597</c:v>
                </c:pt>
                <c:pt idx="198">
                  <c:v>8758361</c:v>
                </c:pt>
                <c:pt idx="199">
                  <c:v>8753502</c:v>
                </c:pt>
                <c:pt idx="200">
                  <c:v>8774035</c:v>
                </c:pt>
                <c:pt idx="201">
                  <c:v>8771411</c:v>
                </c:pt>
                <c:pt idx="202">
                  <c:v>8833250</c:v>
                </c:pt>
                <c:pt idx="203">
                  <c:v>8916372</c:v>
                </c:pt>
                <c:pt idx="204">
                  <c:v>8967796</c:v>
                </c:pt>
                <c:pt idx="205">
                  <c:v>8964419</c:v>
                </c:pt>
                <c:pt idx="206">
                  <c:v>8972806</c:v>
                </c:pt>
                <c:pt idx="207">
                  <c:v>8942965</c:v>
                </c:pt>
                <c:pt idx="208">
                  <c:v>8828272</c:v>
                </c:pt>
                <c:pt idx="209">
                  <c:v>8924779</c:v>
                </c:pt>
                <c:pt idx="210">
                  <c:v>8905869</c:v>
                </c:pt>
                <c:pt idx="211">
                  <c:v>8904304</c:v>
                </c:pt>
                <c:pt idx="212">
                  <c:v>8901725</c:v>
                </c:pt>
                <c:pt idx="213">
                  <c:v>8948506</c:v>
                </c:pt>
                <c:pt idx="214">
                  <c:v>9341180</c:v>
                </c:pt>
                <c:pt idx="215">
                  <c:v>9444992</c:v>
                </c:pt>
                <c:pt idx="216">
                  <c:v>9519566</c:v>
                </c:pt>
                <c:pt idx="217">
                  <c:v>9520385</c:v>
                </c:pt>
                <c:pt idx="218">
                  <c:v>9559257</c:v>
                </c:pt>
                <c:pt idx="219">
                  <c:v>9598024</c:v>
                </c:pt>
                <c:pt idx="220">
                  <c:v>9619491</c:v>
                </c:pt>
                <c:pt idx="221">
                  <c:v>9615895</c:v>
                </c:pt>
                <c:pt idx="222">
                  <c:v>9687202</c:v>
                </c:pt>
                <c:pt idx="223">
                  <c:v>9710986</c:v>
                </c:pt>
                <c:pt idx="224">
                  <c:v>9772213</c:v>
                </c:pt>
                <c:pt idx="225">
                  <c:v>9758883</c:v>
                </c:pt>
                <c:pt idx="226">
                  <c:v>9857584</c:v>
                </c:pt>
                <c:pt idx="227">
                  <c:v>9879393</c:v>
                </c:pt>
                <c:pt idx="228">
                  <c:v>9781871</c:v>
                </c:pt>
                <c:pt idx="229">
                  <c:v>9714871</c:v>
                </c:pt>
                <c:pt idx="230">
                  <c:v>9734787</c:v>
                </c:pt>
                <c:pt idx="231">
                  <c:v>9747521</c:v>
                </c:pt>
                <c:pt idx="232">
                  <c:v>9702454</c:v>
                </c:pt>
                <c:pt idx="233">
                  <c:v>9677196</c:v>
                </c:pt>
                <c:pt idx="234">
                  <c:v>9667805</c:v>
                </c:pt>
                <c:pt idx="235">
                  <c:v>9652547</c:v>
                </c:pt>
                <c:pt idx="236">
                  <c:v>9685055</c:v>
                </c:pt>
                <c:pt idx="237">
                  <c:v>9693240</c:v>
                </c:pt>
                <c:pt idx="238">
                  <c:v>9738046</c:v>
                </c:pt>
                <c:pt idx="239">
                  <c:v>9769715</c:v>
                </c:pt>
                <c:pt idx="240">
                  <c:v>9788477</c:v>
                </c:pt>
                <c:pt idx="241">
                  <c:v>9763994</c:v>
                </c:pt>
                <c:pt idx="242">
                  <c:v>9768241</c:v>
                </c:pt>
                <c:pt idx="243">
                  <c:v>9807751</c:v>
                </c:pt>
                <c:pt idx="244">
                  <c:v>9752669</c:v>
                </c:pt>
                <c:pt idx="245">
                  <c:v>9782354</c:v>
                </c:pt>
                <c:pt idx="246">
                  <c:v>9800481</c:v>
                </c:pt>
                <c:pt idx="247">
                  <c:v>9798004</c:v>
                </c:pt>
                <c:pt idx="248">
                  <c:v>9845270</c:v>
                </c:pt>
                <c:pt idx="249">
                  <c:v>9847548</c:v>
                </c:pt>
                <c:pt idx="250">
                  <c:v>9920221</c:v>
                </c:pt>
                <c:pt idx="251">
                  <c:v>9958106</c:v>
                </c:pt>
                <c:pt idx="252" formatCode="_(* #,##0_);_(* \(#,##0\);_(* &quot;-&quot;??_);_(@_)">
                  <c:v>9987479</c:v>
                </c:pt>
                <c:pt idx="253" formatCode="_(* #,##0_);_(* \(#,##0\);_(* &quot;-&quot;??_);_(@_)">
                  <c:v>9961738</c:v>
                </c:pt>
                <c:pt idx="254" formatCode="_(* #,##0_);_(* \(#,##0\);_(* &quot;-&quot;??_);_(@_)">
                  <c:v>9957105</c:v>
                </c:pt>
                <c:pt idx="255" formatCode="_(* #,##0_);_(* \(#,##0\);_(* &quot;-&quot;??_);_(@_)">
                  <c:v>9983361</c:v>
                </c:pt>
                <c:pt idx="256" formatCode="_(* #,##0_);_(* \(#,##0\);_(* &quot;-&quot;??_);_(@_)">
                  <c:v>9939988</c:v>
                </c:pt>
                <c:pt idx="257" formatCode="_(* #,##0_);_(* \(#,##0\);_(* &quot;-&quot;??_);_(@_)">
                  <c:v>9900585</c:v>
                </c:pt>
                <c:pt idx="258" formatCode="_(* #,##0_);_(* \(#,##0\);_(* &quot;-&quot;??_);_(@_)">
                  <c:v>9886526</c:v>
                </c:pt>
                <c:pt idx="259" formatCode="_(* #,##0_);_(* \(#,##0\);_(* &quot;-&quot;??_);_(@_)">
                  <c:v>9884157</c:v>
                </c:pt>
                <c:pt idx="260" formatCode="_(* #,##0_);_(* \(#,##0\);_(* &quot;-&quot;??_);_(@_)">
                  <c:v>9895101</c:v>
                </c:pt>
                <c:pt idx="261" formatCode="_(* #,##0_);_(* \(#,##0\);_(* &quot;-&quot;??_);_(@_)">
                  <c:v>9840622</c:v>
                </c:pt>
                <c:pt idx="262" formatCode="_(* #,##0_);_(* \(#,##0\);_(* &quot;-&quot;??_);_(@_)">
                  <c:v>9875822</c:v>
                </c:pt>
                <c:pt idx="263" formatCode="_(* #,##0_);_(* \(#,##0\);_(* &quot;-&quot;??_);_(@_)">
                  <c:v>9866619</c:v>
                </c:pt>
                <c:pt idx="264">
                  <c:v>9833872</c:v>
                </c:pt>
                <c:pt idx="265">
                  <c:v>9817025</c:v>
                </c:pt>
                <c:pt idx="266">
                  <c:v>9842093</c:v>
                </c:pt>
                <c:pt idx="267" formatCode="_(* #,##0_);_(* \(#,##0\);_(* &quot;-&quot;??_);_(@_)">
                  <c:v>9807121</c:v>
                </c:pt>
                <c:pt idx="268" formatCode="_(* #,##0_);_(* \(#,##0\);_(* &quot;-&quot;??_);_(@_)">
                  <c:v>9806512</c:v>
                </c:pt>
                <c:pt idx="269" formatCode="_(* #,##0_);_(* \(#,##0\);_(* &quot;-&quot;??_);_(@_)">
                  <c:v>9758058</c:v>
                </c:pt>
                <c:pt idx="270" formatCode="_(* #,##0_);_(* \(#,##0\);_(* &quot;-&quot;??_);_(@_)">
                  <c:v>9782403</c:v>
                </c:pt>
                <c:pt idx="271" formatCode="_ * #,##0_ ;_ * \-#,##0_ ;_ * &quot;-&quot;??_ ;_ @_ ">
                  <c:v>9792455</c:v>
                </c:pt>
                <c:pt idx="272" formatCode="_ * #,##0_ ;_ * \-#,##0_ ;_ * &quot;-&quot;??_ ;_ @_ ">
                  <c:v>9811459</c:v>
                </c:pt>
                <c:pt idx="273" formatCode="_(* #,##0_);_(* \(#,##0\);_(* &quot;-&quot;??_);_(@_)">
                  <c:v>9772435</c:v>
                </c:pt>
                <c:pt idx="274" formatCode="_ * #,##0_ ;_ * \-#,##0_ ;_ * &quot;-&quot;??_ ;_ @_ ">
                  <c:v>9824316</c:v>
                </c:pt>
                <c:pt idx="275" formatCode="_ * #,##0_ ;_ * \-#,##0_ ;_ * &quot;-&quot;??_ ;_ @_ ">
                  <c:v>9779114</c:v>
                </c:pt>
                <c:pt idx="276" formatCode="_ * #,##0_ ;_ * \-#,##0_ ;_ * &quot;-&quot;??_ ;_ @_ ">
                  <c:v>9780970</c:v>
                </c:pt>
                <c:pt idx="277" formatCode="_ * #,##0_ ;_ * \-#,##0_ ;_ * &quot;-&quot;??_ ;_ @_ ">
                  <c:v>9720703</c:v>
                </c:pt>
                <c:pt idx="278" formatCode="_ * #,##0_ ;_ * \-#,##0_ ;_ * &quot;-&quot;??_ ;_ @_ ">
                  <c:v>9723632</c:v>
                </c:pt>
                <c:pt idx="279" formatCode="_(* #,##0_);_(* \(#,##0\);_(* &quot;-&quot;??_);_(@_)">
                  <c:v>9717045</c:v>
                </c:pt>
                <c:pt idx="280" formatCode="_(* #,##0_);_(* \(#,##0\);_(* &quot;-&quot;??_);_(@_)">
                  <c:v>9542367</c:v>
                </c:pt>
                <c:pt idx="281" formatCode="_ * #,##0_ ;_ * \-#,##0_ ;_ * &quot;-&quot;??_ ;_ @_ ">
                  <c:v>9500479</c:v>
                </c:pt>
                <c:pt idx="282" formatCode="_ * #,##0_ ;_ * \-#,##0_ ;_ * &quot;-&quot;??_ ;_ @_ ">
                  <c:v>9506219</c:v>
                </c:pt>
                <c:pt idx="283" formatCode="_ * #,##0_ ;_ * \-#,##0_ ;_ * &quot;-&quot;??_ ;_ @_ ">
                  <c:v>9479076</c:v>
                </c:pt>
                <c:pt idx="284" formatCode="_ * #,##0_ ;_ * \-#,##0_ ;_ * &quot;-&quot;??_ ;_ @_ ">
                  <c:v>9505803</c:v>
                </c:pt>
                <c:pt idx="285" formatCode="_ * #,##0_ ;_ * \-#,##0_ ;_ * &quot;-&quot;??_ ;_ @_ ">
                  <c:v>9530890</c:v>
                </c:pt>
                <c:pt idx="286" formatCode="_ * #,##0_ ;_ * \-#,##0_ ;_ * &quot;-&quot;??_ ;_ @_ ">
                  <c:v>9535638</c:v>
                </c:pt>
                <c:pt idx="287" formatCode="_(* #,##0_);_(* \(#,##0\);_(* &quot;-&quot;??_);_(@_)">
                  <c:v>9599380</c:v>
                </c:pt>
                <c:pt idx="288" formatCode="_(* #,##0_);_(* \(#,##0\);_(* &quot;-&quot;??_);_(@_)">
                  <c:v>9611266</c:v>
                </c:pt>
                <c:pt idx="289" formatCode="_ * #,##0_ ;_ * \-#,##0_ ;_ * &quot;-&quot;??_ ;_ @_ ">
                  <c:v>9599536</c:v>
                </c:pt>
                <c:pt idx="290" formatCode="_ * #,##0_ ;_ * \-#,##0_ ;_ * &quot;-&quot;??_ ;_ @_ ">
                  <c:v>9627892</c:v>
                </c:pt>
                <c:pt idx="291" formatCode="_ * #,##0_ ;_ * \-#,##0_ ;_ * &quot;-&quot;??_ ;_ @_ ">
                  <c:v>9684111</c:v>
                </c:pt>
                <c:pt idx="292" formatCode="_ * #,##0_ ;_ * \-#,##0_ ;_ * &quot;-&quot;??_ ;_ @_ ">
                  <c:v>9677183</c:v>
                </c:pt>
                <c:pt idx="293" formatCode="_ * #,##0_ ;_ * \-#,##0_ ;_ * &quot;-&quot;??_ ;_ @_ ">
                  <c:v>9686145</c:v>
                </c:pt>
                <c:pt idx="294" formatCode="_ * #,##0_ ;_ * \-#,##0_ ;_ * &quot;-&quot;??_ ;_ @_ ">
                  <c:v>9700439.4223884251</c:v>
                </c:pt>
                <c:pt idx="295" formatCode="_ * #,##0_ ;_ * \-#,##0_ ;_ * &quot;-&quot;??_ ;_ @_ ">
                  <c:v>9709179.2869992312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42-CEEF-4475-AECB-06D0BD085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481024"/>
        <c:axId val="132482560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EMPLEADORES</c:v>
                </c:pt>
              </c:strCache>
            </c:strRef>
          </c:tx>
          <c:spPr>
            <a:ln w="40619">
              <a:solidFill>
                <a:srgbClr val="FFD966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8"/>
              <c:spPr>
                <a:solidFill>
                  <a:srgbClr val="FFCC00"/>
                </a:solidFill>
                <a:ln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3-CEEF-4475-AECB-06D0BD085380}"/>
              </c:ext>
            </c:extLst>
          </c:dPt>
          <c:dPt>
            <c:idx val="65"/>
            <c:marker>
              <c:symbol val="circle"/>
              <c:size val="8"/>
              <c:spPr>
                <a:solidFill>
                  <a:srgbClr val="FFCC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4-CEEF-4475-AECB-06D0BD085380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45-CEEF-4475-AECB-06D0BD085380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46-CEEF-4475-AECB-06D0BD085380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47-CEEF-4475-AECB-06D0BD085380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48-CEEF-4475-AECB-06D0BD085380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49-CEEF-4475-AECB-06D0BD085380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4A-CEEF-4475-AECB-06D0BD085380}"/>
              </c:ext>
            </c:extLst>
          </c:dPt>
          <c:dPt>
            <c:idx val="210"/>
            <c:marker>
              <c:symbol val="circle"/>
              <c:size val="2"/>
              <c:spPr>
                <a:solidFill>
                  <a:srgbClr val="FFCC00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B-CEEF-4475-AECB-06D0BD085380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4C-CEEF-4475-AECB-06D0BD085380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4D-CEEF-4475-AECB-06D0BD085380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4E-CEEF-4475-AECB-06D0BD085380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4F-CEEF-4475-AECB-06D0BD085380}"/>
              </c:ext>
            </c:extLst>
          </c:dPt>
          <c:dPt>
            <c:idx val="215"/>
            <c:bubble3D val="0"/>
            <c:extLst>
              <c:ext xmlns:c16="http://schemas.microsoft.com/office/drawing/2014/chart" uri="{C3380CC4-5D6E-409C-BE32-E72D297353CC}">
                <c16:uniqueId val="{00000051-CEEF-4475-AECB-06D0BD085380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52-CEEF-4475-AECB-06D0BD085380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53-CEEF-4475-AECB-06D0BD085380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54-CEEF-4475-AECB-06D0BD085380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55-CEEF-4475-AECB-06D0BD085380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56-CEEF-4475-AECB-06D0BD085380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57-CEEF-4475-AECB-06D0BD085380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58-CEEF-4475-AECB-06D0BD085380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59-CEEF-4475-AECB-06D0BD085380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5A-CEEF-4475-AECB-06D0BD085380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5B-CEEF-4475-AECB-06D0BD085380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5C-CEEF-4475-AECB-06D0BD085380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5D-CEEF-4475-AECB-06D0BD085380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5E-CEEF-4475-AECB-06D0BD085380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5F-CEEF-4475-AECB-06D0BD085380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60-CEEF-4475-AECB-06D0BD085380}"/>
              </c:ext>
            </c:extLst>
          </c:dPt>
          <c:dPt>
            <c:idx val="239"/>
            <c:bubble3D val="0"/>
            <c:extLst>
              <c:ext xmlns:c16="http://schemas.microsoft.com/office/drawing/2014/chart" uri="{C3380CC4-5D6E-409C-BE32-E72D297353CC}">
                <c16:uniqueId val="{00000061-CEEF-4475-AECB-06D0BD085380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63-CEEF-4475-AECB-06D0BD085380}"/>
              </c:ext>
            </c:extLst>
          </c:dPt>
          <c:dPt>
            <c:idx val="241"/>
            <c:bubble3D val="0"/>
            <c:spPr>
              <a:ln w="38100">
                <a:solidFill>
                  <a:srgbClr val="FFD966"/>
                </a:solidFill>
              </a:ln>
            </c:spPr>
            <c:extLst>
              <c:ext xmlns:c16="http://schemas.microsoft.com/office/drawing/2014/chart" uri="{C3380CC4-5D6E-409C-BE32-E72D297353CC}">
                <c16:uniqueId val="{00000065-CEEF-4475-AECB-06D0BD085380}"/>
              </c:ext>
            </c:extLst>
          </c:dPt>
          <c:dPt>
            <c:idx val="242"/>
            <c:bubble3D val="0"/>
            <c:extLst>
              <c:ext xmlns:c16="http://schemas.microsoft.com/office/drawing/2014/chart" uri="{C3380CC4-5D6E-409C-BE32-E72D297353CC}">
                <c16:uniqueId val="{00000067-CEEF-4475-AECB-06D0BD085380}"/>
              </c:ext>
            </c:extLst>
          </c:dPt>
          <c:dPt>
            <c:idx val="244"/>
            <c:bubble3D val="0"/>
            <c:extLst>
              <c:ext xmlns:c16="http://schemas.microsoft.com/office/drawing/2014/chart" uri="{C3380CC4-5D6E-409C-BE32-E72D297353CC}">
                <c16:uniqueId val="{00000069-CEEF-4475-AECB-06D0BD085380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6B-CEEF-4475-AECB-06D0BD085380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6C-CEEF-4475-AECB-06D0BD085380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6D-CEEF-4475-AECB-06D0BD085380}"/>
              </c:ext>
            </c:extLst>
          </c:dPt>
          <c:dPt>
            <c:idx val="251"/>
            <c:bubble3D val="0"/>
            <c:extLst>
              <c:ext xmlns:c16="http://schemas.microsoft.com/office/drawing/2014/chart" uri="{C3380CC4-5D6E-409C-BE32-E72D297353CC}">
                <c16:uniqueId val="{0000006E-CEEF-4475-AECB-06D0BD085380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6F-CEEF-4475-AECB-06D0BD085380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070-CEEF-4475-AECB-06D0BD085380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071-CEEF-4475-AECB-06D0BD085380}"/>
              </c:ext>
            </c:extLst>
          </c:dPt>
          <c:dPt>
            <c:idx val="256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3-CEEF-4475-AECB-06D0BD085380}"/>
              </c:ext>
            </c:extLst>
          </c:dPt>
          <c:dPt>
            <c:idx val="258"/>
            <c:bubble3D val="0"/>
            <c:extLst>
              <c:ext xmlns:c16="http://schemas.microsoft.com/office/drawing/2014/chart" uri="{C3380CC4-5D6E-409C-BE32-E72D297353CC}">
                <c16:uniqueId val="{00000074-CEEF-4475-AECB-06D0BD085380}"/>
              </c:ext>
            </c:extLst>
          </c:dPt>
          <c:dPt>
            <c:idx val="260"/>
            <c:marker>
              <c:symbol val="circle"/>
              <c:size val="8"/>
              <c:spPr>
                <a:noFill/>
                <a:ln>
                  <a:noFill/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6-CEEF-4475-AECB-06D0BD085380}"/>
              </c:ext>
            </c:extLst>
          </c:dPt>
          <c:dPt>
            <c:idx val="262"/>
            <c:marker>
              <c:symbol val="circle"/>
              <c:size val="8"/>
              <c:spPr>
                <a:noFill/>
                <a:ln w="9525">
                  <a:noFill/>
                </a:ln>
              </c:spPr>
            </c:marker>
            <c:bubble3D val="0"/>
            <c:spPr>
              <a:ln w="40640">
                <a:solidFill>
                  <a:srgbClr val="FFD966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78-CEEF-4475-AECB-06D0BD085380}"/>
              </c:ext>
            </c:extLst>
          </c:dPt>
          <c:dPt>
            <c:idx val="265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A-CEEF-4475-AECB-06D0BD085380}"/>
              </c:ext>
            </c:extLst>
          </c:dPt>
          <c:dPt>
            <c:idx val="267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spPr>
              <a:ln w="40640">
                <a:solidFill>
                  <a:srgbClr val="FFD966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7C-CEEF-4475-AECB-06D0BD085380}"/>
              </c:ext>
            </c:extLst>
          </c:dPt>
          <c:dPt>
            <c:idx val="269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E-CEEF-4475-AECB-06D0BD085380}"/>
              </c:ext>
            </c:extLst>
          </c:dPt>
          <c:dPt>
            <c:idx val="271"/>
            <c:bubble3D val="0"/>
            <c:extLst>
              <c:ext xmlns:c16="http://schemas.microsoft.com/office/drawing/2014/chart" uri="{C3380CC4-5D6E-409C-BE32-E72D297353CC}">
                <c16:uniqueId val="{0000007F-CEEF-4475-AECB-06D0BD085380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81-CEEF-4475-AECB-06D0BD085380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83-CEEF-4475-AECB-06D0BD085380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85-CEEF-4475-AECB-06D0BD085380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86-CEEF-4475-AECB-06D0BD085380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87-CEEF-4475-AECB-06D0BD085380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88-CEEF-4475-AECB-06D0BD085380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89-CEEF-4475-AECB-06D0BD085380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8A-CEEF-4475-AECB-06D0BD085380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8B-CEEF-4475-AECB-06D0BD085380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8C-CEEF-4475-AECB-06D0BD085380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79-FA7C-499D-A8C8-E76CD24A14BB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7C-5D17-41A2-9A52-AE02E6CC5BC7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7E-68CF-4F13-BFFC-0713E6A32ADB}"/>
              </c:ext>
            </c:extLst>
          </c:dPt>
          <c:dPt>
            <c:idx val="295"/>
            <c:marker>
              <c:symbol val="circle"/>
              <c:size val="8"/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F-0D51-4531-A29F-304CED9945BE}"/>
              </c:ext>
            </c:extLst>
          </c:dPt>
          <c:dLbls>
            <c:dLbl>
              <c:idx val="0"/>
              <c:layout>
                <c:manualLayout>
                  <c:x val="-2.6067957022488644E-3"/>
                  <c:y val="5.7738333952054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CEEF-4475-AECB-06D0BD085380}"/>
                </c:ext>
              </c:extLst>
            </c:dLbl>
            <c:dLbl>
              <c:idx val="65"/>
              <c:layout>
                <c:manualLayout>
                  <c:x val="-4.1759852769982078E-2"/>
                  <c:y val="3.5082484060036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CEEF-4475-AECB-06D0BD085380}"/>
                </c:ext>
              </c:extLst>
            </c:dLbl>
            <c:dLbl>
              <c:idx val="295"/>
              <c:layout>
                <c:manualLayout>
                  <c:x val="-2.5728873168722733E-2"/>
                  <c:y val="8.7803678523806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F-0D51-4531-A29F-304CED9945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rgbClr val="938C2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Sheet1!$H$1:$KQ$1</c:f>
              <c:strCache>
                <c:ptCount val="289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</c:strCache>
            </c:strRef>
          </c:cat>
          <c:val>
            <c:numRef>
              <c:f>Sheet1!$H$3:$KQ$3</c:f>
              <c:numCache>
                <c:formatCode>_(* #,##0_);_(* \(#,##0\);_(* "-"??_);_(@_)</c:formatCode>
                <c:ptCount val="296"/>
                <c:pt idx="0">
                  <c:v>344476</c:v>
                </c:pt>
                <c:pt idx="1">
                  <c:v>345122</c:v>
                </c:pt>
                <c:pt idx="2">
                  <c:v>346572</c:v>
                </c:pt>
                <c:pt idx="3">
                  <c:v>347071</c:v>
                </c:pt>
                <c:pt idx="4">
                  <c:v>347071</c:v>
                </c:pt>
                <c:pt idx="5">
                  <c:v>349408</c:v>
                </c:pt>
                <c:pt idx="6">
                  <c:v>348885</c:v>
                </c:pt>
                <c:pt idx="7">
                  <c:v>349595</c:v>
                </c:pt>
                <c:pt idx="8">
                  <c:v>350862</c:v>
                </c:pt>
                <c:pt idx="9">
                  <c:v>351402</c:v>
                </c:pt>
                <c:pt idx="10">
                  <c:v>352859</c:v>
                </c:pt>
                <c:pt idx="11">
                  <c:v>352972</c:v>
                </c:pt>
                <c:pt idx="12">
                  <c:v>352632</c:v>
                </c:pt>
                <c:pt idx="13">
                  <c:v>352340</c:v>
                </c:pt>
                <c:pt idx="14">
                  <c:v>352409</c:v>
                </c:pt>
                <c:pt idx="15">
                  <c:v>352165</c:v>
                </c:pt>
                <c:pt idx="16">
                  <c:v>349211</c:v>
                </c:pt>
                <c:pt idx="17">
                  <c:v>350225</c:v>
                </c:pt>
                <c:pt idx="18">
                  <c:v>349571</c:v>
                </c:pt>
                <c:pt idx="19">
                  <c:v>350121</c:v>
                </c:pt>
                <c:pt idx="20">
                  <c:v>351480</c:v>
                </c:pt>
                <c:pt idx="21">
                  <c:v>352309</c:v>
                </c:pt>
                <c:pt idx="22">
                  <c:v>351828</c:v>
                </c:pt>
                <c:pt idx="23">
                  <c:v>351825</c:v>
                </c:pt>
                <c:pt idx="24">
                  <c:v>350543</c:v>
                </c:pt>
                <c:pt idx="25">
                  <c:v>350077</c:v>
                </c:pt>
                <c:pt idx="26">
                  <c:v>349476</c:v>
                </c:pt>
                <c:pt idx="27">
                  <c:v>348458</c:v>
                </c:pt>
                <c:pt idx="28">
                  <c:v>350371</c:v>
                </c:pt>
                <c:pt idx="29">
                  <c:v>351480</c:v>
                </c:pt>
                <c:pt idx="30">
                  <c:v>350871</c:v>
                </c:pt>
                <c:pt idx="31">
                  <c:v>350809</c:v>
                </c:pt>
                <c:pt idx="32">
                  <c:v>351308</c:v>
                </c:pt>
                <c:pt idx="33">
                  <c:v>351199</c:v>
                </c:pt>
                <c:pt idx="34">
                  <c:v>350625</c:v>
                </c:pt>
                <c:pt idx="35">
                  <c:v>350560</c:v>
                </c:pt>
                <c:pt idx="36">
                  <c:v>349325</c:v>
                </c:pt>
                <c:pt idx="37">
                  <c:v>348157</c:v>
                </c:pt>
                <c:pt idx="38">
                  <c:v>349023</c:v>
                </c:pt>
                <c:pt idx="39">
                  <c:v>347804</c:v>
                </c:pt>
                <c:pt idx="40">
                  <c:v>347791</c:v>
                </c:pt>
                <c:pt idx="41">
                  <c:v>347447</c:v>
                </c:pt>
                <c:pt idx="42">
                  <c:v>346301</c:v>
                </c:pt>
                <c:pt idx="43">
                  <c:v>346613</c:v>
                </c:pt>
                <c:pt idx="44">
                  <c:v>347791</c:v>
                </c:pt>
                <c:pt idx="45">
                  <c:v>348867</c:v>
                </c:pt>
                <c:pt idx="46">
                  <c:v>350116</c:v>
                </c:pt>
                <c:pt idx="47">
                  <c:v>350920</c:v>
                </c:pt>
                <c:pt idx="48">
                  <c:v>350849</c:v>
                </c:pt>
                <c:pt idx="49">
                  <c:v>349105</c:v>
                </c:pt>
                <c:pt idx="50">
                  <c:v>349498</c:v>
                </c:pt>
                <c:pt idx="51">
                  <c:v>347187</c:v>
                </c:pt>
                <c:pt idx="52">
                  <c:v>337386</c:v>
                </c:pt>
                <c:pt idx="53">
                  <c:v>346965</c:v>
                </c:pt>
                <c:pt idx="54">
                  <c:v>346562</c:v>
                </c:pt>
                <c:pt idx="55">
                  <c:v>343961</c:v>
                </c:pt>
                <c:pt idx="56">
                  <c:v>342257</c:v>
                </c:pt>
                <c:pt idx="57">
                  <c:v>340234</c:v>
                </c:pt>
                <c:pt idx="58">
                  <c:v>334892</c:v>
                </c:pt>
                <c:pt idx="59">
                  <c:v>330276</c:v>
                </c:pt>
                <c:pt idx="60">
                  <c:v>325189</c:v>
                </c:pt>
                <c:pt idx="61">
                  <c:v>318103</c:v>
                </c:pt>
                <c:pt idx="62">
                  <c:v>312796</c:v>
                </c:pt>
                <c:pt idx="63">
                  <c:v>307199</c:v>
                </c:pt>
                <c:pt idx="64">
                  <c:v>302772</c:v>
                </c:pt>
                <c:pt idx="65">
                  <c:v>301171</c:v>
                </c:pt>
                <c:pt idx="66">
                  <c:v>302334</c:v>
                </c:pt>
                <c:pt idx="67">
                  <c:v>301101</c:v>
                </c:pt>
                <c:pt idx="68">
                  <c:v>302304</c:v>
                </c:pt>
                <c:pt idx="69">
                  <c:v>303612</c:v>
                </c:pt>
                <c:pt idx="70">
                  <c:v>306015</c:v>
                </c:pt>
                <c:pt idx="71">
                  <c:v>308423</c:v>
                </c:pt>
                <c:pt idx="72">
                  <c:v>310353</c:v>
                </c:pt>
                <c:pt idx="73">
                  <c:v>313125</c:v>
                </c:pt>
                <c:pt idx="74">
                  <c:v>315311</c:v>
                </c:pt>
                <c:pt idx="75">
                  <c:v>317404</c:v>
                </c:pt>
                <c:pt idx="76">
                  <c:v>321443</c:v>
                </c:pt>
                <c:pt idx="77">
                  <c:v>325309</c:v>
                </c:pt>
                <c:pt idx="78">
                  <c:v>326545</c:v>
                </c:pt>
                <c:pt idx="79">
                  <c:v>332432</c:v>
                </c:pt>
                <c:pt idx="80">
                  <c:v>336907</c:v>
                </c:pt>
                <c:pt idx="81">
                  <c:v>342777</c:v>
                </c:pt>
                <c:pt idx="82">
                  <c:v>348141</c:v>
                </c:pt>
                <c:pt idx="83">
                  <c:v>350383</c:v>
                </c:pt>
                <c:pt idx="84">
                  <c:v>357370</c:v>
                </c:pt>
                <c:pt idx="85">
                  <c:v>360157</c:v>
                </c:pt>
                <c:pt idx="86">
                  <c:v>361732</c:v>
                </c:pt>
                <c:pt idx="87">
                  <c:v>363825</c:v>
                </c:pt>
                <c:pt idx="88">
                  <c:v>366790</c:v>
                </c:pt>
                <c:pt idx="89">
                  <c:v>370235</c:v>
                </c:pt>
                <c:pt idx="90">
                  <c:v>371795</c:v>
                </c:pt>
                <c:pt idx="91">
                  <c:v>375730</c:v>
                </c:pt>
                <c:pt idx="92">
                  <c:v>380246</c:v>
                </c:pt>
                <c:pt idx="93">
                  <c:v>383940</c:v>
                </c:pt>
                <c:pt idx="94">
                  <c:v>386414</c:v>
                </c:pt>
                <c:pt idx="95">
                  <c:v>389834</c:v>
                </c:pt>
                <c:pt idx="96">
                  <c:v>393916</c:v>
                </c:pt>
                <c:pt idx="97">
                  <c:v>396571</c:v>
                </c:pt>
                <c:pt idx="98">
                  <c:v>398939</c:v>
                </c:pt>
                <c:pt idx="99">
                  <c:v>401500</c:v>
                </c:pt>
                <c:pt idx="100">
                  <c:v>403548</c:v>
                </c:pt>
                <c:pt idx="101">
                  <c:v>407639</c:v>
                </c:pt>
                <c:pt idx="102">
                  <c:v>411350</c:v>
                </c:pt>
                <c:pt idx="103">
                  <c:v>414926</c:v>
                </c:pt>
                <c:pt idx="104">
                  <c:v>419833</c:v>
                </c:pt>
                <c:pt idx="105">
                  <c:v>423690</c:v>
                </c:pt>
                <c:pt idx="106">
                  <c:v>427401</c:v>
                </c:pt>
                <c:pt idx="107">
                  <c:v>431282</c:v>
                </c:pt>
                <c:pt idx="108">
                  <c:v>435742</c:v>
                </c:pt>
                <c:pt idx="109">
                  <c:v>438454</c:v>
                </c:pt>
                <c:pt idx="110">
                  <c:v>439741</c:v>
                </c:pt>
                <c:pt idx="111">
                  <c:v>441392</c:v>
                </c:pt>
                <c:pt idx="112">
                  <c:v>444161</c:v>
                </c:pt>
                <c:pt idx="113">
                  <c:v>447095</c:v>
                </c:pt>
                <c:pt idx="114">
                  <c:v>449902</c:v>
                </c:pt>
                <c:pt idx="115">
                  <c:v>453368</c:v>
                </c:pt>
                <c:pt idx="116">
                  <c:v>456913</c:v>
                </c:pt>
                <c:pt idx="117">
                  <c:v>460154</c:v>
                </c:pt>
                <c:pt idx="118">
                  <c:v>463458</c:v>
                </c:pt>
                <c:pt idx="119">
                  <c:v>474318</c:v>
                </c:pt>
                <c:pt idx="120">
                  <c:v>468457</c:v>
                </c:pt>
                <c:pt idx="121">
                  <c:v>471075</c:v>
                </c:pt>
                <c:pt idx="122">
                  <c:v>472082</c:v>
                </c:pt>
                <c:pt idx="123">
                  <c:v>472646</c:v>
                </c:pt>
                <c:pt idx="124">
                  <c:v>474761</c:v>
                </c:pt>
                <c:pt idx="125">
                  <c:v>475999</c:v>
                </c:pt>
                <c:pt idx="126">
                  <c:v>479354</c:v>
                </c:pt>
                <c:pt idx="127">
                  <c:v>482387</c:v>
                </c:pt>
                <c:pt idx="128">
                  <c:v>485886</c:v>
                </c:pt>
                <c:pt idx="129">
                  <c:v>488913</c:v>
                </c:pt>
                <c:pt idx="130">
                  <c:v>492402</c:v>
                </c:pt>
                <c:pt idx="131">
                  <c:v>495626</c:v>
                </c:pt>
                <c:pt idx="132">
                  <c:v>496343</c:v>
                </c:pt>
                <c:pt idx="133">
                  <c:v>495101</c:v>
                </c:pt>
                <c:pt idx="134">
                  <c:v>498060</c:v>
                </c:pt>
                <c:pt idx="135">
                  <c:v>498702</c:v>
                </c:pt>
                <c:pt idx="136">
                  <c:v>499871</c:v>
                </c:pt>
                <c:pt idx="137">
                  <c:v>502863</c:v>
                </c:pt>
                <c:pt idx="138">
                  <c:v>504213</c:v>
                </c:pt>
                <c:pt idx="139">
                  <c:v>505448</c:v>
                </c:pt>
                <c:pt idx="140">
                  <c:v>507936</c:v>
                </c:pt>
                <c:pt idx="141">
                  <c:v>510868</c:v>
                </c:pt>
                <c:pt idx="142">
                  <c:v>513887</c:v>
                </c:pt>
                <c:pt idx="143">
                  <c:v>514455</c:v>
                </c:pt>
                <c:pt idx="144">
                  <c:v>514133</c:v>
                </c:pt>
                <c:pt idx="145">
                  <c:v>513306</c:v>
                </c:pt>
                <c:pt idx="146">
                  <c:v>511066</c:v>
                </c:pt>
                <c:pt idx="147">
                  <c:v>509938</c:v>
                </c:pt>
                <c:pt idx="148">
                  <c:v>509702</c:v>
                </c:pt>
                <c:pt idx="149">
                  <c:v>508803</c:v>
                </c:pt>
                <c:pt idx="150">
                  <c:v>508310</c:v>
                </c:pt>
                <c:pt idx="151">
                  <c:v>507688</c:v>
                </c:pt>
                <c:pt idx="152">
                  <c:v>506756</c:v>
                </c:pt>
                <c:pt idx="153">
                  <c:v>507925</c:v>
                </c:pt>
                <c:pt idx="154">
                  <c:v>509624</c:v>
                </c:pt>
                <c:pt idx="155">
                  <c:v>509686</c:v>
                </c:pt>
                <c:pt idx="156">
                  <c:v>509904</c:v>
                </c:pt>
                <c:pt idx="157">
                  <c:v>508671</c:v>
                </c:pt>
                <c:pt idx="158">
                  <c:v>508834</c:v>
                </c:pt>
                <c:pt idx="159">
                  <c:v>509830</c:v>
                </c:pt>
                <c:pt idx="160">
                  <c:v>509985</c:v>
                </c:pt>
                <c:pt idx="161">
                  <c:v>511357</c:v>
                </c:pt>
                <c:pt idx="162">
                  <c:v>512491</c:v>
                </c:pt>
                <c:pt idx="163">
                  <c:v>513677</c:v>
                </c:pt>
                <c:pt idx="164">
                  <c:v>515706</c:v>
                </c:pt>
                <c:pt idx="165">
                  <c:v>517222</c:v>
                </c:pt>
                <c:pt idx="166">
                  <c:v>518856</c:v>
                </c:pt>
                <c:pt idx="167">
                  <c:v>520385</c:v>
                </c:pt>
                <c:pt idx="168">
                  <c:v>520567</c:v>
                </c:pt>
                <c:pt idx="169">
                  <c:v>520973</c:v>
                </c:pt>
                <c:pt idx="170">
                  <c:v>521080</c:v>
                </c:pt>
                <c:pt idx="171">
                  <c:v>520904</c:v>
                </c:pt>
                <c:pt idx="172">
                  <c:v>522491</c:v>
                </c:pt>
                <c:pt idx="173">
                  <c:v>524472</c:v>
                </c:pt>
                <c:pt idx="174">
                  <c:v>525244</c:v>
                </c:pt>
                <c:pt idx="175">
                  <c:v>526740</c:v>
                </c:pt>
                <c:pt idx="176">
                  <c:v>528382</c:v>
                </c:pt>
                <c:pt idx="177">
                  <c:v>531340</c:v>
                </c:pt>
                <c:pt idx="178">
                  <c:v>534805</c:v>
                </c:pt>
                <c:pt idx="179">
                  <c:v>537879</c:v>
                </c:pt>
                <c:pt idx="180">
                  <c:v>539487</c:v>
                </c:pt>
                <c:pt idx="181">
                  <c:v>540282</c:v>
                </c:pt>
                <c:pt idx="182">
                  <c:v>539421</c:v>
                </c:pt>
                <c:pt idx="183">
                  <c:v>537110</c:v>
                </c:pt>
                <c:pt idx="184">
                  <c:v>536598</c:v>
                </c:pt>
                <c:pt idx="185">
                  <c:v>535018</c:v>
                </c:pt>
                <c:pt idx="186">
                  <c:v>535910</c:v>
                </c:pt>
                <c:pt idx="187">
                  <c:v>534078</c:v>
                </c:pt>
                <c:pt idx="188">
                  <c:v>533826</c:v>
                </c:pt>
                <c:pt idx="189">
                  <c:v>534770</c:v>
                </c:pt>
                <c:pt idx="190">
                  <c:v>536460</c:v>
                </c:pt>
                <c:pt idx="191">
                  <c:v>537415</c:v>
                </c:pt>
                <c:pt idx="192">
                  <c:v>537315</c:v>
                </c:pt>
                <c:pt idx="193">
                  <c:v>537841</c:v>
                </c:pt>
                <c:pt idx="194">
                  <c:v>537103</c:v>
                </c:pt>
                <c:pt idx="195">
                  <c:v>536070</c:v>
                </c:pt>
                <c:pt idx="196">
                  <c:v>535731</c:v>
                </c:pt>
                <c:pt idx="197">
                  <c:v>532304</c:v>
                </c:pt>
                <c:pt idx="198">
                  <c:v>532306</c:v>
                </c:pt>
                <c:pt idx="199">
                  <c:v>533083</c:v>
                </c:pt>
                <c:pt idx="200">
                  <c:v>532173</c:v>
                </c:pt>
                <c:pt idx="201">
                  <c:v>532843</c:v>
                </c:pt>
                <c:pt idx="202">
                  <c:v>533732</c:v>
                </c:pt>
                <c:pt idx="203">
                  <c:v>533861</c:v>
                </c:pt>
                <c:pt idx="204">
                  <c:v>535385</c:v>
                </c:pt>
                <c:pt idx="205">
                  <c:v>535715</c:v>
                </c:pt>
                <c:pt idx="206">
                  <c:v>533480</c:v>
                </c:pt>
                <c:pt idx="207">
                  <c:v>529754</c:v>
                </c:pt>
                <c:pt idx="208">
                  <c:v>529206</c:v>
                </c:pt>
                <c:pt idx="209">
                  <c:v>528015</c:v>
                </c:pt>
                <c:pt idx="210">
                  <c:v>528395</c:v>
                </c:pt>
                <c:pt idx="211">
                  <c:v>528952</c:v>
                </c:pt>
                <c:pt idx="212">
                  <c:v>529353</c:v>
                </c:pt>
                <c:pt idx="213">
                  <c:v>529478</c:v>
                </c:pt>
                <c:pt idx="214">
                  <c:v>793486</c:v>
                </c:pt>
                <c:pt idx="215">
                  <c:v>860126</c:v>
                </c:pt>
                <c:pt idx="216">
                  <c:v>892815</c:v>
                </c:pt>
                <c:pt idx="217">
                  <c:v>900846</c:v>
                </c:pt>
                <c:pt idx="218">
                  <c:v>906533</c:v>
                </c:pt>
                <c:pt idx="219">
                  <c:v>910638</c:v>
                </c:pt>
                <c:pt idx="220">
                  <c:v>916298</c:v>
                </c:pt>
                <c:pt idx="221">
                  <c:v>922303</c:v>
                </c:pt>
                <c:pt idx="222">
                  <c:v>929297</c:v>
                </c:pt>
                <c:pt idx="223">
                  <c:v>933822</c:v>
                </c:pt>
                <c:pt idx="224">
                  <c:v>936394</c:v>
                </c:pt>
                <c:pt idx="225">
                  <c:v>940962</c:v>
                </c:pt>
                <c:pt idx="226">
                  <c:v>967754</c:v>
                </c:pt>
                <c:pt idx="227">
                  <c:v>978837</c:v>
                </c:pt>
                <c:pt idx="228">
                  <c:v>976322</c:v>
                </c:pt>
                <c:pt idx="229">
                  <c:v>976395</c:v>
                </c:pt>
                <c:pt idx="230">
                  <c:v>976018</c:v>
                </c:pt>
                <c:pt idx="231">
                  <c:v>977958</c:v>
                </c:pt>
                <c:pt idx="232">
                  <c:v>980203</c:v>
                </c:pt>
                <c:pt idx="233">
                  <c:v>983842</c:v>
                </c:pt>
                <c:pt idx="234">
                  <c:v>981338</c:v>
                </c:pt>
                <c:pt idx="235">
                  <c:v>985310</c:v>
                </c:pt>
                <c:pt idx="236">
                  <c:v>990483</c:v>
                </c:pt>
                <c:pt idx="237">
                  <c:v>994052</c:v>
                </c:pt>
                <c:pt idx="238">
                  <c:v>996945</c:v>
                </c:pt>
                <c:pt idx="239">
                  <c:v>998640</c:v>
                </c:pt>
                <c:pt idx="240">
                  <c:v>978090</c:v>
                </c:pt>
                <c:pt idx="241">
                  <c:v>979887</c:v>
                </c:pt>
                <c:pt idx="242">
                  <c:v>979625</c:v>
                </c:pt>
                <c:pt idx="243">
                  <c:v>981241</c:v>
                </c:pt>
                <c:pt idx="244">
                  <c:v>982338</c:v>
                </c:pt>
                <c:pt idx="245">
                  <c:v>987301</c:v>
                </c:pt>
                <c:pt idx="246">
                  <c:v>989334</c:v>
                </c:pt>
                <c:pt idx="247">
                  <c:v>993875</c:v>
                </c:pt>
                <c:pt idx="248">
                  <c:v>998293</c:v>
                </c:pt>
                <c:pt idx="249">
                  <c:v>1003621</c:v>
                </c:pt>
                <c:pt idx="250">
                  <c:v>1007102</c:v>
                </c:pt>
                <c:pt idx="251">
                  <c:v>1008672</c:v>
                </c:pt>
                <c:pt idx="252">
                  <c:v>1003972</c:v>
                </c:pt>
                <c:pt idx="253">
                  <c:v>1004566</c:v>
                </c:pt>
                <c:pt idx="254">
                  <c:v>1005831</c:v>
                </c:pt>
                <c:pt idx="255">
                  <c:v>1005319</c:v>
                </c:pt>
                <c:pt idx="256">
                  <c:v>1007025</c:v>
                </c:pt>
                <c:pt idx="257">
                  <c:v>1008951</c:v>
                </c:pt>
                <c:pt idx="258">
                  <c:v>1011929</c:v>
                </c:pt>
                <c:pt idx="259">
                  <c:v>1017199</c:v>
                </c:pt>
                <c:pt idx="260">
                  <c:v>1022520</c:v>
                </c:pt>
                <c:pt idx="261">
                  <c:v>1025113</c:v>
                </c:pt>
                <c:pt idx="262">
                  <c:v>1028095</c:v>
                </c:pt>
                <c:pt idx="263">
                  <c:v>1029044</c:v>
                </c:pt>
                <c:pt idx="264">
                  <c:v>1026438</c:v>
                </c:pt>
                <c:pt idx="265">
                  <c:v>1027801</c:v>
                </c:pt>
                <c:pt idx="266">
                  <c:v>1028140</c:v>
                </c:pt>
                <c:pt idx="267">
                  <c:v>1027556</c:v>
                </c:pt>
                <c:pt idx="268" formatCode="#,##0">
                  <c:v>1030122</c:v>
                </c:pt>
                <c:pt idx="269">
                  <c:v>1032479</c:v>
                </c:pt>
                <c:pt idx="270" formatCode="General">
                  <c:v>1032844</c:v>
                </c:pt>
                <c:pt idx="271">
                  <c:v>1036346</c:v>
                </c:pt>
                <c:pt idx="272">
                  <c:v>1040580</c:v>
                </c:pt>
                <c:pt idx="273">
                  <c:v>1042959</c:v>
                </c:pt>
                <c:pt idx="274">
                  <c:v>1043558</c:v>
                </c:pt>
                <c:pt idx="275" formatCode="_ * #,##0_ ;_ * \-#,##0_ ;_ * &quot;-&quot;??_ ;_ @_ ">
                  <c:v>1044523</c:v>
                </c:pt>
                <c:pt idx="276" formatCode="_ * #,##0_ ;_ * \-#,##0_ ;_ * &quot;-&quot;??_ ;_ @_ ">
                  <c:v>1042845</c:v>
                </c:pt>
                <c:pt idx="277" formatCode="_ * #,##0_ ;_ * \-#,##0_ ;_ * &quot;-&quot;??_ ;_ @_ ">
                  <c:v>1042236</c:v>
                </c:pt>
                <c:pt idx="278">
                  <c:v>1043435</c:v>
                </c:pt>
                <c:pt idx="279">
                  <c:v>1042034</c:v>
                </c:pt>
                <c:pt idx="280">
                  <c:v>1034858</c:v>
                </c:pt>
                <c:pt idx="281" formatCode="_ * #,##0_ ;_ * \-#,##0_ ;_ * &quot;-&quot;??_ ;_ @_ ">
                  <c:v>1034269</c:v>
                </c:pt>
                <c:pt idx="282" formatCode="_-* #,##0_-;\-* #,##0_-;_-* &quot;-&quot;??????_-;_-@_-">
                  <c:v>1032889</c:v>
                </c:pt>
                <c:pt idx="283" formatCode="_-* #,##0_-;\-* #,##0_-;_-* &quot;-&quot;??????_-;_-@_-">
                  <c:v>1029107</c:v>
                </c:pt>
                <c:pt idx="284">
                  <c:v>1027110</c:v>
                </c:pt>
                <c:pt idx="285">
                  <c:v>1025953</c:v>
                </c:pt>
                <c:pt idx="286" formatCode="_ * #,##0_ ;_ * \-#,##0_ ;_ * &quot;-&quot;??_ ;_ @_ ">
                  <c:v>1022725</c:v>
                </c:pt>
                <c:pt idx="287" formatCode="_ * #,##0_ ;_ * \-#,##0_ ;_ * &quot;-&quot;??_ ;_ @_ ">
                  <c:v>1017077</c:v>
                </c:pt>
                <c:pt idx="288" formatCode="_ * #,##0_ ;_ * \-#,##0_ ;_ * &quot;-&quot;??_ ;_ @_ ">
                  <c:v>1012542</c:v>
                </c:pt>
                <c:pt idx="289" formatCode="_ * #,##0_ ;_ * \-#,##0_ ;_ * &quot;-&quot;??_ ;_ @_ ">
                  <c:v>1009921</c:v>
                </c:pt>
                <c:pt idx="290" formatCode="_ * #,##0_ ;_ * \-#,##0_ ;_ * &quot;-&quot;??_ ;_ @_ ">
                  <c:v>1010607</c:v>
                </c:pt>
                <c:pt idx="291" formatCode="_ * #,##0_ ;_ * \-#,##0_ ;_ * &quot;-&quot;??_ ;_ @_ ">
                  <c:v>1013171</c:v>
                </c:pt>
                <c:pt idx="292" formatCode="_ * #,##0_ ;_ * \-#,##0_ ;_ * &quot;-&quot;??_ ;_ @_ ">
                  <c:v>1014205</c:v>
                </c:pt>
                <c:pt idx="293">
                  <c:v>1013065</c:v>
                </c:pt>
                <c:pt idx="294" formatCode="_ * #,##0_ ;_ * \-#,##0_ ;_ * &quot;-&quot;??_ ;_ @_ ">
                  <c:v>1013159.4053926173</c:v>
                </c:pt>
                <c:pt idx="295" formatCode="_ * #,##0_ ;_ * \-#,##0_ ;_ * &quot;-&quot;??_ ;_ @_ ">
                  <c:v>1017661.36823141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8E-CEEF-4475-AECB-06D0BD085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484096"/>
        <c:axId val="132502272"/>
      </c:lineChart>
      <c:dateAx>
        <c:axId val="132481024"/>
        <c:scaling>
          <c:orientation val="minMax"/>
        </c:scaling>
        <c:delete val="0"/>
        <c:axPos val="b"/>
        <c:numFmt formatCode="dd/mm/yyyy;@" sourceLinked="0"/>
        <c:majorTickMark val="cross"/>
        <c:minorTickMark val="none"/>
        <c:tickLblPos val="nextTo"/>
        <c:spPr>
          <a:ln w="1331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bg2">
                    <a:lumMod val="50000"/>
                  </a:schemeClr>
                </a:solidFill>
                <a:latin typeface="+mn-lt"/>
                <a:ea typeface="Arial"/>
                <a:cs typeface="Arial"/>
              </a:defRPr>
            </a:pPr>
            <a:endParaRPr lang="es-AR"/>
          </a:p>
        </c:txPr>
        <c:crossAx val="132482560"/>
        <c:crosses val="autoZero"/>
        <c:auto val="0"/>
        <c:lblOffset val="100"/>
        <c:baseTimeUnit val="days"/>
        <c:majorUnit val="24"/>
        <c:minorUnit val="4"/>
      </c:dateAx>
      <c:valAx>
        <c:axId val="13248256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1331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32481024"/>
        <c:crosses val="autoZero"/>
        <c:crossBetween val="between"/>
      </c:valAx>
      <c:catAx>
        <c:axId val="132484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2502272"/>
        <c:crosses val="autoZero"/>
        <c:auto val="1"/>
        <c:lblAlgn val="ctr"/>
        <c:lblOffset val="100"/>
        <c:noMultiLvlLbl val="0"/>
      </c:catAx>
      <c:valAx>
        <c:axId val="132502272"/>
        <c:scaling>
          <c:orientation val="minMax"/>
          <c:max val="1350000"/>
          <c:min val="0"/>
        </c:scaling>
        <c:delete val="0"/>
        <c:axPos val="r"/>
        <c:numFmt formatCode="#,##0" sourceLinked="0"/>
        <c:majorTickMark val="none"/>
        <c:minorTickMark val="none"/>
        <c:tickLblPos val="none"/>
        <c:spPr>
          <a:ln w="1331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6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32484096"/>
        <c:crosses val="max"/>
        <c:crossBetween val="between"/>
        <c:majorUnit val="250000"/>
      </c:valAx>
      <c:spPr>
        <a:noFill/>
        <a:ln w="2707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648224723272915E-3"/>
          <c:y val="0.10454865930728972"/>
          <c:w val="0.98127041180049346"/>
          <c:h val="0.84639188687801459"/>
        </c:manualLayout>
      </c:layout>
      <c:lineChart>
        <c:grouping val="standard"/>
        <c:varyColors val="0"/>
        <c:ser>
          <c:idx val="0"/>
          <c:order val="0"/>
          <c:tx>
            <c:strRef>
              <c:f>'Juicios y alícuota'!$B$1</c:f>
              <c:strCache>
                <c:ptCount val="1"/>
                <c:pt idx="0">
                  <c:v>Juicios</c:v>
                </c:pt>
              </c:strCache>
            </c:strRef>
          </c:tx>
          <c:spPr>
            <a:ln w="28575" cap="rnd">
              <a:solidFill>
                <a:srgbClr val="938C2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D2CA6F"/>
              </a:solidFill>
              <a:ln w="9525">
                <a:solidFill>
                  <a:srgbClr val="938C2D"/>
                </a:solidFill>
              </a:ln>
              <a:effectLst/>
            </c:spPr>
          </c:marker>
          <c:dLbls>
            <c:dLbl>
              <c:idx val="16"/>
              <c:layout>
                <c:manualLayout>
                  <c:x val="-3.8764630414654597E-2"/>
                  <c:y val="1.98092167965375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EB-4BF9-B3B2-B53F94009C5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rgbClr val="938C2D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alícuota'!$A$2:$A$18</c:f>
              <c:strCach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strCache>
            </c:strRef>
          </c:cat>
          <c:val>
            <c:numRef>
              <c:f>'Juicios y alícuota'!$B$2:$B$18</c:f>
              <c:numCache>
                <c:formatCode>General</c:formatCode>
                <c:ptCount val="17"/>
                <c:pt idx="0">
                  <c:v>3790.0432900432897</c:v>
                </c:pt>
                <c:pt idx="1">
                  <c:v>6805.1948051948048</c:v>
                </c:pt>
                <c:pt idx="2">
                  <c:v>11696.774193548386</c:v>
                </c:pt>
                <c:pt idx="3">
                  <c:v>17231.815525211201</c:v>
                </c:pt>
                <c:pt idx="4">
                  <c:v>27170.234454638128</c:v>
                </c:pt>
                <c:pt idx="5">
                  <c:v>41537.900727029708</c:v>
                </c:pt>
                <c:pt idx="6">
                  <c:v>54335.117923472419</c:v>
                </c:pt>
                <c:pt idx="7">
                  <c:v>57646.405003251959</c:v>
                </c:pt>
                <c:pt idx="8">
                  <c:v>64093.414355460962</c:v>
                </c:pt>
                <c:pt idx="9">
                  <c:v>78517.907577198785</c:v>
                </c:pt>
                <c:pt idx="10">
                  <c:v>88566.562445993943</c:v>
                </c:pt>
                <c:pt idx="11">
                  <c:v>106021.30991449942</c:v>
                </c:pt>
                <c:pt idx="12">
                  <c:v>127503.36116952627</c:v>
                </c:pt>
                <c:pt idx="13">
                  <c:v>130678.80427531409</c:v>
                </c:pt>
                <c:pt idx="14">
                  <c:v>80023.292800793075</c:v>
                </c:pt>
                <c:pt idx="15">
                  <c:v>67897.87138367664</c:v>
                </c:pt>
                <c:pt idx="16">
                  <c:v>44667.374179685969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EB-4BF9-B3B2-B53F94009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963200"/>
        <c:axId val="138963968"/>
      </c:lineChart>
      <c:lineChart>
        <c:grouping val="standard"/>
        <c:varyColors val="0"/>
        <c:ser>
          <c:idx val="1"/>
          <c:order val="1"/>
          <c:tx>
            <c:strRef>
              <c:f>'Juicios y alícuota'!$C$1</c:f>
              <c:strCache>
                <c:ptCount val="1"/>
                <c:pt idx="0">
                  <c:v>Alícuota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849E9F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1.7620253024058691E-2"/>
                  <c:y val="-2.2253617757113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EB-4BF9-B3B2-B53F94009C5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rgbClr val="335657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alícuota'!$A$2:$A$18</c:f>
              <c:strCach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strCache>
            </c:strRef>
          </c:cat>
          <c:val>
            <c:numRef>
              <c:f>'Juicios y alícuota'!$C$2:$C$18</c:f>
              <c:numCache>
                <c:formatCode>General</c:formatCode>
                <c:ptCount val="17"/>
                <c:pt idx="0">
                  <c:v>2.1345716835979669</c:v>
                </c:pt>
                <c:pt idx="1">
                  <c:v>2.359806881222855</c:v>
                </c:pt>
                <c:pt idx="2">
                  <c:v>2.6230621922830841</c:v>
                </c:pt>
                <c:pt idx="3">
                  <c:v>2.6117727239240294</c:v>
                </c:pt>
                <c:pt idx="4">
                  <c:v>2.6582178979612685</c:v>
                </c:pt>
                <c:pt idx="5">
                  <c:v>2.5559626155931157</c:v>
                </c:pt>
                <c:pt idx="6">
                  <c:v>3.1986959584692141</c:v>
                </c:pt>
                <c:pt idx="7">
                  <c:v>3.1896946114696436</c:v>
                </c:pt>
                <c:pt idx="8">
                  <c:v>3.1163578631675826</c:v>
                </c:pt>
                <c:pt idx="9">
                  <c:v>3.3690809552178025</c:v>
                </c:pt>
                <c:pt idx="10">
                  <c:v>3.4126271987105152</c:v>
                </c:pt>
                <c:pt idx="11">
                  <c:v>3.4560112652056962</c:v>
                </c:pt>
                <c:pt idx="12">
                  <c:v>3.4581502362155891</c:v>
                </c:pt>
                <c:pt idx="13">
                  <c:v>3.2611768825691385</c:v>
                </c:pt>
                <c:pt idx="14">
                  <c:v>2.9723192034819732</c:v>
                </c:pt>
                <c:pt idx="15">
                  <c:v>2.7661740479722265</c:v>
                </c:pt>
                <c:pt idx="16">
                  <c:v>2.6341837612312298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0EB-4BF9-B3B2-B53F94009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983680"/>
        <c:axId val="138982144"/>
      </c:lineChart>
      <c:catAx>
        <c:axId val="13896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 anchor="t"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</a:defRPr>
            </a:pPr>
            <a:endParaRPr lang="es-AR"/>
          </a:p>
        </c:txPr>
        <c:crossAx val="138963968"/>
        <c:crosses val="autoZero"/>
        <c:auto val="1"/>
        <c:lblAlgn val="ctr"/>
        <c:lblOffset val="100"/>
        <c:noMultiLvlLbl val="0"/>
      </c:catAx>
      <c:valAx>
        <c:axId val="13896396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38963200"/>
        <c:crosses val="autoZero"/>
        <c:crossBetween val="between"/>
      </c:valAx>
      <c:valAx>
        <c:axId val="138982144"/>
        <c:scaling>
          <c:orientation val="minMax"/>
        </c:scaling>
        <c:delete val="0"/>
        <c:axPos val="r"/>
        <c:numFmt formatCode="#,##0.0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38983680"/>
        <c:crosses val="max"/>
        <c:crossBetween val="between"/>
      </c:valAx>
      <c:catAx>
        <c:axId val="138983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8982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1600">
                <a:solidFill>
                  <a:srgbClr val="938C2D"/>
                </a:solidFill>
              </a:defRPr>
            </a:pPr>
            <a:endParaRPr lang="es-AR"/>
          </a:p>
        </c:txPr>
      </c:legendEntry>
      <c:legendEntry>
        <c:idx val="1"/>
        <c:txPr>
          <a:bodyPr rot="0" vert="horz"/>
          <a:lstStyle/>
          <a:p>
            <a:pPr>
              <a:defRPr sz="1600">
                <a:solidFill>
                  <a:schemeClr val="accent5">
                    <a:lumMod val="50000"/>
                  </a:schemeClr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0.10392640056684281"/>
          <c:w val="9.1141899155091563E-2"/>
          <c:h val="0.1584302890695175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es-AR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19003963461061"/>
          <c:y val="3.6809460882207115E-2"/>
          <c:w val="0.86654542984799698"/>
          <c:h val="0.72106011913188139"/>
        </c:manualLayout>
      </c:layout>
      <c:areaChart>
        <c:grouping val="stacked"/>
        <c:varyColors val="0"/>
        <c:ser>
          <c:idx val="0"/>
          <c:order val="2"/>
          <c:tx>
            <c:strRef>
              <c:f>'8 - Datos'!$D$1</c:f>
              <c:strCache>
                <c:ptCount val="1"/>
                <c:pt idx="0">
                  <c:v>Siniestros (s/ COVID)</c:v>
                </c:pt>
              </c:strCache>
            </c:strRef>
          </c:tx>
          <c:spPr>
            <a:solidFill>
              <a:srgbClr val="A7CF8D"/>
            </a:solidFill>
            <a:ln w="9525" cap="flat" cmpd="sng" algn="ctr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3.5640552777792349E-3"/>
                  <c:y val="-0.170128489871461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93-4830-9DEF-C3959F7EB3C7}"/>
                </c:ext>
              </c:extLst>
            </c:dLbl>
            <c:dLbl>
              <c:idx val="1"/>
              <c:layout>
                <c:manualLayout>
                  <c:x val="2.4005809255985017E-2"/>
                  <c:y val="-0.15665996487423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93-4830-9DEF-C3959F7EB3C7}"/>
                </c:ext>
              </c:extLst>
            </c:dLbl>
            <c:dLbl>
              <c:idx val="2"/>
              <c:layout>
                <c:manualLayout>
                  <c:x val="-2.1487623359793505E-2"/>
                  <c:y val="-7.7648979557837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93-4830-9DEF-C3959F7EB3C7}"/>
                </c:ext>
              </c:extLst>
            </c:dLbl>
            <c:dLbl>
              <c:idx val="3"/>
              <c:layout>
                <c:manualLayout>
                  <c:x val="-2.4648021259069994E-2"/>
                  <c:y val="-3.2887381210453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93-4830-9DEF-C3959F7EB3C7}"/>
                </c:ext>
              </c:extLst>
            </c:dLbl>
            <c:dLbl>
              <c:idx val="4"/>
              <c:layout>
                <c:manualLayout>
                  <c:x val="6.3252015925879031E-4"/>
                  <c:y val="-2.4232091540041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93-4830-9DEF-C3959F7EB3C7}"/>
                </c:ext>
              </c:extLst>
            </c:dLbl>
            <c:dLbl>
              <c:idx val="5"/>
              <c:layout>
                <c:manualLayout>
                  <c:x val="-1.8690877802320029E-3"/>
                  <c:y val="-4.1164525615644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93-4830-9DEF-C3959F7EB3C7}"/>
                </c:ext>
              </c:extLst>
            </c:dLbl>
            <c:dLbl>
              <c:idx val="6"/>
              <c:layout>
                <c:manualLayout>
                  <c:x val="-3.4711255449866474E-2"/>
                  <c:y val="-7.1611393800817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93-4830-9DEF-C3959F7EB3C7}"/>
                </c:ext>
              </c:extLst>
            </c:dLbl>
            <c:dLbl>
              <c:idx val="7"/>
              <c:layout>
                <c:manualLayout>
                  <c:x val="-1.3088041248471939E-2"/>
                  <c:y val="-5.6602496623862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93-4830-9DEF-C3959F7EB3C7}"/>
                </c:ext>
              </c:extLst>
            </c:dLbl>
            <c:dLbl>
              <c:idx val="8"/>
              <c:layout>
                <c:manualLayout>
                  <c:x val="-1.065986668485475E-2"/>
                  <c:y val="-8.5360213324004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93-4830-9DEF-C3959F7EB3C7}"/>
                </c:ext>
              </c:extLst>
            </c:dLbl>
            <c:dLbl>
              <c:idx val="9"/>
              <c:layout>
                <c:manualLayout>
                  <c:x val="-1.8488721202931855E-2"/>
                  <c:y val="-5.8955016414744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E93-4830-9DEF-C3959F7EB3C7}"/>
                </c:ext>
              </c:extLst>
            </c:dLbl>
            <c:dLbl>
              <c:idx val="10"/>
              <c:layout>
                <c:manualLayout>
                  <c:x val="-2.4735409310549263E-2"/>
                  <c:y val="-7.4561570651081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E93-4830-9DEF-C3959F7EB3C7}"/>
                </c:ext>
              </c:extLst>
            </c:dLbl>
            <c:dLbl>
              <c:idx val="11"/>
              <c:layout>
                <c:manualLayout>
                  <c:x val="-2.0916567856412164E-2"/>
                  <c:y val="-5.6295963107691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E93-4830-9DEF-C3959F7EB3C7}"/>
                </c:ext>
              </c:extLst>
            </c:dLbl>
            <c:dLbl>
              <c:idx val="12"/>
              <c:layout>
                <c:manualLayout>
                  <c:x val="-1.4575605584440795E-2"/>
                  <c:y val="-9.2863620698092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E93-4830-9DEF-C3959F7EB3C7}"/>
                </c:ext>
              </c:extLst>
            </c:dLbl>
            <c:dLbl>
              <c:idx val="13"/>
              <c:layout>
                <c:manualLayout>
                  <c:x val="1.5426789733361406E-2"/>
                  <c:y val="-6.9719093022658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E93-4830-9DEF-C3959F7EB3C7}"/>
                </c:ext>
              </c:extLst>
            </c:dLbl>
            <c:dLbl>
              <c:idx val="14"/>
              <c:layout>
                <c:manualLayout>
                  <c:x val="1.0411146846029139E-2"/>
                  <c:y val="-0.100658359858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E93-4830-9DEF-C3959F7EB3C7}"/>
                </c:ext>
              </c:extLst>
            </c:dLbl>
            <c:dLbl>
              <c:idx val="15"/>
              <c:layout>
                <c:manualLayout>
                  <c:x val="0"/>
                  <c:y val="-4.1659209920731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E93-4830-9DEF-C3959F7EB3C7}"/>
                </c:ext>
              </c:extLst>
            </c:dLbl>
            <c:dLbl>
              <c:idx val="16"/>
              <c:layout>
                <c:manualLayout>
                  <c:x val="-1.6088971250909827E-3"/>
                  <c:y val="-0.102853711484178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AE-4795-A66F-C1199FAC9188}"/>
                </c:ext>
              </c:extLst>
            </c:dLbl>
            <c:dLbl>
              <c:idx val="17"/>
              <c:layout>
                <c:manualLayout>
                  <c:x val="3.3006882568581229E-6"/>
                  <c:y val="-6.2923038154128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6E-4330-9686-739343B5E8DD}"/>
                </c:ext>
              </c:extLst>
            </c:dLbl>
            <c:dLbl>
              <c:idx val="18"/>
              <c:layout>
                <c:manualLayout>
                  <c:x val="0"/>
                  <c:y val="-0.122922728359140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6E-4330-9686-739343B5E8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600" b="1">
                    <a:solidFill>
                      <a:srgbClr val="557C38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'8 - Datos'!$A$2:$A$20</c:f>
              <c:numCache>
                <c:formatCode>mmm\-yy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cat>
          <c:val>
            <c:numRef>
              <c:f>'8 - Datos'!$D$2:$D$20</c:f>
              <c:numCache>
                <c:formatCode>#,##0</c:formatCode>
                <c:ptCount val="19"/>
                <c:pt idx="0">
                  <c:v>37669.909152300497</c:v>
                </c:pt>
                <c:pt idx="1">
                  <c:v>36781.569945083647</c:v>
                </c:pt>
                <c:pt idx="2">
                  <c:v>31647.591300026757</c:v>
                </c:pt>
                <c:pt idx="3">
                  <c:v>15669.541791734011</c:v>
                </c:pt>
                <c:pt idx="4">
                  <c:v>21364.008543061649</c:v>
                </c:pt>
                <c:pt idx="5">
                  <c:v>26419.492226583548</c:v>
                </c:pt>
                <c:pt idx="6">
                  <c:v>26787.589918759237</c:v>
                </c:pt>
                <c:pt idx="7">
                  <c:v>27369.753461964552</c:v>
                </c:pt>
                <c:pt idx="8">
                  <c:v>27658.818500738547</c:v>
                </c:pt>
                <c:pt idx="9">
                  <c:v>27631.508150918642</c:v>
                </c:pt>
                <c:pt idx="10">
                  <c:v>31289.533370359604</c:v>
                </c:pt>
                <c:pt idx="11">
                  <c:v>30172.780178359677</c:v>
                </c:pt>
                <c:pt idx="12">
                  <c:v>30594.904884226355</c:v>
                </c:pt>
                <c:pt idx="13">
                  <c:v>31226.777466430987</c:v>
                </c:pt>
                <c:pt idx="14">
                  <c:v>41417.935935390291</c:v>
                </c:pt>
                <c:pt idx="15">
                  <c:v>38008.597980046005</c:v>
                </c:pt>
                <c:pt idx="16">
                  <c:v>36697.432246901401</c:v>
                </c:pt>
                <c:pt idx="17">
                  <c:v>38134.927430342861</c:v>
                </c:pt>
                <c:pt idx="18">
                  <c:v>40132.063487576444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E93-4830-9DEF-C3959F7EB3C7}"/>
            </c:ext>
          </c:extLst>
        </c:ser>
        <c:ser>
          <c:idx val="1"/>
          <c:order val="3"/>
          <c:tx>
            <c:strRef>
              <c:f>'8 - Datos'!$E$1</c:f>
              <c:strCache>
                <c:ptCount val="1"/>
                <c:pt idx="0">
                  <c:v>Siniestros COVID</c:v>
                </c:pt>
              </c:strCache>
            </c:strRef>
          </c:tx>
          <c:spPr>
            <a:solidFill>
              <a:srgbClr val="333F50"/>
            </a:solidFill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E93-4830-9DEF-C3959F7EB3C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E93-4830-9DEF-C3959F7EB3C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E93-4830-9DEF-C3959F7EB3C7}"/>
                </c:ext>
              </c:extLst>
            </c:dLbl>
            <c:dLbl>
              <c:idx val="3"/>
              <c:layout>
                <c:manualLayout>
                  <c:x val="1.1539935605679275E-2"/>
                  <c:y val="-5.3849852831978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E93-4830-9DEF-C3959F7EB3C7}"/>
                </c:ext>
              </c:extLst>
            </c:dLbl>
            <c:dLbl>
              <c:idx val="4"/>
              <c:layout>
                <c:manualLayout>
                  <c:x val="-1.4402356768556638E-2"/>
                  <c:y val="-6.7320871019977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E93-4830-9DEF-C3959F7EB3C7}"/>
                </c:ext>
              </c:extLst>
            </c:dLbl>
            <c:dLbl>
              <c:idx val="5"/>
              <c:layout>
                <c:manualLayout>
                  <c:x val="-1.8653168136578507E-2"/>
                  <c:y val="-6.8729728857360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E93-4830-9DEF-C3959F7EB3C7}"/>
                </c:ext>
              </c:extLst>
            </c:dLbl>
            <c:dLbl>
              <c:idx val="6"/>
              <c:layout>
                <c:manualLayout>
                  <c:x val="-5.0253540117837787E-2"/>
                  <c:y val="-8.4606573356923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E93-4830-9DEF-C3959F7EB3C7}"/>
                </c:ext>
              </c:extLst>
            </c:dLbl>
            <c:dLbl>
              <c:idx val="7"/>
              <c:layout>
                <c:manualLayout>
                  <c:x val="-4.6125214148019365E-2"/>
                  <c:y val="-0.17205189756625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E93-4830-9DEF-C3959F7EB3C7}"/>
                </c:ext>
              </c:extLst>
            </c:dLbl>
            <c:dLbl>
              <c:idx val="8"/>
              <c:layout>
                <c:manualLayout>
                  <c:x val="-1.5234707027501302E-2"/>
                  <c:y val="-0.208465577770747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E93-4830-9DEF-C3959F7EB3C7}"/>
                </c:ext>
              </c:extLst>
            </c:dLbl>
            <c:dLbl>
              <c:idx val="9"/>
              <c:layout>
                <c:manualLayout>
                  <c:x val="4.1644587384115795E-3"/>
                  <c:y val="-0.198082538170390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E93-4830-9DEF-C3959F7EB3C7}"/>
                </c:ext>
              </c:extLst>
            </c:dLbl>
            <c:dLbl>
              <c:idx val="10"/>
              <c:layout>
                <c:manualLayout>
                  <c:x val="-6.2466881076175601E-3"/>
                  <c:y val="-0.154512675223366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E93-4830-9DEF-C3959F7EB3C7}"/>
                </c:ext>
              </c:extLst>
            </c:dLbl>
            <c:dLbl>
              <c:idx val="11"/>
              <c:layout>
                <c:manualLayout>
                  <c:x val="-1.7267296717275223E-2"/>
                  <c:y val="-0.11833151111552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E93-4830-9DEF-C3959F7EB3C7}"/>
                </c:ext>
              </c:extLst>
            </c:dLbl>
            <c:dLbl>
              <c:idx val="12"/>
              <c:layout>
                <c:manualLayout>
                  <c:x val="-3.224518527969207E-3"/>
                  <c:y val="-6.863847700742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E93-4830-9DEF-C3959F7EB3C7}"/>
                </c:ext>
              </c:extLst>
            </c:dLbl>
            <c:dLbl>
              <c:idx val="13"/>
              <c:layout>
                <c:manualLayout>
                  <c:x val="-4.1644587384118085E-3"/>
                  <c:y val="-0.114406554652822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E93-4830-9DEF-C3959F7EB3C7}"/>
                </c:ext>
              </c:extLst>
            </c:dLbl>
            <c:dLbl>
              <c:idx val="14"/>
              <c:layout>
                <c:manualLayout>
                  <c:x val="-3.3315669907293399E-2"/>
                  <c:y val="-9.0797036674272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E93-4830-9DEF-C3959F7EB3C7}"/>
                </c:ext>
              </c:extLst>
            </c:dLbl>
            <c:dLbl>
              <c:idx val="15"/>
              <c:layout>
                <c:manualLayout>
                  <c:x val="-3.8520164295000402E-2"/>
                  <c:y val="-0.200140838671573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E93-4830-9DEF-C3959F7EB3C7}"/>
                </c:ext>
              </c:extLst>
            </c:dLbl>
            <c:dLbl>
              <c:idx val="16"/>
              <c:layout>
                <c:manualLayout>
                  <c:x val="-3.2177942501817294E-3"/>
                  <c:y val="-0.240828202499540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AE-4795-A66F-C1199FAC9188}"/>
                </c:ext>
              </c:extLst>
            </c:dLbl>
            <c:dLbl>
              <c:idx val="17"/>
              <c:layout>
                <c:manualLayout>
                  <c:x val="3.0569045376726427E-2"/>
                  <c:y val="-0.213233304296468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6E-4330-9686-739343B5E8DD}"/>
                </c:ext>
              </c:extLst>
            </c:dLbl>
            <c:dLbl>
              <c:idx val="18"/>
              <c:layout>
                <c:manualLayout>
                  <c:x val="7.7959717638814566E-4"/>
                  <c:y val="-0.11682715235046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6E-4330-9686-739343B5E8D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4D8485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'8 - Datos'!$A$2:$A$20</c:f>
              <c:numCache>
                <c:formatCode>mmm\-yy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cat>
          <c:val>
            <c:numRef>
              <c:f>'8 - Datos'!$E$2:$E$20</c:f>
              <c:numCache>
                <c:formatCode>#,##0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18.929602589095726</c:v>
                </c:pt>
                <c:pt idx="3">
                  <c:v>805.23431847918107</c:v>
                </c:pt>
                <c:pt idx="4">
                  <c:v>1717.4477026090974</c:v>
                </c:pt>
                <c:pt idx="5">
                  <c:v>9158.275417532519</c:v>
                </c:pt>
                <c:pt idx="6">
                  <c:v>27033.631323855247</c:v>
                </c:pt>
                <c:pt idx="7">
                  <c:v>46468.213349335296</c:v>
                </c:pt>
                <c:pt idx="8">
                  <c:v>48570.993445347121</c:v>
                </c:pt>
                <c:pt idx="9">
                  <c:v>35124.06006279873</c:v>
                </c:pt>
                <c:pt idx="10">
                  <c:v>18140.211746937086</c:v>
                </c:pt>
                <c:pt idx="11">
                  <c:v>11817.906490626268</c:v>
                </c:pt>
                <c:pt idx="12">
                  <c:v>14734.119757771648</c:v>
                </c:pt>
                <c:pt idx="13">
                  <c:v>11925.942228180404</c:v>
                </c:pt>
                <c:pt idx="14">
                  <c:v>15885.3352437583</c:v>
                </c:pt>
                <c:pt idx="15">
                  <c:v>47807.270710154597</c:v>
                </c:pt>
                <c:pt idx="16">
                  <c:v>59398.115600901001</c:v>
                </c:pt>
                <c:pt idx="17">
                  <c:v>51959.1364083796</c:v>
                </c:pt>
                <c:pt idx="18">
                  <c:v>26158.420203755399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2E93-4830-9DEF-C3959F7EB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9709184"/>
        <c:axId val="279710720"/>
        <c:extLst>
          <c:ext xmlns:c15="http://schemas.microsoft.com/office/drawing/2012/chart" uri="{02D57815-91ED-43cb-92C2-25804820EDAC}">
            <c15:filteredArea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'8 - Datos'!$C$1</c15:sqref>
                        </c15:formulaRef>
                      </c:ext>
                    </c:extLst>
                    <c:strCache>
                      <c:ptCount val="1"/>
                      <c:pt idx="0">
                        <c:v>Siniestros totales aceptados</c:v>
                      </c:pt>
                    </c:strCache>
                  </c:strRef>
                </c:tx>
                <c:spPr>
                  <a:ln w="25400">
                    <a:noFill/>
                  </a:ln>
                </c:spPr>
                <c:cat>
                  <c:numRef>
                    <c:extLst>
                      <c:ext uri="{02D57815-91ED-43cb-92C2-25804820EDAC}">
                        <c15:formulaRef>
                          <c15:sqref>'8 - Datos'!$A$2:$A$20</c15:sqref>
                        </c15:formulaRef>
                      </c:ext>
                    </c:extLst>
                    <c:numCache>
                      <c:formatCode>mmm\-yy</c:formatCode>
                      <c:ptCount val="19"/>
                      <c:pt idx="0">
                        <c:v>43831</c:v>
                      </c:pt>
                      <c:pt idx="1">
                        <c:v>43862</c:v>
                      </c:pt>
                      <c:pt idx="2">
                        <c:v>43891</c:v>
                      </c:pt>
                      <c:pt idx="3">
                        <c:v>43922</c:v>
                      </c:pt>
                      <c:pt idx="4">
                        <c:v>43952</c:v>
                      </c:pt>
                      <c:pt idx="5">
                        <c:v>43983</c:v>
                      </c:pt>
                      <c:pt idx="6">
                        <c:v>44013</c:v>
                      </c:pt>
                      <c:pt idx="7">
                        <c:v>44044</c:v>
                      </c:pt>
                      <c:pt idx="8">
                        <c:v>44075</c:v>
                      </c:pt>
                      <c:pt idx="9">
                        <c:v>44105</c:v>
                      </c:pt>
                      <c:pt idx="10">
                        <c:v>44136</c:v>
                      </c:pt>
                      <c:pt idx="11">
                        <c:v>44166</c:v>
                      </c:pt>
                      <c:pt idx="12">
                        <c:v>44197</c:v>
                      </c:pt>
                      <c:pt idx="13">
                        <c:v>44228</c:v>
                      </c:pt>
                      <c:pt idx="14">
                        <c:v>44256</c:v>
                      </c:pt>
                      <c:pt idx="15">
                        <c:v>44287</c:v>
                      </c:pt>
                      <c:pt idx="16">
                        <c:v>44317</c:v>
                      </c:pt>
                      <c:pt idx="17">
                        <c:v>44348</c:v>
                      </c:pt>
                      <c:pt idx="18">
                        <c:v>44378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'8 - Datos'!$C$2:$C$17</c15:sqref>
                        </c15:formulaRef>
                      </c:ext>
                    </c:extLst>
                    <c:numCache>
                      <c:formatCode>#,##0</c:formatCode>
                      <c:ptCount val="16"/>
                      <c:pt idx="0">
                        <c:v>37669.909152300497</c:v>
                      </c:pt>
                      <c:pt idx="1">
                        <c:v>36781.569945083647</c:v>
                      </c:pt>
                      <c:pt idx="2">
                        <c:v>31666.520902615852</c:v>
                      </c:pt>
                      <c:pt idx="3">
                        <c:v>16474.776110213192</c:v>
                      </c:pt>
                      <c:pt idx="4">
                        <c:v>23081.456245670746</c:v>
                      </c:pt>
                      <c:pt idx="5">
                        <c:v>35577.767644116066</c:v>
                      </c:pt>
                      <c:pt idx="6">
                        <c:v>53821.221242614483</c:v>
                      </c:pt>
                      <c:pt idx="7">
                        <c:v>73837.966811299848</c:v>
                      </c:pt>
                      <c:pt idx="8">
                        <c:v>76229.811946085669</c:v>
                      </c:pt>
                      <c:pt idx="9">
                        <c:v>62755.568213717372</c:v>
                      </c:pt>
                      <c:pt idx="10">
                        <c:v>49429.74511729669</c:v>
                      </c:pt>
                      <c:pt idx="11">
                        <c:v>41990.686668985945</c:v>
                      </c:pt>
                      <c:pt idx="12">
                        <c:v>45329.024641998003</c:v>
                      </c:pt>
                      <c:pt idx="13">
                        <c:v>43152.719694611391</c:v>
                      </c:pt>
                      <c:pt idx="14">
                        <c:v>57303.271179148593</c:v>
                      </c:pt>
                      <c:pt idx="15">
                        <c:v>85815.868690200601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3-2E93-4830-9DEF-C3959F7EB3C7}"/>
                  </c:ext>
                </c:extLst>
              </c15:ser>
            </c15:filteredAreaSeries>
          </c:ext>
        </c:extLst>
      </c:area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709184"/>
        <c:axId val="279710720"/>
        <c:extLst>
          <c:ext xmlns:c15="http://schemas.microsoft.com/office/drawing/2012/chart" uri="{02D57815-91ED-43cb-92C2-25804820EDAC}">
            <c15:filteredLine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'8 - Datos'!$B$1</c15:sqref>
                        </c15:formulaRef>
                      </c:ext>
                    </c:extLst>
                    <c:strCache>
                      <c:ptCount val="1"/>
                      <c:pt idx="0">
                        <c:v>Siniestros totales año anterior</c:v>
                      </c:pt>
                    </c:strCache>
                  </c:strRef>
                </c:tx>
                <c:spPr>
                  <a:ln>
                    <a:solidFill>
                      <a:sysClr val="window" lastClr="FFFFFF">
                        <a:lumMod val="50000"/>
                      </a:sysClr>
                    </a:solidFill>
                    <a:prstDash val="dash"/>
                  </a:ln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'8 - Datos'!$A$2:$A$18</c15:sqref>
                        </c15:formulaRef>
                      </c:ext>
                    </c:extLst>
                    <c:numCache>
                      <c:formatCode>mmm\-yy</c:formatCode>
                      <c:ptCount val="17"/>
                      <c:pt idx="0">
                        <c:v>43831</c:v>
                      </c:pt>
                      <c:pt idx="1">
                        <c:v>43862</c:v>
                      </c:pt>
                      <c:pt idx="2">
                        <c:v>43891</c:v>
                      </c:pt>
                      <c:pt idx="3">
                        <c:v>43922</c:v>
                      </c:pt>
                      <c:pt idx="4">
                        <c:v>43952</c:v>
                      </c:pt>
                      <c:pt idx="5">
                        <c:v>43983</c:v>
                      </c:pt>
                      <c:pt idx="6">
                        <c:v>44013</c:v>
                      </c:pt>
                      <c:pt idx="7">
                        <c:v>44044</c:v>
                      </c:pt>
                      <c:pt idx="8">
                        <c:v>44075</c:v>
                      </c:pt>
                      <c:pt idx="9">
                        <c:v>44105</c:v>
                      </c:pt>
                      <c:pt idx="10">
                        <c:v>44136</c:v>
                      </c:pt>
                      <c:pt idx="11">
                        <c:v>44166</c:v>
                      </c:pt>
                      <c:pt idx="12">
                        <c:v>44197</c:v>
                      </c:pt>
                      <c:pt idx="13">
                        <c:v>44228</c:v>
                      </c:pt>
                      <c:pt idx="14">
                        <c:v>44256</c:v>
                      </c:pt>
                      <c:pt idx="15">
                        <c:v>44287</c:v>
                      </c:pt>
                      <c:pt idx="16">
                        <c:v>44317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'8 - Datos'!$B$2:$B$15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0">
                        <c:v>38745.829946820297</c:v>
                      </c:pt>
                      <c:pt idx="1">
                        <c:v>39599.783835586088</c:v>
                      </c:pt>
                      <c:pt idx="2">
                        <c:v>41713.386217593616</c:v>
                      </c:pt>
                      <c:pt idx="3">
                        <c:v>43111.286193154694</c:v>
                      </c:pt>
                      <c:pt idx="4">
                        <c:v>46032.317897839304</c:v>
                      </c:pt>
                      <c:pt idx="5">
                        <c:v>41345.395909005994</c:v>
                      </c:pt>
                      <c:pt idx="6">
                        <c:v>45275.321443056258</c:v>
                      </c:pt>
                      <c:pt idx="7">
                        <c:v>46698.436220830743</c:v>
                      </c:pt>
                      <c:pt idx="8">
                        <c:v>46490.242336113013</c:v>
                      </c:pt>
                      <c:pt idx="9">
                        <c:v>47367.271525935175</c:v>
                      </c:pt>
                      <c:pt idx="10">
                        <c:v>45197.358826283751</c:v>
                      </c:pt>
                      <c:pt idx="11">
                        <c:v>39422.369647781074</c:v>
                      </c:pt>
                      <c:pt idx="12">
                        <c:v>37669.909152300497</c:v>
                      </c:pt>
                      <c:pt idx="13">
                        <c:v>36781.569945083647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22-2E93-4830-9DEF-C3959F7EB3C7}"/>
                  </c:ext>
                </c:extLst>
              </c15:ser>
            </c15:filteredLineSeries>
          </c:ext>
        </c:extLst>
      </c:lineChart>
      <c:dateAx>
        <c:axId val="279709184"/>
        <c:scaling>
          <c:orientation val="minMax"/>
          <c:max val="44378"/>
          <c:min val="43891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9710720"/>
        <c:crosses val="autoZero"/>
        <c:auto val="1"/>
        <c:lblOffset val="100"/>
        <c:baseTimeUnit val="months"/>
      </c:dateAx>
      <c:valAx>
        <c:axId val="279710720"/>
        <c:scaling>
          <c:orientation val="minMax"/>
          <c:max val="100000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970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304272804239336E-2"/>
          <c:y val="0.8909535350901624"/>
          <c:w val="0.89999986883594529"/>
          <c:h val="5.4225404173395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s-A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4"/>
          <c:order val="0"/>
          <c:tx>
            <c:strRef>
              <c:f>'9 - Datos 1'!$C$1</c:f>
              <c:strCache>
                <c:ptCount val="1"/>
                <c:pt idx="0">
                  <c:v>Denuncias Total</c:v>
                </c:pt>
              </c:strCache>
            </c:strRef>
          </c:tx>
          <c:spPr>
            <a:ln w="28575" cap="rnd" cmpd="sng">
              <a:solidFill>
                <a:srgbClr val="D2CA6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50000"/>
                </a:schemeClr>
              </a:solidFill>
              <a:ln w="28575">
                <a:solidFill>
                  <a:srgbClr val="D2CA6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0614290721089759E-2"/>
                  <c:y val="-3.46984910989502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A3-4B47-AC5A-E3721EA906A7}"/>
                </c:ext>
              </c:extLst>
            </c:dLbl>
            <c:dLbl>
              <c:idx val="1"/>
              <c:layout>
                <c:manualLayout>
                  <c:x val="-5.8180582398392265E-2"/>
                  <c:y val="-1.4205088141098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A3-4B47-AC5A-E3721EA906A7}"/>
                </c:ext>
              </c:extLst>
            </c:dLbl>
            <c:dLbl>
              <c:idx val="2"/>
              <c:layout>
                <c:manualLayout>
                  <c:x val="-6.5314918433890673E-2"/>
                  <c:y val="-3.21376723087440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A3-4B47-AC5A-E3721EA906A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A3-4B47-AC5A-E3721EA906A7}"/>
                </c:ext>
              </c:extLst>
            </c:dLbl>
            <c:dLbl>
              <c:idx val="4"/>
              <c:layout>
                <c:manualLayout>
                  <c:x val="-2.6099743805067785E-2"/>
                  <c:y val="-3.6735229488512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A3-4B47-AC5A-E3721EA906A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A3-4B47-AC5A-E3721EA906A7}"/>
                </c:ext>
              </c:extLst>
            </c:dLbl>
            <c:dLbl>
              <c:idx val="6"/>
              <c:layout>
                <c:manualLayout>
                  <c:x val="-3.8553408755637397E-2"/>
                  <c:y val="2.1359516810774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A3-4B47-AC5A-E3721EA906A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A3-4B47-AC5A-E3721EA906A7}"/>
                </c:ext>
              </c:extLst>
            </c:dLbl>
            <c:dLbl>
              <c:idx val="8"/>
              <c:layout>
                <c:manualLayout>
                  <c:x val="-2.874957971945178E-2"/>
                  <c:y val="5.02156590500288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4A3-4B47-AC5A-E3721EA906A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A3-4B47-AC5A-E3721EA906A7}"/>
                </c:ext>
              </c:extLst>
            </c:dLbl>
            <c:dLbl>
              <c:idx val="10"/>
              <c:layout>
                <c:manualLayout>
                  <c:x val="-6.9687571132061463E-2"/>
                  <c:y val="-3.41667969569992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4A3-4B47-AC5A-E3721EA906A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4A3-4B47-AC5A-E3721EA906A7}"/>
                </c:ext>
              </c:extLst>
            </c:dLbl>
            <c:dLbl>
              <c:idx val="12"/>
              <c:layout>
                <c:manualLayout>
                  <c:x val="-6.7667282689981817E-2"/>
                  <c:y val="-3.1304354687036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4A3-4B47-AC5A-E3721EA906A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4A3-4B47-AC5A-E3721EA906A7}"/>
                </c:ext>
              </c:extLst>
            </c:dLbl>
            <c:dLbl>
              <c:idx val="14"/>
              <c:layout>
                <c:manualLayout>
                  <c:x val="-6.5878784409531418E-2"/>
                  <c:y val="-5.2700622715117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4A3-4B47-AC5A-E3721EA906A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4A3-4B47-AC5A-E3721EA906A7}"/>
                </c:ext>
              </c:extLst>
            </c:dLbl>
            <c:dLbl>
              <c:idx val="16"/>
              <c:layout>
                <c:manualLayout>
                  <c:x val="-5.6538535696604261E-2"/>
                  <c:y val="-4.4564276944715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4A3-4B47-AC5A-E3721EA906A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4A3-4B47-AC5A-E3721EA906A7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4A3-4B47-AC5A-E3721EA906A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4A3-4B47-AC5A-E3721EA906A7}"/>
                </c:ext>
              </c:extLst>
            </c:dLbl>
            <c:dLbl>
              <c:idx val="20"/>
              <c:layout>
                <c:manualLayout>
                  <c:x val="-4.5243752717970355E-2"/>
                  <c:y val="2.4221913954605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4A3-4B47-AC5A-E3721EA906A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4A3-4B47-AC5A-E3721EA906A7}"/>
                </c:ext>
              </c:extLst>
            </c:dLbl>
            <c:dLbl>
              <c:idx val="22"/>
              <c:layout>
                <c:manualLayout>
                  <c:x val="-3.204882032781331E-2"/>
                  <c:y val="-3.6427931174313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4A3-4B47-AC5A-E3721EA906A7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4A3-4B47-AC5A-E3721EA906A7}"/>
                </c:ext>
              </c:extLst>
            </c:dLbl>
            <c:dLbl>
              <c:idx val="24"/>
              <c:layout>
                <c:manualLayout>
                  <c:x val="-6.4875960459276863E-2"/>
                  <c:y val="2.6783713330212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4A3-4B47-AC5A-E3721EA906A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4A3-4B47-AC5A-E3721EA906A7}"/>
                </c:ext>
              </c:extLst>
            </c:dLbl>
            <c:dLbl>
              <c:idx val="26"/>
              <c:layout>
                <c:manualLayout>
                  <c:x val="-4.1714629415826224E-2"/>
                  <c:y val="-7.29694381444829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4A3-4B47-AC5A-E3721EA906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4A3-4B47-AC5A-E3721EA906A7}"/>
                </c:ext>
              </c:extLst>
            </c:dLbl>
            <c:dLbl>
              <c:idx val="28"/>
              <c:layout>
                <c:manualLayout>
                  <c:x val="-8.2467778466575103E-2"/>
                  <c:y val="8.851124842635799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4A3-4B47-AC5A-E3721EA906A7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4A3-4B47-AC5A-E3721EA906A7}"/>
                </c:ext>
              </c:extLst>
            </c:dLbl>
            <c:dLbl>
              <c:idx val="30"/>
              <c:layout>
                <c:manualLayout>
                  <c:x val="-3.8900910134917567E-2"/>
                  <c:y val="-4.17018346747527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4A3-4B47-AC5A-E3721EA906A7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4A3-4B47-AC5A-E3721EA906A7}"/>
                </c:ext>
              </c:extLst>
            </c:dLbl>
            <c:dLbl>
              <c:idx val="32"/>
              <c:layout>
                <c:manualLayout>
                  <c:x val="-5.8197349158966988E-2"/>
                  <c:y val="3.44691120552920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4A3-4B47-AC5A-E3721EA906A7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4A3-4B47-AC5A-E3721EA906A7}"/>
                </c:ext>
              </c:extLst>
            </c:dLbl>
            <c:dLbl>
              <c:idx val="34"/>
              <c:layout>
                <c:manualLayout>
                  <c:x val="-3.5890089542586448E-2"/>
                  <c:y val="-5.4736266412688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4A3-4B47-AC5A-E3721EA906A7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4A3-4B47-AC5A-E3721EA906A7}"/>
                </c:ext>
              </c:extLst>
            </c:dLbl>
            <c:dLbl>
              <c:idx val="36"/>
              <c:layout>
                <c:manualLayout>
                  <c:x val="-4.5025060067177998E-2"/>
                  <c:y val="1.90983306131843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74A3-4B47-AC5A-E3721EA906A7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4A3-4B47-AC5A-E3721EA906A7}"/>
                </c:ext>
              </c:extLst>
            </c:dLbl>
            <c:dLbl>
              <c:idx val="38"/>
              <c:layout>
                <c:manualLayout>
                  <c:x val="-2.2769123883444972E-2"/>
                  <c:y val="-3.959767175847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4A3-4B47-AC5A-E3721EA906A7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4A3-4B47-AC5A-E3721EA906A7}"/>
                </c:ext>
              </c:extLst>
            </c:dLbl>
            <c:dLbl>
              <c:idx val="40"/>
              <c:layout>
                <c:manualLayout>
                  <c:x val="-4.9062414312104778E-2"/>
                  <c:y val="2.95710260877581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4A3-4B47-AC5A-E3721EA906A7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4A3-4B47-AC5A-E3721EA906A7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74A3-4B47-AC5A-E3721EA906A7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74A3-4B47-AC5A-E3721EA906A7}"/>
                </c:ext>
              </c:extLst>
            </c:dLbl>
            <c:dLbl>
              <c:idx val="44"/>
              <c:layout>
                <c:manualLayout>
                  <c:x val="-4.5144535445814968E-2"/>
                  <c:y val="-3.95158639640195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74A3-4B47-AC5A-E3721EA906A7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74A3-4B47-AC5A-E3721EA906A7}"/>
                </c:ext>
              </c:extLst>
            </c:dLbl>
            <c:dLbl>
              <c:idx val="46"/>
              <c:layout>
                <c:manualLayout>
                  <c:x val="-4.5144535445814968E-2"/>
                  <c:y val="3.0206386115763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74A3-4B47-AC5A-E3721EA906A7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74A3-4B47-AC5A-E3721EA906A7}"/>
                </c:ext>
              </c:extLst>
            </c:dLbl>
            <c:dLbl>
              <c:idx val="48"/>
              <c:layout>
                <c:manualLayout>
                  <c:x val="-4.8257951683457367E-2"/>
                  <c:y val="-4.62652146406053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74A3-4B47-AC5A-E3721EA906A7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74A3-4B47-AC5A-E3721EA906A7}"/>
                </c:ext>
              </c:extLst>
            </c:dLbl>
            <c:dLbl>
              <c:idx val="50"/>
              <c:layout>
                <c:manualLayout>
                  <c:x val="-4.8257951683457367E-2"/>
                  <c:y val="2.75694343655442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74A3-4B47-AC5A-E3721EA906A7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74A3-4B47-AC5A-E3721EA906A7}"/>
                </c:ext>
              </c:extLst>
            </c:dLbl>
            <c:dLbl>
              <c:idx val="52"/>
              <c:layout>
                <c:manualLayout>
                  <c:x val="-4.8257951683457367E-2"/>
                  <c:y val="-5.41760698912641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74A3-4B47-AC5A-E3721EA906A7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74A3-4B47-AC5A-E3721EA906A7}"/>
                </c:ext>
              </c:extLst>
            </c:dLbl>
            <c:dLbl>
              <c:idx val="54"/>
              <c:layout>
                <c:manualLayout>
                  <c:x val="-5.4484784158742174E-2"/>
                  <c:y val="2.75694343655442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74A3-4B47-AC5A-E3721EA906A7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74A3-4B47-AC5A-E3721EA906A7}"/>
                </c:ext>
              </c:extLst>
            </c:dLbl>
            <c:dLbl>
              <c:idx val="56"/>
              <c:layout>
                <c:manualLayout>
                  <c:x val="-4.6701243564636168E-2"/>
                  <c:y val="-4.0991311140166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74A3-4B47-AC5A-E3721EA906A7}"/>
                </c:ext>
              </c:extLst>
            </c:dLbl>
            <c:dLbl>
              <c:idx val="57"/>
              <c:layout>
                <c:manualLayout>
                  <c:x val="-2.8020746138781746E-2"/>
                  <c:y val="1.9658579114885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74A3-4B47-AC5A-E3721EA906A7}"/>
                </c:ext>
              </c:extLst>
            </c:dLbl>
            <c:dLbl>
              <c:idx val="58"/>
              <c:layout>
                <c:manualLayout>
                  <c:x val="-1.3657483988384197E-2"/>
                  <c:y val="-5.7491192460541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74A3-4B47-AC5A-E3721EA906A7}"/>
                </c:ext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DB-4DFF-859D-99AEE2CE032D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DB-4DFF-859D-99AEE2CE032D}"/>
                </c:ext>
              </c:extLst>
            </c:dLbl>
            <c:dLbl>
              <c:idx val="61"/>
              <c:layout>
                <c:manualLayout>
                  <c:x val="9.4887740760814729E-3"/>
                  <c:y val="-4.33630363543791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DB-4DFF-859D-99AEE2CE032D}"/>
                </c:ext>
              </c:extLst>
            </c:dLbl>
            <c:dLbl>
              <c:idx val="62"/>
              <c:layout>
                <c:manualLayout>
                  <c:x val="-4.2712730221968823E-2"/>
                  <c:y val="3.52940146319627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DB-4DFF-859D-99AEE2CE032D}"/>
                </c:ext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DB-4DFF-859D-99AEE2CE032D}"/>
                </c:ext>
              </c:extLst>
            </c:dLbl>
            <c:dLbl>
              <c:idx val="64"/>
              <c:layout>
                <c:manualLayout>
                  <c:x val="-2.6073378523278921E-2"/>
                  <c:y val="4.6143263043871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2F-45BE-BBB8-9032FCC173F9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EE-4C6F-9569-17306F8F755B}"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01-4A72-8710-87FB75784203}"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D3-417A-99A4-A7203E82F7BA}"/>
                </c:ext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CB-45BF-B0D9-1CF4916FEFAD}"/>
                </c:ext>
              </c:extLst>
            </c:dLbl>
            <c:dLbl>
              <c:idx val="69"/>
              <c:layout>
                <c:manualLayout>
                  <c:x val="-3.4764504697705229E-2"/>
                  <c:y val="3.80063267349400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11-4B7D-BE64-FB353951E5C6}"/>
                </c:ext>
              </c:extLst>
            </c:dLbl>
            <c:dLbl>
              <c:idx val="70"/>
              <c:layout>
                <c:manualLayout>
                  <c:x val="-3.8489273058173644E-2"/>
                  <c:y val="-5.14999726633110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60-4660-A664-654E6E246DAC}"/>
                </c:ext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BE-4CFE-8AAC-B9740B8B921A}"/>
                </c:ext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8E-45BE-A231-A412109AD21D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00-4B84-AC29-AB08686F92B8}"/>
                </c:ext>
              </c:extLst>
            </c:dLbl>
            <c:dLbl>
              <c:idx val="7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88-4D83-9559-97956D143B1F}"/>
                </c:ext>
              </c:extLst>
            </c:dLbl>
            <c:dLbl>
              <c:idx val="7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BD-4A29-B612-C2B961ECBB53}"/>
                </c:ext>
              </c:extLst>
            </c:dLbl>
            <c:dLbl>
              <c:idx val="77"/>
              <c:layout>
                <c:manualLayout>
                  <c:x val="0"/>
                  <c:y val="5.1567887249826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BD-4A29-B612-C2B961ECBB5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B2A938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'9 - Datos 1'!$A$2:$A$79</c:f>
              <c:numCache>
                <c:formatCode>d\-mmm</c:formatCode>
                <c:ptCount val="78"/>
                <c:pt idx="0">
                  <c:v>43938</c:v>
                </c:pt>
                <c:pt idx="1">
                  <c:v>43945</c:v>
                </c:pt>
                <c:pt idx="2">
                  <c:v>43952</c:v>
                </c:pt>
                <c:pt idx="3">
                  <c:v>43959</c:v>
                </c:pt>
                <c:pt idx="4">
                  <c:v>43966</c:v>
                </c:pt>
                <c:pt idx="5">
                  <c:v>43973</c:v>
                </c:pt>
                <c:pt idx="6">
                  <c:v>43980</c:v>
                </c:pt>
                <c:pt idx="7">
                  <c:v>43987</c:v>
                </c:pt>
                <c:pt idx="8">
                  <c:v>43994</c:v>
                </c:pt>
                <c:pt idx="9">
                  <c:v>44001</c:v>
                </c:pt>
                <c:pt idx="10">
                  <c:v>44008</c:v>
                </c:pt>
                <c:pt idx="11">
                  <c:v>44015</c:v>
                </c:pt>
                <c:pt idx="12">
                  <c:v>44022</c:v>
                </c:pt>
                <c:pt idx="13">
                  <c:v>44029</c:v>
                </c:pt>
                <c:pt idx="14">
                  <c:v>44036</c:v>
                </c:pt>
                <c:pt idx="15">
                  <c:v>44043</c:v>
                </c:pt>
                <c:pt idx="16">
                  <c:v>44050</c:v>
                </c:pt>
                <c:pt idx="17">
                  <c:v>44057</c:v>
                </c:pt>
                <c:pt idx="18">
                  <c:v>44064</c:v>
                </c:pt>
                <c:pt idx="19">
                  <c:v>44071</c:v>
                </c:pt>
                <c:pt idx="20">
                  <c:v>44078</c:v>
                </c:pt>
                <c:pt idx="21">
                  <c:v>44085</c:v>
                </c:pt>
                <c:pt idx="22">
                  <c:v>44092</c:v>
                </c:pt>
                <c:pt idx="23">
                  <c:v>44099</c:v>
                </c:pt>
                <c:pt idx="24">
                  <c:v>44106</c:v>
                </c:pt>
                <c:pt idx="25">
                  <c:v>44113</c:v>
                </c:pt>
                <c:pt idx="26">
                  <c:v>44120</c:v>
                </c:pt>
                <c:pt idx="27">
                  <c:v>44127</c:v>
                </c:pt>
                <c:pt idx="28">
                  <c:v>44134</c:v>
                </c:pt>
                <c:pt idx="29">
                  <c:v>44141</c:v>
                </c:pt>
                <c:pt idx="30">
                  <c:v>44148</c:v>
                </c:pt>
                <c:pt idx="31">
                  <c:v>44155</c:v>
                </c:pt>
                <c:pt idx="32">
                  <c:v>44162</c:v>
                </c:pt>
                <c:pt idx="33">
                  <c:v>44169</c:v>
                </c:pt>
                <c:pt idx="34">
                  <c:v>44176</c:v>
                </c:pt>
                <c:pt idx="35">
                  <c:v>44183</c:v>
                </c:pt>
                <c:pt idx="36">
                  <c:v>44190</c:v>
                </c:pt>
                <c:pt idx="37">
                  <c:v>44197</c:v>
                </c:pt>
                <c:pt idx="38">
                  <c:v>44204</c:v>
                </c:pt>
                <c:pt idx="39">
                  <c:v>44211</c:v>
                </c:pt>
                <c:pt idx="40">
                  <c:v>44218</c:v>
                </c:pt>
                <c:pt idx="41">
                  <c:v>44225</c:v>
                </c:pt>
                <c:pt idx="42">
                  <c:v>44232</c:v>
                </c:pt>
                <c:pt idx="43">
                  <c:v>44239</c:v>
                </c:pt>
                <c:pt idx="44">
                  <c:v>44246</c:v>
                </c:pt>
                <c:pt idx="45">
                  <c:v>44253</c:v>
                </c:pt>
                <c:pt idx="46">
                  <c:v>44260</c:v>
                </c:pt>
                <c:pt idx="47">
                  <c:v>44267</c:v>
                </c:pt>
                <c:pt idx="48">
                  <c:v>44274</c:v>
                </c:pt>
                <c:pt idx="49">
                  <c:v>44281</c:v>
                </c:pt>
                <c:pt idx="50">
                  <c:v>44288</c:v>
                </c:pt>
                <c:pt idx="51">
                  <c:v>44295</c:v>
                </c:pt>
                <c:pt idx="52">
                  <c:v>44302</c:v>
                </c:pt>
                <c:pt idx="53">
                  <c:v>44309</c:v>
                </c:pt>
                <c:pt idx="54">
                  <c:v>44316</c:v>
                </c:pt>
                <c:pt idx="55">
                  <c:v>44323</c:v>
                </c:pt>
                <c:pt idx="56">
                  <c:v>44330</c:v>
                </c:pt>
                <c:pt idx="57">
                  <c:v>44337</c:v>
                </c:pt>
                <c:pt idx="58">
                  <c:v>44344</c:v>
                </c:pt>
                <c:pt idx="59">
                  <c:v>44351</c:v>
                </c:pt>
                <c:pt idx="60">
                  <c:v>44358</c:v>
                </c:pt>
                <c:pt idx="61">
                  <c:v>44365</c:v>
                </c:pt>
                <c:pt idx="62">
                  <c:v>44372</c:v>
                </c:pt>
                <c:pt idx="63">
                  <c:v>44379</c:v>
                </c:pt>
                <c:pt idx="64">
                  <c:v>44386</c:v>
                </c:pt>
                <c:pt idx="65">
                  <c:v>44393</c:v>
                </c:pt>
                <c:pt idx="66">
                  <c:v>44400</c:v>
                </c:pt>
                <c:pt idx="67">
                  <c:v>44407</c:v>
                </c:pt>
                <c:pt idx="68">
                  <c:v>44414</c:v>
                </c:pt>
                <c:pt idx="69">
                  <c:v>44421</c:v>
                </c:pt>
                <c:pt idx="70">
                  <c:v>44428</c:v>
                </c:pt>
                <c:pt idx="71">
                  <c:v>44435</c:v>
                </c:pt>
                <c:pt idx="72">
                  <c:v>44442</c:v>
                </c:pt>
                <c:pt idx="73">
                  <c:v>44449</c:v>
                </c:pt>
                <c:pt idx="74">
                  <c:v>44456</c:v>
                </c:pt>
                <c:pt idx="75">
                  <c:v>44463</c:v>
                </c:pt>
                <c:pt idx="76">
                  <c:v>44470</c:v>
                </c:pt>
                <c:pt idx="77">
                  <c:v>44477</c:v>
                </c:pt>
              </c:numCache>
            </c:numRef>
          </c:cat>
          <c:val>
            <c:numRef>
              <c:f>'9 - Datos 1'!$C$2:$C$79</c:f>
              <c:numCache>
                <c:formatCode>0.00%</c:formatCode>
                <c:ptCount val="78"/>
                <c:pt idx="0">
                  <c:v>6.6691644810790554E-2</c:v>
                </c:pt>
                <c:pt idx="1">
                  <c:v>0.13113390629331856</c:v>
                </c:pt>
                <c:pt idx="2">
                  <c:v>0.14541041482789055</c:v>
                </c:pt>
                <c:pt idx="3">
                  <c:v>0.15754767421137053</c:v>
                </c:pt>
                <c:pt idx="4">
                  <c:v>0.14774702500334269</c:v>
                </c:pt>
                <c:pt idx="5">
                  <c:v>0.135787397877735</c:v>
                </c:pt>
                <c:pt idx="6">
                  <c:v>0.13029379337181399</c:v>
                </c:pt>
                <c:pt idx="7">
                  <c:v>0.13423967295717071</c:v>
                </c:pt>
                <c:pt idx="8">
                  <c:v>0.14365178695591713</c:v>
                </c:pt>
                <c:pt idx="9">
                  <c:v>0.14227950467525904</c:v>
                </c:pt>
                <c:pt idx="10">
                  <c:v>0.14793198778526642</c:v>
                </c:pt>
                <c:pt idx="11">
                  <c:v>0.15208968757728134</c:v>
                </c:pt>
                <c:pt idx="12">
                  <c:v>0.15359345098873059</c:v>
                </c:pt>
                <c:pt idx="13">
                  <c:v>0.1624127207651235</c:v>
                </c:pt>
                <c:pt idx="14">
                  <c:v>0.16653204794163626</c:v>
                </c:pt>
                <c:pt idx="15">
                  <c:v>0.17464532519262738</c:v>
                </c:pt>
                <c:pt idx="16">
                  <c:v>0.18274163367659976</c:v>
                </c:pt>
                <c:pt idx="17">
                  <c:v>0.18965291374713653</c:v>
                </c:pt>
                <c:pt idx="18">
                  <c:v>0.18984144929386129</c:v>
                </c:pt>
                <c:pt idx="19">
                  <c:v>0.18705437885354673</c:v>
                </c:pt>
                <c:pt idx="20">
                  <c:v>0.18023434556878162</c:v>
                </c:pt>
                <c:pt idx="21">
                  <c:v>0.17796175133702319</c:v>
                </c:pt>
                <c:pt idx="22">
                  <c:v>0.17266620821369558</c:v>
                </c:pt>
                <c:pt idx="23">
                  <c:v>0.168436204763937</c:v>
                </c:pt>
                <c:pt idx="24">
                  <c:v>0.16156698375890899</c:v>
                </c:pt>
                <c:pt idx="25">
                  <c:v>0.1544921901894275</c:v>
                </c:pt>
                <c:pt idx="26">
                  <c:v>0.14699428029357639</c:v>
                </c:pt>
                <c:pt idx="27">
                  <c:v>0.1411609474007077</c:v>
                </c:pt>
                <c:pt idx="28">
                  <c:v>0.13684226900073368</c:v>
                </c:pt>
                <c:pt idx="29">
                  <c:v>0.13388356577968674</c:v>
                </c:pt>
                <c:pt idx="30">
                  <c:v>0.13117701781424862</c:v>
                </c:pt>
                <c:pt idx="31">
                  <c:v>0.12864576665033164</c:v>
                </c:pt>
                <c:pt idx="32">
                  <c:v>0.12692952418038525</c:v>
                </c:pt>
                <c:pt idx="33">
                  <c:v>0.12516095147154158</c:v>
                </c:pt>
                <c:pt idx="34">
                  <c:v>0.1235147663912852</c:v>
                </c:pt>
                <c:pt idx="35">
                  <c:v>0.12210537726251067</c:v>
                </c:pt>
                <c:pt idx="36">
                  <c:v>0.1198726750559206</c:v>
                </c:pt>
                <c:pt idx="37">
                  <c:v>0.11773730143827235</c:v>
                </c:pt>
                <c:pt idx="38">
                  <c:v>0.11534433282140157</c:v>
                </c:pt>
                <c:pt idx="39">
                  <c:v>0.11240870263094579</c:v>
                </c:pt>
                <c:pt idx="40">
                  <c:v>0.10956883856664311</c:v>
                </c:pt>
                <c:pt idx="41">
                  <c:v>0.10749247400752443</c:v>
                </c:pt>
                <c:pt idx="42">
                  <c:v>0.10608276408889503</c:v>
                </c:pt>
                <c:pt idx="43">
                  <c:v>0.10534578088966687</c:v>
                </c:pt>
                <c:pt idx="44">
                  <c:v>0.10432422356560458</c:v>
                </c:pt>
                <c:pt idx="45">
                  <c:v>0.10363277185037795</c:v>
                </c:pt>
                <c:pt idx="46">
                  <c:v>0.10284267741872229</c:v>
                </c:pt>
                <c:pt idx="47">
                  <c:v>0.10208272046124277</c:v>
                </c:pt>
                <c:pt idx="48">
                  <c:v>0.10109878997526973</c:v>
                </c:pt>
                <c:pt idx="49">
                  <c:v>9.9977259345165173E-2</c:v>
                </c:pt>
                <c:pt idx="50">
                  <c:v>9.8001266669279219E-2</c:v>
                </c:pt>
                <c:pt idx="51">
                  <c:v>9.6473370829114752E-2</c:v>
                </c:pt>
                <c:pt idx="52">
                  <c:v>9.4554033132879065E-2</c:v>
                </c:pt>
                <c:pt idx="53">
                  <c:v>9.3540372406937203E-2</c:v>
                </c:pt>
                <c:pt idx="54">
                  <c:v>9.2963471367112444E-2</c:v>
                </c:pt>
                <c:pt idx="55">
                  <c:v>9.2769906617226838E-2</c:v>
                </c:pt>
                <c:pt idx="56">
                  <c:v>9.2009520820831289E-2</c:v>
                </c:pt>
                <c:pt idx="57">
                  <c:v>9.0489566152248721E-2</c:v>
                </c:pt>
                <c:pt idx="58">
                  <c:v>8.8511250203245337E-2</c:v>
                </c:pt>
                <c:pt idx="59">
                  <c:v>8.8258227709731601E-2</c:v>
                </c:pt>
                <c:pt idx="60">
                  <c:v>8.8256793767056183E-2</c:v>
                </c:pt>
                <c:pt idx="61">
                  <c:v>8.7993366586820901E-2</c:v>
                </c:pt>
                <c:pt idx="62">
                  <c:v>8.732070021695762E-2</c:v>
                </c:pt>
                <c:pt idx="63">
                  <c:v>8.6798957282303427E-2</c:v>
                </c:pt>
                <c:pt idx="64">
                  <c:v>8.614798757956986E-2</c:v>
                </c:pt>
                <c:pt idx="65">
                  <c:v>8.5777228087485197E-2</c:v>
                </c:pt>
                <c:pt idx="66">
                  <c:v>8.5380344919078879E-2</c:v>
                </c:pt>
                <c:pt idx="67">
                  <c:v>8.4853096144901982E-2</c:v>
                </c:pt>
                <c:pt idx="68">
                  <c:v>8.4268064988044053E-2</c:v>
                </c:pt>
                <c:pt idx="69">
                  <c:v>8.3776756375961256E-2</c:v>
                </c:pt>
                <c:pt idx="70">
                  <c:v>8.3504602862498709E-2</c:v>
                </c:pt>
                <c:pt idx="71">
                  <c:v>8.3316997995058956E-2</c:v>
                </c:pt>
                <c:pt idx="72">
                  <c:v>8.3135718075608489E-2</c:v>
                </c:pt>
                <c:pt idx="73">
                  <c:v>8.3035974697657458E-2</c:v>
                </c:pt>
                <c:pt idx="74">
                  <c:v>8.2968456752983824E-2</c:v>
                </c:pt>
                <c:pt idx="75">
                  <c:v>8.2956695060839081E-2</c:v>
                </c:pt>
                <c:pt idx="76">
                  <c:v>8.2917907998264137E-2</c:v>
                </c:pt>
                <c:pt idx="77">
                  <c:v>8.2868792708456387E-2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B-74A3-4B47-AC5A-E3721EA90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561344"/>
        <c:axId val="279562880"/>
        <c:extLst/>
      </c:lineChart>
      <c:dateAx>
        <c:axId val="279561344"/>
        <c:scaling>
          <c:orientation val="minMax"/>
          <c:max val="44477"/>
          <c:min val="43938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AR"/>
          </a:p>
        </c:txPr>
        <c:crossAx val="279562880"/>
        <c:crosses val="autoZero"/>
        <c:auto val="1"/>
        <c:lblOffset val="100"/>
        <c:baseTimeUnit val="days"/>
        <c:majorUnit val="14"/>
        <c:majorTimeUnit val="days"/>
      </c:dateAx>
      <c:valAx>
        <c:axId val="279562880"/>
        <c:scaling>
          <c:orientation val="minMax"/>
          <c:max val="0.2"/>
          <c:min val="1.0000000000000002E-2"/>
        </c:scaling>
        <c:delete val="0"/>
        <c:axPos val="l"/>
        <c:numFmt formatCode="0%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87818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AR"/>
          </a:p>
        </c:txPr>
        <c:crossAx val="27956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Calibri" panose="020F0502020204030204" pitchFamily="34" charset="0"/>
          <a:cs typeface="Calibri" panose="020F0502020204030204" pitchFamily="34" charset="0"/>
        </a:defRPr>
      </a:pPr>
      <a:endParaRPr lang="es-A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6036745406826E-3"/>
          <c:y val="7.5840690884268022E-2"/>
          <c:w val="0.97203295049902205"/>
          <c:h val="0.78660659752365181"/>
        </c:manualLayout>
      </c:layout>
      <c:areaChart>
        <c:grouping val="stacked"/>
        <c:varyColors val="0"/>
        <c:ser>
          <c:idx val="8"/>
          <c:order val="2"/>
          <c:tx>
            <c:strRef>
              <c:f>'9 - Datos 2'!$D$1</c:f>
              <c:strCache>
                <c:ptCount val="1"/>
                <c:pt idx="0">
                  <c:v>Denuncias Total</c:v>
                </c:pt>
              </c:strCache>
            </c:strRef>
          </c:tx>
          <c:spPr>
            <a:solidFill>
              <a:srgbClr val="83AD92"/>
            </a:solidFill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898F-4CE7-A7E2-D96A92161AA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98F-4CE7-A7E2-D96A92161AA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98F-4CE7-A7E2-D96A92161AA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98F-4CE7-A7E2-D96A92161AA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98F-4CE7-A7E2-D96A92161AA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98F-4CE7-A7E2-D96A92161AA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98F-4CE7-A7E2-D96A92161AA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98F-4CE7-A7E2-D96A92161AA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98F-4CE7-A7E2-D96A92161AA4}"/>
                </c:ext>
              </c:extLst>
            </c:dLbl>
            <c:dLbl>
              <c:idx val="9"/>
              <c:layout>
                <c:manualLayout>
                  <c:x val="8.4829396325459313E-4"/>
                  <c:y val="-0.10463694904009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24-4EA3-9272-AE4AABE2011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98F-4CE7-A7E2-D96A92161AA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98F-4CE7-A7E2-D96A92161AA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98F-4CE7-A7E2-D96A92161AA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98F-4CE7-A7E2-D96A92161AA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98F-4CE7-A7E2-D96A92161AA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98F-4CE7-A7E2-D96A92161AA4}"/>
                </c:ext>
              </c:extLst>
            </c:dLbl>
            <c:dLbl>
              <c:idx val="16"/>
              <c:layout>
                <c:manualLayout>
                  <c:x val="-2.6331758530183727E-2"/>
                  <c:y val="-0.216061421589966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24-4EA3-9272-AE4AABE2011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98F-4CE7-A7E2-D96A92161AA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98F-4CE7-A7E2-D96A92161AA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98F-4CE7-A7E2-D96A92161AA4}"/>
                </c:ext>
              </c:extLst>
            </c:dLbl>
            <c:dLbl>
              <c:idx val="20"/>
              <c:layout>
                <c:manualLayout>
                  <c:x val="-1.3440419947506561E-2"/>
                  <c:y val="-0.24550922719187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24-4EA3-9272-AE4AABE20112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98F-4CE7-A7E2-D96A92161AA4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98F-4CE7-A7E2-D96A92161AA4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98F-4CE7-A7E2-D96A92161AA4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98F-4CE7-A7E2-D96A92161AA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98F-4CE7-A7E2-D96A92161AA4}"/>
                </c:ext>
              </c:extLst>
            </c:dLbl>
            <c:dLbl>
              <c:idx val="26"/>
              <c:layout>
                <c:manualLayout>
                  <c:x val="-8.1070866141732777E-3"/>
                  <c:y val="-0.190198881557564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24-4EA3-9272-AE4AABE2011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98F-4CE7-A7E2-D96A92161AA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98F-4CE7-A7E2-D96A92161AA4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98F-4CE7-A7E2-D96A92161AA4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98F-4CE7-A7E2-D96A92161AA4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98F-4CE7-A7E2-D96A92161AA4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98F-4CE7-A7E2-D96A92161AA4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98F-4CE7-A7E2-D96A92161AA4}"/>
                </c:ext>
              </c:extLst>
            </c:dLbl>
            <c:dLbl>
              <c:idx val="34"/>
              <c:layout>
                <c:manualLayout>
                  <c:x val="2.8661417322834648E-3"/>
                  <c:y val="-8.0764812093148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24-4EA3-9272-AE4AABE20112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98F-4CE7-A7E2-D96A92161AA4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98F-4CE7-A7E2-D96A92161AA4}"/>
                </c:ext>
              </c:extLst>
            </c:dLbl>
            <c:dLbl>
              <c:idx val="37"/>
              <c:layout>
                <c:manualLayout>
                  <c:x val="-7.4582677165354327E-3"/>
                  <c:y val="-0.118042383169722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24-4EA3-9272-AE4AABE20112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98F-4CE7-A7E2-D96A92161AA4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98F-4CE7-A7E2-D96A92161AA4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98F-4CE7-A7E2-D96A92161AA4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98F-4CE7-A7E2-D96A92161AA4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98F-4CE7-A7E2-D96A92161AA4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98F-4CE7-A7E2-D96A92161AA4}"/>
                </c:ext>
              </c:extLst>
            </c:dLbl>
            <c:dLbl>
              <c:idx val="44"/>
              <c:layout>
                <c:manualLayout>
                  <c:x val="-1.7840896398638527E-2"/>
                  <c:y val="-0.112686841602539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24-4EA3-9272-AE4AABE20112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98F-4CE7-A7E2-D96A92161AA4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98F-4CE7-A7E2-D96A92161AA4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98F-4CE7-A7E2-D96A92161AA4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8F-4CE7-A7E2-D96A92161AA4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98F-4CE7-A7E2-D96A92161AA4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8F-4CE7-A7E2-D96A92161AA4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8F-4CE7-A7E2-D96A92161AA4}"/>
                </c:ext>
              </c:extLst>
            </c:dLbl>
            <c:dLbl>
              <c:idx val="52"/>
              <c:layout>
                <c:manualLayout>
                  <c:x val="-1.3304986876640518E-2"/>
                  <c:y val="-0.25625232382192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24-4EA3-9272-AE4AABE20112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8F-4CE7-A7E2-D96A92161AA4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8F-4CE7-A7E2-D96A92161AA4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8F-4CE7-A7E2-D96A92161AA4}"/>
                </c:ext>
              </c:extLst>
            </c:dLbl>
            <c:dLbl>
              <c:idx val="56"/>
              <c:layout>
                <c:manualLayout>
                  <c:x val="-1.2E-2"/>
                  <c:y val="-0.300951419693309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F24-4EA3-9272-AE4AABE20112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8F-4CE7-A7E2-D96A92161AA4}"/>
                </c:ext>
              </c:extLst>
            </c:dLbl>
            <c:dLbl>
              <c:idx val="58"/>
              <c:layout>
                <c:manualLayout>
                  <c:x val="-2.533333333333343E-2"/>
                  <c:y val="-0.354415742081459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24-4EA3-9272-AE4AABE20112}"/>
                </c:ext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8F-4CE7-A7E2-D96A92161AA4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8F-4CE7-A7E2-D96A92161AA4}"/>
                </c:ext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8F-4CE7-A7E2-D96A92161AA4}"/>
                </c:ext>
              </c:extLst>
            </c:dLbl>
            <c:dLbl>
              <c:idx val="62"/>
              <c:layout>
                <c:manualLayout>
                  <c:x val="-6.8858648917401065E-3"/>
                  <c:y val="-0.24594494440115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8F-4CE7-A7E2-D96A92161AA4}"/>
                </c:ext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C5-4772-85C5-C32B00C8E1C0}"/>
                </c:ext>
              </c:extLst>
            </c:dLbl>
            <c:dLbl>
              <c:idx val="64"/>
              <c:layout>
                <c:manualLayout>
                  <c:x val="6.8858648917399382E-3"/>
                  <c:y val="-0.181896781796685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FD-4B7E-81ED-2C42D9D8A74B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B7-45EC-9DF9-D3E9A21CE2EC}"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34-4782-AAC7-A1D13A3A07AA}"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F0-4536-9F67-8ADF82C0864A}"/>
                </c:ext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78-47A3-8C2E-8CD78841DCBA}"/>
                </c:ext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9D-424F-B453-A0A149CA8BC2}"/>
                </c:ext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72-42D6-BD91-F8AB9FE442CF}"/>
                </c:ext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C8-47EE-9262-2808C3426752}"/>
                </c:ext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8A-4286-A4BD-69C38C4F2E18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8E-4A60-81D8-B18052CB15AC}"/>
                </c:ext>
              </c:extLst>
            </c:dLbl>
            <c:dLbl>
              <c:idx val="74"/>
              <c:layout>
                <c:manualLayout>
                  <c:x val="-1.8362306377973786E-2"/>
                  <c:y val="-3.8428897562679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AF-4698-987F-70D7A0DF6E0F}"/>
                </c:ext>
              </c:extLst>
            </c:dLbl>
            <c:dLbl>
              <c:idx val="7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6B-40F0-98EF-2186FAAED6AF}"/>
                </c:ext>
              </c:extLst>
            </c:dLbl>
            <c:dLbl>
              <c:idx val="76"/>
              <c:layout>
                <c:manualLayout>
                  <c:x val="-3.4429324458700532E-3"/>
                  <c:y val="-2.8181191545965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6B-40F0-98EF-2186FAAED6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43707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'9 - Datos 2'!$A$2:$A$78</c:f>
              <c:numCache>
                <c:formatCode>d\-mmm</c:formatCode>
                <c:ptCount val="77"/>
                <c:pt idx="0">
                  <c:v>43945</c:v>
                </c:pt>
                <c:pt idx="1">
                  <c:v>43952</c:v>
                </c:pt>
                <c:pt idx="2">
                  <c:v>43959</c:v>
                </c:pt>
                <c:pt idx="3">
                  <c:v>43966</c:v>
                </c:pt>
                <c:pt idx="4">
                  <c:v>43973</c:v>
                </c:pt>
                <c:pt idx="5">
                  <c:v>43980</c:v>
                </c:pt>
                <c:pt idx="6">
                  <c:v>43987</c:v>
                </c:pt>
                <c:pt idx="7">
                  <c:v>43994</c:v>
                </c:pt>
                <c:pt idx="8">
                  <c:v>44001</c:v>
                </c:pt>
                <c:pt idx="9">
                  <c:v>44008</c:v>
                </c:pt>
                <c:pt idx="10">
                  <c:v>44015</c:v>
                </c:pt>
                <c:pt idx="11">
                  <c:v>44022</c:v>
                </c:pt>
                <c:pt idx="12">
                  <c:v>44029</c:v>
                </c:pt>
                <c:pt idx="13">
                  <c:v>44036</c:v>
                </c:pt>
                <c:pt idx="14">
                  <c:v>44043</c:v>
                </c:pt>
                <c:pt idx="15">
                  <c:v>44050</c:v>
                </c:pt>
                <c:pt idx="16">
                  <c:v>44057</c:v>
                </c:pt>
                <c:pt idx="17">
                  <c:v>44064</c:v>
                </c:pt>
                <c:pt idx="18">
                  <c:v>44071</c:v>
                </c:pt>
                <c:pt idx="19">
                  <c:v>44078</c:v>
                </c:pt>
                <c:pt idx="20">
                  <c:v>44085</c:v>
                </c:pt>
                <c:pt idx="21">
                  <c:v>44092</c:v>
                </c:pt>
                <c:pt idx="22">
                  <c:v>44099</c:v>
                </c:pt>
                <c:pt idx="23">
                  <c:v>44106</c:v>
                </c:pt>
                <c:pt idx="24">
                  <c:v>44113</c:v>
                </c:pt>
                <c:pt idx="25">
                  <c:v>44120</c:v>
                </c:pt>
                <c:pt idx="26">
                  <c:v>44127</c:v>
                </c:pt>
                <c:pt idx="27">
                  <c:v>44134</c:v>
                </c:pt>
                <c:pt idx="28">
                  <c:v>44141</c:v>
                </c:pt>
                <c:pt idx="29">
                  <c:v>44148</c:v>
                </c:pt>
                <c:pt idx="30">
                  <c:v>44155</c:v>
                </c:pt>
                <c:pt idx="31">
                  <c:v>44162</c:v>
                </c:pt>
                <c:pt idx="32">
                  <c:v>44169</c:v>
                </c:pt>
                <c:pt idx="33">
                  <c:v>44176</c:v>
                </c:pt>
                <c:pt idx="34">
                  <c:v>44183</c:v>
                </c:pt>
                <c:pt idx="35">
                  <c:v>44190</c:v>
                </c:pt>
                <c:pt idx="36">
                  <c:v>44197</c:v>
                </c:pt>
                <c:pt idx="37">
                  <c:v>44204</c:v>
                </c:pt>
                <c:pt idx="38">
                  <c:v>44211</c:v>
                </c:pt>
                <c:pt idx="39">
                  <c:v>44218</c:v>
                </c:pt>
                <c:pt idx="40">
                  <c:v>44225</c:v>
                </c:pt>
                <c:pt idx="41">
                  <c:v>44232</c:v>
                </c:pt>
                <c:pt idx="42">
                  <c:v>44239</c:v>
                </c:pt>
                <c:pt idx="43">
                  <c:v>44246</c:v>
                </c:pt>
                <c:pt idx="44">
                  <c:v>44253</c:v>
                </c:pt>
                <c:pt idx="45">
                  <c:v>44260</c:v>
                </c:pt>
                <c:pt idx="46">
                  <c:v>44267</c:v>
                </c:pt>
                <c:pt idx="47">
                  <c:v>44274</c:v>
                </c:pt>
                <c:pt idx="48">
                  <c:v>44281</c:v>
                </c:pt>
                <c:pt idx="49">
                  <c:v>44288</c:v>
                </c:pt>
                <c:pt idx="50">
                  <c:v>44295</c:v>
                </c:pt>
                <c:pt idx="51">
                  <c:v>44302</c:v>
                </c:pt>
                <c:pt idx="52">
                  <c:v>44309</c:v>
                </c:pt>
                <c:pt idx="53">
                  <c:v>44316</c:v>
                </c:pt>
                <c:pt idx="54">
                  <c:v>44323</c:v>
                </c:pt>
                <c:pt idx="55">
                  <c:v>44330</c:v>
                </c:pt>
                <c:pt idx="56">
                  <c:v>44337</c:v>
                </c:pt>
                <c:pt idx="57">
                  <c:v>44344</c:v>
                </c:pt>
                <c:pt idx="58">
                  <c:v>44351</c:v>
                </c:pt>
                <c:pt idx="59">
                  <c:v>44358</c:v>
                </c:pt>
                <c:pt idx="60">
                  <c:v>44365</c:v>
                </c:pt>
                <c:pt idx="61">
                  <c:v>44372</c:v>
                </c:pt>
                <c:pt idx="62">
                  <c:v>44379</c:v>
                </c:pt>
                <c:pt idx="63">
                  <c:v>44386</c:v>
                </c:pt>
                <c:pt idx="64">
                  <c:v>44393</c:v>
                </c:pt>
                <c:pt idx="65">
                  <c:v>44400</c:v>
                </c:pt>
                <c:pt idx="66">
                  <c:v>44407</c:v>
                </c:pt>
                <c:pt idx="67">
                  <c:v>44414</c:v>
                </c:pt>
                <c:pt idx="68">
                  <c:v>44421</c:v>
                </c:pt>
                <c:pt idx="69">
                  <c:v>44428</c:v>
                </c:pt>
                <c:pt idx="70">
                  <c:v>44435</c:v>
                </c:pt>
                <c:pt idx="71">
                  <c:v>44442</c:v>
                </c:pt>
                <c:pt idx="72">
                  <c:v>44449</c:v>
                </c:pt>
                <c:pt idx="73">
                  <c:v>44456</c:v>
                </c:pt>
                <c:pt idx="74">
                  <c:v>44463</c:v>
                </c:pt>
                <c:pt idx="75">
                  <c:v>44470</c:v>
                </c:pt>
                <c:pt idx="76">
                  <c:v>44477</c:v>
                </c:pt>
              </c:numCache>
            </c:numRef>
          </c:cat>
          <c:val>
            <c:numRef>
              <c:f>'9 - Datos 2'!$D$2:$D$78</c:f>
              <c:numCache>
                <c:formatCode>#,##0</c:formatCode>
                <c:ptCount val="77"/>
                <c:pt idx="0">
                  <c:v>295</c:v>
                </c:pt>
                <c:pt idx="1">
                  <c:v>186</c:v>
                </c:pt>
                <c:pt idx="2">
                  <c:v>225</c:v>
                </c:pt>
                <c:pt idx="3">
                  <c:v>221</c:v>
                </c:pt>
                <c:pt idx="4">
                  <c:v>341</c:v>
                </c:pt>
                <c:pt idx="5">
                  <c:v>563</c:v>
                </c:pt>
                <c:pt idx="6">
                  <c:v>815</c:v>
                </c:pt>
                <c:pt idx="7">
                  <c:v>1308</c:v>
                </c:pt>
                <c:pt idx="8">
                  <c:v>1498</c:v>
                </c:pt>
                <c:pt idx="9">
                  <c:v>2557</c:v>
                </c:pt>
                <c:pt idx="10">
                  <c:v>2883</c:v>
                </c:pt>
                <c:pt idx="11">
                  <c:v>3377</c:v>
                </c:pt>
                <c:pt idx="12">
                  <c:v>4929</c:v>
                </c:pt>
                <c:pt idx="13">
                  <c:v>6190</c:v>
                </c:pt>
                <c:pt idx="14">
                  <c:v>7844</c:v>
                </c:pt>
                <c:pt idx="15">
                  <c:v>9658</c:v>
                </c:pt>
                <c:pt idx="16">
                  <c:v>10497</c:v>
                </c:pt>
                <c:pt idx="17">
                  <c:v>8901</c:v>
                </c:pt>
                <c:pt idx="18">
                  <c:v>10861</c:v>
                </c:pt>
                <c:pt idx="19">
                  <c:v>9920</c:v>
                </c:pt>
                <c:pt idx="20">
                  <c:v>12088</c:v>
                </c:pt>
                <c:pt idx="21">
                  <c:v>10623</c:v>
                </c:pt>
                <c:pt idx="22">
                  <c:v>10471</c:v>
                </c:pt>
                <c:pt idx="23">
                  <c:v>9543</c:v>
                </c:pt>
                <c:pt idx="24">
                  <c:v>8663</c:v>
                </c:pt>
                <c:pt idx="25">
                  <c:v>7304</c:v>
                </c:pt>
                <c:pt idx="26">
                  <c:v>9014</c:v>
                </c:pt>
                <c:pt idx="27">
                  <c:v>7398</c:v>
                </c:pt>
                <c:pt idx="28">
                  <c:v>6167</c:v>
                </c:pt>
                <c:pt idx="29">
                  <c:v>5537</c:v>
                </c:pt>
                <c:pt idx="30">
                  <c:v>4780</c:v>
                </c:pt>
                <c:pt idx="31">
                  <c:v>3790</c:v>
                </c:pt>
                <c:pt idx="32">
                  <c:v>3438</c:v>
                </c:pt>
                <c:pt idx="33">
                  <c:v>1891</c:v>
                </c:pt>
                <c:pt idx="34">
                  <c:v>3035</c:v>
                </c:pt>
                <c:pt idx="35">
                  <c:v>1757</c:v>
                </c:pt>
                <c:pt idx="36">
                  <c:v>3118</c:v>
                </c:pt>
                <c:pt idx="37">
                  <c:v>4608</c:v>
                </c:pt>
                <c:pt idx="38">
                  <c:v>3958</c:v>
                </c:pt>
                <c:pt idx="39">
                  <c:v>2692</c:v>
                </c:pt>
                <c:pt idx="40">
                  <c:v>2765</c:v>
                </c:pt>
                <c:pt idx="41">
                  <c:v>3097</c:v>
                </c:pt>
                <c:pt idx="42">
                  <c:v>3340</c:v>
                </c:pt>
                <c:pt idx="43">
                  <c:v>2029</c:v>
                </c:pt>
                <c:pt idx="44">
                  <c:v>3144</c:v>
                </c:pt>
                <c:pt idx="45">
                  <c:v>2777</c:v>
                </c:pt>
                <c:pt idx="46">
                  <c:v>2853</c:v>
                </c:pt>
                <c:pt idx="47">
                  <c:v>2820</c:v>
                </c:pt>
                <c:pt idx="48">
                  <c:v>3106</c:v>
                </c:pt>
                <c:pt idx="49">
                  <c:v>3519</c:v>
                </c:pt>
                <c:pt idx="50">
                  <c:v>8407</c:v>
                </c:pt>
                <c:pt idx="51">
                  <c:v>10405</c:v>
                </c:pt>
                <c:pt idx="52">
                  <c:v>12835</c:v>
                </c:pt>
                <c:pt idx="53">
                  <c:v>12567</c:v>
                </c:pt>
                <c:pt idx="54">
                  <c:v>12483</c:v>
                </c:pt>
                <c:pt idx="55">
                  <c:v>11553</c:v>
                </c:pt>
                <c:pt idx="56">
                  <c:v>14309</c:v>
                </c:pt>
                <c:pt idx="57">
                  <c:v>12575</c:v>
                </c:pt>
                <c:pt idx="58">
                  <c:v>17860</c:v>
                </c:pt>
                <c:pt idx="59">
                  <c:v>15677</c:v>
                </c:pt>
                <c:pt idx="60">
                  <c:v>12092</c:v>
                </c:pt>
                <c:pt idx="61">
                  <c:v>8657</c:v>
                </c:pt>
                <c:pt idx="62">
                  <c:v>9683</c:v>
                </c:pt>
                <c:pt idx="63">
                  <c:v>6978</c:v>
                </c:pt>
                <c:pt idx="64">
                  <c:v>7692</c:v>
                </c:pt>
                <c:pt idx="65">
                  <c:v>5869</c:v>
                </c:pt>
                <c:pt idx="66">
                  <c:v>5213</c:v>
                </c:pt>
                <c:pt idx="67">
                  <c:v>4162</c:v>
                </c:pt>
                <c:pt idx="68">
                  <c:v>3555</c:v>
                </c:pt>
                <c:pt idx="69">
                  <c:v>2814</c:v>
                </c:pt>
                <c:pt idx="70">
                  <c:v>2602</c:v>
                </c:pt>
                <c:pt idx="71">
                  <c:v>1739</c:v>
                </c:pt>
                <c:pt idx="72">
                  <c:v>1299</c:v>
                </c:pt>
                <c:pt idx="73">
                  <c:v>921</c:v>
                </c:pt>
                <c:pt idx="74">
                  <c:v>908</c:v>
                </c:pt>
                <c:pt idx="75">
                  <c:v>594</c:v>
                </c:pt>
                <c:pt idx="76">
                  <c:v>288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3F24-4EA3-9272-AE4AABE20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9848064"/>
        <c:axId val="279849600"/>
        <c:extLst>
          <c:ext xmlns:c15="http://schemas.microsoft.com/office/drawing/2012/chart" uri="{02D57815-91ED-43cb-92C2-25804820EDAC}">
            <c15:filteredAreaSeries>
              <c15:ser>
                <c:idx val="6"/>
                <c:order val="0"/>
                <c:tx>
                  <c:strRef>
                    <c:extLst>
                      <c:ext uri="{02D57815-91ED-43cb-92C2-25804820EDAC}">
                        <c15:formulaRef>
                          <c15:sqref>'9 - Datos 2'!$B$1</c15:sqref>
                        </c15:formulaRef>
                      </c:ext>
                    </c:extLst>
                    <c:strCache>
                      <c:ptCount val="1"/>
                      <c:pt idx="0">
                        <c:v>Denuncias No Salud</c:v>
                      </c:pt>
                    </c:strCache>
                  </c:strRef>
                </c:tx>
                <c:spPr>
                  <a:solidFill>
                    <a:srgbClr val="26666D"/>
                  </a:solidFill>
                  <a:effectLst/>
                </c:spPr>
                <c:dLbls>
                  <c:dLbl>
                    <c:idx val="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7-3F24-4EA3-9272-AE4AABE20112}"/>
                      </c:ext>
                    </c:extLst>
                  </c:dLbl>
                  <c:dLbl>
                    <c:idx val="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8-3F24-4EA3-9272-AE4AABE20112}"/>
                      </c:ext>
                    </c:extLst>
                  </c:dLbl>
                  <c:dLbl>
                    <c:idx val="2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9-3F24-4EA3-9272-AE4AABE20112}"/>
                      </c:ext>
                    </c:extLst>
                  </c:dLbl>
                  <c:dLbl>
                    <c:idx val="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A-3F24-4EA3-9272-AE4AABE20112}"/>
                      </c:ext>
                    </c:extLst>
                  </c:dLbl>
                  <c:dLbl>
                    <c:idx val="4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B-3F24-4EA3-9272-AE4AABE20112}"/>
                      </c:ext>
                    </c:extLst>
                  </c:dLbl>
                  <c:dLbl>
                    <c:idx val="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C-3F24-4EA3-9272-AE4AABE20112}"/>
                      </c:ext>
                    </c:extLst>
                  </c:dLbl>
                  <c:dLbl>
                    <c:idx val="6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D-3F24-4EA3-9272-AE4AABE20112}"/>
                      </c:ext>
                    </c:extLst>
                  </c:dLbl>
                  <c:dLbl>
                    <c:idx val="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E-3F24-4EA3-9272-AE4AABE20112}"/>
                      </c:ext>
                    </c:extLst>
                  </c:dLbl>
                  <c:dLbl>
                    <c:idx val="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F-3F24-4EA3-9272-AE4AABE20112}"/>
                      </c:ext>
                    </c:extLst>
                  </c:dLbl>
                  <c:dLbl>
                    <c:idx val="9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0-3F24-4EA3-9272-AE4AABE20112}"/>
                      </c:ext>
                    </c:extLst>
                  </c:dLbl>
                  <c:dLbl>
                    <c:idx val="1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1-3F24-4EA3-9272-AE4AABE20112}"/>
                      </c:ext>
                    </c:extLst>
                  </c:dLbl>
                  <c:dLbl>
                    <c:idx val="1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2-3F24-4EA3-9272-AE4AABE20112}"/>
                      </c:ext>
                    </c:extLst>
                  </c:dLbl>
                  <c:dLbl>
                    <c:idx val="12"/>
                    <c:layout>
                      <c:manualLayout>
                        <c:x val="-2.4E-2"/>
                        <c:y val="-8.064549819817637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3-3F24-4EA3-9272-AE4AABE20112}"/>
                      </c:ext>
                    </c:extLst>
                  </c:dLbl>
                  <c:dLbl>
                    <c:idx val="1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4-3F24-4EA3-9272-AE4AABE20112}"/>
                      </c:ext>
                    </c:extLst>
                  </c:dLbl>
                  <c:dLbl>
                    <c:idx val="14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5-3F24-4EA3-9272-AE4AABE20112}"/>
                      </c:ext>
                    </c:extLst>
                  </c:dLbl>
                  <c:dLbl>
                    <c:idx val="1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6-3F24-4EA3-9272-AE4AABE20112}"/>
                      </c:ext>
                    </c:extLst>
                  </c:dLbl>
                  <c:dLbl>
                    <c:idx val="16"/>
                    <c:layout>
                      <c:manualLayout>
                        <c:x val="-2.6666666666666666E-3"/>
                        <c:y val="-0.19736924559027375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7-3F24-4EA3-9272-AE4AABE20112}"/>
                      </c:ext>
                    </c:extLst>
                  </c:dLbl>
                  <c:dLbl>
                    <c:idx val="1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8-3F24-4EA3-9272-AE4AABE20112}"/>
                      </c:ext>
                    </c:extLst>
                  </c:dLbl>
                  <c:dLbl>
                    <c:idx val="1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9-3F24-4EA3-9272-AE4AABE20112}"/>
                      </c:ext>
                    </c:extLst>
                  </c:dLbl>
                  <c:dLbl>
                    <c:idx val="19"/>
                    <c:layout>
                      <c:manualLayout>
                        <c:x val="-1.3333333333333333E-3"/>
                        <c:y val="-0.21434724521094245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A-3F24-4EA3-9272-AE4AABE20112}"/>
                      </c:ext>
                    </c:extLst>
                  </c:dLbl>
                  <c:dLbl>
                    <c:idx val="2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B-3F24-4EA3-9272-AE4AABE20112}"/>
                      </c:ext>
                    </c:extLst>
                  </c:dLbl>
                  <c:dLbl>
                    <c:idx val="2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C-3F24-4EA3-9272-AE4AABE20112}"/>
                      </c:ext>
                    </c:extLst>
                  </c:dLbl>
                  <c:dLbl>
                    <c:idx val="22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D-3F24-4EA3-9272-AE4AABE20112}"/>
                      </c:ext>
                    </c:extLst>
                  </c:dLbl>
                  <c:dLbl>
                    <c:idx val="2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E-3F24-4EA3-9272-AE4AABE20112}"/>
                      </c:ext>
                    </c:extLst>
                  </c:dLbl>
                  <c:dLbl>
                    <c:idx val="24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F-3F24-4EA3-9272-AE4AABE20112}"/>
                      </c:ext>
                    </c:extLst>
                  </c:dLbl>
                  <c:dLbl>
                    <c:idx val="2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0-3F24-4EA3-9272-AE4AABE20112}"/>
                      </c:ext>
                    </c:extLst>
                  </c:dLbl>
                  <c:dLbl>
                    <c:idx val="26"/>
                    <c:layout>
                      <c:manualLayout>
                        <c:x val="-5.3333333333333826E-3"/>
                        <c:y val="-0.1825134959221886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1-3F24-4EA3-9272-AE4AABE20112}"/>
                      </c:ext>
                    </c:extLst>
                  </c:dLbl>
                  <c:dLbl>
                    <c:idx val="2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2-3F24-4EA3-9272-AE4AABE20112}"/>
                      </c:ext>
                    </c:extLst>
                  </c:dLbl>
                  <c:dLbl>
                    <c:idx val="2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3-3F24-4EA3-9272-AE4AABE20112}"/>
                      </c:ext>
                    </c:extLst>
                  </c:dLbl>
                  <c:dLbl>
                    <c:idx val="29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4-3F24-4EA3-9272-AE4AABE20112}"/>
                      </c:ext>
                    </c:extLst>
                  </c:dLbl>
                  <c:dLbl>
                    <c:idx val="3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5-3F24-4EA3-9272-AE4AABE20112}"/>
                      </c:ext>
                    </c:extLst>
                  </c:dLbl>
                  <c:dLbl>
                    <c:idx val="3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6-3F24-4EA3-9272-AE4AABE20112}"/>
                      </c:ext>
                    </c:extLst>
                  </c:dLbl>
                  <c:dLbl>
                    <c:idx val="32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7-3F24-4EA3-9272-AE4AABE20112}"/>
                      </c:ext>
                    </c:extLst>
                  </c:dLbl>
                  <c:dLbl>
                    <c:idx val="3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8-3F24-4EA3-9272-AE4AABE20112}"/>
                      </c:ext>
                    </c:extLst>
                  </c:dLbl>
                  <c:dLbl>
                    <c:idx val="34"/>
                    <c:layout>
                      <c:manualLayout>
                        <c:x val="-4.0000000000000001E-3"/>
                        <c:y val="-7.8523248245592786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9-3F24-4EA3-9272-AE4AABE20112}"/>
                      </c:ext>
                    </c:extLst>
                  </c:dLbl>
                  <c:dLbl>
                    <c:idx val="3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A-3F24-4EA3-9272-AE4AABE20112}"/>
                      </c:ext>
                    </c:extLst>
                  </c:dLbl>
                  <c:dLbl>
                    <c:idx val="36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B-3F24-4EA3-9272-AE4AABE20112}"/>
                      </c:ext>
                    </c:extLst>
                  </c:dLbl>
                  <c:dLbl>
                    <c:idx val="37"/>
                    <c:layout>
                      <c:manualLayout>
                        <c:x val="-1.3333333333333333E-3"/>
                        <c:y val="-9.337899791367797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C-3F24-4EA3-9272-AE4AABE20112}"/>
                      </c:ext>
                    </c:extLst>
                  </c:dLbl>
                  <c:dLbl>
                    <c:idx val="3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D-3F24-4EA3-9272-AE4AABE20112}"/>
                      </c:ext>
                    </c:extLst>
                  </c:dLbl>
                  <c:dLbl>
                    <c:idx val="39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E-3F24-4EA3-9272-AE4AABE20112}"/>
                      </c:ext>
                    </c:extLst>
                  </c:dLbl>
                  <c:dLbl>
                    <c:idx val="4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F-3F24-4EA3-9272-AE4AABE20112}"/>
                      </c:ext>
                    </c:extLst>
                  </c:dLbl>
                  <c:dLbl>
                    <c:idx val="4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0-3F24-4EA3-9272-AE4AABE20112}"/>
                      </c:ext>
                    </c:extLst>
                  </c:dLbl>
                  <c:dLbl>
                    <c:idx val="42"/>
                    <c:layout>
                      <c:manualLayout>
                        <c:x val="-1.8666666666666668E-2"/>
                        <c:y val="-7.42787483404256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1-3F24-4EA3-9272-AE4AABE20112}"/>
                      </c:ext>
                    </c:extLst>
                  </c:dLbl>
                  <c:dLbl>
                    <c:idx val="4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2-3F24-4EA3-9272-AE4AABE20112}"/>
                      </c:ext>
                    </c:extLst>
                  </c:dLbl>
                  <c:dLbl>
                    <c:idx val="44"/>
                    <c:layout>
                      <c:manualLayout>
                        <c:x val="1.7333333333333235E-2"/>
                        <c:y val="-8.276774815075996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3-3F24-4EA3-9272-AE4AABE20112}"/>
                      </c:ext>
                    </c:extLst>
                  </c:dLbl>
                  <c:dLbl>
                    <c:idx val="4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4-3F24-4EA3-9272-AE4AABE20112}"/>
                      </c:ext>
                    </c:extLst>
                  </c:dLbl>
                  <c:dLbl>
                    <c:idx val="46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5-3F24-4EA3-9272-AE4AABE20112}"/>
                      </c:ext>
                    </c:extLst>
                  </c:dLbl>
                  <c:dLbl>
                    <c:idx val="4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6-3F24-4EA3-9272-AE4AABE20112}"/>
                      </c:ext>
                    </c:extLst>
                  </c:dLbl>
                  <c:dLbl>
                    <c:idx val="4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7-3F24-4EA3-9272-AE4AABE20112}"/>
                      </c:ext>
                    </c:extLst>
                  </c:dLbl>
                  <c:dLbl>
                    <c:idx val="49"/>
                    <c:layout>
                      <c:manualLayout>
                        <c:x val="-2.5333333333333333E-2"/>
                        <c:y val="-0.1082347475817631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8-3F24-4EA3-9272-AE4AABE20112}"/>
                      </c:ext>
                    </c:extLst>
                  </c:dLbl>
                  <c:dLbl>
                    <c:idx val="5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9-3F24-4EA3-9272-AE4AABE20112}"/>
                      </c:ext>
                    </c:extLst>
                  </c:dLbl>
                  <c:dLbl>
                    <c:idx val="5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A-3F24-4EA3-9272-AE4AABE20112}"/>
                      </c:ext>
                    </c:extLst>
                  </c:dLbl>
                  <c:dLbl>
                    <c:idx val="52"/>
                    <c:layout>
                      <c:manualLayout>
                        <c:x val="-4.0000000000000001E-3"/>
                        <c:y val="-0.26952574397811579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B-3F24-4EA3-9272-AE4AABE20112}"/>
                      </c:ext>
                    </c:extLst>
                  </c:dLbl>
                  <c:dLbl>
                    <c:idx val="5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C-3F24-4EA3-9272-AE4AABE20112}"/>
                      </c:ext>
                    </c:extLst>
                  </c:dLbl>
                  <c:dLbl>
                    <c:idx val="54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D-3F24-4EA3-9272-AE4AABE20112}"/>
                      </c:ext>
                    </c:extLst>
                  </c:dLbl>
                  <c:dLbl>
                    <c:idx val="5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E-3F24-4EA3-9272-AE4AABE20112}"/>
                      </c:ext>
                    </c:extLst>
                  </c:dLbl>
                  <c:dLbl>
                    <c:idx val="56"/>
                    <c:layout>
                      <c:manualLayout>
                        <c:x val="-1.0666666666666666E-2"/>
                        <c:y val="-0.3013594932668696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F-3F24-4EA3-9272-AE4AABE20112}"/>
                      </c:ext>
                    </c:extLst>
                  </c:dLbl>
                  <c:dLbl>
                    <c:idx val="5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0-3F24-4EA3-9272-AE4AABE20112}"/>
                      </c:ext>
                    </c:extLst>
                  </c:dLbl>
                  <c:dLbl>
                    <c:idx val="58"/>
                    <c:layout>
                      <c:manualLayout>
                        <c:x val="-2.5333333333333333E-2"/>
                        <c:y val="-0.36078249193921008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1-3F24-4EA3-9272-AE4AABE20112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b="0">
                          <a:solidFill>
                            <a:srgbClr val="125763"/>
                          </a:solidFill>
                        </a:defRPr>
                      </a:pPr>
                      <a:endParaRPr lang="es-A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'9 - Datos 2'!$A$2:$A$78</c15:sqref>
                        </c15:formulaRef>
                      </c:ext>
                    </c:extLst>
                    <c:numCache>
                      <c:formatCode>d\-mmm</c:formatCode>
                      <c:ptCount val="77"/>
                      <c:pt idx="0">
                        <c:v>43945</c:v>
                      </c:pt>
                      <c:pt idx="1">
                        <c:v>43952</c:v>
                      </c:pt>
                      <c:pt idx="2">
                        <c:v>43959</c:v>
                      </c:pt>
                      <c:pt idx="3">
                        <c:v>43966</c:v>
                      </c:pt>
                      <c:pt idx="4">
                        <c:v>43973</c:v>
                      </c:pt>
                      <c:pt idx="5">
                        <c:v>43980</c:v>
                      </c:pt>
                      <c:pt idx="6">
                        <c:v>43987</c:v>
                      </c:pt>
                      <c:pt idx="7">
                        <c:v>43994</c:v>
                      </c:pt>
                      <c:pt idx="8">
                        <c:v>44001</c:v>
                      </c:pt>
                      <c:pt idx="9">
                        <c:v>44008</c:v>
                      </c:pt>
                      <c:pt idx="10">
                        <c:v>44015</c:v>
                      </c:pt>
                      <c:pt idx="11">
                        <c:v>44022</c:v>
                      </c:pt>
                      <c:pt idx="12">
                        <c:v>44029</c:v>
                      </c:pt>
                      <c:pt idx="13">
                        <c:v>44036</c:v>
                      </c:pt>
                      <c:pt idx="14">
                        <c:v>44043</c:v>
                      </c:pt>
                      <c:pt idx="15">
                        <c:v>44050</c:v>
                      </c:pt>
                      <c:pt idx="16">
                        <c:v>44057</c:v>
                      </c:pt>
                      <c:pt idx="17">
                        <c:v>44064</c:v>
                      </c:pt>
                      <c:pt idx="18">
                        <c:v>44071</c:v>
                      </c:pt>
                      <c:pt idx="19">
                        <c:v>44078</c:v>
                      </c:pt>
                      <c:pt idx="20">
                        <c:v>44085</c:v>
                      </c:pt>
                      <c:pt idx="21">
                        <c:v>44092</c:v>
                      </c:pt>
                      <c:pt idx="22">
                        <c:v>44099</c:v>
                      </c:pt>
                      <c:pt idx="23">
                        <c:v>44106</c:v>
                      </c:pt>
                      <c:pt idx="24">
                        <c:v>44113</c:v>
                      </c:pt>
                      <c:pt idx="25">
                        <c:v>44120</c:v>
                      </c:pt>
                      <c:pt idx="26">
                        <c:v>44127</c:v>
                      </c:pt>
                      <c:pt idx="27">
                        <c:v>44134</c:v>
                      </c:pt>
                      <c:pt idx="28">
                        <c:v>44141</c:v>
                      </c:pt>
                      <c:pt idx="29">
                        <c:v>44148</c:v>
                      </c:pt>
                      <c:pt idx="30">
                        <c:v>44155</c:v>
                      </c:pt>
                      <c:pt idx="31">
                        <c:v>44162</c:v>
                      </c:pt>
                      <c:pt idx="32">
                        <c:v>44169</c:v>
                      </c:pt>
                      <c:pt idx="33">
                        <c:v>44176</c:v>
                      </c:pt>
                      <c:pt idx="34">
                        <c:v>44183</c:v>
                      </c:pt>
                      <c:pt idx="35">
                        <c:v>44190</c:v>
                      </c:pt>
                      <c:pt idx="36">
                        <c:v>44197</c:v>
                      </c:pt>
                      <c:pt idx="37">
                        <c:v>44204</c:v>
                      </c:pt>
                      <c:pt idx="38">
                        <c:v>44211</c:v>
                      </c:pt>
                      <c:pt idx="39">
                        <c:v>44218</c:v>
                      </c:pt>
                      <c:pt idx="40">
                        <c:v>44225</c:v>
                      </c:pt>
                      <c:pt idx="41">
                        <c:v>44232</c:v>
                      </c:pt>
                      <c:pt idx="42">
                        <c:v>44239</c:v>
                      </c:pt>
                      <c:pt idx="43">
                        <c:v>44246</c:v>
                      </c:pt>
                      <c:pt idx="44">
                        <c:v>44253</c:v>
                      </c:pt>
                      <c:pt idx="45">
                        <c:v>44260</c:v>
                      </c:pt>
                      <c:pt idx="46">
                        <c:v>44267</c:v>
                      </c:pt>
                      <c:pt idx="47">
                        <c:v>44274</c:v>
                      </c:pt>
                      <c:pt idx="48">
                        <c:v>44281</c:v>
                      </c:pt>
                      <c:pt idx="49">
                        <c:v>44288</c:v>
                      </c:pt>
                      <c:pt idx="50">
                        <c:v>44295</c:v>
                      </c:pt>
                      <c:pt idx="51">
                        <c:v>44302</c:v>
                      </c:pt>
                      <c:pt idx="52">
                        <c:v>44309</c:v>
                      </c:pt>
                      <c:pt idx="53">
                        <c:v>44316</c:v>
                      </c:pt>
                      <c:pt idx="54">
                        <c:v>44323</c:v>
                      </c:pt>
                      <c:pt idx="55">
                        <c:v>44330</c:v>
                      </c:pt>
                      <c:pt idx="56">
                        <c:v>44337</c:v>
                      </c:pt>
                      <c:pt idx="57">
                        <c:v>44344</c:v>
                      </c:pt>
                      <c:pt idx="58">
                        <c:v>44351</c:v>
                      </c:pt>
                      <c:pt idx="59">
                        <c:v>44358</c:v>
                      </c:pt>
                      <c:pt idx="60">
                        <c:v>44365</c:v>
                      </c:pt>
                      <c:pt idx="61">
                        <c:v>44372</c:v>
                      </c:pt>
                      <c:pt idx="62">
                        <c:v>44379</c:v>
                      </c:pt>
                      <c:pt idx="63">
                        <c:v>44386</c:v>
                      </c:pt>
                      <c:pt idx="64">
                        <c:v>44393</c:v>
                      </c:pt>
                      <c:pt idx="65">
                        <c:v>44400</c:v>
                      </c:pt>
                      <c:pt idx="66">
                        <c:v>44407</c:v>
                      </c:pt>
                      <c:pt idx="67">
                        <c:v>44414</c:v>
                      </c:pt>
                      <c:pt idx="68">
                        <c:v>44421</c:v>
                      </c:pt>
                      <c:pt idx="69">
                        <c:v>44428</c:v>
                      </c:pt>
                      <c:pt idx="70">
                        <c:v>44435</c:v>
                      </c:pt>
                      <c:pt idx="71">
                        <c:v>44442</c:v>
                      </c:pt>
                      <c:pt idx="72">
                        <c:v>44449</c:v>
                      </c:pt>
                      <c:pt idx="73">
                        <c:v>44456</c:v>
                      </c:pt>
                      <c:pt idx="74">
                        <c:v>44463</c:v>
                      </c:pt>
                      <c:pt idx="75">
                        <c:v>44470</c:v>
                      </c:pt>
                      <c:pt idx="76">
                        <c:v>44477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'9 - Datos 2'!$B$2:$B$78</c15:sqref>
                        </c15:formulaRef>
                      </c:ext>
                    </c:extLst>
                    <c:numCache>
                      <c:formatCode>#,##0</c:formatCode>
                      <c:ptCount val="77"/>
                      <c:pt idx="0">
                        <c:v>104</c:v>
                      </c:pt>
                      <c:pt idx="1">
                        <c:v>64</c:v>
                      </c:pt>
                      <c:pt idx="2">
                        <c:v>85</c:v>
                      </c:pt>
                      <c:pt idx="3">
                        <c:v>107</c:v>
                      </c:pt>
                      <c:pt idx="4">
                        <c:v>217</c:v>
                      </c:pt>
                      <c:pt idx="5">
                        <c:v>387</c:v>
                      </c:pt>
                      <c:pt idx="6">
                        <c:v>494</c:v>
                      </c:pt>
                      <c:pt idx="7">
                        <c:v>788</c:v>
                      </c:pt>
                      <c:pt idx="8">
                        <c:v>946</c:v>
                      </c:pt>
                      <c:pt idx="9">
                        <c:v>1707</c:v>
                      </c:pt>
                      <c:pt idx="10">
                        <c:v>1926</c:v>
                      </c:pt>
                      <c:pt idx="11">
                        <c:v>2281</c:v>
                      </c:pt>
                      <c:pt idx="12">
                        <c:v>3358</c:v>
                      </c:pt>
                      <c:pt idx="13">
                        <c:v>4071</c:v>
                      </c:pt>
                      <c:pt idx="14">
                        <c:v>5306</c:v>
                      </c:pt>
                      <c:pt idx="15">
                        <c:v>6860</c:v>
                      </c:pt>
                      <c:pt idx="16">
                        <c:v>8127</c:v>
                      </c:pt>
                      <c:pt idx="17">
                        <c:v>6992</c:v>
                      </c:pt>
                      <c:pt idx="18">
                        <c:v>8275</c:v>
                      </c:pt>
                      <c:pt idx="19">
                        <c:v>7884</c:v>
                      </c:pt>
                      <c:pt idx="20">
                        <c:v>9387</c:v>
                      </c:pt>
                      <c:pt idx="21">
                        <c:v>8264</c:v>
                      </c:pt>
                      <c:pt idx="22">
                        <c:v>7966</c:v>
                      </c:pt>
                      <c:pt idx="23">
                        <c:v>7088</c:v>
                      </c:pt>
                      <c:pt idx="24">
                        <c:v>6608</c:v>
                      </c:pt>
                      <c:pt idx="25">
                        <c:v>5380</c:v>
                      </c:pt>
                      <c:pt idx="26">
                        <c:v>6801</c:v>
                      </c:pt>
                      <c:pt idx="27">
                        <c:v>5690</c:v>
                      </c:pt>
                      <c:pt idx="28">
                        <c:v>4698</c:v>
                      </c:pt>
                      <c:pt idx="29">
                        <c:v>4308</c:v>
                      </c:pt>
                      <c:pt idx="30">
                        <c:v>3697</c:v>
                      </c:pt>
                      <c:pt idx="31">
                        <c:v>3030</c:v>
                      </c:pt>
                      <c:pt idx="32">
                        <c:v>2668</c:v>
                      </c:pt>
                      <c:pt idx="33">
                        <c:v>1474</c:v>
                      </c:pt>
                      <c:pt idx="34">
                        <c:v>2351</c:v>
                      </c:pt>
                      <c:pt idx="35">
                        <c:v>1358</c:v>
                      </c:pt>
                      <c:pt idx="36">
                        <c:v>2412</c:v>
                      </c:pt>
                      <c:pt idx="37">
                        <c:v>3568</c:v>
                      </c:pt>
                      <c:pt idx="38">
                        <c:v>3087</c:v>
                      </c:pt>
                      <c:pt idx="39">
                        <c:v>1860</c:v>
                      </c:pt>
                      <c:pt idx="40">
                        <c:v>2029</c:v>
                      </c:pt>
                      <c:pt idx="41">
                        <c:v>2461</c:v>
                      </c:pt>
                      <c:pt idx="42">
                        <c:v>2735</c:v>
                      </c:pt>
                      <c:pt idx="43">
                        <c:v>1688</c:v>
                      </c:pt>
                      <c:pt idx="44">
                        <c:v>2712</c:v>
                      </c:pt>
                      <c:pt idx="45">
                        <c:v>2421</c:v>
                      </c:pt>
                      <c:pt idx="46">
                        <c:v>2465</c:v>
                      </c:pt>
                      <c:pt idx="47">
                        <c:v>2467</c:v>
                      </c:pt>
                      <c:pt idx="48">
                        <c:v>2771</c:v>
                      </c:pt>
                      <c:pt idx="49">
                        <c:v>3176</c:v>
                      </c:pt>
                      <c:pt idx="50">
                        <c:v>7597</c:v>
                      </c:pt>
                      <c:pt idx="51">
                        <c:v>9303</c:v>
                      </c:pt>
                      <c:pt idx="52">
                        <c:v>11745</c:v>
                      </c:pt>
                      <c:pt idx="53">
                        <c:v>11452</c:v>
                      </c:pt>
                      <c:pt idx="54">
                        <c:v>11439</c:v>
                      </c:pt>
                      <c:pt idx="55">
                        <c:v>10642</c:v>
                      </c:pt>
                      <c:pt idx="56">
                        <c:v>13058</c:v>
                      </c:pt>
                      <c:pt idx="57">
                        <c:v>11551</c:v>
                      </c:pt>
                      <c:pt idx="58">
                        <c:v>16548</c:v>
                      </c:pt>
                      <c:pt idx="59">
                        <c:v>14483</c:v>
                      </c:pt>
                      <c:pt idx="60">
                        <c:v>11122</c:v>
                      </c:pt>
                      <c:pt idx="61">
                        <c:v>7811</c:v>
                      </c:pt>
                      <c:pt idx="62">
                        <c:v>8955</c:v>
                      </c:pt>
                      <c:pt idx="63">
                        <c:v>6377</c:v>
                      </c:pt>
                      <c:pt idx="64">
                        <c:v>7048</c:v>
                      </c:pt>
                      <c:pt idx="65">
                        <c:v>5352</c:v>
                      </c:pt>
                      <c:pt idx="66">
                        <c:v>4653</c:v>
                      </c:pt>
                      <c:pt idx="67">
                        <c:v>3721</c:v>
                      </c:pt>
                      <c:pt idx="68">
                        <c:v>3085</c:v>
                      </c:pt>
                      <c:pt idx="69">
                        <c:v>2518</c:v>
                      </c:pt>
                      <c:pt idx="70">
                        <c:v>2336</c:v>
                      </c:pt>
                      <c:pt idx="71">
                        <c:v>1561</c:v>
                      </c:pt>
                      <c:pt idx="72">
                        <c:v>1113</c:v>
                      </c:pt>
                      <c:pt idx="73">
                        <c:v>806</c:v>
                      </c:pt>
                      <c:pt idx="74">
                        <c:v>824</c:v>
                      </c:pt>
                      <c:pt idx="75">
                        <c:v>527</c:v>
                      </c:pt>
                      <c:pt idx="76">
                        <c:v>250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52-3F24-4EA3-9272-AE4AABE20112}"/>
                  </c:ext>
                </c:extLst>
              </c15:ser>
            </c15:filteredAreaSeries>
            <c15:filteredAreaSeries>
              <c15:ser>
                <c:idx val="7"/>
                <c:order val="1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'9 - Datos 2'!$C$1</c15:sqref>
                        </c15:formulaRef>
                      </c:ext>
                    </c:extLst>
                    <c:strCache>
                      <c:ptCount val="1"/>
                      <c:pt idx="0">
                        <c:v>Denuncias Salud</c:v>
                      </c:pt>
                    </c:strCache>
                  </c:strRef>
                </c:tx>
                <c:spPr>
                  <a:solidFill>
                    <a:srgbClr val="599E67"/>
                  </a:solidFill>
                  <a:effectLst/>
                </c:spPr>
                <c:dLbls>
                  <c:dLbl>
                    <c:idx val="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3-3F24-4EA3-9272-AE4AABE20112}"/>
                      </c:ext>
                    </c:extLst>
                  </c:dLbl>
                  <c:dLbl>
                    <c:idx val="1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4-3F24-4EA3-9272-AE4AABE20112}"/>
                      </c:ext>
                    </c:extLst>
                  </c:dLbl>
                  <c:dLbl>
                    <c:idx val="2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5-3F24-4EA3-9272-AE4AABE20112}"/>
                      </c:ext>
                    </c:extLst>
                  </c:dLbl>
                  <c:dLbl>
                    <c:idx val="3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6-3F24-4EA3-9272-AE4AABE20112}"/>
                      </c:ext>
                    </c:extLst>
                  </c:dLbl>
                  <c:dLbl>
                    <c:idx val="4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7-3F24-4EA3-9272-AE4AABE20112}"/>
                      </c:ext>
                    </c:extLst>
                  </c:dLbl>
                  <c:dLbl>
                    <c:idx val="5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8-3F24-4EA3-9272-AE4AABE20112}"/>
                      </c:ext>
                    </c:extLst>
                  </c:dLbl>
                  <c:dLbl>
                    <c:idx val="6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9-3F24-4EA3-9272-AE4AABE20112}"/>
                      </c:ext>
                    </c:extLst>
                  </c:dLbl>
                  <c:dLbl>
                    <c:idx val="7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A-3F24-4EA3-9272-AE4AABE20112}"/>
                      </c:ext>
                    </c:extLst>
                  </c:dLbl>
                  <c:dLbl>
                    <c:idx val="8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B-3F24-4EA3-9272-AE4AABE20112}"/>
                      </c:ext>
                    </c:extLst>
                  </c:dLbl>
                  <c:dLbl>
                    <c:idx val="9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C-3F24-4EA3-9272-AE4AABE20112}"/>
                      </c:ext>
                    </c:extLst>
                  </c:dLbl>
                  <c:dLbl>
                    <c:idx val="1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D-3F24-4EA3-9272-AE4AABE20112}"/>
                      </c:ext>
                    </c:extLst>
                  </c:dLbl>
                  <c:dLbl>
                    <c:idx val="11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E-3F24-4EA3-9272-AE4AABE20112}"/>
                      </c:ext>
                    </c:extLst>
                  </c:dLbl>
                  <c:dLbl>
                    <c:idx val="12"/>
                    <c:layout>
                      <c:manualLayout>
                        <c:x val="-2.1333333333333333E-2"/>
                        <c:y val="6.3667498577507659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F-3F24-4EA3-9272-AE4AABE20112}"/>
                      </c:ext>
                    </c:extLst>
                  </c:dLbl>
                  <c:dLbl>
                    <c:idx val="13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0-3F24-4EA3-9272-AE4AABE20112}"/>
                      </c:ext>
                    </c:extLst>
                  </c:dLbl>
                  <c:dLbl>
                    <c:idx val="14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1-3F24-4EA3-9272-AE4AABE20112}"/>
                      </c:ext>
                    </c:extLst>
                  </c:dLbl>
                  <c:dLbl>
                    <c:idx val="15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2-3F24-4EA3-9272-AE4AABE20112}"/>
                      </c:ext>
                    </c:extLst>
                  </c:dLbl>
                  <c:dLbl>
                    <c:idx val="16"/>
                    <c:layout>
                      <c:manualLayout>
                        <c:x val="-2.3999999999999976E-2"/>
                        <c:y val="-2.75892493835868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3-3F24-4EA3-9272-AE4AABE20112}"/>
                      </c:ext>
                    </c:extLst>
                  </c:dLbl>
                  <c:dLbl>
                    <c:idx val="17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4-3F24-4EA3-9272-AE4AABE20112}"/>
                      </c:ext>
                    </c:extLst>
                  </c:dLbl>
                  <c:dLbl>
                    <c:idx val="18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5-3F24-4EA3-9272-AE4AABE20112}"/>
                      </c:ext>
                    </c:extLst>
                  </c:dLbl>
                  <c:dLbl>
                    <c:idx val="19"/>
                    <c:layout>
                      <c:manualLayout>
                        <c:x val="-2.6666666666666666E-3"/>
                        <c:y val="-2.758924938358665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6-3F24-4EA3-9272-AE4AABE20112}"/>
                      </c:ext>
                    </c:extLst>
                  </c:dLbl>
                  <c:dLbl>
                    <c:idx val="2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7-3F24-4EA3-9272-AE4AABE20112}"/>
                      </c:ext>
                    </c:extLst>
                  </c:dLbl>
                  <c:dLbl>
                    <c:idx val="21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8-3F24-4EA3-9272-AE4AABE20112}"/>
                      </c:ext>
                    </c:extLst>
                  </c:dLbl>
                  <c:dLbl>
                    <c:idx val="22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9-3F24-4EA3-9272-AE4AABE20112}"/>
                      </c:ext>
                    </c:extLst>
                  </c:dLbl>
                  <c:dLbl>
                    <c:idx val="23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A-3F24-4EA3-9272-AE4AABE20112}"/>
                      </c:ext>
                    </c:extLst>
                  </c:dLbl>
                  <c:dLbl>
                    <c:idx val="24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B-3F24-4EA3-9272-AE4AABE20112}"/>
                      </c:ext>
                    </c:extLst>
                  </c:dLbl>
                  <c:dLbl>
                    <c:idx val="25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C-3F24-4EA3-9272-AE4AABE20112}"/>
                      </c:ext>
                    </c:extLst>
                  </c:dLbl>
                  <c:dLbl>
                    <c:idx val="26"/>
                    <c:layout>
                      <c:manualLayout>
                        <c:x val="-4.8888324126796771E-17"/>
                        <c:y val="-1.69779996206687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D-3F24-4EA3-9272-AE4AABE20112}"/>
                      </c:ext>
                    </c:extLst>
                  </c:dLbl>
                  <c:dLbl>
                    <c:idx val="27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E-3F24-4EA3-9272-AE4AABE20112}"/>
                      </c:ext>
                    </c:extLst>
                  </c:dLbl>
                  <c:dLbl>
                    <c:idx val="28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F-3F24-4EA3-9272-AE4AABE20112}"/>
                      </c:ext>
                    </c:extLst>
                  </c:dLbl>
                  <c:dLbl>
                    <c:idx val="29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0-3F24-4EA3-9272-AE4AABE20112}"/>
                      </c:ext>
                    </c:extLst>
                  </c:dLbl>
                  <c:dLbl>
                    <c:idx val="3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1-3F24-4EA3-9272-AE4AABE20112}"/>
                      </c:ext>
                    </c:extLst>
                  </c:dLbl>
                  <c:dLbl>
                    <c:idx val="31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2-3F24-4EA3-9272-AE4AABE20112}"/>
                      </c:ext>
                    </c:extLst>
                  </c:dLbl>
                  <c:dLbl>
                    <c:idx val="32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3-3F24-4EA3-9272-AE4AABE20112}"/>
                      </c:ext>
                    </c:extLst>
                  </c:dLbl>
                  <c:dLbl>
                    <c:idx val="33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4-3F24-4EA3-9272-AE4AABE20112}"/>
                      </c:ext>
                    </c:extLst>
                  </c:dLbl>
                  <c:dLbl>
                    <c:idx val="34"/>
                    <c:layout>
                      <c:manualLayout>
                        <c:x val="-4.4000000000000095E-2"/>
                        <c:y val="-8.488999810334354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5-3F24-4EA3-9272-AE4AABE20112}"/>
                      </c:ext>
                    </c:extLst>
                  </c:dLbl>
                  <c:dLbl>
                    <c:idx val="35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6-3F24-4EA3-9272-AE4AABE20112}"/>
                      </c:ext>
                    </c:extLst>
                  </c:dLbl>
                  <c:dLbl>
                    <c:idx val="36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7-3F24-4EA3-9272-AE4AABE20112}"/>
                      </c:ext>
                    </c:extLst>
                  </c:dLbl>
                  <c:dLbl>
                    <c:idx val="37"/>
                    <c:layout>
                      <c:manualLayout>
                        <c:x val="-5.3333333333333332E-3"/>
                        <c:y val="-5.305624881458971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8-3F24-4EA3-9272-AE4AABE20112}"/>
                      </c:ext>
                    </c:extLst>
                  </c:dLbl>
                  <c:dLbl>
                    <c:idx val="38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9-3F24-4EA3-9272-AE4AABE20112}"/>
                      </c:ext>
                    </c:extLst>
                  </c:dLbl>
                  <c:dLbl>
                    <c:idx val="39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A-3F24-4EA3-9272-AE4AABE20112}"/>
                      </c:ext>
                    </c:extLst>
                  </c:dLbl>
                  <c:dLbl>
                    <c:idx val="4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B-3F24-4EA3-9272-AE4AABE20112}"/>
                      </c:ext>
                    </c:extLst>
                  </c:dLbl>
                  <c:dLbl>
                    <c:idx val="41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C-3F24-4EA3-9272-AE4AABE20112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'9 - Datos 2'!$A$2:$A$78</c15:sqref>
                        </c15:formulaRef>
                      </c:ext>
                    </c:extLst>
                    <c:numCache>
                      <c:formatCode>d\-mmm</c:formatCode>
                      <c:ptCount val="77"/>
                      <c:pt idx="0">
                        <c:v>43945</c:v>
                      </c:pt>
                      <c:pt idx="1">
                        <c:v>43952</c:v>
                      </c:pt>
                      <c:pt idx="2">
                        <c:v>43959</c:v>
                      </c:pt>
                      <c:pt idx="3">
                        <c:v>43966</c:v>
                      </c:pt>
                      <c:pt idx="4">
                        <c:v>43973</c:v>
                      </c:pt>
                      <c:pt idx="5">
                        <c:v>43980</c:v>
                      </c:pt>
                      <c:pt idx="6">
                        <c:v>43987</c:v>
                      </c:pt>
                      <c:pt idx="7">
                        <c:v>43994</c:v>
                      </c:pt>
                      <c:pt idx="8">
                        <c:v>44001</c:v>
                      </c:pt>
                      <c:pt idx="9">
                        <c:v>44008</c:v>
                      </c:pt>
                      <c:pt idx="10">
                        <c:v>44015</c:v>
                      </c:pt>
                      <c:pt idx="11">
                        <c:v>44022</c:v>
                      </c:pt>
                      <c:pt idx="12">
                        <c:v>44029</c:v>
                      </c:pt>
                      <c:pt idx="13">
                        <c:v>44036</c:v>
                      </c:pt>
                      <c:pt idx="14">
                        <c:v>44043</c:v>
                      </c:pt>
                      <c:pt idx="15">
                        <c:v>44050</c:v>
                      </c:pt>
                      <c:pt idx="16">
                        <c:v>44057</c:v>
                      </c:pt>
                      <c:pt idx="17">
                        <c:v>44064</c:v>
                      </c:pt>
                      <c:pt idx="18">
                        <c:v>44071</c:v>
                      </c:pt>
                      <c:pt idx="19">
                        <c:v>44078</c:v>
                      </c:pt>
                      <c:pt idx="20">
                        <c:v>44085</c:v>
                      </c:pt>
                      <c:pt idx="21">
                        <c:v>44092</c:v>
                      </c:pt>
                      <c:pt idx="22">
                        <c:v>44099</c:v>
                      </c:pt>
                      <c:pt idx="23">
                        <c:v>44106</c:v>
                      </c:pt>
                      <c:pt idx="24">
                        <c:v>44113</c:v>
                      </c:pt>
                      <c:pt idx="25">
                        <c:v>44120</c:v>
                      </c:pt>
                      <c:pt idx="26">
                        <c:v>44127</c:v>
                      </c:pt>
                      <c:pt idx="27">
                        <c:v>44134</c:v>
                      </c:pt>
                      <c:pt idx="28">
                        <c:v>44141</c:v>
                      </c:pt>
                      <c:pt idx="29">
                        <c:v>44148</c:v>
                      </c:pt>
                      <c:pt idx="30">
                        <c:v>44155</c:v>
                      </c:pt>
                      <c:pt idx="31">
                        <c:v>44162</c:v>
                      </c:pt>
                      <c:pt idx="32">
                        <c:v>44169</c:v>
                      </c:pt>
                      <c:pt idx="33">
                        <c:v>44176</c:v>
                      </c:pt>
                      <c:pt idx="34">
                        <c:v>44183</c:v>
                      </c:pt>
                      <c:pt idx="35">
                        <c:v>44190</c:v>
                      </c:pt>
                      <c:pt idx="36">
                        <c:v>44197</c:v>
                      </c:pt>
                      <c:pt idx="37">
                        <c:v>44204</c:v>
                      </c:pt>
                      <c:pt idx="38">
                        <c:v>44211</c:v>
                      </c:pt>
                      <c:pt idx="39">
                        <c:v>44218</c:v>
                      </c:pt>
                      <c:pt idx="40">
                        <c:v>44225</c:v>
                      </c:pt>
                      <c:pt idx="41">
                        <c:v>44232</c:v>
                      </c:pt>
                      <c:pt idx="42">
                        <c:v>44239</c:v>
                      </c:pt>
                      <c:pt idx="43">
                        <c:v>44246</c:v>
                      </c:pt>
                      <c:pt idx="44">
                        <c:v>44253</c:v>
                      </c:pt>
                      <c:pt idx="45">
                        <c:v>44260</c:v>
                      </c:pt>
                      <c:pt idx="46">
                        <c:v>44267</c:v>
                      </c:pt>
                      <c:pt idx="47">
                        <c:v>44274</c:v>
                      </c:pt>
                      <c:pt idx="48">
                        <c:v>44281</c:v>
                      </c:pt>
                      <c:pt idx="49">
                        <c:v>44288</c:v>
                      </c:pt>
                      <c:pt idx="50">
                        <c:v>44295</c:v>
                      </c:pt>
                      <c:pt idx="51">
                        <c:v>44302</c:v>
                      </c:pt>
                      <c:pt idx="52">
                        <c:v>44309</c:v>
                      </c:pt>
                      <c:pt idx="53">
                        <c:v>44316</c:v>
                      </c:pt>
                      <c:pt idx="54">
                        <c:v>44323</c:v>
                      </c:pt>
                      <c:pt idx="55">
                        <c:v>44330</c:v>
                      </c:pt>
                      <c:pt idx="56">
                        <c:v>44337</c:v>
                      </c:pt>
                      <c:pt idx="57">
                        <c:v>44344</c:v>
                      </c:pt>
                      <c:pt idx="58">
                        <c:v>44351</c:v>
                      </c:pt>
                      <c:pt idx="59">
                        <c:v>44358</c:v>
                      </c:pt>
                      <c:pt idx="60">
                        <c:v>44365</c:v>
                      </c:pt>
                      <c:pt idx="61">
                        <c:v>44372</c:v>
                      </c:pt>
                      <c:pt idx="62">
                        <c:v>44379</c:v>
                      </c:pt>
                      <c:pt idx="63">
                        <c:v>44386</c:v>
                      </c:pt>
                      <c:pt idx="64">
                        <c:v>44393</c:v>
                      </c:pt>
                      <c:pt idx="65">
                        <c:v>44400</c:v>
                      </c:pt>
                      <c:pt idx="66">
                        <c:v>44407</c:v>
                      </c:pt>
                      <c:pt idx="67">
                        <c:v>44414</c:v>
                      </c:pt>
                      <c:pt idx="68">
                        <c:v>44421</c:v>
                      </c:pt>
                      <c:pt idx="69">
                        <c:v>44428</c:v>
                      </c:pt>
                      <c:pt idx="70">
                        <c:v>44435</c:v>
                      </c:pt>
                      <c:pt idx="71">
                        <c:v>44442</c:v>
                      </c:pt>
                      <c:pt idx="72">
                        <c:v>44449</c:v>
                      </c:pt>
                      <c:pt idx="73">
                        <c:v>44456</c:v>
                      </c:pt>
                      <c:pt idx="74">
                        <c:v>44463</c:v>
                      </c:pt>
                      <c:pt idx="75">
                        <c:v>44470</c:v>
                      </c:pt>
                      <c:pt idx="76">
                        <c:v>44477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'9 - Datos 2'!$C$2:$C$78</c15:sqref>
                        </c15:formulaRef>
                      </c:ext>
                    </c:extLst>
                    <c:numCache>
                      <c:formatCode>#,##0</c:formatCode>
                      <c:ptCount val="77"/>
                      <c:pt idx="0">
                        <c:v>191</c:v>
                      </c:pt>
                      <c:pt idx="1">
                        <c:v>122</c:v>
                      </c:pt>
                      <c:pt idx="2">
                        <c:v>140</c:v>
                      </c:pt>
                      <c:pt idx="3">
                        <c:v>114</c:v>
                      </c:pt>
                      <c:pt idx="4">
                        <c:v>124</c:v>
                      </c:pt>
                      <c:pt idx="5">
                        <c:v>176</c:v>
                      </c:pt>
                      <c:pt idx="6">
                        <c:v>321</c:v>
                      </c:pt>
                      <c:pt idx="7">
                        <c:v>520</c:v>
                      </c:pt>
                      <c:pt idx="8">
                        <c:v>552</c:v>
                      </c:pt>
                      <c:pt idx="9">
                        <c:v>850</c:v>
                      </c:pt>
                      <c:pt idx="10">
                        <c:v>957</c:v>
                      </c:pt>
                      <c:pt idx="11">
                        <c:v>1096</c:v>
                      </c:pt>
                      <c:pt idx="12">
                        <c:v>1571</c:v>
                      </c:pt>
                      <c:pt idx="13">
                        <c:v>2119</c:v>
                      </c:pt>
                      <c:pt idx="14">
                        <c:v>2538</c:v>
                      </c:pt>
                      <c:pt idx="15">
                        <c:v>2798</c:v>
                      </c:pt>
                      <c:pt idx="16">
                        <c:v>2370</c:v>
                      </c:pt>
                      <c:pt idx="17">
                        <c:v>1909</c:v>
                      </c:pt>
                      <c:pt idx="18">
                        <c:v>2586</c:v>
                      </c:pt>
                      <c:pt idx="19">
                        <c:v>2036</c:v>
                      </c:pt>
                      <c:pt idx="20">
                        <c:v>2701</c:v>
                      </c:pt>
                      <c:pt idx="21">
                        <c:v>2359</c:v>
                      </c:pt>
                      <c:pt idx="22">
                        <c:v>2505</c:v>
                      </c:pt>
                      <c:pt idx="23">
                        <c:v>2455</c:v>
                      </c:pt>
                      <c:pt idx="24">
                        <c:v>2055</c:v>
                      </c:pt>
                      <c:pt idx="25">
                        <c:v>1924</c:v>
                      </c:pt>
                      <c:pt idx="26">
                        <c:v>2213</c:v>
                      </c:pt>
                      <c:pt idx="27">
                        <c:v>1708</c:v>
                      </c:pt>
                      <c:pt idx="28">
                        <c:v>1469</c:v>
                      </c:pt>
                      <c:pt idx="29">
                        <c:v>1229</c:v>
                      </c:pt>
                      <c:pt idx="30">
                        <c:v>1083</c:v>
                      </c:pt>
                      <c:pt idx="31">
                        <c:v>760</c:v>
                      </c:pt>
                      <c:pt idx="32">
                        <c:v>770</c:v>
                      </c:pt>
                      <c:pt idx="33">
                        <c:v>417</c:v>
                      </c:pt>
                      <c:pt idx="34">
                        <c:v>684</c:v>
                      </c:pt>
                      <c:pt idx="35">
                        <c:v>399</c:v>
                      </c:pt>
                      <c:pt idx="36">
                        <c:v>706</c:v>
                      </c:pt>
                      <c:pt idx="37">
                        <c:v>1040</c:v>
                      </c:pt>
                      <c:pt idx="38">
                        <c:v>871</c:v>
                      </c:pt>
                      <c:pt idx="39">
                        <c:v>832</c:v>
                      </c:pt>
                      <c:pt idx="40">
                        <c:v>736</c:v>
                      </c:pt>
                      <c:pt idx="41">
                        <c:v>636</c:v>
                      </c:pt>
                      <c:pt idx="42">
                        <c:v>605</c:v>
                      </c:pt>
                      <c:pt idx="43">
                        <c:v>341</c:v>
                      </c:pt>
                      <c:pt idx="44">
                        <c:v>432</c:v>
                      </c:pt>
                      <c:pt idx="45">
                        <c:v>356</c:v>
                      </c:pt>
                      <c:pt idx="46">
                        <c:v>388</c:v>
                      </c:pt>
                      <c:pt idx="47">
                        <c:v>353</c:v>
                      </c:pt>
                      <c:pt idx="48">
                        <c:v>335</c:v>
                      </c:pt>
                      <c:pt idx="49">
                        <c:v>343</c:v>
                      </c:pt>
                      <c:pt idx="50">
                        <c:v>810</c:v>
                      </c:pt>
                      <c:pt idx="51">
                        <c:v>1102</c:v>
                      </c:pt>
                      <c:pt idx="52">
                        <c:v>1090</c:v>
                      </c:pt>
                      <c:pt idx="53">
                        <c:v>1115</c:v>
                      </c:pt>
                      <c:pt idx="54">
                        <c:v>1044</c:v>
                      </c:pt>
                      <c:pt idx="55">
                        <c:v>911</c:v>
                      </c:pt>
                      <c:pt idx="56">
                        <c:v>1251</c:v>
                      </c:pt>
                      <c:pt idx="57">
                        <c:v>1024</c:v>
                      </c:pt>
                      <c:pt idx="58">
                        <c:v>1312</c:v>
                      </c:pt>
                      <c:pt idx="59">
                        <c:v>1194</c:v>
                      </c:pt>
                      <c:pt idx="60">
                        <c:v>970</c:v>
                      </c:pt>
                      <c:pt idx="61">
                        <c:v>846</c:v>
                      </c:pt>
                      <c:pt idx="62">
                        <c:v>728</c:v>
                      </c:pt>
                      <c:pt idx="63">
                        <c:v>601</c:v>
                      </c:pt>
                      <c:pt idx="64">
                        <c:v>644</c:v>
                      </c:pt>
                      <c:pt idx="65">
                        <c:v>517</c:v>
                      </c:pt>
                      <c:pt idx="66">
                        <c:v>560</c:v>
                      </c:pt>
                      <c:pt idx="67">
                        <c:v>441</c:v>
                      </c:pt>
                      <c:pt idx="68">
                        <c:v>470</c:v>
                      </c:pt>
                      <c:pt idx="69">
                        <c:v>296</c:v>
                      </c:pt>
                      <c:pt idx="70">
                        <c:v>266</c:v>
                      </c:pt>
                      <c:pt idx="71">
                        <c:v>178</c:v>
                      </c:pt>
                      <c:pt idx="72">
                        <c:v>186</c:v>
                      </c:pt>
                      <c:pt idx="73">
                        <c:v>115</c:v>
                      </c:pt>
                      <c:pt idx="74">
                        <c:v>84</c:v>
                      </c:pt>
                      <c:pt idx="75">
                        <c:v>67</c:v>
                      </c:pt>
                      <c:pt idx="76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7D-3F24-4EA3-9272-AE4AABE20112}"/>
                  </c:ext>
                </c:extLst>
              </c15:ser>
            </c15:filteredAreaSeries>
          </c:ext>
        </c:extLst>
      </c:areaChart>
      <c:lineChart>
        <c:grouping val="standard"/>
        <c:varyColors val="0"/>
        <c:ser>
          <c:idx val="0"/>
          <c:order val="3"/>
          <c:tx>
            <c:strRef>
              <c:f>'9 - Datos 2'!$E$1</c:f>
              <c:strCache>
                <c:ptCount val="1"/>
                <c:pt idx="0">
                  <c:v>No Salud</c:v>
                </c:pt>
              </c:strCache>
            </c:strRef>
          </c:tx>
          <c:spPr>
            <a:ln w="38100" cmpd="sng">
              <a:solidFill>
                <a:srgbClr val="B2A938"/>
              </a:solidFill>
              <a:prstDash val="solid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4000000000000004E-2"/>
                  <c:y val="2.7589249383586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F24-4EA3-9272-AE4AABE20112}"/>
                </c:ext>
              </c:extLst>
            </c:dLbl>
            <c:dLbl>
              <c:idx val="16"/>
              <c:layout>
                <c:manualLayout>
                  <c:x val="-3.2000000000000001E-2"/>
                  <c:y val="-3.1833749288753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F24-4EA3-9272-AE4AABE20112}"/>
                </c:ext>
              </c:extLst>
            </c:dLbl>
            <c:dLbl>
              <c:idx val="31"/>
              <c:layout>
                <c:manualLayout>
                  <c:x val="-2.5333333333333333E-2"/>
                  <c:y val="-2.9711499336170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F24-4EA3-9272-AE4AABE20112}"/>
                </c:ext>
              </c:extLst>
            </c:dLbl>
            <c:dLbl>
              <c:idx val="45"/>
              <c:layout>
                <c:manualLayout>
                  <c:x val="-2.9333333333333333E-2"/>
                  <c:y val="-2.7589249383586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F24-4EA3-9272-AE4AABE20112}"/>
                </c:ext>
              </c:extLst>
            </c:dLbl>
            <c:dLbl>
              <c:idx val="58"/>
              <c:layout>
                <c:manualLayout>
                  <c:x val="-4.2666666666666665E-2"/>
                  <c:y val="-2.971149933617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F24-4EA3-9272-AE4AABE20112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8E-4A60-81D8-B18052CB15AC}"/>
                </c:ext>
              </c:extLst>
            </c:dLbl>
            <c:dLbl>
              <c:idx val="74"/>
              <c:layout>
                <c:manualLayout>
                  <c:x val="-2.6395815418337243E-2"/>
                  <c:y val="-5.1238530083573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AF-4698-987F-70D7A0DF6E0F}"/>
                </c:ext>
              </c:extLst>
            </c:dLbl>
            <c:dLbl>
              <c:idx val="76"/>
              <c:layout>
                <c:manualLayout>
                  <c:x val="-8.0335090403634585E-3"/>
                  <c:y val="5.1238530083573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6B-40F0-98EF-2186FAAED6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B2A938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'9 - Datos 2'!$A$2:$A$78</c:f>
              <c:numCache>
                <c:formatCode>d\-mmm</c:formatCode>
                <c:ptCount val="77"/>
                <c:pt idx="0">
                  <c:v>43945</c:v>
                </c:pt>
                <c:pt idx="1">
                  <c:v>43952</c:v>
                </c:pt>
                <c:pt idx="2">
                  <c:v>43959</c:v>
                </c:pt>
                <c:pt idx="3">
                  <c:v>43966</c:v>
                </c:pt>
                <c:pt idx="4">
                  <c:v>43973</c:v>
                </c:pt>
                <c:pt idx="5">
                  <c:v>43980</c:v>
                </c:pt>
                <c:pt idx="6">
                  <c:v>43987</c:v>
                </c:pt>
                <c:pt idx="7">
                  <c:v>43994</c:v>
                </c:pt>
                <c:pt idx="8">
                  <c:v>44001</c:v>
                </c:pt>
                <c:pt idx="9">
                  <c:v>44008</c:v>
                </c:pt>
                <c:pt idx="10">
                  <c:v>44015</c:v>
                </c:pt>
                <c:pt idx="11">
                  <c:v>44022</c:v>
                </c:pt>
                <c:pt idx="12">
                  <c:v>44029</c:v>
                </c:pt>
                <c:pt idx="13">
                  <c:v>44036</c:v>
                </c:pt>
                <c:pt idx="14">
                  <c:v>44043</c:v>
                </c:pt>
                <c:pt idx="15">
                  <c:v>44050</c:v>
                </c:pt>
                <c:pt idx="16">
                  <c:v>44057</c:v>
                </c:pt>
                <c:pt idx="17">
                  <c:v>44064</c:v>
                </c:pt>
                <c:pt idx="18">
                  <c:v>44071</c:v>
                </c:pt>
                <c:pt idx="19">
                  <c:v>44078</c:v>
                </c:pt>
                <c:pt idx="20">
                  <c:v>44085</c:v>
                </c:pt>
                <c:pt idx="21">
                  <c:v>44092</c:v>
                </c:pt>
                <c:pt idx="22">
                  <c:v>44099</c:v>
                </c:pt>
                <c:pt idx="23">
                  <c:v>44106</c:v>
                </c:pt>
                <c:pt idx="24">
                  <c:v>44113</c:v>
                </c:pt>
                <c:pt idx="25">
                  <c:v>44120</c:v>
                </c:pt>
                <c:pt idx="26">
                  <c:v>44127</c:v>
                </c:pt>
                <c:pt idx="27">
                  <c:v>44134</c:v>
                </c:pt>
                <c:pt idx="28">
                  <c:v>44141</c:v>
                </c:pt>
                <c:pt idx="29">
                  <c:v>44148</c:v>
                </c:pt>
                <c:pt idx="30">
                  <c:v>44155</c:v>
                </c:pt>
                <c:pt idx="31">
                  <c:v>44162</c:v>
                </c:pt>
                <c:pt idx="32">
                  <c:v>44169</c:v>
                </c:pt>
                <c:pt idx="33">
                  <c:v>44176</c:v>
                </c:pt>
                <c:pt idx="34">
                  <c:v>44183</c:v>
                </c:pt>
                <c:pt idx="35">
                  <c:v>44190</c:v>
                </c:pt>
                <c:pt idx="36">
                  <c:v>44197</c:v>
                </c:pt>
                <c:pt idx="37">
                  <c:v>44204</c:v>
                </c:pt>
                <c:pt idx="38">
                  <c:v>44211</c:v>
                </c:pt>
                <c:pt idx="39">
                  <c:v>44218</c:v>
                </c:pt>
                <c:pt idx="40">
                  <c:v>44225</c:v>
                </c:pt>
                <c:pt idx="41">
                  <c:v>44232</c:v>
                </c:pt>
                <c:pt idx="42">
                  <c:v>44239</c:v>
                </c:pt>
                <c:pt idx="43">
                  <c:v>44246</c:v>
                </c:pt>
                <c:pt idx="44">
                  <c:v>44253</c:v>
                </c:pt>
                <c:pt idx="45">
                  <c:v>44260</c:v>
                </c:pt>
                <c:pt idx="46">
                  <c:v>44267</c:v>
                </c:pt>
                <c:pt idx="47">
                  <c:v>44274</c:v>
                </c:pt>
                <c:pt idx="48">
                  <c:v>44281</c:v>
                </c:pt>
                <c:pt idx="49">
                  <c:v>44288</c:v>
                </c:pt>
                <c:pt idx="50">
                  <c:v>44295</c:v>
                </c:pt>
                <c:pt idx="51">
                  <c:v>44302</c:v>
                </c:pt>
                <c:pt idx="52">
                  <c:v>44309</c:v>
                </c:pt>
                <c:pt idx="53">
                  <c:v>44316</c:v>
                </c:pt>
                <c:pt idx="54">
                  <c:v>44323</c:v>
                </c:pt>
                <c:pt idx="55">
                  <c:v>44330</c:v>
                </c:pt>
                <c:pt idx="56">
                  <c:v>44337</c:v>
                </c:pt>
                <c:pt idx="57">
                  <c:v>44344</c:v>
                </c:pt>
                <c:pt idx="58">
                  <c:v>44351</c:v>
                </c:pt>
                <c:pt idx="59">
                  <c:v>44358</c:v>
                </c:pt>
                <c:pt idx="60">
                  <c:v>44365</c:v>
                </c:pt>
                <c:pt idx="61">
                  <c:v>44372</c:v>
                </c:pt>
                <c:pt idx="62">
                  <c:v>44379</c:v>
                </c:pt>
                <c:pt idx="63">
                  <c:v>44386</c:v>
                </c:pt>
                <c:pt idx="64">
                  <c:v>44393</c:v>
                </c:pt>
                <c:pt idx="65">
                  <c:v>44400</c:v>
                </c:pt>
                <c:pt idx="66">
                  <c:v>44407</c:v>
                </c:pt>
                <c:pt idx="67">
                  <c:v>44414</c:v>
                </c:pt>
                <c:pt idx="68">
                  <c:v>44421</c:v>
                </c:pt>
                <c:pt idx="69">
                  <c:v>44428</c:v>
                </c:pt>
                <c:pt idx="70">
                  <c:v>44435</c:v>
                </c:pt>
                <c:pt idx="71">
                  <c:v>44442</c:v>
                </c:pt>
                <c:pt idx="72">
                  <c:v>44449</c:v>
                </c:pt>
                <c:pt idx="73">
                  <c:v>44456</c:v>
                </c:pt>
                <c:pt idx="74">
                  <c:v>44463</c:v>
                </c:pt>
                <c:pt idx="75">
                  <c:v>44470</c:v>
                </c:pt>
                <c:pt idx="76">
                  <c:v>44477</c:v>
                </c:pt>
              </c:numCache>
            </c:numRef>
          </c:cat>
          <c:val>
            <c:numRef>
              <c:f>'9 - Datos 2'!$E$2:$E$78</c:f>
              <c:numCache>
                <c:formatCode>0%</c:formatCode>
                <c:ptCount val="77"/>
                <c:pt idx="0">
                  <c:v>0.35254237288135593</c:v>
                </c:pt>
                <c:pt idx="1">
                  <c:v>0.34408602150537637</c:v>
                </c:pt>
                <c:pt idx="2">
                  <c:v>0.37777777777777777</c:v>
                </c:pt>
                <c:pt idx="3">
                  <c:v>0.48416289592760181</c:v>
                </c:pt>
                <c:pt idx="4">
                  <c:v>0.63636363636363635</c:v>
                </c:pt>
                <c:pt idx="5">
                  <c:v>0.68738898756660749</c:v>
                </c:pt>
                <c:pt idx="6">
                  <c:v>0.60613496932515343</c:v>
                </c:pt>
                <c:pt idx="7">
                  <c:v>0.60244648318042815</c:v>
                </c:pt>
                <c:pt idx="8">
                  <c:v>0.63150867823765022</c:v>
                </c:pt>
                <c:pt idx="9">
                  <c:v>0.66757919436840052</c:v>
                </c:pt>
                <c:pt idx="10">
                  <c:v>0.66805411030176898</c:v>
                </c:pt>
                <c:pt idx="11">
                  <c:v>0.67545158424637253</c:v>
                </c:pt>
                <c:pt idx="12">
                  <c:v>0.68127409210793266</c:v>
                </c:pt>
                <c:pt idx="13">
                  <c:v>0.65767366720516962</c:v>
                </c:pt>
                <c:pt idx="14">
                  <c:v>0.67644059153493119</c:v>
                </c:pt>
                <c:pt idx="15">
                  <c:v>0.71029198591840959</c:v>
                </c:pt>
                <c:pt idx="16">
                  <c:v>0.77422120605887401</c:v>
                </c:pt>
                <c:pt idx="17">
                  <c:v>0.78552971576227393</c:v>
                </c:pt>
                <c:pt idx="18">
                  <c:v>0.76190037749746797</c:v>
                </c:pt>
                <c:pt idx="19">
                  <c:v>0.79475806451612907</c:v>
                </c:pt>
                <c:pt idx="20">
                  <c:v>0.77655526141628062</c:v>
                </c:pt>
                <c:pt idx="21">
                  <c:v>0.77793467005553985</c:v>
                </c:pt>
                <c:pt idx="22">
                  <c:v>0.760767834972782</c:v>
                </c:pt>
                <c:pt idx="23">
                  <c:v>0.74274337210520802</c:v>
                </c:pt>
                <c:pt idx="24">
                  <c:v>0.76278425487706336</c:v>
                </c:pt>
                <c:pt idx="25">
                  <c:v>0.73658269441401969</c:v>
                </c:pt>
                <c:pt idx="26">
                  <c:v>0.75449301087197695</c:v>
                </c:pt>
                <c:pt idx="27">
                  <c:v>0.76912679102460124</c:v>
                </c:pt>
                <c:pt idx="28">
                  <c:v>0.76179665964001941</c:v>
                </c:pt>
                <c:pt idx="29">
                  <c:v>0.77803864908795373</c:v>
                </c:pt>
                <c:pt idx="30">
                  <c:v>0.77343096234309627</c:v>
                </c:pt>
                <c:pt idx="31">
                  <c:v>0.79947229551451182</c:v>
                </c:pt>
                <c:pt idx="32">
                  <c:v>0.77603257707969753</c:v>
                </c:pt>
                <c:pt idx="33">
                  <c:v>0.77948175568482281</c:v>
                </c:pt>
                <c:pt idx="34">
                  <c:v>0.77462932454695221</c:v>
                </c:pt>
                <c:pt idx="35">
                  <c:v>0.77290836653386452</c:v>
                </c:pt>
                <c:pt idx="36">
                  <c:v>0.77357280307889675</c:v>
                </c:pt>
                <c:pt idx="37">
                  <c:v>0.77430555555555558</c:v>
                </c:pt>
                <c:pt idx="38">
                  <c:v>0.77993936331480551</c:v>
                </c:pt>
                <c:pt idx="39">
                  <c:v>0.69093610698365526</c:v>
                </c:pt>
                <c:pt idx="40">
                  <c:v>0.73381555153707057</c:v>
                </c:pt>
                <c:pt idx="41">
                  <c:v>0.79463997416855026</c:v>
                </c:pt>
                <c:pt idx="42">
                  <c:v>0.81886227544910184</c:v>
                </c:pt>
                <c:pt idx="43">
                  <c:v>0.83193691473632336</c:v>
                </c:pt>
                <c:pt idx="44">
                  <c:v>0.86259541984732824</c:v>
                </c:pt>
                <c:pt idx="45">
                  <c:v>0.87180410514944184</c:v>
                </c:pt>
                <c:pt idx="46">
                  <c:v>0.86400280406589558</c:v>
                </c:pt>
                <c:pt idx="47">
                  <c:v>0.87482269503546095</c:v>
                </c:pt>
                <c:pt idx="48">
                  <c:v>0.8921442369607212</c:v>
                </c:pt>
                <c:pt idx="49">
                  <c:v>0.90252912759306625</c:v>
                </c:pt>
                <c:pt idx="50">
                  <c:v>0.90365171880575712</c:v>
                </c:pt>
                <c:pt idx="51">
                  <c:v>0.89408938010571837</c:v>
                </c:pt>
                <c:pt idx="52">
                  <c:v>0.91507596416049863</c:v>
                </c:pt>
                <c:pt idx="53">
                  <c:v>0.9112755629824143</c:v>
                </c:pt>
                <c:pt idx="54">
                  <c:v>0.91636625811103101</c:v>
                </c:pt>
                <c:pt idx="55">
                  <c:v>0.92114602267809231</c:v>
                </c:pt>
                <c:pt idx="56">
                  <c:v>0.91257250681389335</c:v>
                </c:pt>
                <c:pt idx="57">
                  <c:v>0.91856858846918488</c:v>
                </c:pt>
                <c:pt idx="58">
                  <c:v>0.92653975363941765</c:v>
                </c:pt>
                <c:pt idx="59">
                  <c:v>0.92383746890348917</c:v>
                </c:pt>
                <c:pt idx="60">
                  <c:v>0.91978167383393983</c:v>
                </c:pt>
                <c:pt idx="61">
                  <c:v>0.90227561510916021</c:v>
                </c:pt>
                <c:pt idx="62">
                  <c:v>0.92481668904265202</c:v>
                </c:pt>
                <c:pt idx="63">
                  <c:v>0.91387216967612495</c:v>
                </c:pt>
                <c:pt idx="64">
                  <c:v>0.91627665106604261</c:v>
                </c:pt>
                <c:pt idx="65">
                  <c:v>0.91191003578122343</c:v>
                </c:pt>
                <c:pt idx="66">
                  <c:v>0.89257625167849608</c:v>
                </c:pt>
                <c:pt idx="67">
                  <c:v>0.89404132628543964</c:v>
                </c:pt>
                <c:pt idx="68">
                  <c:v>0.86779184247538677</c:v>
                </c:pt>
                <c:pt idx="69">
                  <c:v>0.89481165600568591</c:v>
                </c:pt>
                <c:pt idx="70">
                  <c:v>0.89777094542659497</c:v>
                </c:pt>
                <c:pt idx="71">
                  <c:v>0.89764232317423809</c:v>
                </c:pt>
                <c:pt idx="72">
                  <c:v>0.85681293302540418</c:v>
                </c:pt>
                <c:pt idx="73">
                  <c:v>0.87513572204125945</c:v>
                </c:pt>
                <c:pt idx="74">
                  <c:v>0.90748898678414092</c:v>
                </c:pt>
                <c:pt idx="75">
                  <c:v>0.88720538720538722</c:v>
                </c:pt>
                <c:pt idx="76">
                  <c:v>0.86805555555555558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3F24-4EA3-9272-AE4AABE20112}"/>
            </c:ext>
          </c:extLst>
        </c:ser>
        <c:ser>
          <c:idx val="1"/>
          <c:order val="4"/>
          <c:tx>
            <c:strRef>
              <c:f>'9 - Datos 2'!$F$1</c:f>
              <c:strCache>
                <c:ptCount val="1"/>
                <c:pt idx="0">
                  <c:v> Salud</c:v>
                </c:pt>
              </c:strCache>
            </c:strRef>
          </c:tx>
          <c:spPr>
            <a:ln w="38100">
              <a:solidFill>
                <a:srgbClr val="B83E08"/>
              </a:solidFill>
              <a:prstDash val="solid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-3.0666666666666665E-2"/>
                  <c:y val="-3.1833749288753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F24-4EA3-9272-AE4AABE20112}"/>
                </c:ext>
              </c:extLst>
            </c:dLbl>
            <c:dLbl>
              <c:idx val="16"/>
              <c:layout>
                <c:manualLayout>
                  <c:x val="-3.2000000000000001E-2"/>
                  <c:y val="3.3955999241337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F24-4EA3-9272-AE4AABE20112}"/>
                </c:ext>
              </c:extLst>
            </c:dLbl>
            <c:dLbl>
              <c:idx val="31"/>
              <c:layout>
                <c:manualLayout>
                  <c:x val="-4.8000000000000001E-2"/>
                  <c:y val="3.1833749288753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F24-4EA3-9272-AE4AABE20112}"/>
                </c:ext>
              </c:extLst>
            </c:dLbl>
            <c:dLbl>
              <c:idx val="45"/>
              <c:layout>
                <c:manualLayout>
                  <c:x val="-1.8666666666666668E-2"/>
                  <c:y val="2.5466999431002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F24-4EA3-9272-AE4AABE20112}"/>
                </c:ext>
              </c:extLst>
            </c:dLbl>
            <c:dLbl>
              <c:idx val="58"/>
              <c:layout>
                <c:manualLayout>
                  <c:x val="-4.2666666666666665E-2"/>
                  <c:y val="1.6977999620668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F24-4EA3-9272-AE4AABE20112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8E-4A60-81D8-B18052CB15AC}"/>
                </c:ext>
              </c:extLst>
            </c:dLbl>
            <c:dLbl>
              <c:idx val="7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AF-4698-987F-70D7A0DF6E0F}"/>
                </c:ext>
              </c:extLst>
            </c:dLbl>
            <c:dLbl>
              <c:idx val="76"/>
              <c:layout>
                <c:manualLayout>
                  <c:x val="-4.5905765944934049E-3"/>
                  <c:y val="-4.8676603579394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6B-40F0-98EF-2186FAAED6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B83E08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'9 - Datos 2'!$A$2:$A$78</c:f>
              <c:numCache>
                <c:formatCode>d\-mmm</c:formatCode>
                <c:ptCount val="77"/>
                <c:pt idx="0">
                  <c:v>43945</c:v>
                </c:pt>
                <c:pt idx="1">
                  <c:v>43952</c:v>
                </c:pt>
                <c:pt idx="2">
                  <c:v>43959</c:v>
                </c:pt>
                <c:pt idx="3">
                  <c:v>43966</c:v>
                </c:pt>
                <c:pt idx="4">
                  <c:v>43973</c:v>
                </c:pt>
                <c:pt idx="5">
                  <c:v>43980</c:v>
                </c:pt>
                <c:pt idx="6">
                  <c:v>43987</c:v>
                </c:pt>
                <c:pt idx="7">
                  <c:v>43994</c:v>
                </c:pt>
                <c:pt idx="8">
                  <c:v>44001</c:v>
                </c:pt>
                <c:pt idx="9">
                  <c:v>44008</c:v>
                </c:pt>
                <c:pt idx="10">
                  <c:v>44015</c:v>
                </c:pt>
                <c:pt idx="11">
                  <c:v>44022</c:v>
                </c:pt>
                <c:pt idx="12">
                  <c:v>44029</c:v>
                </c:pt>
                <c:pt idx="13">
                  <c:v>44036</c:v>
                </c:pt>
                <c:pt idx="14">
                  <c:v>44043</c:v>
                </c:pt>
                <c:pt idx="15">
                  <c:v>44050</c:v>
                </c:pt>
                <c:pt idx="16">
                  <c:v>44057</c:v>
                </c:pt>
                <c:pt idx="17">
                  <c:v>44064</c:v>
                </c:pt>
                <c:pt idx="18">
                  <c:v>44071</c:v>
                </c:pt>
                <c:pt idx="19">
                  <c:v>44078</c:v>
                </c:pt>
                <c:pt idx="20">
                  <c:v>44085</c:v>
                </c:pt>
                <c:pt idx="21">
                  <c:v>44092</c:v>
                </c:pt>
                <c:pt idx="22">
                  <c:v>44099</c:v>
                </c:pt>
                <c:pt idx="23">
                  <c:v>44106</c:v>
                </c:pt>
                <c:pt idx="24">
                  <c:v>44113</c:v>
                </c:pt>
                <c:pt idx="25">
                  <c:v>44120</c:v>
                </c:pt>
                <c:pt idx="26">
                  <c:v>44127</c:v>
                </c:pt>
                <c:pt idx="27">
                  <c:v>44134</c:v>
                </c:pt>
                <c:pt idx="28">
                  <c:v>44141</c:v>
                </c:pt>
                <c:pt idx="29">
                  <c:v>44148</c:v>
                </c:pt>
                <c:pt idx="30">
                  <c:v>44155</c:v>
                </c:pt>
                <c:pt idx="31">
                  <c:v>44162</c:v>
                </c:pt>
                <c:pt idx="32">
                  <c:v>44169</c:v>
                </c:pt>
                <c:pt idx="33">
                  <c:v>44176</c:v>
                </c:pt>
                <c:pt idx="34">
                  <c:v>44183</c:v>
                </c:pt>
                <c:pt idx="35">
                  <c:v>44190</c:v>
                </c:pt>
                <c:pt idx="36">
                  <c:v>44197</c:v>
                </c:pt>
                <c:pt idx="37">
                  <c:v>44204</c:v>
                </c:pt>
                <c:pt idx="38">
                  <c:v>44211</c:v>
                </c:pt>
                <c:pt idx="39">
                  <c:v>44218</c:v>
                </c:pt>
                <c:pt idx="40">
                  <c:v>44225</c:v>
                </c:pt>
                <c:pt idx="41">
                  <c:v>44232</c:v>
                </c:pt>
                <c:pt idx="42">
                  <c:v>44239</c:v>
                </c:pt>
                <c:pt idx="43">
                  <c:v>44246</c:v>
                </c:pt>
                <c:pt idx="44">
                  <c:v>44253</c:v>
                </c:pt>
                <c:pt idx="45">
                  <c:v>44260</c:v>
                </c:pt>
                <c:pt idx="46">
                  <c:v>44267</c:v>
                </c:pt>
                <c:pt idx="47">
                  <c:v>44274</c:v>
                </c:pt>
                <c:pt idx="48">
                  <c:v>44281</c:v>
                </c:pt>
                <c:pt idx="49">
                  <c:v>44288</c:v>
                </c:pt>
                <c:pt idx="50">
                  <c:v>44295</c:v>
                </c:pt>
                <c:pt idx="51">
                  <c:v>44302</c:v>
                </c:pt>
                <c:pt idx="52">
                  <c:v>44309</c:v>
                </c:pt>
                <c:pt idx="53">
                  <c:v>44316</c:v>
                </c:pt>
                <c:pt idx="54">
                  <c:v>44323</c:v>
                </c:pt>
                <c:pt idx="55">
                  <c:v>44330</c:v>
                </c:pt>
                <c:pt idx="56">
                  <c:v>44337</c:v>
                </c:pt>
                <c:pt idx="57">
                  <c:v>44344</c:v>
                </c:pt>
                <c:pt idx="58">
                  <c:v>44351</c:v>
                </c:pt>
                <c:pt idx="59">
                  <c:v>44358</c:v>
                </c:pt>
                <c:pt idx="60">
                  <c:v>44365</c:v>
                </c:pt>
                <c:pt idx="61">
                  <c:v>44372</c:v>
                </c:pt>
                <c:pt idx="62">
                  <c:v>44379</c:v>
                </c:pt>
                <c:pt idx="63">
                  <c:v>44386</c:v>
                </c:pt>
                <c:pt idx="64">
                  <c:v>44393</c:v>
                </c:pt>
                <c:pt idx="65">
                  <c:v>44400</c:v>
                </c:pt>
                <c:pt idx="66">
                  <c:v>44407</c:v>
                </c:pt>
                <c:pt idx="67">
                  <c:v>44414</c:v>
                </c:pt>
                <c:pt idx="68">
                  <c:v>44421</c:v>
                </c:pt>
                <c:pt idx="69">
                  <c:v>44428</c:v>
                </c:pt>
                <c:pt idx="70">
                  <c:v>44435</c:v>
                </c:pt>
                <c:pt idx="71">
                  <c:v>44442</c:v>
                </c:pt>
                <c:pt idx="72">
                  <c:v>44449</c:v>
                </c:pt>
                <c:pt idx="73">
                  <c:v>44456</c:v>
                </c:pt>
                <c:pt idx="74">
                  <c:v>44463</c:v>
                </c:pt>
                <c:pt idx="75">
                  <c:v>44470</c:v>
                </c:pt>
                <c:pt idx="76">
                  <c:v>44477</c:v>
                </c:pt>
              </c:numCache>
            </c:numRef>
          </c:cat>
          <c:val>
            <c:numRef>
              <c:f>'9 - Datos 2'!$F$2:$F$78</c:f>
              <c:numCache>
                <c:formatCode>0%</c:formatCode>
                <c:ptCount val="77"/>
                <c:pt idx="0">
                  <c:v>0.64745762711864407</c:v>
                </c:pt>
                <c:pt idx="1">
                  <c:v>0.65591397849462363</c:v>
                </c:pt>
                <c:pt idx="2">
                  <c:v>0.62222222222222223</c:v>
                </c:pt>
                <c:pt idx="3">
                  <c:v>0.51583710407239824</c:v>
                </c:pt>
                <c:pt idx="4">
                  <c:v>0.36363636363636365</c:v>
                </c:pt>
                <c:pt idx="5">
                  <c:v>0.31261101243339257</c:v>
                </c:pt>
                <c:pt idx="6">
                  <c:v>0.39386503067484663</c:v>
                </c:pt>
                <c:pt idx="7">
                  <c:v>0.39755351681957185</c:v>
                </c:pt>
                <c:pt idx="8">
                  <c:v>0.36849132176234978</c:v>
                </c:pt>
                <c:pt idx="9">
                  <c:v>0.33242080563159954</c:v>
                </c:pt>
                <c:pt idx="10">
                  <c:v>0.33194588969823102</c:v>
                </c:pt>
                <c:pt idx="11">
                  <c:v>0.32454841575362747</c:v>
                </c:pt>
                <c:pt idx="12">
                  <c:v>0.31872590789206734</c:v>
                </c:pt>
                <c:pt idx="13">
                  <c:v>0.34232633279483038</c:v>
                </c:pt>
                <c:pt idx="14">
                  <c:v>0.32355940846506887</c:v>
                </c:pt>
                <c:pt idx="15">
                  <c:v>0.28970801408159041</c:v>
                </c:pt>
                <c:pt idx="16">
                  <c:v>0.22577879394112604</c:v>
                </c:pt>
                <c:pt idx="17">
                  <c:v>0.2144702842377261</c:v>
                </c:pt>
                <c:pt idx="18">
                  <c:v>0.238099622502532</c:v>
                </c:pt>
                <c:pt idx="19">
                  <c:v>0.20524193548387096</c:v>
                </c:pt>
                <c:pt idx="20">
                  <c:v>0.22344473858371938</c:v>
                </c:pt>
                <c:pt idx="21">
                  <c:v>0.22206532994446013</c:v>
                </c:pt>
                <c:pt idx="22">
                  <c:v>0.23923216502721803</c:v>
                </c:pt>
                <c:pt idx="23">
                  <c:v>0.25725662789479198</c:v>
                </c:pt>
                <c:pt idx="24">
                  <c:v>0.23721574512293664</c:v>
                </c:pt>
                <c:pt idx="25">
                  <c:v>0.26341730558598031</c:v>
                </c:pt>
                <c:pt idx="26">
                  <c:v>0.24550698912802307</c:v>
                </c:pt>
                <c:pt idx="27">
                  <c:v>0.23087320897539876</c:v>
                </c:pt>
                <c:pt idx="28">
                  <c:v>0.23820334035998053</c:v>
                </c:pt>
                <c:pt idx="29">
                  <c:v>0.22196135091204625</c:v>
                </c:pt>
                <c:pt idx="30">
                  <c:v>0.22656903765690375</c:v>
                </c:pt>
                <c:pt idx="31">
                  <c:v>0.20052770448548812</c:v>
                </c:pt>
                <c:pt idx="32">
                  <c:v>0.2239674229203025</c:v>
                </c:pt>
                <c:pt idx="33">
                  <c:v>0.22051824431517716</c:v>
                </c:pt>
                <c:pt idx="34">
                  <c:v>0.22537067545304779</c:v>
                </c:pt>
                <c:pt idx="35">
                  <c:v>0.22709163346613545</c:v>
                </c:pt>
                <c:pt idx="36">
                  <c:v>0.22642719692110327</c:v>
                </c:pt>
                <c:pt idx="37">
                  <c:v>0.22569444444444445</c:v>
                </c:pt>
                <c:pt idx="38">
                  <c:v>0.22006063668519454</c:v>
                </c:pt>
                <c:pt idx="39">
                  <c:v>0.30906389301634474</c:v>
                </c:pt>
                <c:pt idx="40">
                  <c:v>0.26618444846292949</c:v>
                </c:pt>
                <c:pt idx="41">
                  <c:v>0.2053600258314498</c:v>
                </c:pt>
                <c:pt idx="42">
                  <c:v>0.18113772455089822</c:v>
                </c:pt>
                <c:pt idx="43">
                  <c:v>0.16806308526367669</c:v>
                </c:pt>
                <c:pt idx="44">
                  <c:v>0.13740458015267176</c:v>
                </c:pt>
                <c:pt idx="45">
                  <c:v>0.12819589485055816</c:v>
                </c:pt>
                <c:pt idx="46">
                  <c:v>0.13599719593410445</c:v>
                </c:pt>
                <c:pt idx="47">
                  <c:v>0.12517730496453899</c:v>
                </c:pt>
                <c:pt idx="48">
                  <c:v>0.10785576303927881</c:v>
                </c:pt>
                <c:pt idx="49">
                  <c:v>9.7470872406933792E-2</c:v>
                </c:pt>
                <c:pt idx="50">
                  <c:v>9.6348281194242893E-2</c:v>
                </c:pt>
                <c:pt idx="51">
                  <c:v>0.10591061989428159</c:v>
                </c:pt>
                <c:pt idx="52">
                  <c:v>8.4924035839501366E-2</c:v>
                </c:pt>
                <c:pt idx="53">
                  <c:v>8.8724437017585742E-2</c:v>
                </c:pt>
                <c:pt idx="54">
                  <c:v>8.3633741888968993E-2</c:v>
                </c:pt>
                <c:pt idx="55">
                  <c:v>7.8853977321907728E-2</c:v>
                </c:pt>
                <c:pt idx="56">
                  <c:v>8.7427493186106653E-2</c:v>
                </c:pt>
                <c:pt idx="57">
                  <c:v>8.1431411530815109E-2</c:v>
                </c:pt>
                <c:pt idx="58">
                  <c:v>7.3460246360582307E-2</c:v>
                </c:pt>
                <c:pt idx="59">
                  <c:v>7.6162531096510819E-2</c:v>
                </c:pt>
                <c:pt idx="60">
                  <c:v>8.02183261660602E-2</c:v>
                </c:pt>
                <c:pt idx="61">
                  <c:v>9.7724384890839788E-2</c:v>
                </c:pt>
                <c:pt idx="62">
                  <c:v>7.5183310957347926E-2</c:v>
                </c:pt>
                <c:pt idx="63">
                  <c:v>8.612783032387504E-2</c:v>
                </c:pt>
                <c:pt idx="64">
                  <c:v>8.3723348933957359E-2</c:v>
                </c:pt>
                <c:pt idx="65">
                  <c:v>8.8089964218776629E-2</c:v>
                </c:pt>
                <c:pt idx="66">
                  <c:v>0.10742374832150393</c:v>
                </c:pt>
                <c:pt idx="67">
                  <c:v>0.1059586737145603</c:v>
                </c:pt>
                <c:pt idx="68">
                  <c:v>0.13220815752461323</c:v>
                </c:pt>
                <c:pt idx="69">
                  <c:v>0.10518834399431415</c:v>
                </c:pt>
                <c:pt idx="70">
                  <c:v>0.10222905457340507</c:v>
                </c:pt>
                <c:pt idx="71">
                  <c:v>0.10235767682576193</c:v>
                </c:pt>
                <c:pt idx="72">
                  <c:v>0.14318706697459585</c:v>
                </c:pt>
                <c:pt idx="73">
                  <c:v>0.1248642779587405</c:v>
                </c:pt>
                <c:pt idx="74">
                  <c:v>9.2511013215859028E-2</c:v>
                </c:pt>
                <c:pt idx="75">
                  <c:v>0.11279461279461279</c:v>
                </c:pt>
                <c:pt idx="76">
                  <c:v>0.13194444444444445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3F24-4EA3-9272-AE4AABE20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873408"/>
        <c:axId val="279871872"/>
      </c:lineChart>
      <c:catAx>
        <c:axId val="279848064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t" anchorCtr="0"/>
          <a:lstStyle/>
          <a:p>
            <a:pPr algn="just">
              <a:defRPr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9849600"/>
        <c:crosses val="autoZero"/>
        <c:auto val="0"/>
        <c:lblAlgn val="l"/>
        <c:lblOffset val="100"/>
        <c:noMultiLvlLbl val="0"/>
      </c:catAx>
      <c:valAx>
        <c:axId val="279849600"/>
        <c:scaling>
          <c:orientation val="minMax"/>
          <c:max val="21000"/>
          <c:min val="0"/>
        </c:scaling>
        <c:delete val="0"/>
        <c:axPos val="l"/>
        <c:numFmt formatCode="#,##0" sourceLinked="0"/>
        <c:majorTickMark val="none"/>
        <c:minorTickMark val="none"/>
        <c:tickLblPos val="none"/>
        <c:spPr>
          <a:noFill/>
          <a:ln>
            <a:noFill/>
          </a:ln>
        </c:spPr>
        <c:crossAx val="279848064"/>
        <c:crosses val="autoZero"/>
        <c:crossBetween val="between"/>
        <c:minorUnit val="400"/>
      </c:valAx>
      <c:valAx>
        <c:axId val="27987187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one"/>
        <c:crossAx val="279873408"/>
        <c:crosses val="max"/>
        <c:crossBetween val="between"/>
      </c:valAx>
      <c:dateAx>
        <c:axId val="279873408"/>
        <c:scaling>
          <c:orientation val="minMax"/>
        </c:scaling>
        <c:delete val="1"/>
        <c:axPos val="b"/>
        <c:numFmt formatCode="d\-mmm" sourceLinked="1"/>
        <c:majorTickMark val="out"/>
        <c:minorTickMark val="none"/>
        <c:tickLblPos val="nextTo"/>
        <c:crossAx val="279871872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9.0089588058392919E-6"/>
          <c:y val="0"/>
          <c:w val="0.68517190393663641"/>
          <c:h val="0.101531779857508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+mn-lt"/>
        </a:defRPr>
      </a:pPr>
      <a:endParaRPr lang="es-A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787286514078096E-4"/>
          <c:y val="1.633987348563468E-2"/>
          <c:w val="0.76856081005469368"/>
          <c:h val="0.93891409060627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Sheet1!$A$16</c:f>
              <c:strCache>
                <c:ptCount val="1"/>
                <c:pt idx="0">
                  <c:v>Registrado</c:v>
                </c:pt>
              </c:strCache>
            </c:strRef>
          </c:tx>
          <c:spPr>
            <a:solidFill>
              <a:srgbClr val="437071"/>
            </a:solidFill>
            <a:ln>
              <a:noFill/>
            </a:ln>
            <a:effectLst>
              <a:innerShdw blurRad="114300">
                <a:prstClr val="black"/>
              </a:innerShdw>
            </a:effectLst>
          </c:spPr>
          <c:invertIfNegative val="0"/>
          <c:dLbls>
            <c:dLbl>
              <c:idx val="0"/>
              <c:layout>
                <c:manualLayout>
                  <c:x val="9.0835653037530252E-4"/>
                  <c:y val="3.6243588880124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99-4BB5-B4D1-1747E7B162B1}"/>
                </c:ext>
              </c:extLst>
            </c:dLbl>
            <c:dLbl>
              <c:idx val="1"/>
              <c:layout>
                <c:manualLayout>
                  <c:x val="7.5533622177445248E-3"/>
                  <c:y val="-4.9019620456904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07-4EE2-8CEC-5F0C2CD3C30D}"/>
                </c:ext>
              </c:extLst>
            </c:dLbl>
            <c:dLbl>
              <c:idx val="2"/>
              <c:layout>
                <c:manualLayout>
                  <c:x val="-1.2930310956930436E-3"/>
                  <c:y val="-2.4126814890578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6D-49E1-936A-E04BC61118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solidFill>
                      <a:srgbClr val="43707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Sheet1!$B$15:$D$15</c:f>
              <c:strCache>
                <c:ptCount val="3"/>
                <c:pt idx="0">
                  <c:v>Asal</c:v>
                </c:pt>
                <c:pt idx="1">
                  <c:v>Dom</c:v>
                </c:pt>
                <c:pt idx="2">
                  <c:v>Ind</c:v>
                </c:pt>
              </c:strCache>
            </c:strRef>
          </c:cat>
          <c:val>
            <c:numRef>
              <c:f>Sheet1!$B$16:$D$16</c:f>
              <c:numCache>
                <c:formatCode>_-* #,##0_-;\-* #,##0_-;_-* "-"??_-;_-@_-</c:formatCode>
                <c:ptCount val="3"/>
                <c:pt idx="0">
                  <c:v>9003660</c:v>
                </c:pt>
                <c:pt idx="1">
                  <c:v>496369</c:v>
                </c:pt>
                <c:pt idx="2">
                  <c:v>2402240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07-4EE2-8CEC-5F0C2CD3C30D}"/>
            </c:ext>
          </c:extLst>
        </c:ser>
        <c:ser>
          <c:idx val="1"/>
          <c:order val="1"/>
          <c:tx>
            <c:strRef>
              <c:f>Sheet1!$A$17</c:f>
              <c:strCache>
                <c:ptCount val="1"/>
                <c:pt idx="0">
                  <c:v>No Reg.</c:v>
                </c:pt>
              </c:strCache>
            </c:strRef>
          </c:tx>
          <c:spPr>
            <a:solidFill>
              <a:srgbClr val="D2CA6F"/>
            </a:solidFill>
            <a:ln>
              <a:noFill/>
            </a:ln>
            <a:effectLst>
              <a:innerShdw blurRad="114300">
                <a:prstClr val="black"/>
              </a:innerShdw>
            </a:effectLst>
          </c:spPr>
          <c:invertIfNegative val="0"/>
          <c:dLbls>
            <c:dLbl>
              <c:idx val="0"/>
              <c:layout>
                <c:manualLayout>
                  <c:x val="2.9462574661836289E-3"/>
                  <c:y val="-2.4422471253411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99-4BB5-B4D1-1747E7B162B1}"/>
                </c:ext>
              </c:extLst>
            </c:dLbl>
            <c:dLbl>
              <c:idx val="1"/>
              <c:layout>
                <c:manualLayout>
                  <c:x val="1.0007133964665892E-2"/>
                  <c:y val="-5.8110744426192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07-4EE2-8CEC-5F0C2CD3C30D}"/>
                </c:ext>
              </c:extLst>
            </c:dLbl>
            <c:dLbl>
              <c:idx val="2"/>
              <c:layout>
                <c:manualLayout>
                  <c:x val="5.1859376967086663E-3"/>
                  <c:y val="-1.3488893480377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0C-4DEB-A7E8-8BBB975B7F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solidFill>
                      <a:srgbClr val="8E8E32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Sheet1!$B$15:$D$15</c:f>
              <c:strCache>
                <c:ptCount val="3"/>
                <c:pt idx="0">
                  <c:v>Asal</c:v>
                </c:pt>
                <c:pt idx="1">
                  <c:v>Dom</c:v>
                </c:pt>
                <c:pt idx="2">
                  <c:v>Ind</c:v>
                </c:pt>
              </c:strCache>
            </c:strRef>
          </c:cat>
          <c:val>
            <c:numRef>
              <c:f>Sheet1!$B$17:$D$17</c:f>
              <c:numCache>
                <c:formatCode>_-* #,##0_-;\-* #,##0_-;_-* "-"??_-;_-@_-</c:formatCode>
                <c:ptCount val="3"/>
                <c:pt idx="0">
                  <c:v>3649815</c:v>
                </c:pt>
                <c:pt idx="1">
                  <c:v>532679</c:v>
                </c:pt>
                <c:pt idx="2">
                  <c:v>2971676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07-4EE2-8CEC-5F0C2CD3C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32563712"/>
        <c:axId val="132565248"/>
      </c:barChart>
      <c:catAx>
        <c:axId val="132563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2565248"/>
        <c:crosses val="autoZero"/>
        <c:auto val="1"/>
        <c:lblAlgn val="ctr"/>
        <c:lblOffset val="100"/>
        <c:noMultiLvlLbl val="0"/>
      </c:catAx>
      <c:valAx>
        <c:axId val="13256524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3256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87104659458097"/>
          <c:y val="0.666409156443311"/>
          <c:w val="0.17225036369231631"/>
          <c:h val="0.2815013863886203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000" b="0">
              <a:solidFill>
                <a:srgbClr val="6AA5A6"/>
              </a:solidFill>
              <a:latin typeface="+mn-lt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+mn-lt"/>
        </a:defRPr>
      </a:pPr>
      <a:endParaRPr lang="es-A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6AA5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6AA5A6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3"/>
                <c:pt idx="0">
                  <c:v>VISITAS</c:v>
                </c:pt>
                <c:pt idx="1">
                  <c:v>RECOMENDACIONES</c:v>
                </c:pt>
                <c:pt idx="2">
                  <c:v>Virtual (2020)*</c:v>
                </c:pt>
              </c:strCache>
            </c:strRef>
          </c:cat>
          <c:val>
            <c:numRef>
              <c:f>Hoja1!$B$2:$B$5</c:f>
              <c:numCache>
                <c:formatCode>#,##0</c:formatCode>
                <c:ptCount val="3"/>
                <c:pt idx="0">
                  <c:v>165000</c:v>
                </c:pt>
                <c:pt idx="1">
                  <c:v>420000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AF-4E05-82B6-95EFAB818F4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D2CA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D2CA6F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3"/>
                <c:pt idx="0">
                  <c:v>VISITAS</c:v>
                </c:pt>
                <c:pt idx="1">
                  <c:v>RECOMENDACIONES</c:v>
                </c:pt>
                <c:pt idx="2">
                  <c:v>Virtual (2020)*</c:v>
                </c:pt>
              </c:strCache>
            </c:strRef>
          </c:cat>
          <c:val>
            <c:numRef>
              <c:f>Hoja1!$D$2:$D$5</c:f>
              <c:numCache>
                <c:formatCode>#,##0</c:formatCode>
                <c:ptCount val="3"/>
                <c:pt idx="0">
                  <c:v>449781</c:v>
                </c:pt>
                <c:pt idx="1">
                  <c:v>700763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AF-4E05-82B6-95EFAB818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256128"/>
        <c:axId val="1322576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Hoja1!$A$2:$A$5</c15:sqref>
                        </c15:formulaRef>
                      </c:ext>
                    </c:extLst>
                    <c:strCache>
                      <c:ptCount val="3"/>
                      <c:pt idx="0">
                        <c:v>VISITAS</c:v>
                      </c:pt>
                      <c:pt idx="1">
                        <c:v>RECOMENDACIONES</c:v>
                      </c:pt>
                      <c:pt idx="2">
                        <c:v>Virtual (2020)*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Hoja1!$C$2:$C$5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738000</c:v>
                      </c:pt>
                      <c:pt idx="1">
                        <c:v>1630000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0AF-4E05-82B6-95EFAB818F4F}"/>
                  </c:ext>
                </c:extLst>
              </c15:ser>
            </c15:filteredBarSeries>
          </c:ext>
        </c:extLst>
      </c:barChart>
      <c:barChart>
        <c:barDir val="col"/>
        <c:grouping val="clustered"/>
        <c:varyColors val="0"/>
        <c:ser>
          <c:idx val="3"/>
          <c:order val="3"/>
          <c:spPr>
            <a:solidFill>
              <a:srgbClr val="54823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548235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3"/>
                <c:pt idx="0">
                  <c:v>VISITAS</c:v>
                </c:pt>
                <c:pt idx="1">
                  <c:v>RECOMENDACIONES</c:v>
                </c:pt>
                <c:pt idx="2">
                  <c:v>Virtual (2020)*</c:v>
                </c:pt>
              </c:strCache>
            </c:strRef>
          </c:cat>
          <c:val>
            <c:numRef>
              <c:f>Hoja1!$E$2:$E$5</c:f>
              <c:numCache>
                <c:formatCode>General</c:formatCode>
                <c:ptCount val="3"/>
                <c:pt idx="2" formatCode="#,##0">
                  <c:v>16464391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AF-4E05-82B6-95EFAB818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0"/>
        <c:axId val="132269184"/>
        <c:axId val="132259200"/>
      </c:barChart>
      <c:catAx>
        <c:axId val="13225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32257664"/>
        <c:crosses val="autoZero"/>
        <c:auto val="1"/>
        <c:lblAlgn val="ctr"/>
        <c:lblOffset val="100"/>
        <c:noMultiLvlLbl val="0"/>
      </c:catAx>
      <c:valAx>
        <c:axId val="13225766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s-AR"/>
          </a:p>
        </c:txPr>
        <c:crossAx val="132256128"/>
        <c:crosses val="autoZero"/>
        <c:crossBetween val="between"/>
      </c:valAx>
      <c:valAx>
        <c:axId val="13225920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solidFill>
            <a:sysClr val="window" lastClr="FFFFFF"/>
          </a:solidFill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s-AR"/>
          </a:p>
        </c:txPr>
        <c:crossAx val="132269184"/>
        <c:crosses val="max"/>
        <c:crossBetween val="between"/>
      </c:valAx>
      <c:catAx>
        <c:axId val="132269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22592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1.124982848359542E-4"/>
          <c:y val="6.3794662688291481E-2"/>
          <c:w val="0.1011526176996142"/>
          <c:h val="0.21444761882275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541124760550372E-2"/>
          <c:y val="2.8583301916165718E-2"/>
          <c:w val="0.94832815145613358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41128">
              <a:solidFill>
                <a:srgbClr val="D2CA6F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938C2D"/>
              </a:solidFill>
              <a:ln>
                <a:solidFill>
                  <a:srgbClr val="D2CA6F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1.3211913609027603E-2"/>
                  <c:y val="-3.9039591884273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C8-46B3-BBBE-B641FF062B8E}"/>
                </c:ext>
              </c:extLst>
            </c:dLbl>
            <c:dLbl>
              <c:idx val="24"/>
              <c:layout>
                <c:manualLayout>
                  <c:x val="-2.7797979721556794E-3"/>
                  <c:y val="-5.2052798068444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C8-46B3-BBBE-B641FF062B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938C2D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Sheet1!$A$1:$Y$1</c:f>
              <c:strCache>
                <c:ptCount val="2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2020*</c:v>
                </c:pt>
              </c:strCache>
            </c:strRef>
          </c:cat>
          <c:val>
            <c:numRef>
              <c:f>Sheet1!$A$2:$Y$2</c:f>
              <c:numCache>
                <c:formatCode>0.0</c:formatCode>
                <c:ptCount val="25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General">
                  <c:v>59.9</c:v>
                </c:pt>
                <c:pt idx="24">
                  <c:v>52.491619823792924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92C8-46B3-BBBE-B641FF062B8E}"/>
            </c:ext>
          </c:extLst>
        </c:ser>
        <c:ser>
          <c:idx val="2"/>
          <c:order val="1"/>
          <c:spPr>
            <a:ln w="41275">
              <a:solidFill>
                <a:srgbClr val="B8C3D2"/>
              </a:solidFill>
            </a:ln>
          </c:spPr>
          <c:marker>
            <c:symbol val="square"/>
            <c:size val="10"/>
            <c:spPr>
              <a:solidFill>
                <a:srgbClr val="437071"/>
              </a:solidFill>
              <a:ln>
                <a:solidFill>
                  <a:srgbClr val="B8C3D2"/>
                </a:solidFill>
              </a:ln>
            </c:spPr>
          </c:marker>
          <c:dPt>
            <c:idx val="4"/>
            <c:bubble3D val="0"/>
            <c:spPr>
              <a:ln w="41148">
                <a:solidFill>
                  <a:srgbClr val="B8C3D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2C8-46B3-BBBE-B641FF062B8E}"/>
              </c:ext>
            </c:extLst>
          </c:dPt>
          <c:dLbls>
            <c:dLbl>
              <c:idx val="1"/>
              <c:layout>
                <c:manualLayout>
                  <c:x val="-5.2847654436110426E-2"/>
                  <c:y val="-5.2052789179031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C8-46B3-BBBE-B641FF062B8E}"/>
                </c:ext>
              </c:extLst>
            </c:dLbl>
            <c:dLbl>
              <c:idx val="24"/>
              <c:layout>
                <c:manualLayout>
                  <c:x val="-9.5745234206467116E-3"/>
                  <c:y val="5.205279806844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C8-46B3-BBBE-B641FF062B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437071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Sheet1!$A$1:$Y$1</c:f>
              <c:strCache>
                <c:ptCount val="2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2020*</c:v>
                </c:pt>
              </c:strCache>
            </c:strRef>
          </c:cat>
          <c:val>
            <c:numRef>
              <c:f>Sheet1!$A$3:$Y$3</c:f>
              <c:numCache>
                <c:formatCode>0.0</c:formatCode>
                <c:ptCount val="25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 formatCode="#,##0.0">
                  <c:v>35.351533712660824</c:v>
                </c:pt>
                <c:pt idx="23" formatCode="General">
                  <c:v>33.5</c:v>
                </c:pt>
                <c:pt idx="24">
                  <c:v>30.4176790930631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2C8-46B3-BBBE-B641FF062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968640"/>
        <c:axId val="133970176"/>
      </c:lineChart>
      <c:catAx>
        <c:axId val="13396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42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bg1">
                    <a:lumMod val="50000"/>
                  </a:schemeClr>
                </a:solidFill>
              </a:defRPr>
            </a:pPr>
            <a:endParaRPr lang="es-AR"/>
          </a:p>
        </c:txPr>
        <c:crossAx val="133970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97017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396864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 b="1" i="0" u="none" strike="noStrike" baseline="0">
          <a:solidFill>
            <a:srgbClr val="000000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24-435B-AFCA-BFC798D3A404}"/>
              </c:ext>
            </c:extLst>
          </c:dPt>
          <c:dPt>
            <c:idx val="1"/>
            <c:bubble3D val="0"/>
            <c:spPr>
              <a:solidFill>
                <a:srgbClr val="4370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24-435B-AFCA-BFC798D3A404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24-435B-AFCA-BFC798D3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0816133084315038E-2"/>
          <c:y val="9.2242353916286782E-2"/>
          <c:w val="0.97398446569537545"/>
          <c:h val="0.830922900953170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A2C2AD"/>
            </a:solidFill>
            <a:ln w="12700">
              <a:solidFill>
                <a:srgbClr val="46855C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0F0-4CC8-9A55-B9CB29420DDD}"/>
              </c:ext>
            </c:extLst>
          </c:dPt>
          <c:dPt>
            <c:idx val="6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10F0-4CC8-9A55-B9CB29420DDD}"/>
              </c:ext>
            </c:extLst>
          </c:dPt>
          <c:dPt>
            <c:idx val="9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10F0-4CC8-9A55-B9CB29420DDD}"/>
              </c:ext>
            </c:extLst>
          </c:dPt>
          <c:dPt>
            <c:idx val="14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10F0-4CC8-9A55-B9CB29420DDD}"/>
              </c:ext>
            </c:extLst>
          </c:dPt>
          <c:dPt>
            <c:idx val="17"/>
            <c:invertIfNegative val="0"/>
            <c:bubble3D val="0"/>
            <c:spPr>
              <a:solidFill>
                <a:srgbClr val="A2C2AD"/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0F0-4CC8-9A55-B9CB29420DDD}"/>
              </c:ext>
            </c:extLst>
          </c:dPt>
          <c:dLbls>
            <c:dLbl>
              <c:idx val="0"/>
              <c:layout>
                <c:manualLayout>
                  <c:x val="-3.660522744328916E-3"/>
                  <c:y val="-2.6930139992261164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F0-4CC8-9A55-B9CB29420DDD}"/>
                </c:ext>
              </c:extLst>
            </c:dLbl>
            <c:dLbl>
              <c:idx val="1"/>
              <c:layout>
                <c:manualLayout>
                  <c:x val="-8.7399624731681225E-4"/>
                  <c:y val="-5.732687506065659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F0-4CC8-9A55-B9CB29420DDD}"/>
                </c:ext>
              </c:extLst>
            </c:dLbl>
            <c:dLbl>
              <c:idx val="2"/>
              <c:layout>
                <c:manualLayout>
                  <c:x val="2.9497775443118029E-3"/>
                  <c:y val="-7.765757794608287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F0-4CC8-9A55-B9CB29420DDD}"/>
                </c:ext>
              </c:extLst>
            </c:dLbl>
            <c:dLbl>
              <c:idx val="3"/>
              <c:layout>
                <c:manualLayout>
                  <c:x val="1.0113523009069039E-3"/>
                  <c:y val="-0.10645461752632035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F0-4CC8-9A55-B9CB29420DDD}"/>
                </c:ext>
              </c:extLst>
            </c:dLbl>
            <c:dLbl>
              <c:idx val="4"/>
              <c:layout>
                <c:manualLayout>
                  <c:x val="-1.4200911053430862E-2"/>
                  <c:y val="-0.1278974944574055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F0-4CC8-9A55-B9CB29420DDD}"/>
                </c:ext>
              </c:extLst>
            </c:dLbl>
            <c:dLbl>
              <c:idx val="5"/>
              <c:layout>
                <c:manualLayout>
                  <c:x val="-1.3743164767110721E-2"/>
                  <c:y val="-0.15294535802198395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F0-4CC8-9A55-B9CB29420DDD}"/>
                </c:ext>
              </c:extLst>
            </c:dLbl>
            <c:dLbl>
              <c:idx val="6"/>
              <c:layout>
                <c:manualLayout>
                  <c:x val="-1.6013882290043913E-2"/>
                  <c:y val="-0.1857988583326716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0F0-4CC8-9A55-B9CB29420DDD}"/>
                </c:ext>
              </c:extLst>
            </c:dLbl>
            <c:dLbl>
              <c:idx val="7"/>
              <c:layout>
                <c:manualLayout>
                  <c:x val="2.2533469681458354E-4"/>
                  <c:y val="-0.2036475880418603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0F0-4CC8-9A55-B9CB29420DDD}"/>
                </c:ext>
              </c:extLst>
            </c:dLbl>
            <c:dLbl>
              <c:idx val="8"/>
              <c:layout>
                <c:manualLayout>
                  <c:x val="2.7661430692763446E-3"/>
                  <c:y val="-0.2311462571903001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0F0-4CC8-9A55-B9CB29420DDD}"/>
                </c:ext>
              </c:extLst>
            </c:dLbl>
            <c:dLbl>
              <c:idx val="9"/>
              <c:layout>
                <c:manualLayout>
                  <c:x val="-3.5397330531741632E-3"/>
                  <c:y val="-0.2710664594574496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0F0-4CC8-9A55-B9CB29420DDD}"/>
                </c:ext>
              </c:extLst>
            </c:dLbl>
            <c:dLbl>
              <c:idx val="10"/>
              <c:layout>
                <c:manualLayout>
                  <c:x val="-9.4073362780871909E-3"/>
                  <c:y val="-0.2955394403990632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0F0-4CC8-9A55-B9CB29420DDD}"/>
                </c:ext>
              </c:extLst>
            </c:dLbl>
            <c:dLbl>
              <c:idx val="11"/>
              <c:layout>
                <c:manualLayout>
                  <c:x val="-1.2268715191088918E-2"/>
                  <c:y val="-0.33189391999803464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0F0-4CC8-9A55-B9CB29420DDD}"/>
                </c:ext>
              </c:extLst>
            </c:dLbl>
            <c:dLbl>
              <c:idx val="12"/>
              <c:layout>
                <c:manualLayout>
                  <c:x val="-2.0632994046475971E-2"/>
                  <c:y val="-0.35446683380207195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0F0-4CC8-9A55-B9CB29420DDD}"/>
                </c:ext>
              </c:extLst>
            </c:dLbl>
            <c:dLbl>
              <c:idx val="13"/>
              <c:layout>
                <c:manualLayout>
                  <c:x val="-2.2678893896781391E-2"/>
                  <c:y val="-0.4231087676461333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0F0-4CC8-9A55-B9CB29420DDD}"/>
                </c:ext>
              </c:extLst>
            </c:dLbl>
            <c:dLbl>
              <c:idx val="14"/>
              <c:layout>
                <c:manualLayout>
                  <c:x val="6.3296461104042807E-3"/>
                  <c:y val="-0.4386114284501477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0F0-4CC8-9A55-B9CB29420DDD}"/>
                </c:ext>
              </c:extLst>
            </c:dLbl>
            <c:dLbl>
              <c:idx val="15"/>
              <c:layout>
                <c:manualLayout>
                  <c:x val="4.0506599400800224E-3"/>
                  <c:y val="-0.2806335952323194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0F0-4CC8-9A55-B9CB29420DDD}"/>
                </c:ext>
              </c:extLst>
            </c:dLbl>
            <c:dLbl>
              <c:idx val="16"/>
              <c:layout>
                <c:manualLayout>
                  <c:x val="9.1760674164953013E-3"/>
                  <c:y val="-0.24135312035247616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0F0-4CC8-9A55-B9CB29420DDD}"/>
                </c:ext>
              </c:extLst>
            </c:dLbl>
            <c:dLbl>
              <c:idx val="17"/>
              <c:layout>
                <c:manualLayout>
                  <c:x val="4.4431831109393108E-4"/>
                  <c:y val="-0.17170266615658539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 b="1" i="0" u="none" strike="noStrike" baseline="0">
                        <a:solidFill>
                          <a:srgbClr val="125763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600" dirty="0">
                        <a:solidFill>
                          <a:srgbClr val="125763"/>
                        </a:solidFill>
                        <a:latin typeface="+mn-lt"/>
                      </a:rPr>
                      <a:t>44.667</a:t>
                    </a:r>
                  </a:p>
                </c:rich>
              </c:tx>
              <c:numFmt formatCode="#,##0" sourceLinked="0"/>
              <c:spPr>
                <a:solidFill>
                  <a:schemeClr val="bg1">
                    <a:alpha val="63000"/>
                  </a:schemeClr>
                </a:solidFill>
                <a:ln w="25400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0F0-4CC8-9A55-B9CB29420DD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0F0-4CC8-9A55-B9CB29420DDD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0">
                  <a:defRPr sz="1600" b="1" i="0" u="none" strike="noStrike" baseline="0">
                    <a:solidFill>
                      <a:srgbClr val="125763"/>
                    </a:solidFill>
                    <a:latin typeface="+mn-lt"/>
                    <a:ea typeface="Arial"/>
                    <a:cs typeface="Arial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Sheet1!$B$1:$T$1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Sheet1!$B$2:$T$2</c:f>
              <c:numCache>
                <c:formatCode>General</c:formatCode>
                <c:ptCount val="19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 formatCode="0">
                  <c:v>130678.80427531411</c:v>
                </c:pt>
                <c:pt idx="15" formatCode="_ * #,##0_ ;_ * \-#,##0_ ;_ * &quot;-&quot;??_ ;_ @_ ">
                  <c:v>80038</c:v>
                </c:pt>
                <c:pt idx="16" formatCode="#,##0">
                  <c:v>67898</c:v>
                </c:pt>
                <c:pt idx="17" formatCode="#,##0">
                  <c:v>44667</c:v>
                </c:pt>
                <c:pt idx="18" formatCode="#,##0">
                  <c:v>50788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0F0-4CC8-9A55-B9CB29420D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B7DEE8"/>
            </a:solidFill>
            <a:ln w="25400">
              <a:solidFill>
                <a:srgbClr val="000000"/>
              </a:solidFill>
              <a:prstDash val="solid"/>
            </a:ln>
          </c:spPr>
          <c:invertIfNegative val="0"/>
          <c:dPt>
            <c:idx val="18"/>
            <c:invertIfNegative val="0"/>
            <c:bubble3D val="0"/>
            <c:spPr>
              <a:pattFill prst="ltUpDiag">
                <a:fgClr>
                  <a:srgbClr val="125763"/>
                </a:fgClr>
                <a:bgClr>
                  <a:srgbClr val="FFFFFF"/>
                </a:bgClr>
              </a:pattFill>
              <a:ln w="254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10F0-4CC8-9A55-B9CB29420DDD}"/>
              </c:ext>
            </c:extLst>
          </c:dPt>
          <c:dLbls>
            <c:dLbl>
              <c:idx val="18"/>
              <c:layout>
                <c:manualLayout>
                  <c:x val="4.7408885115672551E-3"/>
                  <c:y val="-0.12697654275447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83.500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10F0-4CC8-9A55-B9CB29420D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600" b="1" i="0" u="none" strike="noStrike" kern="1200" baseline="0">
                    <a:solidFill>
                      <a:srgbClr val="125763"/>
                    </a:solidFill>
                    <a:latin typeface="+mn-lt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Sheet1!$B$1:$T$1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Sheet1!$B$3:$T$3</c:f>
              <c:numCache>
                <c:formatCode>General</c:formatCode>
                <c:ptCount val="19"/>
                <c:pt idx="18" formatCode="_ * #,##0_ ;_ * \-#,##0_ ;_ * &quot;-&quot;??_ ;_ @_ ">
                  <c:v>32712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10F0-4CC8-9A55-B9CB29420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245272960"/>
        <c:axId val="245274496"/>
      </c:barChart>
      <c:catAx>
        <c:axId val="2452729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12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s-AR"/>
          </a:p>
        </c:txPr>
        <c:crossAx val="245274496"/>
        <c:crosses val="autoZero"/>
        <c:auto val="0"/>
        <c:lblAlgn val="ctr"/>
        <c:lblOffset val="100"/>
        <c:tickLblSkip val="1"/>
        <c:noMultiLvlLbl val="0"/>
      </c:catAx>
      <c:valAx>
        <c:axId val="245274496"/>
        <c:scaling>
          <c:orientation val="minMax"/>
          <c:max val="132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45272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458925884744389E-2"/>
          <c:y val="5.5733716405117116E-2"/>
          <c:w val="0.974334618964939"/>
          <c:h val="0.7456672933209078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Var</c:v>
                </c:pt>
              </c:strCache>
            </c:strRef>
          </c:tx>
          <c:spPr>
            <a:solidFill>
              <a:srgbClr val="849E9F"/>
            </a:solidFill>
            <a:ln w="28575">
              <a:noFill/>
              <a:miter lim="800000"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52-4116-A1A5-E95E19928F91}"/>
                </c:ext>
              </c:extLst>
            </c:dLbl>
            <c:dLbl>
              <c:idx val="4"/>
              <c:layout>
                <c:manualLayout>
                  <c:x val="1.2941840277777778E-3"/>
                  <c:y val="1.8738368055555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52-4116-A1A5-E95E19928F91}"/>
                </c:ext>
              </c:extLst>
            </c:dLbl>
            <c:dLbl>
              <c:idx val="5"/>
              <c:layout>
                <c:manualLayout>
                  <c:x val="4.793289394847214E-3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52-4116-A1A5-E95E19928F91}"/>
                </c:ext>
              </c:extLst>
            </c:dLbl>
            <c:dLbl>
              <c:idx val="13"/>
              <c:layout>
                <c:manualLayout>
                  <c:x val="-8.7875957088310551E-17"/>
                  <c:y val="1.851888305628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52-4116-A1A5-E95E19928F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700" b="1">
                    <a:solidFill>
                      <a:srgbClr val="43707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Sheet2!$A$2:$A$25</c:f>
              <c:numCache>
                <c:formatCode>mmm\-yy</c:formatCode>
                <c:ptCount val="24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</c:numCache>
            </c:numRef>
          </c:cat>
          <c:val>
            <c:numRef>
              <c:f>Sheet2!$C$2:$C$25</c:f>
              <c:numCache>
                <c:formatCode>0.0%</c:formatCode>
                <c:ptCount val="24"/>
                <c:pt idx="1">
                  <c:v>8.5382630798721104E-2</c:v>
                </c:pt>
                <c:pt idx="2">
                  <c:v>2.0778899765459435E-2</c:v>
                </c:pt>
                <c:pt idx="3">
                  <c:v>4.4301986227224921E-2</c:v>
                </c:pt>
                <c:pt idx="4">
                  <c:v>5.5679984190244003E-2</c:v>
                </c:pt>
                <c:pt idx="5">
                  <c:v>5.0868134096688111E-2</c:v>
                </c:pt>
                <c:pt idx="6">
                  <c:v>3.4552682598071982E-2</c:v>
                </c:pt>
                <c:pt idx="7">
                  <c:v>1.8984734519219337E-2</c:v>
                </c:pt>
                <c:pt idx="8">
                  <c:v>2.030187956565066E-2</c:v>
                </c:pt>
                <c:pt idx="9">
                  <c:v>8.8660459698410854E-3</c:v>
                </c:pt>
                <c:pt idx="10">
                  <c:v>7.9810010041232449E-3</c:v>
                </c:pt>
                <c:pt idx="11">
                  <c:v>-1.9969599087972689E-2</c:v>
                </c:pt>
                <c:pt idx="12">
                  <c:v>-3.692255707610792E-2</c:v>
                </c:pt>
                <c:pt idx="13">
                  <c:v>-4.7192872467085811E-2</c:v>
                </c:pt>
                <c:pt idx="14">
                  <c:v>-1.9365699706504924E-2</c:v>
                </c:pt>
                <c:pt idx="15">
                  <c:v>-3.6583751550833821E-2</c:v>
                </c:pt>
                <c:pt idx="16">
                  <c:v>-3.0455895977764325E-2</c:v>
                </c:pt>
                <c:pt idx="17">
                  <c:v>-1.3862665045456524E-2</c:v>
                </c:pt>
                <c:pt idx="18">
                  <c:v>-1.5851906305343055E-2</c:v>
                </c:pt>
                <c:pt idx="19">
                  <c:v>-3.5032560792595535E-2</c:v>
                </c:pt>
                <c:pt idx="20">
                  <c:v>-2.5513004560040575E-2</c:v>
                </c:pt>
                <c:pt idx="21">
                  <c:v>-2.4177038312806709E-2</c:v>
                </c:pt>
                <c:pt idx="22">
                  <c:v>-5.2430798376383869E-3</c:v>
                </c:pt>
                <c:pt idx="23">
                  <c:v>-1.4138310693190048E-2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52-4116-A1A5-E95E19928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4"/>
        <c:axId val="252338560"/>
        <c:axId val="252320384"/>
      </c:bar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Stock</c:v>
                </c:pt>
              </c:strCache>
            </c:strRef>
          </c:tx>
          <c:spPr>
            <a:ln w="38100" cap="rnd">
              <a:solidFill>
                <a:srgbClr val="9BBB59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0257733661063484E-2"/>
                  <c:y val="-5.3206109652960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52-4116-A1A5-E95E19928F9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352-4116-A1A5-E95E19928F9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52-4116-A1A5-E95E19928F9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352-4116-A1A5-E95E19928F9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352-4116-A1A5-E95E19928F9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352-4116-A1A5-E95E19928F91}"/>
                </c:ext>
              </c:extLst>
            </c:dLbl>
            <c:dLbl>
              <c:idx val="10"/>
              <c:layout>
                <c:manualLayout>
                  <c:x val="-4.3367534722222219E-2"/>
                  <c:y val="-5.100121527777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352-4116-A1A5-E95E19928F91}"/>
                </c:ext>
              </c:extLst>
            </c:dLbl>
            <c:dLbl>
              <c:idx val="11"/>
              <c:layout>
                <c:manualLayout>
                  <c:x val="1.1024305555555555E-3"/>
                  <c:y val="-4.630208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352-4116-A1A5-E95E19928F91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352-4116-A1A5-E95E19928F9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352-4116-A1A5-E95E19928F91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352-4116-A1A5-E95E19928F91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352-4116-A1A5-E95E19928F91}"/>
                </c:ext>
              </c:extLst>
            </c:dLbl>
            <c:dLbl>
              <c:idx val="19"/>
              <c:layout>
                <c:manualLayout>
                  <c:x val="-2.631877871098133E-2"/>
                  <c:y val="-6.8871788230892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03-4914-8D51-0B01B19A73FC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352-4116-A1A5-E95E19928F91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352-4116-A1A5-E95E19928F91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03-4914-8D51-0B01B19A73FC}"/>
                </c:ext>
              </c:extLst>
            </c:dLbl>
            <c:dLbl>
              <c:idx val="23"/>
              <c:layout>
                <c:manualLayout>
                  <c:x val="0"/>
                  <c:y val="-8.27153856651837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00-4F39-B6D5-5610285313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700" b="1">
                    <a:solidFill>
                      <a:srgbClr val="46855C"/>
                    </a:solidFill>
                    <a:latin typeface="+mn-lt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Sheet2!$A$2:$A$25</c:f>
              <c:numCache>
                <c:formatCode>mmm\-yy</c:formatCode>
                <c:ptCount val="24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</c:numCache>
            </c:numRef>
          </c:cat>
          <c:val>
            <c:numRef>
              <c:f>Sheet2!$B$2:$B$25</c:f>
              <c:numCache>
                <c:formatCode>#,##0</c:formatCode>
                <c:ptCount val="24"/>
                <c:pt idx="0">
                  <c:v>262407</c:v>
                </c:pt>
                <c:pt idx="1">
                  <c:v>284812</c:v>
                </c:pt>
                <c:pt idx="2">
                  <c:v>290730.08</c:v>
                </c:pt>
                <c:pt idx="3">
                  <c:v>303610</c:v>
                </c:pt>
                <c:pt idx="4">
                  <c:v>320515</c:v>
                </c:pt>
                <c:pt idx="5">
                  <c:v>336819</c:v>
                </c:pt>
                <c:pt idx="6">
                  <c:v>348457</c:v>
                </c:pt>
                <c:pt idx="7">
                  <c:v>355072.36363636365</c:v>
                </c:pt>
                <c:pt idx="8">
                  <c:v>362281</c:v>
                </c:pt>
                <c:pt idx="9">
                  <c:v>365493</c:v>
                </c:pt>
                <c:pt idx="10">
                  <c:v>368410</c:v>
                </c:pt>
                <c:pt idx="11">
                  <c:v>361053</c:v>
                </c:pt>
                <c:pt idx="12">
                  <c:v>347722</c:v>
                </c:pt>
                <c:pt idx="13">
                  <c:v>331312</c:v>
                </c:pt>
                <c:pt idx="14">
                  <c:v>324895.91129883844</c:v>
                </c:pt>
                <c:pt idx="15">
                  <c:v>313010</c:v>
                </c:pt>
                <c:pt idx="16">
                  <c:v>303477</c:v>
                </c:pt>
                <c:pt idx="17">
                  <c:v>299270</c:v>
                </c:pt>
                <c:pt idx="18">
                  <c:v>294526</c:v>
                </c:pt>
                <c:pt idx="19">
                  <c:v>284208</c:v>
                </c:pt>
                <c:pt idx="20">
                  <c:v>276957</c:v>
                </c:pt>
                <c:pt idx="21">
                  <c:v>270261</c:v>
                </c:pt>
                <c:pt idx="22">
                  <c:v>268844</c:v>
                </c:pt>
                <c:pt idx="23">
                  <c:v>265043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6352-4116-A1A5-E95E19928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624256"/>
        <c:axId val="252318848"/>
      </c:lineChart>
      <c:dateAx>
        <c:axId val="2526242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</a:defRPr>
            </a:pPr>
            <a:endParaRPr lang="es-AR"/>
          </a:p>
        </c:txPr>
        <c:crossAx val="252318848"/>
        <c:crosses val="autoZero"/>
        <c:auto val="1"/>
        <c:lblOffset val="100"/>
        <c:baseTimeUnit val="months"/>
        <c:majorUnit val="3"/>
        <c:majorTimeUnit val="months"/>
      </c:dateAx>
      <c:valAx>
        <c:axId val="25231884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252624256"/>
        <c:crosses val="autoZero"/>
        <c:crossBetween val="between"/>
      </c:valAx>
      <c:valAx>
        <c:axId val="252320384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252338560"/>
        <c:crosses val="max"/>
        <c:crossBetween val="between"/>
      </c:valAx>
      <c:dateAx>
        <c:axId val="25233856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52320384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+mn-lt"/>
        </a:defRPr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50954129021244E-2"/>
          <c:y val="8.6789231876258977E-2"/>
          <c:w val="0.88115087585105623"/>
          <c:h val="0.72491614506768709"/>
        </c:manualLayout>
      </c:layout>
      <c:lineChart>
        <c:grouping val="standard"/>
        <c:varyColors val="0"/>
        <c:ser>
          <c:idx val="0"/>
          <c:order val="0"/>
          <c:tx>
            <c:strRef>
              <c:f>'Prov destacadas (2)'!$A$2</c:f>
              <c:strCache>
                <c:ptCount val="1"/>
                <c:pt idx="0">
                  <c:v>PBA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0"/>
              <c:layout>
                <c:manualLayout>
                  <c:x val="-3.3901164491653372E-3"/>
                  <c:y val="-2.3302491001630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04-4D8B-B7C9-0B43B6A12E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(2)'!$B$1:$AZ$1</c:f>
              <c:numCache>
                <c:formatCode>mmm\-yy</c:formatCode>
                <c:ptCount val="5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</c:numCache>
            </c:numRef>
          </c:cat>
          <c:val>
            <c:numRef>
              <c:f>'Prov destacadas (2)'!$B$2:$AZ$2</c:f>
              <c:numCache>
                <c:formatCode>_ * #,##0_ ;_ * \-#,##0_ ;_ * "-"??_ ;_ @_ </c:formatCode>
                <c:ptCount val="51"/>
                <c:pt idx="0">
                  <c:v>1914.7265987179128</c:v>
                </c:pt>
                <c:pt idx="1">
                  <c:v>2901.4126858594918</c:v>
                </c:pt>
                <c:pt idx="2">
                  <c:v>2537.1927955069173</c:v>
                </c:pt>
                <c:pt idx="3">
                  <c:v>2615.3868962605775</c:v>
                </c:pt>
                <c:pt idx="4">
                  <c:v>2370.5158965320102</c:v>
                </c:pt>
                <c:pt idx="5">
                  <c:v>1789.2044896133534</c:v>
                </c:pt>
                <c:pt idx="6">
                  <c:v>3570.1780212526373</c:v>
                </c:pt>
                <c:pt idx="7">
                  <c:v>3604.1307228956739</c:v>
                </c:pt>
                <c:pt idx="8">
                  <c:v>3824.3088487020323</c:v>
                </c:pt>
                <c:pt idx="9">
                  <c:v>3615.4482901100191</c:v>
                </c:pt>
                <c:pt idx="10">
                  <c:v>3811.962411740928</c:v>
                </c:pt>
                <c:pt idx="11">
                  <c:v>3665.3471502816551</c:v>
                </c:pt>
                <c:pt idx="12">
                  <c:v>4409.19091904995</c:v>
                </c:pt>
                <c:pt idx="13">
                  <c:v>3541.0278574512995</c:v>
                </c:pt>
                <c:pt idx="14">
                  <c:v>3113.1622912934918</c:v>
                </c:pt>
                <c:pt idx="15">
                  <c:v>2471.8819391102397</c:v>
                </c:pt>
                <c:pt idx="16">
                  <c:v>1191.3932229575757</c:v>
                </c:pt>
                <c:pt idx="17">
                  <c:v>2179.5639256121194</c:v>
                </c:pt>
                <c:pt idx="18">
                  <c:v>1687.6344001720793</c:v>
                </c:pt>
                <c:pt idx="19">
                  <c:v>1848.2134867446221</c:v>
                </c:pt>
                <c:pt idx="20">
                  <c:v>1571.6030601970804</c:v>
                </c:pt>
                <c:pt idx="21">
                  <c:v>1283.596698473423</c:v>
                </c:pt>
                <c:pt idx="22">
                  <c:v>1302.8704370087564</c:v>
                </c:pt>
                <c:pt idx="23">
                  <c:v>1456.5684338746332</c:v>
                </c:pt>
                <c:pt idx="24">
                  <c:v>1392.4427795531085</c:v>
                </c:pt>
                <c:pt idx="25">
                  <c:v>1523.7476907828973</c:v>
                </c:pt>
                <c:pt idx="26">
                  <c:v>1345.6208732231062</c:v>
                </c:pt>
                <c:pt idx="27">
                  <c:v>1094.2075935815728</c:v>
                </c:pt>
                <c:pt idx="28">
                  <c:v>1359.8710186278895</c:v>
                </c:pt>
                <c:pt idx="29">
                  <c:v>1751.7500172594296</c:v>
                </c:pt>
                <c:pt idx="30">
                  <c:v>1854.5546376796517</c:v>
                </c:pt>
                <c:pt idx="31">
                  <c:v>1602.1234905092051</c:v>
                </c:pt>
                <c:pt idx="32">
                  <c:v>1659.1240721283382</c:v>
                </c:pt>
                <c:pt idx="33">
                  <c:v>1365.2803176320879</c:v>
                </c:pt>
                <c:pt idx="34">
                  <c:v>1172.4761877449182</c:v>
                </c:pt>
                <c:pt idx="35">
                  <c:v>13.382081159511797</c:v>
                </c:pt>
                <c:pt idx="36">
                  <c:v>34.999289186415474</c:v>
                </c:pt>
                <c:pt idx="37">
                  <c:v>119.40933957718219</c:v>
                </c:pt>
                <c:pt idx="38">
                  <c:v>205.87817168479688</c:v>
                </c:pt>
                <c:pt idx="39">
                  <c:v>492.04883032666459</c:v>
                </c:pt>
                <c:pt idx="40">
                  <c:v>1089.0955282125756</c:v>
                </c:pt>
                <c:pt idx="41">
                  <c:v>1198.2109592055178</c:v>
                </c:pt>
                <c:pt idx="42">
                  <c:v>1432.9120749261863</c:v>
                </c:pt>
                <c:pt idx="43">
                  <c:v>1310.4145627737321</c:v>
                </c:pt>
                <c:pt idx="44">
                  <c:v>1099.3894367968153</c:v>
                </c:pt>
                <c:pt idx="45">
                  <c:v>1759.2289770465893</c:v>
                </c:pt>
                <c:pt idx="46">
                  <c:v>2072.1637980074806</c:v>
                </c:pt>
                <c:pt idx="47">
                  <c:v>2911.1173476230279</c:v>
                </c:pt>
                <c:pt idx="48">
                  <c:v>3125</c:v>
                </c:pt>
                <c:pt idx="49">
                  <c:v>1736</c:v>
                </c:pt>
                <c:pt idx="50">
                  <c:v>3147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C4-495D-A26B-A7DAB2CE6634}"/>
            </c:ext>
          </c:extLst>
        </c:ser>
        <c:ser>
          <c:idx val="1"/>
          <c:order val="1"/>
          <c:tx>
            <c:strRef>
              <c:f>'Prov destacadas (2)'!$A$3</c:f>
              <c:strCache>
                <c:ptCount val="1"/>
                <c:pt idx="0">
                  <c:v>CABA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50"/>
              <c:layout>
                <c:manualLayout>
                  <c:x val="2.2600776327768917E-3"/>
                  <c:y val="-3.1069988002173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04-4D8B-B7C9-0B43B6A12E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(2)'!$B$1:$AZ$1</c:f>
              <c:numCache>
                <c:formatCode>mmm\-yy</c:formatCode>
                <c:ptCount val="5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</c:numCache>
            </c:numRef>
          </c:cat>
          <c:val>
            <c:numRef>
              <c:f>'Prov destacadas (2)'!$B$3:$AZ$3</c:f>
              <c:numCache>
                <c:formatCode>_ * #,##0_ ;_ * \-#,##0_ ;_ * "-"??_ ;_ @_ </c:formatCode>
                <c:ptCount val="51"/>
                <c:pt idx="0">
                  <c:v>6679.4223959573837</c:v>
                </c:pt>
                <c:pt idx="1">
                  <c:v>7429.4684413444647</c:v>
                </c:pt>
                <c:pt idx="2">
                  <c:v>6626.9500388726901</c:v>
                </c:pt>
                <c:pt idx="3">
                  <c:v>5491.0778384511023</c:v>
                </c:pt>
                <c:pt idx="4">
                  <c:v>5122.7424691114929</c:v>
                </c:pt>
                <c:pt idx="5">
                  <c:v>2759.4286608067932</c:v>
                </c:pt>
                <c:pt idx="6">
                  <c:v>4602.1343772515984</c:v>
                </c:pt>
                <c:pt idx="7">
                  <c:v>4011.5631426121131</c:v>
                </c:pt>
                <c:pt idx="8">
                  <c:v>4083.584024885221</c:v>
                </c:pt>
                <c:pt idx="9">
                  <c:v>3313.9894543097244</c:v>
                </c:pt>
                <c:pt idx="10">
                  <c:v>2925.0766900349417</c:v>
                </c:pt>
                <c:pt idx="11">
                  <c:v>2694.6206720979608</c:v>
                </c:pt>
                <c:pt idx="12">
                  <c:v>2677.0087722803269</c:v>
                </c:pt>
                <c:pt idx="13">
                  <c:v>2125.8599073990831</c:v>
                </c:pt>
                <c:pt idx="14">
                  <c:v>2091.6721018707353</c:v>
                </c:pt>
                <c:pt idx="15">
                  <c:v>1725.9661821281054</c:v>
                </c:pt>
                <c:pt idx="16">
                  <c:v>1011.13024835356</c:v>
                </c:pt>
                <c:pt idx="17">
                  <c:v>1991.5280010035851</c:v>
                </c:pt>
                <c:pt idx="18">
                  <c:v>1634.798700719178</c:v>
                </c:pt>
                <c:pt idx="19">
                  <c:v>1633.7627066122584</c:v>
                </c:pt>
                <c:pt idx="20">
                  <c:v>1393.4120738069039</c:v>
                </c:pt>
                <c:pt idx="21">
                  <c:v>1169.6373467122635</c:v>
                </c:pt>
                <c:pt idx="22">
                  <c:v>1384.2998393218038</c:v>
                </c:pt>
                <c:pt idx="23">
                  <c:v>1375.1390315615859</c:v>
                </c:pt>
                <c:pt idx="24">
                  <c:v>1203.1194191752736</c:v>
                </c:pt>
                <c:pt idx="25">
                  <c:v>1377.1747666194121</c:v>
                </c:pt>
                <c:pt idx="26">
                  <c:v>960.86694729395788</c:v>
                </c:pt>
                <c:pt idx="27">
                  <c:v>849.91938664243094</c:v>
                </c:pt>
                <c:pt idx="28">
                  <c:v>1107.4398714574429</c:v>
                </c:pt>
                <c:pt idx="29">
                  <c:v>1204.1372867041866</c:v>
                </c:pt>
                <c:pt idx="30">
                  <c:v>1210.244491877665</c:v>
                </c:pt>
                <c:pt idx="31">
                  <c:v>1250.9591930341887</c:v>
                </c:pt>
                <c:pt idx="32">
                  <c:v>1137.9758973248356</c:v>
                </c:pt>
                <c:pt idx="33">
                  <c:v>1077.6366088758919</c:v>
                </c:pt>
                <c:pt idx="34">
                  <c:v>1169.3880151696462</c:v>
                </c:pt>
                <c:pt idx="35">
                  <c:v>47.351979487503286</c:v>
                </c:pt>
                <c:pt idx="36">
                  <c:v>49.410761204351253</c:v>
                </c:pt>
                <c:pt idx="37">
                  <c:v>81.321877815494773</c:v>
                </c:pt>
                <c:pt idx="38">
                  <c:v>162.64375563098955</c:v>
                </c:pt>
                <c:pt idx="39">
                  <c:v>585.72339844324711</c:v>
                </c:pt>
                <c:pt idx="40">
                  <c:v>597.04669788591093</c:v>
                </c:pt>
                <c:pt idx="41">
                  <c:v>589.84096187694308</c:v>
                </c:pt>
                <c:pt idx="42">
                  <c:v>656.75136767450203</c:v>
                </c:pt>
                <c:pt idx="43">
                  <c:v>558.95923612422359</c:v>
                </c:pt>
                <c:pt idx="44">
                  <c:v>912.04030056365025</c:v>
                </c:pt>
                <c:pt idx="45">
                  <c:v>1460.7056281036339</c:v>
                </c:pt>
                <c:pt idx="46">
                  <c:v>1062.3313658935519</c:v>
                </c:pt>
                <c:pt idx="47">
                  <c:v>1396.8833948813469</c:v>
                </c:pt>
                <c:pt idx="48">
                  <c:v>1612</c:v>
                </c:pt>
                <c:pt idx="49">
                  <c:v>1145</c:v>
                </c:pt>
                <c:pt idx="50">
                  <c:v>1389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C4-495D-A26B-A7DAB2CE6634}"/>
            </c:ext>
          </c:extLst>
        </c:ser>
        <c:ser>
          <c:idx val="2"/>
          <c:order val="2"/>
          <c:tx>
            <c:strRef>
              <c:f>'Prov destacadas (2)'!$A$4</c:f>
              <c:strCache>
                <c:ptCount val="1"/>
                <c:pt idx="0">
                  <c:v>Córdoba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50"/>
              <c:layout>
                <c:manualLayout>
                  <c:x val="5.6501940819422289E-3"/>
                  <c:y val="2.07133253347820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4472C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04-4D8B-B7C9-0B43B6A12E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(2)'!$B$1:$AZ$1</c:f>
              <c:numCache>
                <c:formatCode>mmm\-yy</c:formatCode>
                <c:ptCount val="5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</c:numCache>
            </c:numRef>
          </c:cat>
          <c:val>
            <c:numRef>
              <c:f>'Prov destacadas (2)'!$B$4:$AZ$4</c:f>
              <c:numCache>
                <c:formatCode>_ * #,##0_ ;_ * \-#,##0_ ;_ * "-"??_ ;_ @_ </c:formatCode>
                <c:ptCount val="51"/>
                <c:pt idx="0">
                  <c:v>1405.4360740723637</c:v>
                </c:pt>
                <c:pt idx="1">
                  <c:v>1792.2910988536294</c:v>
                </c:pt>
                <c:pt idx="2">
                  <c:v>1074.1400156160671</c:v>
                </c:pt>
                <c:pt idx="3">
                  <c:v>1183.2002087724877</c:v>
                </c:pt>
                <c:pt idx="4">
                  <c:v>1243.9035238312501</c:v>
                </c:pt>
                <c:pt idx="5">
                  <c:v>835.44223436805225</c:v>
                </c:pt>
                <c:pt idx="6">
                  <c:v>1312.8377968640821</c:v>
                </c:pt>
                <c:pt idx="7">
                  <c:v>1222.2972591493178</c:v>
                </c:pt>
                <c:pt idx="8">
                  <c:v>960.96434347261186</c:v>
                </c:pt>
                <c:pt idx="9">
                  <c:v>467.106865028443</c:v>
                </c:pt>
                <c:pt idx="10">
                  <c:v>343.64249541740082</c:v>
                </c:pt>
                <c:pt idx="11">
                  <c:v>286.9703676167378</c:v>
                </c:pt>
                <c:pt idx="12">
                  <c:v>283.86238529597892</c:v>
                </c:pt>
                <c:pt idx="13">
                  <c:v>245.53060333995259</c:v>
                </c:pt>
                <c:pt idx="14">
                  <c:v>284.89837940289857</c:v>
                </c:pt>
                <c:pt idx="15">
                  <c:v>248.63858566071147</c:v>
                </c:pt>
                <c:pt idx="16">
                  <c:v>166.79505121406061</c:v>
                </c:pt>
                <c:pt idx="17">
                  <c:v>344.89022312036019</c:v>
                </c:pt>
                <c:pt idx="18">
                  <c:v>339.80606706963903</c:v>
                </c:pt>
                <c:pt idx="19">
                  <c:v>428.90156026472732</c:v>
                </c:pt>
                <c:pt idx="20">
                  <c:v>405.07369580557577</c:v>
                </c:pt>
                <c:pt idx="21">
                  <c:v>291.11434404441638</c:v>
                </c:pt>
                <c:pt idx="22">
                  <c:v>432.59369978806365</c:v>
                </c:pt>
                <c:pt idx="23">
                  <c:v>479.41560611806585</c:v>
                </c:pt>
                <c:pt idx="24">
                  <c:v>443.79024260610765</c:v>
                </c:pt>
                <c:pt idx="25">
                  <c:v>454.98678542415166</c:v>
                </c:pt>
                <c:pt idx="26">
                  <c:v>425.46862708567204</c:v>
                </c:pt>
                <c:pt idx="27">
                  <c:v>305.36025867392726</c:v>
                </c:pt>
                <c:pt idx="28">
                  <c:v>622.93492769481168</c:v>
                </c:pt>
                <c:pt idx="29">
                  <c:v>594.43463688524514</c:v>
                </c:pt>
                <c:pt idx="30">
                  <c:v>639.22080815742117</c:v>
                </c:pt>
                <c:pt idx="31">
                  <c:v>460.0761230687171</c:v>
                </c:pt>
                <c:pt idx="32">
                  <c:v>394.93260121827927</c:v>
                </c:pt>
                <c:pt idx="33">
                  <c:v>506.45838720287384</c:v>
                </c:pt>
                <c:pt idx="34">
                  <c:v>363.37497302366648</c:v>
                </c:pt>
                <c:pt idx="35">
                  <c:v>4.1175634336959375</c:v>
                </c:pt>
                <c:pt idx="36">
                  <c:v>14.411472017935782</c:v>
                </c:pt>
                <c:pt idx="37">
                  <c:v>535.28324638047195</c:v>
                </c:pt>
                <c:pt idx="38">
                  <c:v>714.39725574624515</c:v>
                </c:pt>
                <c:pt idx="39">
                  <c:v>443.66745998073731</c:v>
                </c:pt>
                <c:pt idx="40">
                  <c:v>362.34558216524255</c:v>
                </c:pt>
                <c:pt idx="41">
                  <c:v>301.61152151822745</c:v>
                </c:pt>
                <c:pt idx="42">
                  <c:v>272.78857748235589</c:v>
                </c:pt>
                <c:pt idx="43">
                  <c:v>284.11187692501971</c:v>
                </c:pt>
                <c:pt idx="44">
                  <c:v>249.11258773860425</c:v>
                </c:pt>
                <c:pt idx="45">
                  <c:v>373.66888160790637</c:v>
                </c:pt>
                <c:pt idx="46">
                  <c:v>373.66888160790637</c:v>
                </c:pt>
                <c:pt idx="47">
                  <c:v>278.9649226328998</c:v>
                </c:pt>
                <c:pt idx="48">
                  <c:v>426</c:v>
                </c:pt>
                <c:pt idx="49">
                  <c:v>275</c:v>
                </c:pt>
                <c:pt idx="50">
                  <c:v>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5C4-495D-A26B-A7DAB2CE6634}"/>
            </c:ext>
          </c:extLst>
        </c:ser>
        <c:ser>
          <c:idx val="3"/>
          <c:order val="3"/>
          <c:tx>
            <c:strRef>
              <c:f>'Prov destacadas (2)'!$A$5</c:f>
              <c:strCache>
                <c:ptCount val="1"/>
                <c:pt idx="0">
                  <c:v>Mendoza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50"/>
              <c:layout>
                <c:manualLayout>
                  <c:x val="7.9102717147191207E-3"/>
                  <c:y val="-5.1783313336954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604-4D8B-B7C9-0B43B6A12E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(2)'!$B$1:$AZ$1</c:f>
              <c:numCache>
                <c:formatCode>mmm\-yy</c:formatCode>
                <c:ptCount val="5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</c:numCache>
            </c:numRef>
          </c:cat>
          <c:val>
            <c:numRef>
              <c:f>'Prov destacadas (2)'!$B$5:$AZ$5</c:f>
              <c:numCache>
                <c:formatCode>_ * #,##0_ ;_ * \-#,##0_ ;_ * "-"??_ ;_ @_ </c:formatCode>
                <c:ptCount val="51"/>
                <c:pt idx="0">
                  <c:v>808.6916209523265</c:v>
                </c:pt>
                <c:pt idx="1">
                  <c:v>978.45512916750954</c:v>
                </c:pt>
                <c:pt idx="2">
                  <c:v>760.33474285466821</c:v>
                </c:pt>
                <c:pt idx="3">
                  <c:v>875.56815449164094</c:v>
                </c:pt>
                <c:pt idx="4">
                  <c:v>797.37405373798094</c:v>
                </c:pt>
                <c:pt idx="5">
                  <c:v>428.009814651613</c:v>
                </c:pt>
                <c:pt idx="6">
                  <c:v>958.90660397909448</c:v>
                </c:pt>
                <c:pt idx="7">
                  <c:v>1020.6387887846156</c:v>
                </c:pt>
                <c:pt idx="8">
                  <c:v>946.56016701799024</c:v>
                </c:pt>
                <c:pt idx="9">
                  <c:v>788.11422601715276</c:v>
                </c:pt>
                <c:pt idx="10">
                  <c:v>760.33474285466821</c:v>
                </c:pt>
                <c:pt idx="11">
                  <c:v>453.76541883079847</c:v>
                </c:pt>
                <c:pt idx="12">
                  <c:v>501.42114774910146</c:v>
                </c:pt>
                <c:pt idx="13">
                  <c:v>404.03770169865618</c:v>
                </c:pt>
                <c:pt idx="14">
                  <c:v>341.87805528347826</c:v>
                </c:pt>
                <c:pt idx="15">
                  <c:v>285.93437350981822</c:v>
                </c:pt>
                <c:pt idx="16">
                  <c:v>182.33496281785509</c:v>
                </c:pt>
                <c:pt idx="17">
                  <c:v>431.99157736975923</c:v>
                </c:pt>
                <c:pt idx="18">
                  <c:v>408.1816781263347</c:v>
                </c:pt>
                <c:pt idx="19">
                  <c:v>378.13784902566539</c:v>
                </c:pt>
                <c:pt idx="20">
                  <c:v>349.13001403191572</c:v>
                </c:pt>
                <c:pt idx="21">
                  <c:v>338.77007296271938</c:v>
                </c:pt>
                <c:pt idx="22">
                  <c:v>290.09224574023091</c:v>
                </c:pt>
                <c:pt idx="23">
                  <c:v>421.39715697001964</c:v>
                </c:pt>
                <c:pt idx="24">
                  <c:v>420.37928944110655</c:v>
                </c:pt>
                <c:pt idx="25">
                  <c:v>497.73722163850147</c:v>
                </c:pt>
                <c:pt idx="26">
                  <c:v>403.07554144958402</c:v>
                </c:pt>
                <c:pt idx="27">
                  <c:v>216.80578365848837</c:v>
                </c:pt>
                <c:pt idx="28">
                  <c:v>580.18449148046182</c:v>
                </c:pt>
                <c:pt idx="29">
                  <c:v>602.57757711654983</c:v>
                </c:pt>
                <c:pt idx="30">
                  <c:v>595.45250441415817</c:v>
                </c:pt>
                <c:pt idx="31">
                  <c:v>557.7914058443738</c:v>
                </c:pt>
                <c:pt idx="32">
                  <c:v>551.68420067089528</c:v>
                </c:pt>
                <c:pt idx="33">
                  <c:v>482.830511126472</c:v>
                </c:pt>
                <c:pt idx="34">
                  <c:v>415.87390680328974</c:v>
                </c:pt>
                <c:pt idx="35">
                  <c:v>1.0293908584239844</c:v>
                </c:pt>
                <c:pt idx="36">
                  <c:v>143.08532932093382</c:v>
                </c:pt>
                <c:pt idx="37">
                  <c:v>722.63238261363711</c:v>
                </c:pt>
                <c:pt idx="38">
                  <c:v>641.31050479814235</c:v>
                </c:pt>
                <c:pt idx="39">
                  <c:v>582.63522586797524</c:v>
                </c:pt>
                <c:pt idx="40">
                  <c:v>337.64020156306691</c:v>
                </c:pt>
                <c:pt idx="41">
                  <c:v>375.7276633247543</c:v>
                </c:pt>
                <c:pt idx="42">
                  <c:v>415.87390680328974</c:v>
                </c:pt>
                <c:pt idx="43">
                  <c:v>378.81583590002629</c:v>
                </c:pt>
                <c:pt idx="44">
                  <c:v>518.81299264568815</c:v>
                </c:pt>
                <c:pt idx="45">
                  <c:v>600.13487046118291</c:v>
                </c:pt>
                <c:pt idx="46">
                  <c:v>519.84238350411215</c:v>
                </c:pt>
                <c:pt idx="47">
                  <c:v>494.10761204351252</c:v>
                </c:pt>
                <c:pt idx="48">
                  <c:v>546</c:v>
                </c:pt>
                <c:pt idx="49">
                  <c:v>338</c:v>
                </c:pt>
                <c:pt idx="50">
                  <c:v>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5C4-495D-A26B-A7DAB2CE6634}"/>
            </c:ext>
          </c:extLst>
        </c:ser>
        <c:ser>
          <c:idx val="4"/>
          <c:order val="4"/>
          <c:tx>
            <c:strRef>
              <c:f>'Prov destacadas (2)'!$A$6</c:f>
              <c:strCache>
                <c:ptCount val="1"/>
                <c:pt idx="0">
                  <c:v>Santa Fe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50"/>
              <c:layout>
                <c:manualLayout>
                  <c:x val="2.2600776327768917E-3"/>
                  <c:y val="-9.4934977754120854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2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604-4D8B-B7C9-0B43B6A12E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(2)'!$B$1:$AZ$1</c:f>
              <c:numCache>
                <c:formatCode>mmm\-yy</c:formatCode>
                <c:ptCount val="5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</c:numCache>
            </c:numRef>
          </c:cat>
          <c:val>
            <c:numRef>
              <c:f>'Prov destacadas (2)'!$B$6:$AZ$6</c:f>
              <c:numCache>
                <c:formatCode>_ * #,##0_ ;_ * \-#,##0_ ;_ * "-"??_ ;_ @_ </c:formatCode>
                <c:ptCount val="51"/>
                <c:pt idx="0">
                  <c:v>1578.2861915278229</c:v>
                </c:pt>
                <c:pt idx="1">
                  <c:v>2104.038632121511</c:v>
                </c:pt>
                <c:pt idx="2">
                  <c:v>1344.7327590136013</c:v>
                </c:pt>
                <c:pt idx="3">
                  <c:v>1605.0368049435488</c:v>
                </c:pt>
                <c:pt idx="4">
                  <c:v>1196.5755154803508</c:v>
                </c:pt>
                <c:pt idx="5">
                  <c:v>780.91213778984195</c:v>
                </c:pt>
                <c:pt idx="6">
                  <c:v>1442.4753849556764</c:v>
                </c:pt>
                <c:pt idx="7">
                  <c:v>1377.6565909098792</c:v>
                </c:pt>
                <c:pt idx="8">
                  <c:v>1287.116053195115</c:v>
                </c:pt>
                <c:pt idx="9">
                  <c:v>1260.3654397793891</c:v>
                </c:pt>
                <c:pt idx="10">
                  <c:v>1022.696528278133</c:v>
                </c:pt>
                <c:pt idx="11">
                  <c:v>1193.4652111714151</c:v>
                </c:pt>
                <c:pt idx="12">
                  <c:v>1561.2431191278843</c:v>
                </c:pt>
                <c:pt idx="13">
                  <c:v>1368.5482152408329</c:v>
                </c:pt>
                <c:pt idx="14">
                  <c:v>1545.7032075240897</c:v>
                </c:pt>
                <c:pt idx="15">
                  <c:v>1328.1444450709671</c:v>
                </c:pt>
                <c:pt idx="16">
                  <c:v>886.81095552320426</c:v>
                </c:pt>
                <c:pt idx="17">
                  <c:v>1867.8434791289142</c:v>
                </c:pt>
                <c:pt idx="18">
                  <c:v>1449.3557555805639</c:v>
                </c:pt>
                <c:pt idx="19">
                  <c:v>1720.7862115935075</c:v>
                </c:pt>
                <c:pt idx="20">
                  <c:v>1508.407419674983</c:v>
                </c:pt>
                <c:pt idx="21">
                  <c:v>1251.4808811589144</c:v>
                </c:pt>
                <c:pt idx="22">
                  <c:v>1671.3384824752955</c:v>
                </c:pt>
                <c:pt idx="23">
                  <c:v>1746.6606796148642</c:v>
                </c:pt>
                <c:pt idx="24">
                  <c:v>1602.1234905092051</c:v>
                </c:pt>
                <c:pt idx="25">
                  <c:v>1913.5909543566111</c:v>
                </c:pt>
                <c:pt idx="26">
                  <c:v>1626.5523112031194</c:v>
                </c:pt>
                <c:pt idx="27">
                  <c:v>873.3303398074321</c:v>
                </c:pt>
                <c:pt idx="28">
                  <c:v>2244.3979012533655</c:v>
                </c:pt>
                <c:pt idx="29">
                  <c:v>2028.6099851237902</c:v>
                </c:pt>
                <c:pt idx="30">
                  <c:v>1900.3586764807408</c:v>
                </c:pt>
                <c:pt idx="31">
                  <c:v>1583.8018749887694</c:v>
                </c:pt>
                <c:pt idx="32">
                  <c:v>1257.0663982076674</c:v>
                </c:pt>
                <c:pt idx="33">
                  <c:v>1573.8220064803302</c:v>
                </c:pt>
                <c:pt idx="34">
                  <c:v>1361.8841056949313</c:v>
                </c:pt>
                <c:pt idx="35">
                  <c:v>16.47025373478375</c:v>
                </c:pt>
                <c:pt idx="36">
                  <c:v>31.911116611143516</c:v>
                </c:pt>
                <c:pt idx="37">
                  <c:v>1009.8324321139287</c:v>
                </c:pt>
                <c:pt idx="38">
                  <c:v>1925.9902961112748</c:v>
                </c:pt>
                <c:pt idx="39">
                  <c:v>1798.3458296667009</c:v>
                </c:pt>
                <c:pt idx="40">
                  <c:v>765.86679866744441</c:v>
                </c:pt>
                <c:pt idx="41">
                  <c:v>2483.9201413770743</c:v>
                </c:pt>
                <c:pt idx="42">
                  <c:v>2123.6333409286799</c:v>
                </c:pt>
                <c:pt idx="43">
                  <c:v>1569.8210590965762</c:v>
                </c:pt>
                <c:pt idx="44">
                  <c:v>1879.6677074821955</c:v>
                </c:pt>
                <c:pt idx="45">
                  <c:v>2404.6570452784276</c:v>
                </c:pt>
                <c:pt idx="46">
                  <c:v>2065.9874528569367</c:v>
                </c:pt>
                <c:pt idx="47">
                  <c:v>1796.2870479498529</c:v>
                </c:pt>
                <c:pt idx="48">
                  <c:v>2069</c:v>
                </c:pt>
                <c:pt idx="49">
                  <c:v>1021</c:v>
                </c:pt>
                <c:pt idx="50">
                  <c:v>1050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5C4-495D-A26B-A7DAB2CE6634}"/>
            </c:ext>
          </c:extLst>
        </c:ser>
        <c:ser>
          <c:idx val="6"/>
          <c:order val="6"/>
          <c:tx>
            <c:strRef>
              <c:f>'Prov destacadas (2)'!$A$8</c:f>
              <c:strCache>
                <c:ptCount val="1"/>
                <c:pt idx="0">
                  <c:v>Otras provincias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50"/>
              <c:layout>
                <c:manualLayout>
                  <c:x val="2.2600776327768917E-3"/>
                  <c:y val="-2.3302491001629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04-4D8B-B7C9-0B43B6A12E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(2)'!$B$1:$AZ$1</c:f>
              <c:numCache>
                <c:formatCode>mmm\-yy</c:formatCode>
                <c:ptCount val="5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</c:numCache>
            </c:numRef>
          </c:cat>
          <c:val>
            <c:numRef>
              <c:f>'Prov destacadas (2)'!$B$8:$AZ$8</c:f>
              <c:numCache>
                <c:formatCode>_ * #,##0_ ;_ * \-#,##0_ ;_ * "-"??_ ;_ @_ </c:formatCode>
                <c:ptCount val="51"/>
                <c:pt idx="0">
                  <c:v>705.80464627645483</c:v>
                </c:pt>
                <c:pt idx="1">
                  <c:v>947.58903676474984</c:v>
                </c:pt>
                <c:pt idx="2">
                  <c:v>757.24813361439328</c:v>
                </c:pt>
                <c:pt idx="3">
                  <c:v>896.14554942681661</c:v>
                </c:pt>
                <c:pt idx="4">
                  <c:v>867.33719651757247</c:v>
                </c:pt>
                <c:pt idx="5">
                  <c:v>411.54789870347395</c:v>
                </c:pt>
                <c:pt idx="6">
                  <c:v>897.17441917357155</c:v>
                </c:pt>
                <c:pt idx="7">
                  <c:v>848.81754107591223</c:v>
                </c:pt>
                <c:pt idx="8">
                  <c:v>817.95144867315412</c:v>
                </c:pt>
                <c:pt idx="9">
                  <c:v>782.96987728335989</c:v>
                </c:pt>
                <c:pt idx="10">
                  <c:v>795.31631424446141</c:v>
                </c:pt>
                <c:pt idx="11">
                  <c:v>621.59646415178076</c:v>
                </c:pt>
                <c:pt idx="12">
                  <c:v>966.58250175601461</c:v>
                </c:pt>
                <c:pt idx="13">
                  <c:v>682.72011646003921</c:v>
                </c:pt>
                <c:pt idx="14">
                  <c:v>1002.8422954982025</c:v>
                </c:pt>
                <c:pt idx="15">
                  <c:v>950.00659604530392</c:v>
                </c:pt>
                <c:pt idx="16">
                  <c:v>471.37731864843227</c:v>
                </c:pt>
                <c:pt idx="17">
                  <c:v>993.50637172544157</c:v>
                </c:pt>
                <c:pt idx="18">
                  <c:v>857.80312052945533</c:v>
                </c:pt>
                <c:pt idx="19">
                  <c:v>959.33054300757976</c:v>
                </c:pt>
                <c:pt idx="20">
                  <c:v>826.72329732186358</c:v>
                </c:pt>
                <c:pt idx="21">
                  <c:v>811.18338571806976</c:v>
                </c:pt>
                <c:pt idx="22">
                  <c:v>774.5971895028631</c:v>
                </c:pt>
                <c:pt idx="23">
                  <c:v>814.29402313047331</c:v>
                </c:pt>
                <c:pt idx="24">
                  <c:v>754.23983892460069</c:v>
                </c:pt>
                <c:pt idx="25">
                  <c:v>931.34878895547763</c:v>
                </c:pt>
                <c:pt idx="26">
                  <c:v>851.95512170025722</c:v>
                </c:pt>
                <c:pt idx="27">
                  <c:v>570.00581619133118</c:v>
                </c:pt>
                <c:pt idx="28">
                  <c:v>919.13437860852173</c:v>
                </c:pt>
                <c:pt idx="29">
                  <c:v>927.27731883982551</c:v>
                </c:pt>
                <c:pt idx="30">
                  <c:v>1072.8323754743985</c:v>
                </c:pt>
                <c:pt idx="31">
                  <c:v>965.95628493852291</c:v>
                </c:pt>
                <c:pt idx="32">
                  <c:v>765.43638174264402</c:v>
                </c:pt>
                <c:pt idx="33">
                  <c:v>734.518756288144</c:v>
                </c:pt>
                <c:pt idx="34">
                  <c:v>675.28040312613439</c:v>
                </c:pt>
                <c:pt idx="35">
                  <c:v>12.35269030108782</c:v>
                </c:pt>
                <c:pt idx="36">
                  <c:v>130.732639019846</c:v>
                </c:pt>
                <c:pt idx="37">
                  <c:v>483.81370345927257</c:v>
                </c:pt>
                <c:pt idx="38">
                  <c:v>693.80943857776583</c:v>
                </c:pt>
                <c:pt idx="39">
                  <c:v>952.18654404218591</c:v>
                </c:pt>
                <c:pt idx="40">
                  <c:v>831.74781360657971</c:v>
                </c:pt>
                <c:pt idx="41">
                  <c:v>1081.8897922036083</c:v>
                </c:pt>
                <c:pt idx="42">
                  <c:v>1018.0675589813202</c:v>
                </c:pt>
                <c:pt idx="43">
                  <c:v>778.21948896853155</c:v>
                </c:pt>
                <c:pt idx="44">
                  <c:v>897.62882854571512</c:v>
                </c:pt>
                <c:pt idx="45">
                  <c:v>1265.1213650030779</c:v>
                </c:pt>
                <c:pt idx="46">
                  <c:v>1158.0647157269818</c:v>
                </c:pt>
                <c:pt idx="47">
                  <c:v>868.80588450984305</c:v>
                </c:pt>
                <c:pt idx="48">
                  <c:v>962</c:v>
                </c:pt>
                <c:pt idx="49">
                  <c:v>693</c:v>
                </c:pt>
                <c:pt idx="50">
                  <c:v>1139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5C4-495D-A26B-A7DAB2CE6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845504"/>
        <c:axId val="169847040"/>
        <c:extLst>
          <c:ext xmlns:c15="http://schemas.microsoft.com/office/drawing/2012/chart" uri="{02D57815-91ED-43cb-92C2-25804820EDAC}">
            <c15:filteredLine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'Prov destacadas (2)'!$A$7</c15:sqref>
                        </c15:formulaRef>
                      </c:ext>
                    </c:extLst>
                    <c:strCache>
                      <c:ptCount val="1"/>
                      <c:pt idx="0">
                        <c:v>Total general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'Prov destacadas (2)'!$B$1:$AZ$1</c15:sqref>
                        </c15:formulaRef>
                      </c:ext>
                    </c:extLst>
                    <c:numCache>
                      <c:formatCode>mmm\-yy</c:formatCode>
                      <c:ptCount val="51"/>
                      <c:pt idx="0">
                        <c:v>42767</c:v>
                      </c:pt>
                      <c:pt idx="1">
                        <c:v>42795</c:v>
                      </c:pt>
                      <c:pt idx="2">
                        <c:v>42826</c:v>
                      </c:pt>
                      <c:pt idx="3">
                        <c:v>42856</c:v>
                      </c:pt>
                      <c:pt idx="4">
                        <c:v>42887</c:v>
                      </c:pt>
                      <c:pt idx="5">
                        <c:v>42917</c:v>
                      </c:pt>
                      <c:pt idx="6">
                        <c:v>42948</c:v>
                      </c:pt>
                      <c:pt idx="7">
                        <c:v>42979</c:v>
                      </c:pt>
                      <c:pt idx="8">
                        <c:v>43009</c:v>
                      </c:pt>
                      <c:pt idx="9">
                        <c:v>43040</c:v>
                      </c:pt>
                      <c:pt idx="10">
                        <c:v>43070</c:v>
                      </c:pt>
                      <c:pt idx="11">
                        <c:v>43132</c:v>
                      </c:pt>
                      <c:pt idx="12">
                        <c:v>43160</c:v>
                      </c:pt>
                      <c:pt idx="13">
                        <c:v>43191</c:v>
                      </c:pt>
                      <c:pt idx="14">
                        <c:v>43221</c:v>
                      </c:pt>
                      <c:pt idx="15">
                        <c:v>43252</c:v>
                      </c:pt>
                      <c:pt idx="16">
                        <c:v>43282</c:v>
                      </c:pt>
                      <c:pt idx="17">
                        <c:v>43313</c:v>
                      </c:pt>
                      <c:pt idx="18">
                        <c:v>43344</c:v>
                      </c:pt>
                      <c:pt idx="19">
                        <c:v>43374</c:v>
                      </c:pt>
                      <c:pt idx="20">
                        <c:v>43405</c:v>
                      </c:pt>
                      <c:pt idx="21">
                        <c:v>43435</c:v>
                      </c:pt>
                      <c:pt idx="22">
                        <c:v>43497</c:v>
                      </c:pt>
                      <c:pt idx="23">
                        <c:v>43525</c:v>
                      </c:pt>
                      <c:pt idx="24">
                        <c:v>43556</c:v>
                      </c:pt>
                      <c:pt idx="25">
                        <c:v>43586</c:v>
                      </c:pt>
                      <c:pt idx="26">
                        <c:v>43617</c:v>
                      </c:pt>
                      <c:pt idx="27">
                        <c:v>43647</c:v>
                      </c:pt>
                      <c:pt idx="28">
                        <c:v>43678</c:v>
                      </c:pt>
                      <c:pt idx="29">
                        <c:v>43709</c:v>
                      </c:pt>
                      <c:pt idx="30">
                        <c:v>43739</c:v>
                      </c:pt>
                      <c:pt idx="31">
                        <c:v>43770</c:v>
                      </c:pt>
                      <c:pt idx="32">
                        <c:v>43800</c:v>
                      </c:pt>
                      <c:pt idx="33">
                        <c:v>43862</c:v>
                      </c:pt>
                      <c:pt idx="34">
                        <c:v>43891</c:v>
                      </c:pt>
                      <c:pt idx="35">
                        <c:v>43922</c:v>
                      </c:pt>
                      <c:pt idx="36">
                        <c:v>43952</c:v>
                      </c:pt>
                      <c:pt idx="37">
                        <c:v>43983</c:v>
                      </c:pt>
                      <c:pt idx="38">
                        <c:v>44013</c:v>
                      </c:pt>
                      <c:pt idx="39">
                        <c:v>44044</c:v>
                      </c:pt>
                      <c:pt idx="40">
                        <c:v>44075</c:v>
                      </c:pt>
                      <c:pt idx="41">
                        <c:v>44105</c:v>
                      </c:pt>
                      <c:pt idx="42">
                        <c:v>44136</c:v>
                      </c:pt>
                      <c:pt idx="43">
                        <c:v>44166</c:v>
                      </c:pt>
                      <c:pt idx="44">
                        <c:v>44228</c:v>
                      </c:pt>
                      <c:pt idx="45">
                        <c:v>44256</c:v>
                      </c:pt>
                      <c:pt idx="46">
                        <c:v>44287</c:v>
                      </c:pt>
                      <c:pt idx="47">
                        <c:v>44317</c:v>
                      </c:pt>
                      <c:pt idx="48">
                        <c:v>44348</c:v>
                      </c:pt>
                      <c:pt idx="49">
                        <c:v>44378</c:v>
                      </c:pt>
                      <c:pt idx="50">
                        <c:v>44409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'Prov destacadas (2)'!$B$7:$AZ$7</c15:sqref>
                        </c15:formulaRef>
                      </c:ext>
                    </c:extLst>
                    <c:numCache>
                      <c:formatCode>_ * #,##0_ ;_ * \-#,##0_ ;_ * "-"??_ ;_ @_ </c:formatCode>
                      <c:ptCount val="51"/>
                      <c:pt idx="0">
                        <c:v>13092.367527504264</c:v>
                      </c:pt>
                      <c:pt idx="1">
                        <c:v>16153.255024111355</c:v>
                      </c:pt>
                      <c:pt idx="2">
                        <c:v>13100.598485478336</c:v>
                      </c:pt>
                      <c:pt idx="3">
                        <c:v>12666.415452346175</c:v>
                      </c:pt>
                      <c:pt idx="4">
                        <c:v>11598.448655210657</c:v>
                      </c:pt>
                      <c:pt idx="5">
                        <c:v>7004.5452359331275</c:v>
                      </c:pt>
                      <c:pt idx="6">
                        <c:v>12783.706603476659</c:v>
                      </c:pt>
                      <c:pt idx="7">
                        <c:v>12085.104045427512</c:v>
                      </c:pt>
                      <c:pt idx="8">
                        <c:v>11920.484885946124</c:v>
                      </c:pt>
                      <c:pt idx="9">
                        <c:v>10227.994152528088</c:v>
                      </c:pt>
                      <c:pt idx="10">
                        <c:v>9659.0291825705335</c:v>
                      </c:pt>
                      <c:pt idx="11">
                        <c:v>8915.7652841503477</c:v>
                      </c:pt>
                      <c:pt idx="12">
                        <c:v>10399.308845259256</c:v>
                      </c:pt>
                      <c:pt idx="13">
                        <c:v>8367.7244015898632</c:v>
                      </c:pt>
                      <c:pt idx="14">
                        <c:v>8380.1563308728946</c:v>
                      </c:pt>
                      <c:pt idx="15">
                        <c:v>7010.5721215251451</c:v>
                      </c:pt>
                      <c:pt idx="16">
                        <c:v>3909.8417595146884</c:v>
                      </c:pt>
                      <c:pt idx="17">
                        <c:v>7809.3235779601791</c:v>
                      </c:pt>
                      <c:pt idx="18">
                        <c:v>6377.5797221972498</c:v>
                      </c:pt>
                      <c:pt idx="19">
                        <c:v>6969.1323572483607</c:v>
                      </c:pt>
                      <c:pt idx="20">
                        <c:v>6054.3495608383228</c:v>
                      </c:pt>
                      <c:pt idx="21">
                        <c:v>5145.7827290698069</c:v>
                      </c:pt>
                      <c:pt idx="22">
                        <c:v>5855.791893837013</c:v>
                      </c:pt>
                      <c:pt idx="23">
                        <c:v>6293.4749312696422</c:v>
                      </c:pt>
                      <c:pt idx="24">
                        <c:v>5816.0950602094026</c:v>
                      </c:pt>
                      <c:pt idx="25">
                        <c:v>6698.5862077770507</c:v>
                      </c:pt>
                      <c:pt idx="26">
                        <c:v>5613.5394219556965</c:v>
                      </c:pt>
                      <c:pt idx="27">
                        <c:v>3909.629178555183</c:v>
                      </c:pt>
                      <c:pt idx="28">
                        <c:v>6833.9625891224932</c:v>
                      </c:pt>
                      <c:pt idx="29">
                        <c:v>7108.7868219290276</c:v>
                      </c:pt>
                      <c:pt idx="30">
                        <c:v>7272.6634940840349</c:v>
                      </c:pt>
                      <c:pt idx="31">
                        <c:v>6420.7083723837777</c:v>
                      </c:pt>
                      <c:pt idx="32">
                        <c:v>5766.2195512926601</c:v>
                      </c:pt>
                      <c:pt idx="33">
                        <c:v>5740.5465876057997</c:v>
                      </c:pt>
                      <c:pt idx="34">
                        <c:v>5158.2775915625862</c:v>
                      </c:pt>
                      <c:pt idx="35">
                        <c:v>94.703958975006572</c:v>
                      </c:pt>
                      <c:pt idx="36">
                        <c:v>404.55060736062586</c:v>
                      </c:pt>
                      <c:pt idx="37">
                        <c:v>2952.2929819599872</c:v>
                      </c:pt>
                      <c:pt idx="38">
                        <c:v>4344.0294225492144</c:v>
                      </c:pt>
                      <c:pt idx="39">
                        <c:v>4854.607288327511</c:v>
                      </c:pt>
                      <c:pt idx="40">
                        <c:v>3983.74262210082</c:v>
                      </c:pt>
                      <c:pt idx="41">
                        <c:v>6031.2010395061252</c:v>
                      </c:pt>
                      <c:pt idx="42">
                        <c:v>5920.0268267963338</c:v>
                      </c:pt>
                      <c:pt idx="43">
                        <c:v>4880.3420597881095</c:v>
                      </c:pt>
                      <c:pt idx="44">
                        <c:v>5556.6518537726688</c:v>
                      </c:pt>
                      <c:pt idx="45">
                        <c:v>7863.5167675008179</c:v>
                      </c:pt>
                      <c:pt idx="46">
                        <c:v>7252.0585975969707</c:v>
                      </c:pt>
                      <c:pt idx="47">
                        <c:v>7746.1662096404834</c:v>
                      </c:pt>
                      <c:pt idx="48">
                        <c:v>8741</c:v>
                      </c:pt>
                      <c:pt idx="49">
                        <c:v>5207</c:v>
                      </c:pt>
                      <c:pt idx="50">
                        <c:v>7957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C-C5C4-495D-A26B-A7DAB2CE6634}"/>
                  </c:ext>
                </c:extLst>
              </c15:ser>
            </c15:filteredLineSeries>
          </c:ext>
        </c:extLst>
      </c:lineChart>
      <c:dateAx>
        <c:axId val="1698455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AR"/>
          </a:p>
        </c:txPr>
        <c:crossAx val="169847040"/>
        <c:crosses val="autoZero"/>
        <c:auto val="1"/>
        <c:lblOffset val="100"/>
        <c:baseTimeUnit val="months"/>
        <c:majorUnit val="2"/>
        <c:majorTimeUnit val="months"/>
      </c:dateAx>
      <c:valAx>
        <c:axId val="169847040"/>
        <c:scaling>
          <c:orientation val="minMax"/>
          <c:max val="8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698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586386343786084E-2"/>
          <c:y val="1.7310160282945873E-2"/>
          <c:w val="0.95113621491104283"/>
          <c:h val="0.86868854909856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rgbClr val="46855C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17.676956593422819</c:v>
                </c:pt>
                <c:pt idx="1">
                  <c:v>43.901760307820467</c:v>
                </c:pt>
                <c:pt idx="2">
                  <c:v>37.460974982050779</c:v>
                </c:pt>
                <c:pt idx="3">
                  <c:v>15.790419072221685</c:v>
                </c:pt>
                <c:pt idx="4">
                  <c:v>23.913722973378359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7-4DCD-AAF4-C1FC3290E0FC}"/>
            </c:ext>
          </c:extLst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EFF6EA"/>
            </a:solidFill>
            <a:ln>
              <a:solidFill>
                <a:srgbClr val="46855C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24.442854388069318</c:v>
                </c:pt>
                <c:pt idx="1">
                  <c:v>64.650257479176631</c:v>
                </c:pt>
                <c:pt idx="2">
                  <c:v>60.485835330803354</c:v>
                </c:pt>
                <c:pt idx="3">
                  <c:v>22.611706785894043</c:v>
                </c:pt>
                <c:pt idx="4">
                  <c:v>36.536513775830826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7-4DCD-AAF4-C1FC3290E0FC}"/>
            </c:ext>
          </c:extLst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DBECD0"/>
            </a:solidFill>
            <a:ln>
              <a:solidFill>
                <a:srgbClr val="46855C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33.12304419530598</c:v>
                </c:pt>
                <c:pt idx="1">
                  <c:v>106.3780802720062</c:v>
                </c:pt>
                <c:pt idx="2">
                  <c:v>92.993482898448335</c:v>
                </c:pt>
                <c:pt idx="3">
                  <c:v>35.893021175339186</c:v>
                </c:pt>
                <c:pt idx="4">
                  <c:v>56.650002750854917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7-4DCD-AAF4-C1FC3290E0FC}"/>
            </c:ext>
          </c:extLst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DAF2DF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-7.6923076923076979E-3"/>
                  <c:y val="5.27354106655914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97-4DCD-AAF4-C1FC3290E0FC}"/>
                </c:ext>
              </c:extLst>
            </c:dLbl>
            <c:dLbl>
              <c:idx val="1"/>
              <c:layout>
                <c:manualLayout>
                  <c:x val="-1.0256410256410256E-2"/>
                  <c:y val="-9.66804693592189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97-4DCD-AAF4-C1FC3290E0FC}"/>
                </c:ext>
              </c:extLst>
            </c:dLbl>
            <c:dLbl>
              <c:idx val="2"/>
              <c:layout>
                <c:manualLayout>
                  <c:x val="-1.2820512820512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#,##0</c:formatCode>
                <c:ptCount val="5"/>
                <c:pt idx="0">
                  <c:v>49.920302802963484</c:v>
                </c:pt>
                <c:pt idx="1">
                  <c:v>146.78883866660442</c:v>
                </c:pt>
                <c:pt idx="2">
                  <c:v>134.65565973684471</c:v>
                </c:pt>
                <c:pt idx="3">
                  <c:v>50.305318884650127</c:v>
                </c:pt>
                <c:pt idx="4">
                  <c:v>66.471090649656475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97-4DCD-AAF4-C1FC3290E0FC}"/>
            </c:ext>
          </c:extLst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D1E8C2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3.8461538461538464E-3"/>
                  <c:y val="-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97-4DCD-AAF4-C1FC3290E0FC}"/>
                </c:ext>
              </c:extLst>
            </c:dLbl>
            <c:dLbl>
              <c:idx val="2"/>
              <c:layout>
                <c:manualLayout>
                  <c:x val="-7.6923076923076927E-3"/>
                  <c:y val="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#,##0</c:formatCode>
                <c:ptCount val="5"/>
                <c:pt idx="0">
                  <c:v>51.124228511847704</c:v>
                </c:pt>
                <c:pt idx="1">
                  <c:v>148.52128301997118</c:v>
                </c:pt>
                <c:pt idx="2">
                  <c:v>149.26495968562756</c:v>
                </c:pt>
                <c:pt idx="3">
                  <c:v>56.270280956031606</c:v>
                </c:pt>
                <c:pt idx="4">
                  <c:v>71.405422029655512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97-4DCD-AAF4-C1FC3290E0FC}"/>
            </c:ext>
          </c:extLst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4E1B1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1.0256410256410256E-2"/>
                  <c:y val="-1.5820623199677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B97-4DCD-AAF4-C1FC3290E0FC}"/>
                </c:ext>
              </c:extLst>
            </c:dLbl>
            <c:dLbl>
              <c:idx val="2"/>
              <c:layout>
                <c:manualLayout>
                  <c:x val="-7.6923076923076927E-3"/>
                  <c:y val="-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#,##0</c:formatCode>
                <c:ptCount val="5"/>
                <c:pt idx="0">
                  <c:v>55.387086888317633</c:v>
                </c:pt>
                <c:pt idx="1">
                  <c:v>163.43409495451357</c:v>
                </c:pt>
                <c:pt idx="2">
                  <c:v>156.17218944652217</c:v>
                </c:pt>
                <c:pt idx="3">
                  <c:v>64.470621517370347</c:v>
                </c:pt>
                <c:pt idx="4">
                  <c:v>74.574249705492988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97-4DCD-AAF4-C1FC3290E0FC}"/>
            </c:ext>
          </c:extLst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B0D795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1.0256410256410256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97-4DCD-AAF4-C1FC3290E0FC}"/>
                </c:ext>
              </c:extLst>
            </c:dLbl>
            <c:dLbl>
              <c:idx val="2"/>
              <c:layout>
                <c:manualLayout>
                  <c:x val="-1.4102564102564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#,##0</c:formatCode>
                <c:ptCount val="5"/>
                <c:pt idx="0">
                  <c:v>70.03548220471022</c:v>
                </c:pt>
                <c:pt idx="1">
                  <c:v>187.09635560698757</c:v>
                </c:pt>
                <c:pt idx="2">
                  <c:v>206.60218401571467</c:v>
                </c:pt>
                <c:pt idx="3">
                  <c:v>76.441173280697882</c:v>
                </c:pt>
                <c:pt idx="4">
                  <c:v>89.923168940313303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B97-4DCD-AAF4-C1FC3290E0FC}"/>
            </c:ext>
          </c:extLst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CB77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8.97435897435897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B97-4DCD-AAF4-C1FC3290E0FC}"/>
                </c:ext>
              </c:extLst>
            </c:dLbl>
            <c:dLbl>
              <c:idx val="2"/>
              <c:layout>
                <c:manualLayout>
                  <c:x val="-6.41025641025641E-3"/>
                  <c:y val="-1.3183852666397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#,##0</c:formatCode>
                <c:ptCount val="5"/>
                <c:pt idx="0">
                  <c:v>76.997406247601575</c:v>
                </c:pt>
                <c:pt idx="1">
                  <c:v>207.15615407612839</c:v>
                </c:pt>
                <c:pt idx="2">
                  <c:v>200.24736074744163</c:v>
                </c:pt>
                <c:pt idx="3">
                  <c:v>85.718830146945152</c:v>
                </c:pt>
                <c:pt idx="4">
                  <c:v>95.148052923668018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B97-4DCD-AAF4-C1FC3290E0FC}"/>
            </c:ext>
          </c:extLst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2BF59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1.666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B97-4DCD-AAF4-C1FC3290E0FC}"/>
                </c:ext>
              </c:extLst>
            </c:dLbl>
            <c:dLbl>
              <c:idx val="2"/>
              <c:layout>
                <c:manualLayout>
                  <c:x val="-6.41025641025641E-3"/>
                  <c:y val="-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B97-4DCD-AAF4-C1FC3290E0FC}"/>
                </c:ext>
              </c:extLst>
            </c:dLbl>
            <c:dLbl>
              <c:idx val="3"/>
              <c:layout>
                <c:manualLayout>
                  <c:x val="-3.8461538461538464E-3"/>
                  <c:y val="5.27354106655905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B97-4DCD-AAF4-C1FC3290E0FC}"/>
                </c:ext>
              </c:extLst>
            </c:dLbl>
            <c:dLbl>
              <c:idx val="4"/>
              <c:layout>
                <c:manualLayout>
                  <c:x val="-1.2820512820514701E-3"/>
                  <c:y val="-1.318385266639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#,##0</c:formatCode>
                <c:ptCount val="5"/>
                <c:pt idx="0">
                  <c:v>93.198662297097243</c:v>
                </c:pt>
                <c:pt idx="1">
                  <c:v>238.75989875051278</c:v>
                </c:pt>
                <c:pt idx="2">
                  <c:v>235.8053563604301</c:v>
                </c:pt>
                <c:pt idx="3">
                  <c:v>110.42830961708009</c:v>
                </c:pt>
                <c:pt idx="4">
                  <c:v>108.91267951002351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B97-4DCD-AAF4-C1FC3290E0FC}"/>
            </c:ext>
          </c:extLst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FAF43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-2.5641025641025641E-3"/>
                  <c:y val="-1.318385266639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97-4DCD-AAF4-C1FC3290E0FC}"/>
                </c:ext>
              </c:extLst>
            </c:dLbl>
            <c:dLbl>
              <c:idx val="1"/>
              <c:layout>
                <c:manualLayout>
                  <c:x val="-1.6666666666666715E-2"/>
                  <c:y val="2.636770533279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97-4DCD-AAF4-C1FC3290E0FC}"/>
                </c:ext>
              </c:extLst>
            </c:dLbl>
            <c:dLbl>
              <c:idx val="3"/>
              <c:layout>
                <c:manualLayout>
                  <c:x val="-1.025641025641035E-2"/>
                  <c:y val="7.9103115998386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Tablas!$L$4:$L$8</c:f>
              <c:numCache>
                <c:formatCode>#,##0</c:formatCode>
                <c:ptCount val="5"/>
                <c:pt idx="0">
                  <c:v>107.60031684086475</c:v>
                </c:pt>
                <c:pt idx="1">
                  <c:v>274.27228041143366</c:v>
                </c:pt>
                <c:pt idx="2">
                  <c:v>302.74620451143039</c:v>
                </c:pt>
                <c:pt idx="3">
                  <c:v>131.68292308962461</c:v>
                </c:pt>
                <c:pt idx="4">
                  <c:v>126.65848514462836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B97-4DCD-AAF4-C1FC3290E0FC}"/>
            </c:ext>
          </c:extLst>
        </c:ser>
        <c:ser>
          <c:idx val="10"/>
          <c:order val="10"/>
          <c:tx>
            <c:strRef>
              <c:f>Tablas!$M$3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5F963A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3.8461538461538464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97-4DCD-AAF4-C1FC3290E0FC}"/>
                </c:ext>
              </c:extLst>
            </c:dLbl>
            <c:dLbl>
              <c:idx val="4"/>
              <c:layout>
                <c:manualLayout>
                  <c:x val="1.282051282051282E-2"/>
                  <c:y val="1.0547082133118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Tablas!$M$4:$M$8</c:f>
              <c:numCache>
                <c:formatCode>#,##0</c:formatCode>
                <c:ptCount val="5"/>
                <c:pt idx="0">
                  <c:v>106.74602071784916</c:v>
                </c:pt>
                <c:pt idx="1">
                  <c:v>283.12377333684685</c:v>
                </c:pt>
                <c:pt idx="2">
                  <c:v>263.9502124245422</c:v>
                </c:pt>
                <c:pt idx="3">
                  <c:v>131.540480965439</c:v>
                </c:pt>
                <c:pt idx="4">
                  <c:v>126.17641376809554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B97-4DCD-AAF4-C1FC3290E0FC}"/>
            </c:ext>
          </c:extLst>
        </c:ser>
        <c:ser>
          <c:idx val="11"/>
          <c:order val="11"/>
          <c:tx>
            <c:strRef>
              <c:f>Tablas!$N$3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B762E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1.1538461538461539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-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Tablas!$N$4:$N$8</c:f>
              <c:numCache>
                <c:formatCode>#,##0</c:formatCode>
                <c:ptCount val="5"/>
                <c:pt idx="0">
                  <c:v>71.957716435318957</c:v>
                </c:pt>
                <c:pt idx="1">
                  <c:v>178.00321842422295</c:v>
                </c:pt>
                <c:pt idx="2">
                  <c:v>162.67354074381547</c:v>
                </c:pt>
                <c:pt idx="3">
                  <c:v>78.945742653304663</c:v>
                </c:pt>
                <c:pt idx="4">
                  <c:v>75.791876781860978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B97-4DCD-AAF4-C1FC3290E0FC}"/>
            </c:ext>
          </c:extLst>
        </c:ser>
        <c:ser>
          <c:idx val="12"/>
          <c:order val="12"/>
          <c:tx>
            <c:strRef>
              <c:f>Tablas!$O$3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85822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1.0256410256410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B97-4DCD-AAF4-C1FC3290E0FC}"/>
                </c:ext>
              </c:extLst>
            </c:dLbl>
            <c:dLbl>
              <c:idx val="2"/>
              <c:layout>
                <c:manualLayout>
                  <c:x val="7.692307692307692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Tablas!$O$4:$O$8</c:f>
              <c:numCache>
                <c:formatCode>0</c:formatCode>
                <c:ptCount val="5"/>
                <c:pt idx="0" formatCode="_(* #,##0_);_(* \(#,##0\);_(* &quot;-&quot;_);_(@_)">
                  <c:v>62.386618538360814</c:v>
                </c:pt>
                <c:pt idx="1">
                  <c:v>157.56815529211212</c:v>
                </c:pt>
                <c:pt idx="2">
                  <c:v>150.35819724061159</c:v>
                </c:pt>
                <c:pt idx="3">
                  <c:v>67.564956475452846</c:v>
                </c:pt>
                <c:pt idx="4">
                  <c:v>71.545589003135646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6B97-4DCD-AAF4-C1FC3290E0FC}"/>
            </c:ext>
          </c:extLst>
        </c:ser>
        <c:ser>
          <c:idx val="13"/>
          <c:order val="13"/>
          <c:tx>
            <c:strRef>
              <c:f>Tablas!$P$3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2C451B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-2.5911968290715124E-17"/>
                  <c:y val="-2.68771732729919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6B97-4DCD-AAF4-C1FC3290E0FC}"/>
                </c:ext>
              </c:extLst>
            </c:dLbl>
            <c:dLbl>
              <c:idx val="1"/>
              <c:layout>
                <c:manualLayout>
                  <c:x val="7.0669820803592135E-3"/>
                  <c:y val="-2.6877487754871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6B97-4DCD-AAF4-C1FC3290E0FC}"/>
                </c:ext>
              </c:extLst>
            </c:dLbl>
            <c:dLbl>
              <c:idx val="2"/>
              <c:layout>
                <c:manualLayout>
                  <c:x val="9.8937749125028677E-3"/>
                  <c:y val="-2.68774877548705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6B97-4DCD-AAF4-C1FC3290E0FC}"/>
                </c:ext>
              </c:extLst>
            </c:dLbl>
            <c:dLbl>
              <c:idx val="3"/>
              <c:layout>
                <c:manualLayout>
                  <c:x val="2.8267928321436026E-3"/>
                  <c:y val="2.68774877548705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6B97-4DCD-AAF4-C1FC3290E0FC}"/>
                </c:ext>
              </c:extLst>
            </c:dLbl>
            <c:dLbl>
              <c:idx val="4"/>
              <c:layout>
                <c:manualLayout>
                  <c:x val="5.7381668671389564E-3"/>
                  <c:y val="-5.3754975509742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Tablas!$P$4:$P$8</c:f>
              <c:numCache>
                <c:formatCode>0</c:formatCode>
                <c:ptCount val="5"/>
                <c:pt idx="0">
                  <c:v>43.911221131396104</c:v>
                </c:pt>
                <c:pt idx="1">
                  <c:v>105.53795077037167</c:v>
                </c:pt>
                <c:pt idx="2">
                  <c:v>123.69640282408518</c:v>
                </c:pt>
                <c:pt idx="3">
                  <c:v>47.324220173498766</c:v>
                </c:pt>
                <c:pt idx="4">
                  <c:v>48.313508684560666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6B97-4DCD-AAF4-C1FC3290E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916096"/>
        <c:axId val="252917632"/>
      </c:barChart>
      <c:catAx>
        <c:axId val="252916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917632"/>
        <c:crosses val="autoZero"/>
        <c:auto val="1"/>
        <c:lblAlgn val="ctr"/>
        <c:lblOffset val="100"/>
        <c:noMultiLvlLbl val="0"/>
      </c:catAx>
      <c:valAx>
        <c:axId val="25291763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52916096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58601763651628724"/>
          <c:y val="0"/>
          <c:w val="0.40691538140335354"/>
          <c:h val="0.16782070557003131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noFill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861F8A-5AE6-41BE-8162-4655E9ACFB75}" type="doc">
      <dgm:prSet loTypeId="urn:microsoft.com/office/officeart/2005/8/layout/hierarchy3" loCatId="hierarchy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BEEB3575-3C4A-4D18-A18F-063D08DE75F3}">
      <dgm:prSet phldrT="[Texto]" custT="1"/>
      <dgm:spPr>
        <a:solidFill>
          <a:srgbClr val="FFE18B"/>
        </a:solidFill>
        <a:ln>
          <a:solidFill>
            <a:schemeClr val="accent4">
              <a:lumMod val="60000"/>
              <a:lumOff val="40000"/>
            </a:schemeClr>
          </a:solidFill>
        </a:ln>
        <a:scene3d>
          <a:camera prst="perspectiveRigh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s-MX" sz="2200" b="1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EN EL INGRESO DE NUEVOS </a:t>
          </a:r>
          <a:br>
            <a:rPr lang="es-MX" sz="2200" b="1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</a:br>
          <a:r>
            <a:rPr lang="es-MX" sz="2200" b="1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JUICIOS POST REFORMA</a:t>
          </a:r>
          <a:endParaRPr lang="es-ES" sz="2200" b="1" dirty="0">
            <a:solidFill>
              <a:schemeClr val="accent4">
                <a:lumMod val="75000"/>
              </a:schemeClr>
            </a:solidFill>
            <a:latin typeface="+mn-lt"/>
          </a:endParaRPr>
        </a:p>
      </dgm:t>
    </dgm:pt>
    <dgm:pt modelId="{A10A3AF4-B267-4376-B614-D621D700BA6D}" type="parTrans" cxnId="{B1D82CD6-D98C-4703-A7A2-EFE6A1C9F722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30B1FE68-910B-4B78-96EF-67D27F3411F4}" type="sibTrans" cxnId="{B1D82CD6-D98C-4703-A7A2-EFE6A1C9F722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EAEFD6EF-1EE9-4EAF-B3A0-6C291737A4C8}">
      <dgm:prSet phldrT="[Texto]" custT="1"/>
      <dgm:spPr/>
      <dgm:t>
        <a:bodyPr lIns="180000" tIns="0" rIns="0" bIns="0"/>
        <a:lstStyle/>
        <a:p>
          <a:pPr algn="l"/>
          <a:r>
            <a:rPr lang="es-ES" sz="1800" b="1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Condición necesaria para sostener la baja de </a:t>
          </a:r>
          <a:r>
            <a:rPr lang="es-ES" sz="1800" b="1" dirty="0" err="1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litigiosidad</a:t>
          </a:r>
          <a:endParaRPr lang="es-ES" sz="1800" b="1" dirty="0">
            <a:solidFill>
              <a:schemeClr val="accent4">
                <a:lumMod val="75000"/>
              </a:schemeClr>
            </a:solidFill>
            <a:latin typeface="+mn-lt"/>
          </a:endParaRPr>
        </a:p>
      </dgm:t>
    </dgm:pt>
    <dgm:pt modelId="{72C8FF3F-A2FD-4C15-9958-3DE653933C92}" type="parTrans" cxnId="{8A3F6D91-458C-44F8-973E-35F7DFA039C7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01D13754-A3E1-45BD-A825-EB7A5062720A}" type="sibTrans" cxnId="{8A3F6D91-458C-44F8-973E-35F7DFA039C7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2B3C60B5-D1BC-4D9D-B6B7-9DEA37162363}">
      <dgm:prSet phldrT="[Texto]" custT="1"/>
      <dgm:spPr/>
      <dgm:t>
        <a:bodyPr lIns="180000" tIns="0" rIns="0" bIns="0"/>
        <a:lstStyle/>
        <a:p>
          <a:pPr algn="l"/>
          <a:r>
            <a:rPr lang="es-ES" sz="17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  <a:t>Aplicar mismos criterios para determinar </a:t>
          </a:r>
          <a:br>
            <a:rPr lang="es-ES" sz="17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</a:br>
          <a:r>
            <a:rPr lang="es-ES" sz="17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  <a:t>el porcentaje de incapacidad</a:t>
          </a:r>
          <a:endParaRPr lang="es-ES" sz="1700" b="0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27A08DB3-C3EC-44D8-A0F6-3875D60394E3}" type="parTrans" cxnId="{B178B52D-6978-4187-96A9-9567152B3B46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35E3F08F-90BC-480A-9364-DE921A183D90}" type="sibTrans" cxnId="{B178B52D-6978-4187-96A9-9567152B3B46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52888D76-0F0A-4975-898A-AE5DF9FD2F98}" type="pres">
      <dgm:prSet presAssocID="{BC861F8A-5AE6-41BE-8162-4655E9ACFB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B811E1-D9CC-43E6-9FFF-0F1A6CFE74F0}" type="pres">
      <dgm:prSet presAssocID="{BEEB3575-3C4A-4D18-A18F-063D08DE75F3}" presName="root" presStyleCnt="0"/>
      <dgm:spPr/>
    </dgm:pt>
    <dgm:pt modelId="{8C6D46E4-58B7-46B5-8DEC-FDF6958FC9F3}" type="pres">
      <dgm:prSet presAssocID="{BEEB3575-3C4A-4D18-A18F-063D08DE75F3}" presName="rootComposite" presStyleCnt="0"/>
      <dgm:spPr/>
    </dgm:pt>
    <dgm:pt modelId="{24A18AF1-1090-4115-818F-460B297EEC77}" type="pres">
      <dgm:prSet presAssocID="{BEEB3575-3C4A-4D18-A18F-063D08DE75F3}" presName="rootText" presStyleLbl="node1" presStyleIdx="0" presStyleCnt="1" custScaleX="281319" custScaleY="103786" custLinFactNeighborX="8982" custLinFactNeighborY="-12706"/>
      <dgm:spPr/>
    </dgm:pt>
    <dgm:pt modelId="{DA542653-D127-4CC7-AB0C-B7B92AAD74C0}" type="pres">
      <dgm:prSet presAssocID="{BEEB3575-3C4A-4D18-A18F-063D08DE75F3}" presName="rootConnector" presStyleLbl="node1" presStyleIdx="0" presStyleCnt="1"/>
      <dgm:spPr/>
    </dgm:pt>
    <dgm:pt modelId="{F6006176-E914-4F7F-8375-A8C9DD3ABAAE}" type="pres">
      <dgm:prSet presAssocID="{BEEB3575-3C4A-4D18-A18F-063D08DE75F3}" presName="childShape" presStyleCnt="0"/>
      <dgm:spPr/>
    </dgm:pt>
    <dgm:pt modelId="{4CEBD533-5C21-4628-A6A3-B6A75FA685F2}" type="pres">
      <dgm:prSet presAssocID="{72C8FF3F-A2FD-4C15-9958-3DE653933C92}" presName="Name13" presStyleLbl="parChTrans1D2" presStyleIdx="0" presStyleCnt="2"/>
      <dgm:spPr/>
    </dgm:pt>
    <dgm:pt modelId="{EF4FBAA8-B03F-487E-89EE-8D95E51AD159}" type="pres">
      <dgm:prSet presAssocID="{EAEFD6EF-1EE9-4EAF-B3A0-6C291737A4C8}" presName="childText" presStyleLbl="bgAcc1" presStyleIdx="0" presStyleCnt="2" custScaleX="238484" custScaleY="114609" custLinFactNeighborY="23069">
        <dgm:presLayoutVars>
          <dgm:bulletEnabled val="1"/>
        </dgm:presLayoutVars>
      </dgm:prSet>
      <dgm:spPr/>
    </dgm:pt>
    <dgm:pt modelId="{E0E6364D-62A1-4F88-915F-EEF47214C220}" type="pres">
      <dgm:prSet presAssocID="{27A08DB3-C3EC-44D8-A0F6-3875D60394E3}" presName="Name13" presStyleLbl="parChTrans1D2" presStyleIdx="1" presStyleCnt="2"/>
      <dgm:spPr/>
    </dgm:pt>
    <dgm:pt modelId="{F6655835-4F14-4F13-BD72-A26D98FA04B6}" type="pres">
      <dgm:prSet presAssocID="{2B3C60B5-D1BC-4D9D-B6B7-9DEA37162363}" presName="childText" presStyleLbl="bgAcc1" presStyleIdx="1" presStyleCnt="2" custScaleX="290689" custScaleY="85165" custLinFactNeighborY="35282">
        <dgm:presLayoutVars>
          <dgm:bulletEnabled val="1"/>
        </dgm:presLayoutVars>
      </dgm:prSet>
      <dgm:spPr/>
    </dgm:pt>
  </dgm:ptLst>
  <dgm:cxnLst>
    <dgm:cxn modelId="{95AC2A0E-8D49-45BB-B2C3-7895872F818E}" type="presOf" srcId="{2B3C60B5-D1BC-4D9D-B6B7-9DEA37162363}" destId="{F6655835-4F14-4F13-BD72-A26D98FA04B6}" srcOrd="0" destOrd="0" presId="urn:microsoft.com/office/officeart/2005/8/layout/hierarchy3"/>
    <dgm:cxn modelId="{54F88C20-4C0E-445C-BC02-0EAE4BEA42B3}" type="presOf" srcId="{BEEB3575-3C4A-4D18-A18F-063D08DE75F3}" destId="{24A18AF1-1090-4115-818F-460B297EEC77}" srcOrd="0" destOrd="0" presId="urn:microsoft.com/office/officeart/2005/8/layout/hierarchy3"/>
    <dgm:cxn modelId="{9B8FCB2C-0990-412E-A42F-AEC0ED4AB8FE}" type="presOf" srcId="{72C8FF3F-A2FD-4C15-9958-3DE653933C92}" destId="{4CEBD533-5C21-4628-A6A3-B6A75FA685F2}" srcOrd="0" destOrd="0" presId="urn:microsoft.com/office/officeart/2005/8/layout/hierarchy3"/>
    <dgm:cxn modelId="{B178B52D-6978-4187-96A9-9567152B3B46}" srcId="{BEEB3575-3C4A-4D18-A18F-063D08DE75F3}" destId="{2B3C60B5-D1BC-4D9D-B6B7-9DEA37162363}" srcOrd="1" destOrd="0" parTransId="{27A08DB3-C3EC-44D8-A0F6-3875D60394E3}" sibTransId="{35E3F08F-90BC-480A-9364-DE921A183D90}"/>
    <dgm:cxn modelId="{5F96B16E-0DF4-49E5-9DAD-8DC18583EA54}" type="presOf" srcId="{BEEB3575-3C4A-4D18-A18F-063D08DE75F3}" destId="{DA542653-D127-4CC7-AB0C-B7B92AAD74C0}" srcOrd="1" destOrd="0" presId="urn:microsoft.com/office/officeart/2005/8/layout/hierarchy3"/>
    <dgm:cxn modelId="{8A3F6D91-458C-44F8-973E-35F7DFA039C7}" srcId="{BEEB3575-3C4A-4D18-A18F-063D08DE75F3}" destId="{EAEFD6EF-1EE9-4EAF-B3A0-6C291737A4C8}" srcOrd="0" destOrd="0" parTransId="{72C8FF3F-A2FD-4C15-9958-3DE653933C92}" sibTransId="{01D13754-A3E1-45BD-A825-EB7A5062720A}"/>
    <dgm:cxn modelId="{634F42A0-045F-4B5E-A1A3-1D2608E2790A}" type="presOf" srcId="{EAEFD6EF-1EE9-4EAF-B3A0-6C291737A4C8}" destId="{EF4FBAA8-B03F-487E-89EE-8D95E51AD159}" srcOrd="0" destOrd="0" presId="urn:microsoft.com/office/officeart/2005/8/layout/hierarchy3"/>
    <dgm:cxn modelId="{AD5214AC-C96E-48A3-9597-DDB0DF8CBD83}" type="presOf" srcId="{BC861F8A-5AE6-41BE-8162-4655E9ACFB75}" destId="{52888D76-0F0A-4975-898A-AE5DF9FD2F98}" srcOrd="0" destOrd="0" presId="urn:microsoft.com/office/officeart/2005/8/layout/hierarchy3"/>
    <dgm:cxn modelId="{0D1E76C9-0B1B-46E5-9777-612BCAD527A6}" type="presOf" srcId="{27A08DB3-C3EC-44D8-A0F6-3875D60394E3}" destId="{E0E6364D-62A1-4F88-915F-EEF47214C220}" srcOrd="0" destOrd="0" presId="urn:microsoft.com/office/officeart/2005/8/layout/hierarchy3"/>
    <dgm:cxn modelId="{B1D82CD6-D98C-4703-A7A2-EFE6A1C9F722}" srcId="{BC861F8A-5AE6-41BE-8162-4655E9ACFB75}" destId="{BEEB3575-3C4A-4D18-A18F-063D08DE75F3}" srcOrd="0" destOrd="0" parTransId="{A10A3AF4-B267-4376-B614-D621D700BA6D}" sibTransId="{30B1FE68-910B-4B78-96EF-67D27F3411F4}"/>
    <dgm:cxn modelId="{C3641DBE-6F80-456F-BE8B-924282AD303F}" type="presParOf" srcId="{52888D76-0F0A-4975-898A-AE5DF9FD2F98}" destId="{ECB811E1-D9CC-43E6-9FFF-0F1A6CFE74F0}" srcOrd="0" destOrd="0" presId="urn:microsoft.com/office/officeart/2005/8/layout/hierarchy3"/>
    <dgm:cxn modelId="{AE0474C0-9A6C-4A20-AE16-E586EA2ED4DC}" type="presParOf" srcId="{ECB811E1-D9CC-43E6-9FFF-0F1A6CFE74F0}" destId="{8C6D46E4-58B7-46B5-8DEC-FDF6958FC9F3}" srcOrd="0" destOrd="0" presId="urn:microsoft.com/office/officeart/2005/8/layout/hierarchy3"/>
    <dgm:cxn modelId="{88922962-000E-4F55-B329-71F5FF50DD58}" type="presParOf" srcId="{8C6D46E4-58B7-46B5-8DEC-FDF6958FC9F3}" destId="{24A18AF1-1090-4115-818F-460B297EEC77}" srcOrd="0" destOrd="0" presId="urn:microsoft.com/office/officeart/2005/8/layout/hierarchy3"/>
    <dgm:cxn modelId="{937BDAFE-A793-423C-B8E5-199FE6BA853F}" type="presParOf" srcId="{8C6D46E4-58B7-46B5-8DEC-FDF6958FC9F3}" destId="{DA542653-D127-4CC7-AB0C-B7B92AAD74C0}" srcOrd="1" destOrd="0" presId="urn:microsoft.com/office/officeart/2005/8/layout/hierarchy3"/>
    <dgm:cxn modelId="{43CEF3D5-697D-4425-AE6D-9A449FB5362B}" type="presParOf" srcId="{ECB811E1-D9CC-43E6-9FFF-0F1A6CFE74F0}" destId="{F6006176-E914-4F7F-8375-A8C9DD3ABAAE}" srcOrd="1" destOrd="0" presId="urn:microsoft.com/office/officeart/2005/8/layout/hierarchy3"/>
    <dgm:cxn modelId="{2CC2E742-73BB-4DF4-B735-3D088DC4A9B1}" type="presParOf" srcId="{F6006176-E914-4F7F-8375-A8C9DD3ABAAE}" destId="{4CEBD533-5C21-4628-A6A3-B6A75FA685F2}" srcOrd="0" destOrd="0" presId="urn:microsoft.com/office/officeart/2005/8/layout/hierarchy3"/>
    <dgm:cxn modelId="{BCA3C013-13DE-4E9D-B585-4A1ED6F4EDC3}" type="presParOf" srcId="{F6006176-E914-4F7F-8375-A8C9DD3ABAAE}" destId="{EF4FBAA8-B03F-487E-89EE-8D95E51AD159}" srcOrd="1" destOrd="0" presId="urn:microsoft.com/office/officeart/2005/8/layout/hierarchy3"/>
    <dgm:cxn modelId="{655D1DBD-9350-4782-AC06-F2A5C759E511}" type="presParOf" srcId="{F6006176-E914-4F7F-8375-A8C9DD3ABAAE}" destId="{E0E6364D-62A1-4F88-915F-EEF47214C220}" srcOrd="2" destOrd="0" presId="urn:microsoft.com/office/officeart/2005/8/layout/hierarchy3"/>
    <dgm:cxn modelId="{B8610CA4-C5D5-4CB9-A0EB-30364479617C}" type="presParOf" srcId="{F6006176-E914-4F7F-8375-A8C9DD3ABAAE}" destId="{F6655835-4F14-4F13-BD72-A26D98FA04B6}" srcOrd="3" destOrd="0" presId="urn:microsoft.com/office/officeart/2005/8/layout/hierarchy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861F8A-5AE6-41BE-8162-4655E9ACFB75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EEB3575-3C4A-4D18-A18F-063D08DE75F3}">
      <dgm:prSet phldrT="[Texto]" custT="1"/>
      <dgm:spPr>
        <a:solidFill>
          <a:srgbClr val="D2CA6F"/>
        </a:solidFill>
        <a:ln w="25400" cmpd="sng">
          <a:solidFill>
            <a:srgbClr val="938C2D"/>
          </a:solidFill>
        </a:ln>
        <a:scene3d>
          <a:camera prst="perspectiveRigh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s-ES" sz="2200" b="1" dirty="0">
              <a:solidFill>
                <a:schemeClr val="bg1"/>
              </a:solidFill>
              <a:latin typeface="+mn-lt"/>
            </a:rPr>
            <a:t>EN EL STOCK DE JUICIOS</a:t>
          </a:r>
        </a:p>
      </dgm:t>
    </dgm:pt>
    <dgm:pt modelId="{A10A3AF4-B267-4376-B614-D621D700BA6D}" type="parTrans" cxnId="{B1D82CD6-D98C-4703-A7A2-EFE6A1C9F722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30B1FE68-910B-4B78-96EF-67D27F3411F4}" type="sibTrans" cxnId="{B1D82CD6-D98C-4703-A7A2-EFE6A1C9F722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CE74F713-8244-4B78-97D1-F8894E580F1F}">
      <dgm:prSet phldrT="[Texto]" custT="1"/>
      <dgm:spPr>
        <a:solidFill>
          <a:schemeClr val="bg1">
            <a:lumMod val="95000"/>
            <a:alpha val="90000"/>
          </a:schemeClr>
        </a:solidFill>
        <a:ln w="12700">
          <a:solidFill>
            <a:srgbClr val="638577"/>
          </a:solidFill>
        </a:ln>
      </dgm:spPr>
      <dgm:t>
        <a:bodyPr lIns="180000" tIns="0" rIns="0" bIns="0" anchor="ctr" anchorCtr="0"/>
        <a:lstStyle/>
        <a:p>
          <a:pPr algn="l"/>
          <a:r>
            <a:rPr lang="es" sz="1700" b="1" dirty="0">
              <a:solidFill>
                <a:srgbClr val="938C2D"/>
              </a:solidFill>
              <a:latin typeface="+mn-lt"/>
              <a:ea typeface="Verdana" pitchFamily="34" charset="0"/>
            </a:rPr>
            <a:t>Implicaba a feb/18:</a:t>
          </a:r>
          <a:endParaRPr lang="es-ES" sz="1700" b="1" dirty="0">
            <a:solidFill>
              <a:srgbClr val="938C2D"/>
            </a:solidFill>
            <a:latin typeface="+mn-lt"/>
          </a:endParaRPr>
        </a:p>
      </dgm:t>
    </dgm:pt>
    <dgm:pt modelId="{F5B94083-1115-4AE4-A03E-E7F1D7DEE8A7}" type="parTrans" cxnId="{281E773A-C70C-4ED7-A362-21AC903178A4}">
      <dgm:prSet/>
      <dgm:spPr>
        <a:ln w="25400">
          <a:solidFill>
            <a:srgbClr val="638577"/>
          </a:solidFill>
        </a:ln>
      </dgm:spPr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69695B43-6C8C-4BED-ADB3-24076609ACB8}" type="sibTrans" cxnId="{281E773A-C70C-4ED7-A362-21AC903178A4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855CCC0C-EBD4-4D02-96FD-5A3382A69DA5}">
      <dgm:prSet custScaleX="173765" custT="1"/>
      <dgm:spPr>
        <a:solidFill>
          <a:schemeClr val="bg1">
            <a:lumMod val="95000"/>
            <a:alpha val="90000"/>
          </a:schemeClr>
        </a:solidFill>
        <a:ln w="12700">
          <a:solidFill>
            <a:srgbClr val="638577"/>
          </a:solidFill>
        </a:ln>
      </dgm:spPr>
      <dgm:t>
        <a:bodyPr lIns="180000" tIns="0" rIns="0" bIns="0" anchor="ctr" anchorCtr="0"/>
        <a:lstStyle/>
        <a:p>
          <a:pPr algn="l"/>
          <a:r>
            <a:rPr lang="es" sz="1700" b="1" dirty="0">
              <a:solidFill>
                <a:srgbClr val="938C2D"/>
              </a:solidFill>
              <a:latin typeface="+mn-lt"/>
              <a:ea typeface="Verdana" pitchFamily="34" charset="0"/>
            </a:rPr>
            <a:t>7 veces el valor del stock judicial</a:t>
          </a:r>
          <a:endParaRPr lang="es-ES" sz="1700" b="1" dirty="0">
            <a:solidFill>
              <a:srgbClr val="938C2D"/>
            </a:solidFill>
            <a:latin typeface="+mn-lt"/>
          </a:endParaRPr>
        </a:p>
      </dgm:t>
    </dgm:pt>
    <dgm:pt modelId="{9FC76C63-CBAD-4045-8B74-10776697BA0D}" type="parTrans" cxnId="{55572CDD-5092-4A94-AD5D-0898F9C7CF67}">
      <dgm:prSet/>
      <dgm:spPr/>
      <dgm:t>
        <a:bodyPr/>
        <a:lstStyle/>
        <a:p>
          <a:endParaRPr lang="es-ES"/>
        </a:p>
      </dgm:t>
    </dgm:pt>
    <dgm:pt modelId="{6C5688C4-8276-41BA-9645-2434B0508E01}" type="sibTrans" cxnId="{55572CDD-5092-4A94-AD5D-0898F9C7CF67}">
      <dgm:prSet/>
      <dgm:spPr/>
      <dgm:t>
        <a:bodyPr/>
        <a:lstStyle/>
        <a:p>
          <a:endParaRPr lang="es-ES"/>
        </a:p>
      </dgm:t>
    </dgm:pt>
    <dgm:pt modelId="{CF9ABB16-14F1-49C3-98F8-9B406BD0CE2E}">
      <dgm:prSet custScaleX="173765" custT="1"/>
      <dgm:spPr>
        <a:solidFill>
          <a:schemeClr val="bg1">
            <a:lumMod val="95000"/>
            <a:alpha val="90000"/>
          </a:schemeClr>
        </a:solidFill>
        <a:ln w="12700">
          <a:solidFill>
            <a:srgbClr val="638577"/>
          </a:solidFill>
        </a:ln>
      </dgm:spPr>
      <dgm:t>
        <a:bodyPr lIns="180000" tIns="0" rIns="0" bIns="0" anchor="ctr" anchorCtr="0"/>
        <a:lstStyle/>
        <a:p>
          <a:pPr algn="l"/>
          <a:r>
            <a:rPr lang="es-AR" sz="1700" b="1" dirty="0">
              <a:solidFill>
                <a:srgbClr val="938C2D"/>
              </a:solidFill>
              <a:latin typeface="+mn-lt"/>
              <a:ea typeface="Verdana" pitchFamily="34" charset="0"/>
            </a:rPr>
            <a:t>4 años del total de recaudación del sistema</a:t>
          </a:r>
          <a:endParaRPr lang="es-ES" sz="1700" b="1" dirty="0">
            <a:solidFill>
              <a:srgbClr val="938C2D"/>
            </a:solidFill>
            <a:latin typeface="+mn-lt"/>
          </a:endParaRPr>
        </a:p>
      </dgm:t>
    </dgm:pt>
    <dgm:pt modelId="{AC78FE10-026D-431B-BA04-229E5C986A3D}" type="parTrans" cxnId="{A54015D9-E39B-46AC-B4B9-63DBB8D20A95}">
      <dgm:prSet/>
      <dgm:spPr/>
      <dgm:t>
        <a:bodyPr/>
        <a:lstStyle/>
        <a:p>
          <a:endParaRPr lang="es-ES"/>
        </a:p>
      </dgm:t>
    </dgm:pt>
    <dgm:pt modelId="{8A80A5AB-002C-43A7-B14C-40473C3A0362}" type="sibTrans" cxnId="{A54015D9-E39B-46AC-B4B9-63DBB8D20A95}">
      <dgm:prSet/>
      <dgm:spPr/>
      <dgm:t>
        <a:bodyPr/>
        <a:lstStyle/>
        <a:p>
          <a:endParaRPr lang="es-ES"/>
        </a:p>
      </dgm:t>
    </dgm:pt>
    <dgm:pt modelId="{2B3C60B5-D1BC-4D9D-B6B7-9DEA37162363}">
      <dgm:prSet phldrT="[Texto]" custT="1"/>
      <dgm:spPr>
        <a:solidFill>
          <a:schemeClr val="bg1">
            <a:lumMod val="95000"/>
            <a:alpha val="90000"/>
          </a:schemeClr>
        </a:solidFill>
        <a:ln w="12700">
          <a:solidFill>
            <a:srgbClr val="638577"/>
          </a:solidFill>
        </a:ln>
      </dgm:spPr>
      <dgm:t>
        <a:bodyPr lIns="180000" tIns="0" rIns="0" bIns="0"/>
        <a:lstStyle/>
        <a:p>
          <a:pPr algn="l"/>
          <a:r>
            <a:rPr lang="en-US" sz="1700" b="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Aumento</a:t>
          </a:r>
          <a:r>
            <a:rPr lang="en-US" sz="17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</a:t>
          </a:r>
          <a:r>
            <a:rPr lang="en-US" sz="1700" b="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promedio</a:t>
          </a:r>
          <a:r>
            <a:rPr lang="en-US" sz="17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= 17,5 </a:t>
          </a:r>
          <a:r>
            <a:rPr lang="en-US" sz="1700" b="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puntos</a:t>
          </a:r>
          <a:r>
            <a:rPr lang="en-US" sz="17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de incapacidad</a:t>
          </a:r>
          <a:endParaRPr lang="es-ES" sz="1700" b="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35E3F08F-90BC-480A-9364-DE921A183D90}" type="sibTrans" cxnId="{B178B52D-6978-4187-96A9-9567152B3B46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27A08DB3-C3EC-44D8-A0F6-3875D60394E3}" type="parTrans" cxnId="{B178B52D-6978-4187-96A9-9567152B3B46}">
      <dgm:prSet/>
      <dgm:spPr>
        <a:ln w="25400">
          <a:solidFill>
            <a:srgbClr val="638577"/>
          </a:solidFill>
        </a:ln>
      </dgm:spPr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52888D76-0F0A-4975-898A-AE5DF9FD2F98}" type="pres">
      <dgm:prSet presAssocID="{BC861F8A-5AE6-41BE-8162-4655E9ACFB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B811E1-D9CC-43E6-9FFF-0F1A6CFE74F0}" type="pres">
      <dgm:prSet presAssocID="{BEEB3575-3C4A-4D18-A18F-063D08DE75F3}" presName="root" presStyleCnt="0"/>
      <dgm:spPr/>
    </dgm:pt>
    <dgm:pt modelId="{8C6D46E4-58B7-46B5-8DEC-FDF6958FC9F3}" type="pres">
      <dgm:prSet presAssocID="{BEEB3575-3C4A-4D18-A18F-063D08DE75F3}" presName="rootComposite" presStyleCnt="0"/>
      <dgm:spPr/>
    </dgm:pt>
    <dgm:pt modelId="{24A18AF1-1090-4115-818F-460B297EEC77}" type="pres">
      <dgm:prSet presAssocID="{BEEB3575-3C4A-4D18-A18F-063D08DE75F3}" presName="rootText" presStyleLbl="node1" presStyleIdx="0" presStyleCnt="1" custScaleX="232674" custScaleY="95247" custLinFactNeighborX="-49846" custLinFactNeighborY="12252"/>
      <dgm:spPr/>
    </dgm:pt>
    <dgm:pt modelId="{DA542653-D127-4CC7-AB0C-B7B92AAD74C0}" type="pres">
      <dgm:prSet presAssocID="{BEEB3575-3C4A-4D18-A18F-063D08DE75F3}" presName="rootConnector" presStyleLbl="node1" presStyleIdx="0" presStyleCnt="1"/>
      <dgm:spPr/>
    </dgm:pt>
    <dgm:pt modelId="{F6006176-E914-4F7F-8375-A8C9DD3ABAAE}" type="pres">
      <dgm:prSet presAssocID="{BEEB3575-3C4A-4D18-A18F-063D08DE75F3}" presName="childShape" presStyleCnt="0"/>
      <dgm:spPr/>
    </dgm:pt>
    <dgm:pt modelId="{E0E6364D-62A1-4F88-915F-EEF47214C220}" type="pres">
      <dgm:prSet presAssocID="{27A08DB3-C3EC-44D8-A0F6-3875D60394E3}" presName="Name13" presStyleLbl="parChTrans1D2" presStyleIdx="0" presStyleCnt="2"/>
      <dgm:spPr/>
    </dgm:pt>
    <dgm:pt modelId="{F6655835-4F14-4F13-BD72-A26D98FA04B6}" type="pres">
      <dgm:prSet presAssocID="{2B3C60B5-D1BC-4D9D-B6B7-9DEA37162363}" presName="childText" presStyleLbl="bgAcc1" presStyleIdx="0" presStyleCnt="2" custScaleX="297699" custScaleY="72388" custLinFactNeighborY="35282">
        <dgm:presLayoutVars>
          <dgm:bulletEnabled val="1"/>
        </dgm:presLayoutVars>
      </dgm:prSet>
      <dgm:spPr/>
    </dgm:pt>
    <dgm:pt modelId="{2360EC1F-3775-4925-BC03-54A698A000BB}" type="pres">
      <dgm:prSet presAssocID="{F5B94083-1115-4AE4-A03E-E7F1D7DEE8A7}" presName="Name13" presStyleLbl="parChTrans1D2" presStyleIdx="1" presStyleCnt="2"/>
      <dgm:spPr/>
    </dgm:pt>
    <dgm:pt modelId="{4670F7B3-2FD4-4805-879A-E3815A8C64BE}" type="pres">
      <dgm:prSet presAssocID="{CE74F713-8244-4B78-97D1-F8894E580F1F}" presName="childText" presStyleLbl="bgAcc1" presStyleIdx="1" presStyleCnt="2" custScaleX="297699" custScaleY="121916" custLinFactNeighborX="19" custLinFactNeighborY="44781">
        <dgm:presLayoutVars>
          <dgm:bulletEnabled val="1"/>
        </dgm:presLayoutVars>
      </dgm:prSet>
      <dgm:spPr/>
    </dgm:pt>
  </dgm:ptLst>
  <dgm:cxnLst>
    <dgm:cxn modelId="{95AC2A0E-8D49-45BB-B2C3-7895872F818E}" type="presOf" srcId="{2B3C60B5-D1BC-4D9D-B6B7-9DEA37162363}" destId="{F6655835-4F14-4F13-BD72-A26D98FA04B6}" srcOrd="0" destOrd="0" presId="urn:microsoft.com/office/officeart/2005/8/layout/hierarchy3"/>
    <dgm:cxn modelId="{2DBF8B1E-715C-4DD3-9E86-76239AF24367}" type="presOf" srcId="{F5B94083-1115-4AE4-A03E-E7F1D7DEE8A7}" destId="{2360EC1F-3775-4925-BC03-54A698A000BB}" srcOrd="0" destOrd="0" presId="urn:microsoft.com/office/officeart/2005/8/layout/hierarchy3"/>
    <dgm:cxn modelId="{54F88C20-4C0E-445C-BC02-0EAE4BEA42B3}" type="presOf" srcId="{BEEB3575-3C4A-4D18-A18F-063D08DE75F3}" destId="{24A18AF1-1090-4115-818F-460B297EEC77}" srcOrd="0" destOrd="0" presId="urn:microsoft.com/office/officeart/2005/8/layout/hierarchy3"/>
    <dgm:cxn modelId="{18EBE926-F6A5-4E94-BB9F-129383C7C27A}" type="presOf" srcId="{CF9ABB16-14F1-49C3-98F8-9B406BD0CE2E}" destId="{4670F7B3-2FD4-4805-879A-E3815A8C64BE}" srcOrd="0" destOrd="2" presId="urn:microsoft.com/office/officeart/2005/8/layout/hierarchy3"/>
    <dgm:cxn modelId="{B178B52D-6978-4187-96A9-9567152B3B46}" srcId="{BEEB3575-3C4A-4D18-A18F-063D08DE75F3}" destId="{2B3C60B5-D1BC-4D9D-B6B7-9DEA37162363}" srcOrd="0" destOrd="0" parTransId="{27A08DB3-C3EC-44D8-A0F6-3875D60394E3}" sibTransId="{35E3F08F-90BC-480A-9364-DE921A183D90}"/>
    <dgm:cxn modelId="{281E773A-C70C-4ED7-A362-21AC903178A4}" srcId="{BEEB3575-3C4A-4D18-A18F-063D08DE75F3}" destId="{CE74F713-8244-4B78-97D1-F8894E580F1F}" srcOrd="1" destOrd="0" parTransId="{F5B94083-1115-4AE4-A03E-E7F1D7DEE8A7}" sibTransId="{69695B43-6C8C-4BED-ADB3-24076609ACB8}"/>
    <dgm:cxn modelId="{5F96B16E-0DF4-49E5-9DAD-8DC18583EA54}" type="presOf" srcId="{BEEB3575-3C4A-4D18-A18F-063D08DE75F3}" destId="{DA542653-D127-4CC7-AB0C-B7B92AAD74C0}" srcOrd="1" destOrd="0" presId="urn:microsoft.com/office/officeart/2005/8/layout/hierarchy3"/>
    <dgm:cxn modelId="{AD5214AC-C96E-48A3-9597-DDB0DF8CBD83}" type="presOf" srcId="{BC861F8A-5AE6-41BE-8162-4655E9ACFB75}" destId="{52888D76-0F0A-4975-898A-AE5DF9FD2F98}" srcOrd="0" destOrd="0" presId="urn:microsoft.com/office/officeart/2005/8/layout/hierarchy3"/>
    <dgm:cxn modelId="{F9CC3DC3-70CE-4714-AF2D-8619A3DD5523}" type="presOf" srcId="{855CCC0C-EBD4-4D02-96FD-5A3382A69DA5}" destId="{4670F7B3-2FD4-4805-879A-E3815A8C64BE}" srcOrd="0" destOrd="1" presId="urn:microsoft.com/office/officeart/2005/8/layout/hierarchy3"/>
    <dgm:cxn modelId="{0D1E76C9-0B1B-46E5-9777-612BCAD527A6}" type="presOf" srcId="{27A08DB3-C3EC-44D8-A0F6-3875D60394E3}" destId="{E0E6364D-62A1-4F88-915F-EEF47214C220}" srcOrd="0" destOrd="0" presId="urn:microsoft.com/office/officeart/2005/8/layout/hierarchy3"/>
    <dgm:cxn modelId="{B1D82CD6-D98C-4703-A7A2-EFE6A1C9F722}" srcId="{BC861F8A-5AE6-41BE-8162-4655E9ACFB75}" destId="{BEEB3575-3C4A-4D18-A18F-063D08DE75F3}" srcOrd="0" destOrd="0" parTransId="{A10A3AF4-B267-4376-B614-D621D700BA6D}" sibTransId="{30B1FE68-910B-4B78-96EF-67D27F3411F4}"/>
    <dgm:cxn modelId="{A54015D9-E39B-46AC-B4B9-63DBB8D20A95}" srcId="{CE74F713-8244-4B78-97D1-F8894E580F1F}" destId="{CF9ABB16-14F1-49C3-98F8-9B406BD0CE2E}" srcOrd="1" destOrd="0" parTransId="{AC78FE10-026D-431B-BA04-229E5C986A3D}" sibTransId="{8A80A5AB-002C-43A7-B14C-40473C3A0362}"/>
    <dgm:cxn modelId="{55572CDD-5092-4A94-AD5D-0898F9C7CF67}" srcId="{CE74F713-8244-4B78-97D1-F8894E580F1F}" destId="{855CCC0C-EBD4-4D02-96FD-5A3382A69DA5}" srcOrd="0" destOrd="0" parTransId="{9FC76C63-CBAD-4045-8B74-10776697BA0D}" sibTransId="{6C5688C4-8276-41BA-9645-2434B0508E01}"/>
    <dgm:cxn modelId="{96F2AAF1-281F-4D75-80CC-AB353ACE6BA3}" type="presOf" srcId="{CE74F713-8244-4B78-97D1-F8894E580F1F}" destId="{4670F7B3-2FD4-4805-879A-E3815A8C64BE}" srcOrd="0" destOrd="0" presId="urn:microsoft.com/office/officeart/2005/8/layout/hierarchy3"/>
    <dgm:cxn modelId="{C3641DBE-6F80-456F-BE8B-924282AD303F}" type="presParOf" srcId="{52888D76-0F0A-4975-898A-AE5DF9FD2F98}" destId="{ECB811E1-D9CC-43E6-9FFF-0F1A6CFE74F0}" srcOrd="0" destOrd="0" presId="urn:microsoft.com/office/officeart/2005/8/layout/hierarchy3"/>
    <dgm:cxn modelId="{AE0474C0-9A6C-4A20-AE16-E586EA2ED4DC}" type="presParOf" srcId="{ECB811E1-D9CC-43E6-9FFF-0F1A6CFE74F0}" destId="{8C6D46E4-58B7-46B5-8DEC-FDF6958FC9F3}" srcOrd="0" destOrd="0" presId="urn:microsoft.com/office/officeart/2005/8/layout/hierarchy3"/>
    <dgm:cxn modelId="{88922962-000E-4F55-B329-71F5FF50DD58}" type="presParOf" srcId="{8C6D46E4-58B7-46B5-8DEC-FDF6958FC9F3}" destId="{24A18AF1-1090-4115-818F-460B297EEC77}" srcOrd="0" destOrd="0" presId="urn:microsoft.com/office/officeart/2005/8/layout/hierarchy3"/>
    <dgm:cxn modelId="{937BDAFE-A793-423C-B8E5-199FE6BA853F}" type="presParOf" srcId="{8C6D46E4-58B7-46B5-8DEC-FDF6958FC9F3}" destId="{DA542653-D127-4CC7-AB0C-B7B92AAD74C0}" srcOrd="1" destOrd="0" presId="urn:microsoft.com/office/officeart/2005/8/layout/hierarchy3"/>
    <dgm:cxn modelId="{43CEF3D5-697D-4425-AE6D-9A449FB5362B}" type="presParOf" srcId="{ECB811E1-D9CC-43E6-9FFF-0F1A6CFE74F0}" destId="{F6006176-E914-4F7F-8375-A8C9DD3ABAAE}" srcOrd="1" destOrd="0" presId="urn:microsoft.com/office/officeart/2005/8/layout/hierarchy3"/>
    <dgm:cxn modelId="{655D1DBD-9350-4782-AC06-F2A5C759E511}" type="presParOf" srcId="{F6006176-E914-4F7F-8375-A8C9DD3ABAAE}" destId="{E0E6364D-62A1-4F88-915F-EEF47214C220}" srcOrd="0" destOrd="0" presId="urn:microsoft.com/office/officeart/2005/8/layout/hierarchy3"/>
    <dgm:cxn modelId="{B8610CA4-C5D5-4CB9-A0EB-30364479617C}" type="presParOf" srcId="{F6006176-E914-4F7F-8375-A8C9DD3ABAAE}" destId="{F6655835-4F14-4F13-BD72-A26D98FA04B6}" srcOrd="1" destOrd="0" presId="urn:microsoft.com/office/officeart/2005/8/layout/hierarchy3"/>
    <dgm:cxn modelId="{F683CB60-2F80-4CC0-BBE7-402AED78E1A5}" type="presParOf" srcId="{F6006176-E914-4F7F-8375-A8C9DD3ABAAE}" destId="{2360EC1F-3775-4925-BC03-54A698A000BB}" srcOrd="2" destOrd="0" presId="urn:microsoft.com/office/officeart/2005/8/layout/hierarchy3"/>
    <dgm:cxn modelId="{08302636-BD69-4E3E-A0CD-520EAF92B9A9}" type="presParOf" srcId="{F6006176-E914-4F7F-8375-A8C9DD3ABAAE}" destId="{4670F7B3-2FD4-4805-879A-E3815A8C64BE}" srcOrd="3" destOrd="0" presId="urn:microsoft.com/office/officeart/2005/8/layout/hierarchy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18AF1-1090-4115-818F-460B297EEC77}">
      <dsp:nvSpPr>
        <dsp:cNvPr id="0" name=""/>
        <dsp:cNvSpPr/>
      </dsp:nvSpPr>
      <dsp:spPr>
        <a:xfrm>
          <a:off x="130743" y="811598"/>
          <a:ext cx="4879008" cy="899997"/>
        </a:xfrm>
        <a:prstGeom prst="roundRect">
          <a:avLst>
            <a:gd name="adj" fmla="val 10000"/>
          </a:avLst>
        </a:prstGeom>
        <a:solidFill>
          <a:srgbClr val="FFE18B"/>
        </a:solidFill>
        <a:ln>
          <a:solidFill>
            <a:schemeClr val="accent4">
              <a:lumMod val="60000"/>
              <a:lumOff val="40000"/>
            </a:schemeClr>
          </a:solidFill>
        </a:ln>
        <a:effectLst/>
        <a:scene3d>
          <a:camera prst="perspectiveRigh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kern="1200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EN EL INGRESO DE NUEVOS </a:t>
          </a:r>
          <a:br>
            <a:rPr lang="es-MX" sz="2200" b="1" kern="1200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</a:br>
          <a:r>
            <a:rPr lang="es-MX" sz="2200" b="1" kern="1200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JUICIOS POST REFORMA</a:t>
          </a:r>
          <a:endParaRPr lang="es-ES" sz="2200" b="1" kern="1200" dirty="0">
            <a:solidFill>
              <a:schemeClr val="accent4">
                <a:lumMod val="75000"/>
              </a:schemeClr>
            </a:solidFill>
            <a:latin typeface="+mn-lt"/>
          </a:endParaRPr>
        </a:p>
      </dsp:txBody>
      <dsp:txXfrm>
        <a:off x="157103" y="837958"/>
        <a:ext cx="4826288" cy="847277"/>
      </dsp:txXfrm>
    </dsp:sp>
    <dsp:sp modelId="{4CEBD533-5C21-4628-A6A3-B6A75FA685F2}">
      <dsp:nvSpPr>
        <dsp:cNvPr id="0" name=""/>
        <dsp:cNvSpPr/>
      </dsp:nvSpPr>
      <dsp:spPr>
        <a:xfrm>
          <a:off x="618644" y="1711595"/>
          <a:ext cx="357526" cy="1023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3945"/>
              </a:lnTo>
              <a:lnTo>
                <a:pt x="357526" y="1023945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FBAA8-B03F-487E-89EE-8D95E51AD159}">
      <dsp:nvSpPr>
        <dsp:cNvPr id="0" name=""/>
        <dsp:cNvSpPr/>
      </dsp:nvSpPr>
      <dsp:spPr>
        <a:xfrm>
          <a:off x="976170" y="2238616"/>
          <a:ext cx="3308885" cy="99385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Condición necesaria para sostener la baja de </a:t>
          </a:r>
          <a:r>
            <a:rPr lang="es-ES" sz="1800" b="1" kern="1200" dirty="0" err="1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litigiosidad</a:t>
          </a:r>
          <a:endParaRPr lang="es-ES" sz="1800" b="1" kern="1200" dirty="0">
            <a:solidFill>
              <a:schemeClr val="accent4">
                <a:lumMod val="75000"/>
              </a:schemeClr>
            </a:solidFill>
            <a:latin typeface="+mn-lt"/>
          </a:endParaRPr>
        </a:p>
      </dsp:txBody>
      <dsp:txXfrm>
        <a:off x="1005279" y="2267725"/>
        <a:ext cx="3250667" cy="935632"/>
      </dsp:txXfrm>
    </dsp:sp>
    <dsp:sp modelId="{E0E6364D-62A1-4F88-915F-EEF47214C220}">
      <dsp:nvSpPr>
        <dsp:cNvPr id="0" name=""/>
        <dsp:cNvSpPr/>
      </dsp:nvSpPr>
      <dsp:spPr>
        <a:xfrm>
          <a:off x="618644" y="1711595"/>
          <a:ext cx="357526" cy="2212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831"/>
              </a:lnTo>
              <a:lnTo>
                <a:pt x="357526" y="2212831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55835-4F14-4F13-BD72-A26D98FA04B6}">
      <dsp:nvSpPr>
        <dsp:cNvPr id="0" name=""/>
        <dsp:cNvSpPr/>
      </dsp:nvSpPr>
      <dsp:spPr>
        <a:xfrm>
          <a:off x="976170" y="3555165"/>
          <a:ext cx="4033212" cy="73852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  <a:t>Aplicar mismos criterios para determinar </a:t>
          </a:r>
          <a:br>
            <a:rPr lang="es-ES" sz="1700" kern="12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</a:br>
          <a:r>
            <a:rPr lang="es-ES" sz="1700" kern="12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  <a:t>el porcentaje de incapacidad</a:t>
          </a:r>
          <a:endParaRPr lang="es-ES" sz="1700" b="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997801" y="3576796"/>
        <a:ext cx="3989950" cy="695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18AF1-1090-4115-818F-460B297EEC77}">
      <dsp:nvSpPr>
        <dsp:cNvPr id="0" name=""/>
        <dsp:cNvSpPr/>
      </dsp:nvSpPr>
      <dsp:spPr>
        <a:xfrm>
          <a:off x="0" y="966297"/>
          <a:ext cx="4397132" cy="900001"/>
        </a:xfrm>
        <a:prstGeom prst="roundRect">
          <a:avLst>
            <a:gd name="adj" fmla="val 10000"/>
          </a:avLst>
        </a:prstGeom>
        <a:solidFill>
          <a:srgbClr val="D2CA6F"/>
        </a:solidFill>
        <a:ln w="25400" cmpd="sng">
          <a:solidFill>
            <a:srgbClr val="938C2D"/>
          </a:solidFill>
        </a:ln>
        <a:effectLst/>
        <a:scene3d>
          <a:camera prst="perspectiveRigh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solidFill>
                <a:schemeClr val="bg1"/>
              </a:solidFill>
              <a:latin typeface="+mn-lt"/>
            </a:rPr>
            <a:t>EN EL STOCK DE JUICIOS</a:t>
          </a:r>
        </a:p>
      </dsp:txBody>
      <dsp:txXfrm>
        <a:off x="26360" y="992657"/>
        <a:ext cx="4344412" cy="847281"/>
      </dsp:txXfrm>
    </dsp:sp>
    <dsp:sp modelId="{E0E6364D-62A1-4F88-915F-EEF47214C220}">
      <dsp:nvSpPr>
        <dsp:cNvPr id="0" name=""/>
        <dsp:cNvSpPr/>
      </dsp:nvSpPr>
      <dsp:spPr>
        <a:xfrm>
          <a:off x="439713" y="1866298"/>
          <a:ext cx="441093" cy="795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43"/>
              </a:lnTo>
              <a:lnTo>
                <a:pt x="441093" y="795843"/>
              </a:lnTo>
            </a:path>
          </a:pathLst>
        </a:custGeom>
        <a:noFill/>
        <a:ln w="25400" cap="flat" cmpd="sng" algn="ctr">
          <a:solidFill>
            <a:srgbClr val="6385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55835-4F14-4F13-BD72-A26D98FA04B6}">
      <dsp:nvSpPr>
        <dsp:cNvPr id="0" name=""/>
        <dsp:cNvSpPr/>
      </dsp:nvSpPr>
      <dsp:spPr>
        <a:xfrm>
          <a:off x="880806" y="2320140"/>
          <a:ext cx="4500793" cy="6840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rgbClr val="638577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Aumento</a:t>
          </a:r>
          <a:r>
            <a:rPr lang="en-US" sz="17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</a:t>
          </a:r>
          <a:r>
            <a:rPr lang="en-US" sz="17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promedio</a:t>
          </a:r>
          <a:r>
            <a:rPr lang="en-US" sz="17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= 17,5 </a:t>
          </a:r>
          <a:r>
            <a:rPr lang="en-US" sz="17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puntos</a:t>
          </a:r>
          <a:r>
            <a:rPr lang="en-US" sz="17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de incapacidad</a:t>
          </a:r>
          <a:endParaRPr lang="es-ES" sz="1700" b="0" kern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sp:txBody>
      <dsp:txXfrm>
        <a:off x="900840" y="2340174"/>
        <a:ext cx="4460725" cy="643935"/>
      </dsp:txXfrm>
    </dsp:sp>
    <dsp:sp modelId="{2360EC1F-3775-4925-BC03-54A698A000BB}">
      <dsp:nvSpPr>
        <dsp:cNvPr id="0" name=""/>
        <dsp:cNvSpPr/>
      </dsp:nvSpPr>
      <dsp:spPr>
        <a:xfrm>
          <a:off x="439713" y="1866298"/>
          <a:ext cx="441380" cy="2039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9830"/>
              </a:lnTo>
              <a:lnTo>
                <a:pt x="441380" y="2039830"/>
              </a:lnTo>
            </a:path>
          </a:pathLst>
        </a:custGeom>
        <a:noFill/>
        <a:ln w="25400" cap="flat" cmpd="sng" algn="ctr">
          <a:solidFill>
            <a:srgbClr val="6385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0F7B3-2FD4-4805-879A-E3815A8C64BE}">
      <dsp:nvSpPr>
        <dsp:cNvPr id="0" name=""/>
        <dsp:cNvSpPr/>
      </dsp:nvSpPr>
      <dsp:spPr>
        <a:xfrm>
          <a:off x="881093" y="3330129"/>
          <a:ext cx="4500793" cy="11519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rgbClr val="638577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700" b="1" kern="1200" dirty="0">
              <a:solidFill>
                <a:srgbClr val="938C2D"/>
              </a:solidFill>
              <a:latin typeface="+mn-lt"/>
              <a:ea typeface="Verdana" pitchFamily="34" charset="0"/>
            </a:rPr>
            <a:t>Implicaba a feb/18:</a:t>
          </a:r>
          <a:endParaRPr lang="es-ES" sz="1700" b="1" kern="1200" dirty="0">
            <a:solidFill>
              <a:srgbClr val="938C2D"/>
            </a:solidFill>
            <a:latin typeface="+mn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700" b="1" kern="1200" dirty="0">
              <a:solidFill>
                <a:srgbClr val="938C2D"/>
              </a:solidFill>
              <a:latin typeface="+mn-lt"/>
              <a:ea typeface="Verdana" pitchFamily="34" charset="0"/>
            </a:rPr>
            <a:t>7 veces el valor del stock judicial</a:t>
          </a:r>
          <a:endParaRPr lang="es-ES" sz="1700" b="1" kern="1200" dirty="0">
            <a:solidFill>
              <a:srgbClr val="938C2D"/>
            </a:solidFill>
            <a:latin typeface="+mn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700" b="1" kern="1200" dirty="0">
              <a:solidFill>
                <a:srgbClr val="938C2D"/>
              </a:solidFill>
              <a:latin typeface="+mn-lt"/>
              <a:ea typeface="Verdana" pitchFamily="34" charset="0"/>
            </a:rPr>
            <a:t>4 años del total de recaudación del sistema</a:t>
          </a:r>
          <a:endParaRPr lang="es-ES" sz="1700" b="1" kern="1200" dirty="0">
            <a:solidFill>
              <a:srgbClr val="938C2D"/>
            </a:solidFill>
            <a:latin typeface="+mn-lt"/>
          </a:endParaRPr>
        </a:p>
      </dsp:txBody>
      <dsp:txXfrm>
        <a:off x="914834" y="3363870"/>
        <a:ext cx="4433311" cy="1084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0.37973</cdr:x>
      <cdr:y>0.22529</cdr:y>
    </cdr:from>
    <cdr:to>
      <cdr:x>0.62027</cdr:x>
      <cdr:y>0.75099</cdr:y>
    </cdr:to>
    <cdr:sp macro="" textlink="">
      <cdr:nvSpPr>
        <cdr:cNvPr id="3" name="Oval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98126" y="1057348"/>
          <a:ext cx="2659165" cy="2467234"/>
        </a:xfrm>
        <a:prstGeom xmlns:a="http://schemas.openxmlformats.org/drawingml/2006/main" prst="ellipse">
          <a:avLst/>
        </a:prstGeom>
        <a:solidFill xmlns:a="http://schemas.openxmlformats.org/drawingml/2006/main">
          <a:srgbClr val="D2CA6F"/>
        </a:solidFill>
        <a:ln xmlns:a="http://schemas.openxmlformats.org/drawingml/2006/main">
          <a:noFill/>
        </a:ln>
        <a:effectLst xmlns:a="http://schemas.openxmlformats.org/drawingml/2006/main">
          <a:reflection blurRad="6350" stA="50000" endA="300" endPos="90000" dist="50800" dir="5400000" sy="-100000" algn="bl" rotWithShape="0"/>
        </a:effectLst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rPr>
            <a:t>14.000</a:t>
          </a:r>
          <a:r>
            <a:rPr kumimoji="0" lang="es-ES" sz="3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rPr>
            <a:t> </a:t>
          </a:r>
        </a:p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rPr>
            <a:t>VIDAS </a:t>
          </a:r>
        </a:p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rPr>
            <a:t>SALVADAS</a:t>
          </a:r>
          <a:endParaRPr kumimoji="0" lang="es-ES" sz="1400" b="0" i="0" u="none" strike="noStrike" kern="1200" cap="none" spc="0" normalizeH="0" baseline="0" noProof="0" dirty="0">
            <a:ln>
              <a:noFill/>
            </a:ln>
            <a:solidFill>
              <a:srgbClr val="FFFFFF"/>
            </a:solidFill>
            <a:effectLst/>
            <a:uLnTx/>
            <a:uFillTx/>
            <a:latin typeface="Arial Black" pitchFamily="34" charset="0"/>
            <a:ea typeface="+mn-ea"/>
            <a:cs typeface="+mn-c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0.96083</cdr:y>
    </cdr:from>
    <cdr:to>
      <cdr:x>0.25285</cdr:x>
      <cdr:y>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4E444206-D7FA-4A08-9B1F-56E60EDA06FB}"/>
            </a:ext>
          </a:extLst>
        </cdr:cNvPr>
        <cdr:cNvSpPr txBox="1"/>
      </cdr:nvSpPr>
      <cdr:spPr>
        <a:xfrm xmlns:a="http://schemas.openxmlformats.org/drawingml/2006/main">
          <a:off x="0" y="4627858"/>
          <a:ext cx="2504728" cy="18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0.32025</cdr:x>
      <cdr:y>0.10072</cdr:y>
    </cdr:from>
    <cdr:to>
      <cdr:x>0.32025</cdr:x>
      <cdr:y>0.94963</cdr:y>
    </cdr:to>
    <cdr:cxnSp macro="">
      <cdr:nvCxnSpPr>
        <cdr:cNvPr id="15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BDC0870-E7ED-4354-B492-C808B60B1365}"/>
            </a:ext>
          </a:extLst>
        </cdr:cNvPr>
        <cdr:cNvCxnSpPr/>
      </cdr:nvCxnSpPr>
      <cdr:spPr>
        <a:xfrm xmlns:a="http://schemas.openxmlformats.org/drawingml/2006/main" flipH="1">
          <a:off x="3695092" y="502568"/>
          <a:ext cx="0" cy="4235835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0.49038</cdr:x>
      <cdr:y>0.09535</cdr:y>
    </cdr:from>
    <cdr:to>
      <cdr:x>0.49038</cdr:x>
      <cdr:y>0.94426</cdr:y>
    </cdr:to>
    <cdr:cxnSp macro="">
      <cdr:nvCxnSpPr>
        <cdr:cNvPr id="1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2D5F6B0-54A7-4B9F-883C-FE9CC790A49B}"/>
            </a:ext>
          </a:extLst>
        </cdr:cNvPr>
        <cdr:cNvCxnSpPr/>
      </cdr:nvCxnSpPr>
      <cdr:spPr>
        <a:xfrm xmlns:a="http://schemas.openxmlformats.org/drawingml/2006/main" flipH="1">
          <a:off x="5658127" y="475771"/>
          <a:ext cx="0" cy="4235835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0.77977</cdr:x>
      <cdr:y>0.09195</cdr:y>
    </cdr:from>
    <cdr:to>
      <cdr:x>0.77977</cdr:x>
      <cdr:y>0.94086</cdr:y>
    </cdr:to>
    <cdr:cxnSp macro="">
      <cdr:nvCxnSpPr>
        <cdr:cNvPr id="19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72914405-1D1E-4324-AA23-966A74A6860F}"/>
            </a:ext>
          </a:extLst>
        </cdr:cNvPr>
        <cdr:cNvCxnSpPr/>
      </cdr:nvCxnSpPr>
      <cdr:spPr>
        <a:xfrm xmlns:a="http://schemas.openxmlformats.org/drawingml/2006/main" flipH="1">
          <a:off x="8997169" y="458823"/>
          <a:ext cx="0" cy="4235835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0.45305</cdr:x>
      <cdr:y>0.21973</cdr:y>
    </cdr:from>
    <cdr:to>
      <cdr:x>0.53734</cdr:x>
      <cdr:y>0.57884</cdr:y>
    </cdr:to>
    <cdr:sp macro="" textlink="">
      <cdr:nvSpPr>
        <cdr:cNvPr id="9" name="Oval 8"/>
        <cdr:cNvSpPr/>
      </cdr:nvSpPr>
      <cdr:spPr>
        <a:xfrm xmlns:a="http://schemas.openxmlformats.org/drawingml/2006/main">
          <a:off x="4855295" y="1351880"/>
          <a:ext cx="903323" cy="220941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0.87201</cdr:x>
      <cdr:y>0.28166</cdr:y>
    </cdr:from>
    <cdr:to>
      <cdr:x>0.92957</cdr:x>
      <cdr:y>0.57666</cdr:y>
    </cdr:to>
    <cdr:sp macro="" textlink="">
      <cdr:nvSpPr>
        <cdr:cNvPr id="10" name="Oval 9"/>
        <cdr:cNvSpPr/>
      </cdr:nvSpPr>
      <cdr:spPr>
        <a:xfrm xmlns:a="http://schemas.openxmlformats.org/drawingml/2006/main">
          <a:off x="10061402" y="1405409"/>
          <a:ext cx="664131" cy="147197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0.60921</cdr:x>
      <cdr:y>0.58415</cdr:y>
    </cdr:from>
    <cdr:to>
      <cdr:x>0.76719</cdr:x>
      <cdr:y>0.77961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7029224" y="2914777"/>
          <a:ext cx="1822801" cy="975293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1400" b="1" dirty="0">
              <a:solidFill>
                <a:sysClr val="windowText" lastClr="000000"/>
              </a:solidFill>
            </a:rPr>
            <a:t>Ley 26.773</a:t>
          </a:r>
          <a:endParaRPr lang="es-AR" sz="1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400" baseline="0" dirty="0">
              <a:solidFill>
                <a:srgbClr val="FF0000"/>
              </a:solidFill>
            </a:rPr>
            <a:t>Δ</a:t>
          </a:r>
          <a:r>
            <a:rPr lang="es-AR" sz="1400" baseline="0" dirty="0">
              <a:solidFill>
                <a:srgbClr val="FF0000"/>
              </a:solidFill>
            </a:rPr>
            <a:t> 50% Prestacional </a:t>
          </a:r>
          <a:r>
            <a:rPr lang="es-AR" sz="1400" baseline="0" dirty="0"/>
            <a:t>(+20% daño moral y RIPTE </a:t>
          </a:r>
          <a:r>
            <a:rPr lang="es-AR" sz="1400" baseline="0" dirty="0" err="1"/>
            <a:t>automat</a:t>
          </a:r>
          <a:r>
            <a:rPr lang="es-AR" sz="1400" baseline="0" dirty="0"/>
            <a:t>)</a:t>
          </a:r>
          <a:endParaRPr lang="es-AR" sz="1400" dirty="0"/>
        </a:p>
      </cdr:txBody>
    </cdr:sp>
  </cdr:relSizeAnchor>
  <cdr:relSizeAnchor xmlns:cdr="http://schemas.openxmlformats.org/drawingml/2006/chartDrawing">
    <cdr:from>
      <cdr:x>0.8067</cdr:x>
      <cdr:y>0.74698</cdr:y>
    </cdr:from>
    <cdr:to>
      <cdr:x>0.96676</cdr:x>
      <cdr:y>0.94244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9307850" y="3727223"/>
          <a:ext cx="1846784" cy="975293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1400" b="1" dirty="0">
              <a:solidFill>
                <a:sysClr val="windowText" lastClr="000000"/>
              </a:solidFill>
            </a:rPr>
            <a:t>Ley 27.348</a:t>
          </a:r>
          <a:endParaRPr lang="es-AR" sz="1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400" baseline="0" dirty="0">
              <a:solidFill>
                <a:srgbClr val="FF0000"/>
              </a:solidFill>
            </a:rPr>
            <a:t>Δ</a:t>
          </a:r>
          <a:r>
            <a:rPr lang="es-AR" sz="1400" baseline="0" dirty="0">
              <a:solidFill>
                <a:srgbClr val="FF0000"/>
              </a:solidFill>
            </a:rPr>
            <a:t> 50% Prestación </a:t>
          </a:r>
          <a:r>
            <a:rPr lang="es-AR" sz="1400" baseline="0" dirty="0"/>
            <a:t>por IBM y </a:t>
          </a:r>
          <a:r>
            <a:rPr lang="es-AR" sz="1400" baseline="0" dirty="0" err="1"/>
            <a:t>act</a:t>
          </a:r>
          <a:r>
            <a:rPr lang="es-AR" sz="1400" baseline="0" dirty="0"/>
            <a:t>. con </a:t>
          </a:r>
          <a:r>
            <a:rPr lang="es-AR" sz="1400" baseline="0" dirty="0" err="1"/>
            <a:t>int</a:t>
          </a:r>
          <a:r>
            <a:rPr lang="es-AR" sz="1400" baseline="0" dirty="0"/>
            <a:t>. tasa activa</a:t>
          </a:r>
          <a:endParaRPr lang="es-AR" sz="1400" dirty="0"/>
        </a:p>
      </cdr:txBody>
    </cdr:sp>
  </cdr:relSizeAnchor>
  <cdr:relSizeAnchor xmlns:cdr="http://schemas.openxmlformats.org/drawingml/2006/chartDrawing">
    <cdr:from>
      <cdr:x>0.32134</cdr:x>
      <cdr:y>0.71949</cdr:y>
    </cdr:from>
    <cdr:to>
      <cdr:x>0.3612</cdr:x>
      <cdr:y>0.94637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725ABB9F-BAE3-4E73-B439-B7DB046E5FA3}"/>
            </a:ext>
          </a:extLst>
        </cdr:cNvPr>
        <cdr:cNvCxnSpPr/>
      </cdr:nvCxnSpPr>
      <cdr:spPr>
        <a:xfrm xmlns:a="http://schemas.openxmlformats.org/drawingml/2006/main" flipV="1">
          <a:off x="3707700" y="3590066"/>
          <a:ext cx="459912" cy="1132071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0.49158</cdr:x>
      <cdr:y>0.61234</cdr:y>
    </cdr:from>
    <cdr:to>
      <cdr:x>0.60566</cdr:x>
      <cdr:y>0.95521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58A7F640-955D-402D-AF82-94ECFFED0330}"/>
            </a:ext>
          </a:extLst>
        </cdr:cNvPr>
        <cdr:cNvCxnSpPr/>
      </cdr:nvCxnSpPr>
      <cdr:spPr>
        <a:xfrm xmlns:a="http://schemas.openxmlformats.org/drawingml/2006/main" flipV="1">
          <a:off x="5671933" y="3055420"/>
          <a:ext cx="1316274" cy="171083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0.77796</cdr:x>
      <cdr:y>0.76812</cdr:y>
    </cdr:from>
    <cdr:to>
      <cdr:x>0.80537</cdr:x>
      <cdr:y>0.94875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1896952B-93EE-4545-AB85-6EDEE8989001}"/>
            </a:ext>
          </a:extLst>
        </cdr:cNvPr>
        <cdr:cNvCxnSpPr/>
      </cdr:nvCxnSpPr>
      <cdr:spPr>
        <a:xfrm xmlns:a="http://schemas.openxmlformats.org/drawingml/2006/main" flipV="1">
          <a:off x="8976253" y="3832727"/>
          <a:ext cx="316265" cy="90126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0.35843</cdr:x>
      <cdr:y>0.66818</cdr:y>
    </cdr:from>
    <cdr:to>
      <cdr:x>0.53264</cdr:x>
      <cdr:y>0.87586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135613" y="3334039"/>
          <a:ext cx="2010065" cy="1036268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AR" sz="1400" b="1" dirty="0">
              <a:solidFill>
                <a:sysClr val="windowText" lastClr="000000"/>
              </a:solidFill>
            </a:rPr>
            <a:t>Decreto</a:t>
          </a:r>
          <a:r>
            <a:rPr lang="es-AR" sz="1400" b="1" baseline="0" dirty="0">
              <a:solidFill>
                <a:sysClr val="windowText" lastClr="000000"/>
              </a:solidFill>
            </a:rPr>
            <a:t> 1694/09</a:t>
          </a:r>
        </a:p>
        <a:p xmlns:a="http://schemas.openxmlformats.org/drawingml/2006/main">
          <a:pPr algn="ctr"/>
          <a:r>
            <a:rPr lang="el-GR" sz="1400" baseline="0" dirty="0">
              <a:solidFill>
                <a:srgbClr val="FF0000"/>
              </a:solidFill>
            </a:rPr>
            <a:t>Δ</a:t>
          </a:r>
          <a:r>
            <a:rPr lang="es-AR" sz="1400" baseline="0" dirty="0">
              <a:solidFill>
                <a:srgbClr val="FF0000"/>
              </a:solidFill>
            </a:rPr>
            <a:t> 70% prest </a:t>
          </a:r>
          <a:r>
            <a:rPr lang="es-AR" sz="1400" baseline="0" dirty="0"/>
            <a:t>(pisos en vez de techo y </a:t>
          </a:r>
          <a:r>
            <a:rPr lang="el-GR" sz="1400" baseline="0" dirty="0">
              <a:effectLst/>
              <a:latin typeface="+mn-lt"/>
              <a:ea typeface="+mn-ea"/>
              <a:cs typeface="+mn-cs"/>
            </a:rPr>
            <a:t>Δ</a:t>
          </a:r>
          <a:r>
            <a:rPr lang="es-AR" sz="14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s-AR" sz="1400" baseline="0" dirty="0"/>
            <a:t> sumas)</a:t>
          </a:r>
          <a:endParaRPr lang="es-AR" sz="14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8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0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8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3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7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4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16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0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9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8099B-EB94-442E-98B2-A55DF8AC669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5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chart" Target="../charts/chart1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uniglobalunion.org/node/41286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67235"/>
            <a:ext cx="6690285" cy="669028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005D6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000" y="5578436"/>
            <a:ext cx="2734152" cy="720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005D62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bject 17"/>
          <p:cNvSpPr txBox="1"/>
          <p:nvPr/>
        </p:nvSpPr>
        <p:spPr>
          <a:xfrm>
            <a:off x="7104302" y="1872021"/>
            <a:ext cx="4252595" cy="1256754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4400" b="1" spc="-20" dirty="0">
                <a:solidFill>
                  <a:srgbClr val="FFFFFF"/>
                </a:solidFill>
                <a:latin typeface="Calibri"/>
                <a:cs typeface="Calibri"/>
              </a:rPr>
              <a:t>ART</a:t>
            </a:r>
            <a:r>
              <a:rPr sz="44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-40" dirty="0">
                <a:solidFill>
                  <a:srgbClr val="FFFFFF"/>
                </a:solidFill>
                <a:latin typeface="Calibri"/>
                <a:cs typeface="Calibri"/>
              </a:rPr>
              <a:t>PANORAMA</a:t>
            </a:r>
            <a:endParaRPr sz="4400" dirty="0">
              <a:latin typeface="Calibri"/>
              <a:cs typeface="Calibri"/>
            </a:endParaRPr>
          </a:p>
          <a:p>
            <a:pPr marL="12700" algn="r">
              <a:lnSpc>
                <a:spcPct val="100000"/>
              </a:lnSpc>
              <a:spcBef>
                <a:spcPts val="50"/>
              </a:spcBef>
            </a:pPr>
            <a:r>
              <a:rPr sz="3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2021</a:t>
            </a:r>
            <a:endParaRPr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434441" y="6090432"/>
            <a:ext cx="20702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AR" sz="2000" b="1" dirty="0">
                <a:solidFill>
                  <a:schemeClr val="bg1"/>
                </a:solidFill>
                <a:latin typeface="Calibri"/>
                <a:cs typeface="Calibri"/>
              </a:rPr>
              <a:t>OCTUBRE 2021</a:t>
            </a:r>
            <a:endParaRPr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0334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824297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EVOLUCIÓN DEL ÍNDICE </a:t>
            </a:r>
            <a:r>
              <a:rPr lang="es-AR" sz="2400" spc="-15" dirty="0">
                <a:solidFill>
                  <a:schemeClr val="bg1"/>
                </a:solidFill>
                <a:latin typeface="Calibri"/>
                <a:cs typeface="Calibri"/>
              </a:rPr>
              <a:t>DE FALLECIDOS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4" name="Google Shape;13757;p76"/>
          <p:cNvGrpSpPr/>
          <p:nvPr/>
        </p:nvGrpSpPr>
        <p:grpSpPr>
          <a:xfrm>
            <a:off x="519234" y="1042071"/>
            <a:ext cx="317935" cy="321098"/>
            <a:chOff x="-64764500" y="2280550"/>
            <a:chExt cx="316650" cy="319800"/>
          </a:xfrm>
          <a:solidFill>
            <a:schemeClr val="bg1"/>
          </a:solidFill>
        </p:grpSpPr>
        <p:sp>
          <p:nvSpPr>
            <p:cNvPr id="15" name="Google Shape;13758;p76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759;p76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4918810" y="6287183"/>
            <a:ext cx="6947252" cy="33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kumimoji="0" lang="es-AR" sz="11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Índice de fallecidos: Cantidad de fallecidos / trabajadores expuestos * 1.000.000 </a:t>
            </a:r>
            <a:r>
              <a:rPr kumimoji="0" lang="es-AR" sz="11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// </a:t>
            </a:r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*no incluye casos COVID</a:t>
            </a:r>
            <a:endParaRPr lang="es-AR" sz="1100" dirty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409562" y="6273519"/>
            <a:ext cx="2015263" cy="27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t>Fuente</a:t>
            </a:r>
            <a:r>
              <a:rPr kumimoji="0" lang="es-AR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t>: SRT.</a:t>
            </a: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709424"/>
              </p:ext>
            </p:extLst>
          </p:nvPr>
        </p:nvGraphicFramePr>
        <p:xfrm>
          <a:off x="493320" y="1574471"/>
          <a:ext cx="11055418" cy="4693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Grupo 16"/>
          <p:cNvGrpSpPr/>
          <p:nvPr/>
        </p:nvGrpSpPr>
        <p:grpSpPr>
          <a:xfrm>
            <a:off x="354832" y="4165651"/>
            <a:ext cx="2432834" cy="1163782"/>
            <a:chOff x="466009" y="4456136"/>
            <a:chExt cx="2097429" cy="1163782"/>
          </a:xfrm>
        </p:grpSpPr>
        <p:sp>
          <p:nvSpPr>
            <p:cNvPr id="40" name="Llamada rectangular redondeada 39"/>
            <p:cNvSpPr/>
            <p:nvPr/>
          </p:nvSpPr>
          <p:spPr>
            <a:xfrm rot="10800000" flipH="1">
              <a:off x="493320" y="4456136"/>
              <a:ext cx="2066341" cy="1163782"/>
            </a:xfrm>
            <a:prstGeom prst="wedgeRoundRectCallout">
              <a:avLst>
                <a:gd name="adj1" fmla="val -21503"/>
                <a:gd name="adj2" fmla="val 73214"/>
                <a:gd name="adj3" fmla="val 16667"/>
              </a:avLst>
            </a:prstGeom>
            <a:solidFill>
              <a:srgbClr val="98C1C2"/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466009" y="4582522"/>
              <a:ext cx="2097429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es-ES" sz="3300" b="1" dirty="0">
                  <a:solidFill>
                    <a:srgbClr val="FFFFFF"/>
                  </a:solidFill>
                </a:rPr>
                <a:t> 80%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2200" b="1" dirty="0">
                  <a:solidFill>
                    <a:srgbClr val="FFFFFF"/>
                  </a:solidFill>
                </a:rPr>
                <a:t>SIN IN ITINERE</a:t>
              </a:r>
            </a:p>
          </p:txBody>
        </p:sp>
      </p:grpSp>
      <p:grpSp>
        <p:nvGrpSpPr>
          <p:cNvPr id="16" name="Grupo 15"/>
          <p:cNvGrpSpPr>
            <a:grpSpLocks noChangeAspect="1"/>
          </p:cNvGrpSpPr>
          <p:nvPr/>
        </p:nvGrpSpPr>
        <p:grpSpPr>
          <a:xfrm>
            <a:off x="9034633" y="2895605"/>
            <a:ext cx="2514105" cy="1163782"/>
            <a:chOff x="-1681446" y="4546706"/>
            <a:chExt cx="2133600" cy="1163782"/>
          </a:xfrm>
          <a:solidFill>
            <a:srgbClr val="D2CA6F"/>
          </a:solidFill>
        </p:grpSpPr>
        <p:sp>
          <p:nvSpPr>
            <p:cNvPr id="38" name="Llamada rectangular redondeada 37"/>
            <p:cNvSpPr/>
            <p:nvPr/>
          </p:nvSpPr>
          <p:spPr>
            <a:xfrm>
              <a:off x="-1681446" y="4546706"/>
              <a:ext cx="2133600" cy="1163782"/>
            </a:xfrm>
            <a:prstGeom prst="wedgeRoundRectCallout">
              <a:avLst>
                <a:gd name="adj1" fmla="val -23430"/>
                <a:gd name="adj2" fmla="val 70833"/>
                <a:gd name="adj3" fmla="val 16667"/>
              </a:avLst>
            </a:prstGeom>
            <a:grpFill/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-1650502" y="4598549"/>
              <a:ext cx="1980921" cy="93871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es-ES" sz="3300" b="1" dirty="0">
                  <a:solidFill>
                    <a:srgbClr val="FFFFFF"/>
                  </a:solidFill>
                </a:rPr>
                <a:t> 77%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2200" b="1" dirty="0">
                  <a:solidFill>
                    <a:srgbClr val="FFFFFF"/>
                  </a:solidFill>
                </a:rPr>
                <a:t>CON IN ITINERE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6371191" y="959513"/>
            <a:ext cx="5442439" cy="764502"/>
            <a:chOff x="6371191" y="1067089"/>
            <a:chExt cx="5442439" cy="764502"/>
          </a:xfrm>
        </p:grpSpPr>
        <p:sp>
          <p:nvSpPr>
            <p:cNvPr id="32" name="object 12"/>
            <p:cNvSpPr/>
            <p:nvPr/>
          </p:nvSpPr>
          <p:spPr>
            <a:xfrm>
              <a:off x="6371191" y="1067089"/>
              <a:ext cx="271148" cy="7564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3" name="object 13"/>
            <p:cNvSpPr/>
            <p:nvPr/>
          </p:nvSpPr>
          <p:spPr>
            <a:xfrm>
              <a:off x="11656476" y="1082079"/>
              <a:ext cx="157154" cy="74951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34" name="object 14"/>
          <p:cNvSpPr txBox="1"/>
          <p:nvPr/>
        </p:nvSpPr>
        <p:spPr>
          <a:xfrm>
            <a:off x="6335486" y="1059101"/>
            <a:ext cx="5492016" cy="297517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b="1" dirty="0">
                <a:solidFill>
                  <a:srgbClr val="938C2D"/>
                </a:solidFill>
              </a:rPr>
              <a:t>MARCADA REDUCCION DEL INDICE DE FALLECIDOS </a:t>
            </a:r>
          </a:p>
        </p:txBody>
      </p:sp>
      <p:sp>
        <p:nvSpPr>
          <p:cNvPr id="42" name="object 14"/>
          <p:cNvSpPr txBox="1"/>
          <p:nvPr/>
        </p:nvSpPr>
        <p:spPr>
          <a:xfrm>
            <a:off x="6335486" y="1377755"/>
            <a:ext cx="5492016" cy="297517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dirty="0">
                <a:solidFill>
                  <a:srgbClr val="938C2D"/>
                </a:solidFill>
              </a:rPr>
              <a:t>Fuerte tendencia hacia la baja</a:t>
            </a:r>
          </a:p>
        </p:txBody>
      </p:sp>
    </p:spTree>
    <p:extLst>
      <p:ext uri="{BB962C8B-B14F-4D97-AF65-F5344CB8AC3E}">
        <p14:creationId xmlns:p14="http://schemas.microsoft.com/office/powerpoint/2010/main" val="2810901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18174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PROGRAMA PREVENIR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upo 1"/>
          <p:cNvGrpSpPr/>
          <p:nvPr/>
        </p:nvGrpSpPr>
        <p:grpSpPr>
          <a:xfrm>
            <a:off x="354831" y="1846178"/>
            <a:ext cx="3029483" cy="4549293"/>
            <a:chOff x="721254" y="1498600"/>
            <a:chExt cx="3207666" cy="5071199"/>
          </a:xfrm>
        </p:grpSpPr>
        <p:pic>
          <p:nvPicPr>
            <p:cNvPr id="25" name="Picture 9" descr="Prevenir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9" r="6094" b="75671"/>
            <a:stretch>
              <a:fillRect/>
            </a:stretch>
          </p:blipFill>
          <p:spPr bwMode="auto">
            <a:xfrm>
              <a:off x="721254" y="5511800"/>
              <a:ext cx="3207666" cy="1057999"/>
            </a:xfrm>
            <a:prstGeom prst="rect">
              <a:avLst/>
            </a:prstGeom>
            <a:noFill/>
            <a:ln w="9525">
              <a:solidFill>
                <a:srgbClr val="D2CA6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9" descr="Prevenir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084" b="20465"/>
            <a:stretch>
              <a:fillRect/>
            </a:stretch>
          </p:blipFill>
          <p:spPr bwMode="auto">
            <a:xfrm>
              <a:off x="721254" y="1498600"/>
              <a:ext cx="3207666" cy="4033351"/>
            </a:xfrm>
            <a:prstGeom prst="rect">
              <a:avLst/>
            </a:prstGeom>
            <a:noFill/>
            <a:ln w="9525">
              <a:solidFill>
                <a:srgbClr val="D2CA6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" descr="logo-fi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220" y="959513"/>
            <a:ext cx="1528588" cy="60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Soledad\AppData\Local\Microsoft\Windows\Temporary Internet Files\Content.Outlook\F9XAF2YL\logo_UART_Transparent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620" y="959513"/>
            <a:ext cx="1883139" cy="60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Google Shape;14138;p77"/>
          <p:cNvSpPr/>
          <p:nvPr/>
        </p:nvSpPr>
        <p:spPr>
          <a:xfrm>
            <a:off x="499982" y="990030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8" name="Tabla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789013"/>
              </p:ext>
            </p:extLst>
          </p:nvPr>
        </p:nvGraphicFramePr>
        <p:xfrm>
          <a:off x="3479601" y="1880767"/>
          <a:ext cx="8285663" cy="4471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5663">
                  <a:extLst>
                    <a:ext uri="{9D8B030D-6E8A-4147-A177-3AD203B41FA5}">
                      <a16:colId xmlns:a16="http://schemas.microsoft.com/office/drawing/2014/main" val="592061963"/>
                    </a:ext>
                  </a:extLst>
                </a:gridCol>
              </a:tblGrid>
              <a:tr h="1225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TAREA COLECTIVA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Todas las ART afiliadas 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1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702268"/>
                  </a:ext>
                </a:extLst>
              </a:tr>
              <a:tr h="125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AMPLIO ALCANCE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32.000 participantes de todo el país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902989"/>
                  </a:ext>
                </a:extLst>
              </a:tr>
              <a:tr h="1124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MULTIPLES ACCIONES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Seminarios + Cursos Virtuales + Benchmarking + Congreso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428287"/>
                  </a:ext>
                </a:extLst>
              </a:tr>
              <a:tr h="867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DESAFÍO 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Nuevos temas y contenidos + apoyo de 38 instituciones nacionales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44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319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18174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PROGRAMA PREVENIR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Google Shape;14138;p77"/>
          <p:cNvSpPr/>
          <p:nvPr/>
        </p:nvSpPr>
        <p:spPr>
          <a:xfrm>
            <a:off x="499982" y="990030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" name="Conector recto 15"/>
          <p:cNvCxnSpPr/>
          <p:nvPr/>
        </p:nvCxnSpPr>
        <p:spPr>
          <a:xfrm flipV="1">
            <a:off x="1578467" y="3389667"/>
            <a:ext cx="3559124" cy="5764"/>
          </a:xfrm>
          <a:prstGeom prst="line">
            <a:avLst/>
          </a:prstGeom>
          <a:ln>
            <a:solidFill>
              <a:srgbClr val="93B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17"/>
          <p:cNvCxnSpPr/>
          <p:nvPr/>
        </p:nvCxnSpPr>
        <p:spPr>
          <a:xfrm flipV="1">
            <a:off x="1578467" y="4935649"/>
            <a:ext cx="3559124" cy="5764"/>
          </a:xfrm>
          <a:prstGeom prst="line">
            <a:avLst/>
          </a:prstGeom>
          <a:ln>
            <a:solidFill>
              <a:srgbClr val="93B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18"/>
          <p:cNvCxnSpPr/>
          <p:nvPr/>
        </p:nvCxnSpPr>
        <p:spPr>
          <a:xfrm flipV="1">
            <a:off x="6025087" y="2008050"/>
            <a:ext cx="0" cy="4377929"/>
          </a:xfrm>
          <a:prstGeom prst="line">
            <a:avLst/>
          </a:prstGeom>
          <a:ln>
            <a:solidFill>
              <a:srgbClr val="93B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2 Grupo"/>
          <p:cNvGrpSpPr/>
          <p:nvPr/>
        </p:nvGrpSpPr>
        <p:grpSpPr>
          <a:xfrm>
            <a:off x="744923" y="1785585"/>
            <a:ext cx="10546687" cy="4593631"/>
            <a:chOff x="763060" y="1785585"/>
            <a:chExt cx="10546687" cy="4593631"/>
          </a:xfrm>
        </p:grpSpPr>
        <p:pic>
          <p:nvPicPr>
            <p:cNvPr id="24" name="Imagen 10"/>
            <p:cNvPicPr>
              <a:picLocks noChangeAspect="1"/>
            </p:cNvPicPr>
            <p:nvPr/>
          </p:nvPicPr>
          <p:blipFill rotWithShape="1">
            <a:blip r:embed="rId2"/>
            <a:srcRect l="73426" t="37768" r="8201" b="35803"/>
            <a:stretch/>
          </p:blipFill>
          <p:spPr>
            <a:xfrm>
              <a:off x="763060" y="1785585"/>
              <a:ext cx="1742578" cy="1372820"/>
            </a:xfrm>
            <a:prstGeom prst="rect">
              <a:avLst/>
            </a:prstGeom>
          </p:spPr>
        </p:pic>
        <p:pic>
          <p:nvPicPr>
            <p:cNvPr id="26" name="Imagen 13"/>
            <p:cNvPicPr>
              <a:picLocks noChangeAspect="1"/>
            </p:cNvPicPr>
            <p:nvPr/>
          </p:nvPicPr>
          <p:blipFill rotWithShape="1">
            <a:blip r:embed="rId2"/>
            <a:srcRect l="27499" t="37768" r="53534" b="35803"/>
            <a:stretch/>
          </p:blipFill>
          <p:spPr>
            <a:xfrm>
              <a:off x="783373" y="5055476"/>
              <a:ext cx="1684156" cy="1319399"/>
            </a:xfrm>
            <a:prstGeom prst="rect">
              <a:avLst/>
            </a:prstGeom>
          </p:spPr>
        </p:pic>
        <p:pic>
          <p:nvPicPr>
            <p:cNvPr id="28" name="Imagen 14"/>
            <p:cNvPicPr>
              <a:picLocks noChangeAspect="1"/>
            </p:cNvPicPr>
            <p:nvPr/>
          </p:nvPicPr>
          <p:blipFill rotWithShape="1">
            <a:blip r:embed="rId2"/>
            <a:srcRect l="1006" t="40330" r="78827" b="35058"/>
            <a:stretch/>
          </p:blipFill>
          <p:spPr>
            <a:xfrm>
              <a:off x="768065" y="3633988"/>
              <a:ext cx="1737573" cy="1205084"/>
            </a:xfrm>
            <a:prstGeom prst="rect">
              <a:avLst/>
            </a:prstGeom>
          </p:spPr>
        </p:pic>
        <p:sp>
          <p:nvSpPr>
            <p:cNvPr id="29" name="CuadroTexto 3"/>
            <p:cNvSpPr txBox="1"/>
            <p:nvPr/>
          </p:nvSpPr>
          <p:spPr>
            <a:xfrm>
              <a:off x="2629313" y="2085733"/>
              <a:ext cx="3388954" cy="4293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1.592 participantes</a:t>
              </a:r>
            </a:p>
            <a:p>
              <a:r>
                <a:rPr lang="es-MX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1.363 vistas en simultaneo</a:t>
              </a: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1.300</a:t>
              </a:r>
            </a:p>
            <a:p>
              <a:r>
                <a:rPr lang="es-MX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4.056 participantes</a:t>
              </a:r>
            </a:p>
            <a:p>
              <a:r>
                <a:rPr lang="es-MX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3.657 vistas en simultaneo</a:t>
              </a: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</p:txBody>
        </p:sp>
        <p:sp>
          <p:nvSpPr>
            <p:cNvPr id="39" name="Rectangle 8"/>
            <p:cNvSpPr/>
            <p:nvPr/>
          </p:nvSpPr>
          <p:spPr>
            <a:xfrm>
              <a:off x="6241273" y="1785585"/>
              <a:ext cx="5068474" cy="4093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sz="4000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6.948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sz="4000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participantes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  <a:t>Federalización del programa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  <a:t>Trabajo en red con 28 instituciones </a:t>
              </a:r>
              <a:b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</a:br>
              <a: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  <a:t>en simultáneo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  <a:t>Cercanía con los participantes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6018267" y="959513"/>
            <a:ext cx="5170906" cy="764502"/>
            <a:chOff x="6018267" y="1067089"/>
            <a:chExt cx="5170906" cy="764502"/>
          </a:xfrm>
        </p:grpSpPr>
        <p:sp>
          <p:nvSpPr>
            <p:cNvPr id="19" name="object 12"/>
            <p:cNvSpPr/>
            <p:nvPr/>
          </p:nvSpPr>
          <p:spPr>
            <a:xfrm>
              <a:off x="6018267" y="1067089"/>
              <a:ext cx="271148" cy="7564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" name="object 13"/>
            <p:cNvSpPr/>
            <p:nvPr/>
          </p:nvSpPr>
          <p:spPr>
            <a:xfrm>
              <a:off x="11032019" y="1082079"/>
              <a:ext cx="157154" cy="74951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1" name="object 14"/>
          <p:cNvSpPr txBox="1"/>
          <p:nvPr/>
        </p:nvSpPr>
        <p:spPr>
          <a:xfrm>
            <a:off x="6172209" y="1144062"/>
            <a:ext cx="4900151" cy="328295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100" b="1" dirty="0">
                <a:solidFill>
                  <a:srgbClr val="938C2D"/>
                </a:solidFill>
              </a:rPr>
              <a:t>AÑO 2020 – TRANSFORMACIÓN DIGITAL</a:t>
            </a:r>
          </a:p>
        </p:txBody>
      </p:sp>
    </p:spTree>
    <p:extLst>
      <p:ext uri="{BB962C8B-B14F-4D97-AF65-F5344CB8AC3E}">
        <p14:creationId xmlns:p14="http://schemas.microsoft.com/office/powerpoint/2010/main" val="9396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3878080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PROGRAMA PREVENIR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Google Shape;14138;p77"/>
          <p:cNvSpPr/>
          <p:nvPr/>
        </p:nvSpPr>
        <p:spPr>
          <a:xfrm>
            <a:off x="499982" y="990030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2 Grupo"/>
          <p:cNvGrpSpPr/>
          <p:nvPr/>
        </p:nvGrpSpPr>
        <p:grpSpPr>
          <a:xfrm>
            <a:off x="414040" y="2352699"/>
            <a:ext cx="2558321" cy="4165243"/>
            <a:chOff x="414040" y="2352699"/>
            <a:chExt cx="2558321" cy="4165243"/>
          </a:xfrm>
        </p:grpSpPr>
        <p:sp>
          <p:nvSpPr>
            <p:cNvPr id="332" name="object 8"/>
            <p:cNvSpPr txBox="1"/>
            <p:nvPr/>
          </p:nvSpPr>
          <p:spPr>
            <a:xfrm>
              <a:off x="1615380" y="2352699"/>
              <a:ext cx="1356981" cy="416524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r>
                <a:rPr lang="es-AR" sz="28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4.056</a:t>
              </a: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Profesionales</a:t>
              </a:r>
              <a:b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</a:t>
              </a:r>
              <a:r>
                <a:rPr lang="es-AR" sz="1400" b="1" spc="25" dirty="0" err="1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HyS</a:t>
              </a:r>
              <a:b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(de empresas e independientes)</a:t>
              </a: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r>
                <a:rPr lang="es-ES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Participación en</a:t>
              </a:r>
              <a:br>
                <a:rPr lang="es-ES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ES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cada seminario</a:t>
              </a:r>
              <a:br>
                <a:rPr lang="es-ES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ES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las 23 provincias</a:t>
              </a:r>
              <a:br>
                <a:rPr lang="es-ES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ES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 CABA</a:t>
              </a: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" name="1 Grupo"/>
            <p:cNvGrpSpPr/>
            <p:nvPr/>
          </p:nvGrpSpPr>
          <p:grpSpPr>
            <a:xfrm>
              <a:off x="414040" y="2511717"/>
              <a:ext cx="1080001" cy="3659746"/>
              <a:chOff x="414040" y="2511717"/>
              <a:chExt cx="1080001" cy="3659746"/>
            </a:xfrm>
          </p:grpSpPr>
          <p:sp>
            <p:nvSpPr>
              <p:cNvPr id="334" name="object 22"/>
              <p:cNvSpPr txBox="1"/>
              <p:nvPr/>
            </p:nvSpPr>
            <p:spPr>
              <a:xfrm>
                <a:off x="414040" y="3710488"/>
                <a:ext cx="1080000" cy="1080000"/>
              </a:xfrm>
              <a:prstGeom prst="rect">
                <a:avLst/>
              </a:prstGeom>
              <a:solidFill>
                <a:srgbClr val="D2CA6F">
                  <a:alpha val="45000"/>
                </a:srgbClr>
              </a:solidFill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R="14604" indent="-635" algn="ctr">
                  <a:lnSpc>
                    <a:spcPct val="117700"/>
                  </a:lnSpc>
                  <a:spcBef>
                    <a:spcPts val="100"/>
                  </a:spcBef>
                </a:pPr>
                <a: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  <a:t>PERFIL</a:t>
                </a:r>
                <a:b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</a:br>
                <a: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  <a:t>DE LOS ASISTENTES</a:t>
                </a:r>
                <a:endParaRPr sz="1400" b="1" dirty="0">
                  <a:solidFill>
                    <a:srgbClr val="938C2D"/>
                  </a:solidFill>
                  <a:cs typeface="Arial Narrow"/>
                </a:endParaRPr>
              </a:p>
            </p:txBody>
          </p:sp>
          <p:sp>
            <p:nvSpPr>
              <p:cNvPr id="337" name="object 22"/>
              <p:cNvSpPr txBox="1"/>
              <p:nvPr/>
            </p:nvSpPr>
            <p:spPr>
              <a:xfrm>
                <a:off x="414041" y="5091463"/>
                <a:ext cx="1080000" cy="1080000"/>
              </a:xfrm>
              <a:prstGeom prst="rect">
                <a:avLst/>
              </a:prstGeom>
              <a:solidFill>
                <a:srgbClr val="D2CA6F">
                  <a:alpha val="45000"/>
                </a:srgbClr>
              </a:solidFill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R="14604" indent="-635" algn="ctr">
                  <a:lnSpc>
                    <a:spcPct val="117700"/>
                  </a:lnSpc>
                  <a:spcBef>
                    <a:spcPts val="100"/>
                  </a:spcBef>
                </a:pPr>
                <a: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  <a:t>PROGRAMA FEDERAL</a:t>
                </a:r>
                <a:endParaRPr sz="1400" b="1" dirty="0">
                  <a:solidFill>
                    <a:srgbClr val="938C2D"/>
                  </a:solidFill>
                  <a:cs typeface="Arial Narrow"/>
                </a:endParaRPr>
              </a:p>
            </p:txBody>
          </p:sp>
          <p:sp>
            <p:nvSpPr>
              <p:cNvPr id="340" name="object 22"/>
              <p:cNvSpPr txBox="1"/>
              <p:nvPr/>
            </p:nvSpPr>
            <p:spPr>
              <a:xfrm>
                <a:off x="414040" y="2511717"/>
                <a:ext cx="1080000" cy="1080000"/>
              </a:xfrm>
              <a:prstGeom prst="rect">
                <a:avLst/>
              </a:prstGeom>
              <a:solidFill>
                <a:srgbClr val="D2CA6F">
                  <a:alpha val="45000"/>
                </a:srgbClr>
              </a:solidFill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R="14604" indent="-635" algn="ctr">
                  <a:lnSpc>
                    <a:spcPct val="117700"/>
                  </a:lnSpc>
                  <a:spcBef>
                    <a:spcPts val="100"/>
                  </a:spcBef>
                </a:pPr>
                <a: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  <a:t>TOTAL ASISTENTES</a:t>
                </a:r>
                <a:endParaRPr sz="1400" b="1" dirty="0">
                  <a:solidFill>
                    <a:srgbClr val="938C2D"/>
                  </a:solidFill>
                  <a:cs typeface="Arial Narrow"/>
                </a:endParaRPr>
              </a:p>
            </p:txBody>
          </p:sp>
        </p:grpSp>
      </p:grpSp>
      <p:graphicFrame>
        <p:nvGraphicFramePr>
          <p:cNvPr id="109" name="Tabla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507409"/>
              </p:ext>
            </p:extLst>
          </p:nvPr>
        </p:nvGraphicFramePr>
        <p:xfrm>
          <a:off x="3012298" y="1570076"/>
          <a:ext cx="8862016" cy="5014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220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3697941">
                  <a:extLst>
                    <a:ext uri="{9D8B030D-6E8A-4147-A177-3AD203B41FA5}">
                      <a16:colId xmlns:a16="http://schemas.microsoft.com/office/drawing/2014/main" val="1273697802"/>
                    </a:ext>
                  </a:extLst>
                </a:gridCol>
                <a:gridCol w="3106896">
                  <a:extLst>
                    <a:ext uri="{9D8B030D-6E8A-4147-A177-3AD203B41FA5}">
                      <a16:colId xmlns:a16="http://schemas.microsoft.com/office/drawing/2014/main" val="592061963"/>
                    </a:ext>
                  </a:extLst>
                </a:gridCol>
                <a:gridCol w="1263959">
                  <a:extLst>
                    <a:ext uri="{9D8B030D-6E8A-4147-A177-3AD203B41FA5}">
                      <a16:colId xmlns:a16="http://schemas.microsoft.com/office/drawing/2014/main" val="3733257051"/>
                    </a:ext>
                  </a:extLst>
                </a:gridCol>
              </a:tblGrid>
              <a:tr h="455369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A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4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cs typeface="Calibri"/>
                        </a:rPr>
                        <a:t>PARTICIPANTES</a:t>
                      </a:r>
                      <a:endParaRPr lang="en-US" sz="1400" b="1" dirty="0">
                        <a:solidFill>
                          <a:srgbClr val="FFFFFF"/>
                        </a:solidFill>
                        <a:cs typeface="Calibri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635874"/>
                  </a:ext>
                </a:extLst>
              </a:tr>
              <a:tr h="455369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06/08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marR="5080">
                        <a:lnSpc>
                          <a:spcPts val="1810"/>
                        </a:lnSpc>
                        <a:spcBef>
                          <a:spcPts val="100"/>
                        </a:spcBef>
                      </a:pPr>
                      <a:r>
                        <a:rPr lang="es-AR" sz="15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Recomendaciones COVID-19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</a:t>
                      </a:r>
                      <a:r>
                        <a:rPr kumimoji="0" lang="es-AR" sz="15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</a:t>
                      </a:r>
                      <a:r>
                        <a:rPr kumimoji="0" lang="es-A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Agr. F. Pérez </a:t>
                      </a:r>
                      <a:r>
                        <a:rPr kumimoji="0" lang="es-AR" sz="15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Eseiza</a:t>
                      </a:r>
                      <a:r>
                        <a:rPr kumimoji="0" lang="es-A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98450" indent="-285750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cs typeface="Calibri"/>
                        </a:rPr>
                        <a:t>332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13955"/>
                  </a:ext>
                </a:extLst>
              </a:tr>
              <a:tr h="455369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13/08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62865">
                        <a:lnSpc>
                          <a:spcPts val="1400"/>
                        </a:lnSpc>
                        <a:spcBef>
                          <a:spcPts val="320"/>
                        </a:spcBef>
                        <a:buClr>
                          <a:srgbClr val="65A4A5"/>
                        </a:buClr>
                        <a:tabLst>
                          <a:tab pos="517525" algn="l"/>
                        </a:tabLst>
                      </a:pPr>
                      <a:r>
                        <a:rPr lang="es-AR" sz="15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Gestión del riesgo y las crisis. Prevención en </a:t>
                      </a:r>
                      <a:r>
                        <a:rPr lang="es-AR" sz="15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act</a:t>
                      </a:r>
                      <a:r>
                        <a:rPr lang="es-AR" sz="15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. Vitícola.</a:t>
                      </a:r>
                    </a:p>
                  </a:txBody>
                  <a:tcPr marL="72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Dr. J. Walter - Dr. A.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Darmohraj</a:t>
                      </a:r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b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Ing. Agr. G.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Ontanilla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323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015890"/>
                  </a:ext>
                </a:extLst>
              </a:tr>
              <a:tr h="455369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20/08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marR="5080">
                        <a:lnSpc>
                          <a:spcPts val="1810"/>
                        </a:lnSpc>
                        <a:spcBef>
                          <a:spcPts val="100"/>
                        </a:spcBef>
                      </a:pPr>
                      <a:r>
                        <a:rPr lang="es-AR" sz="15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Seguridad con maquinarias agrícolas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Agr. Pablo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Piovano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402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882080"/>
                  </a:ext>
                </a:extLst>
              </a:tr>
              <a:tr h="455369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27/08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marR="5080">
                        <a:lnSpc>
                          <a:spcPts val="1810"/>
                        </a:lnSpc>
                        <a:spcBef>
                          <a:spcPts val="100"/>
                        </a:spcBef>
                      </a:pPr>
                      <a:r>
                        <a:rPr lang="es-MX" sz="15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Prevención en el trabajo con animales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Dr.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Méd</a:t>
                      </a:r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Vet</a:t>
                      </a:r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H.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Tarabla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413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36285"/>
                  </a:ext>
                </a:extLst>
              </a:tr>
              <a:tr h="455369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03/09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marR="5080">
                        <a:lnSpc>
                          <a:spcPts val="1810"/>
                        </a:lnSpc>
                        <a:spcBef>
                          <a:spcPts val="100"/>
                        </a:spcBef>
                      </a:pPr>
                      <a:r>
                        <a:rPr lang="es-AR" sz="15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Seguridad Vial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Abog</a:t>
                      </a:r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H.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Botta</a:t>
                      </a:r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Bernaus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390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810340"/>
                  </a:ext>
                </a:extLst>
              </a:tr>
              <a:tr h="455369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10/09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marR="5080">
                        <a:lnSpc>
                          <a:spcPts val="1810"/>
                        </a:lnSpc>
                        <a:spcBef>
                          <a:spcPts val="100"/>
                        </a:spcBef>
                      </a:pPr>
                      <a:r>
                        <a:rPr lang="es-MX" sz="15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Gestión de riesgos. Agentes de riesgos.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Ing. Pablo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Semberoiz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R. Fiorito - Ing. F.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Pirola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489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943748"/>
                  </a:ext>
                </a:extLst>
              </a:tr>
              <a:tr h="455369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24/09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marR="5080">
                        <a:lnSpc>
                          <a:spcPts val="1810"/>
                        </a:lnSpc>
                        <a:spcBef>
                          <a:spcPts val="100"/>
                        </a:spcBef>
                      </a:pPr>
                      <a:r>
                        <a:rPr lang="es-AR" sz="15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Prevención de riesgos forestales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Prof. R.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Gimenez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359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702268"/>
                  </a:ext>
                </a:extLst>
              </a:tr>
              <a:tr h="455369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01/10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RCP y primeros auxilios en el campo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Enf</a:t>
                      </a:r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C.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Gutierrez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590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902989"/>
                  </a:ext>
                </a:extLst>
              </a:tr>
              <a:tr h="455369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08/10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Uso responsable de fitosanitarios. Aportes BPA.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Ing.Agr</a:t>
                      </a:r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A.Brunori</a:t>
                      </a:r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Ing.Agr</a:t>
                      </a:r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N. </a:t>
                      </a:r>
                      <a:b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Munaretto</a:t>
                      </a:r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Ing.Agr</a:t>
                      </a:r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R.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Heppne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405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428287"/>
                  </a:ext>
                </a:extLst>
              </a:tr>
              <a:tr h="455369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22/10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Ergonomía en la actividad frutícola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Lic. J. L. Melo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353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44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698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18174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PROGRAMA PREVENIR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Google Shape;14138;p77"/>
          <p:cNvSpPr/>
          <p:nvPr/>
        </p:nvSpPr>
        <p:spPr>
          <a:xfrm>
            <a:off x="499982" y="990030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6018267" y="959513"/>
            <a:ext cx="5506607" cy="656309"/>
            <a:chOff x="6018267" y="1067089"/>
            <a:chExt cx="5506607" cy="764502"/>
          </a:xfrm>
        </p:grpSpPr>
        <p:sp>
          <p:nvSpPr>
            <p:cNvPr id="19" name="object 12"/>
            <p:cNvSpPr/>
            <p:nvPr/>
          </p:nvSpPr>
          <p:spPr>
            <a:xfrm>
              <a:off x="6018267" y="1067089"/>
              <a:ext cx="271148" cy="7564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" name="object 13"/>
            <p:cNvSpPr/>
            <p:nvPr/>
          </p:nvSpPr>
          <p:spPr>
            <a:xfrm>
              <a:off x="11367720" y="1082079"/>
              <a:ext cx="157154" cy="74951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1" name="object 14"/>
          <p:cNvSpPr txBox="1"/>
          <p:nvPr/>
        </p:nvSpPr>
        <p:spPr>
          <a:xfrm>
            <a:off x="6098241" y="1108683"/>
            <a:ext cx="5269479" cy="328295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100" b="1" dirty="0">
                <a:solidFill>
                  <a:srgbClr val="938C2D"/>
                </a:solidFill>
              </a:rPr>
              <a:t>AÑO 2021 – LA TAREA CONTINÚA</a:t>
            </a:r>
          </a:p>
        </p:txBody>
      </p:sp>
      <p:pic>
        <p:nvPicPr>
          <p:cNvPr id="27" name="Imagen 12"/>
          <p:cNvPicPr>
            <a:picLocks noChangeAspect="1"/>
          </p:cNvPicPr>
          <p:nvPr/>
        </p:nvPicPr>
        <p:blipFill rotWithShape="1">
          <a:blip r:embed="rId2"/>
          <a:srcRect l="49377" t="37768" r="28602" b="35803"/>
          <a:stretch/>
        </p:blipFill>
        <p:spPr>
          <a:xfrm>
            <a:off x="8082194" y="4770409"/>
            <a:ext cx="2023681" cy="1776322"/>
          </a:xfrm>
          <a:prstGeom prst="rect">
            <a:avLst/>
          </a:prstGeom>
        </p:spPr>
      </p:pic>
      <p:cxnSp>
        <p:nvCxnSpPr>
          <p:cNvPr id="40" name="Conector recto 15"/>
          <p:cNvCxnSpPr/>
          <p:nvPr/>
        </p:nvCxnSpPr>
        <p:spPr>
          <a:xfrm>
            <a:off x="499982" y="5081203"/>
            <a:ext cx="7101821" cy="0"/>
          </a:xfrm>
          <a:prstGeom prst="line">
            <a:avLst/>
          </a:prstGeom>
          <a:ln>
            <a:solidFill>
              <a:srgbClr val="93B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20"/>
          <p:cNvCxnSpPr/>
          <p:nvPr/>
        </p:nvCxnSpPr>
        <p:spPr>
          <a:xfrm flipV="1">
            <a:off x="8182842" y="5051036"/>
            <a:ext cx="3436161" cy="8737"/>
          </a:xfrm>
          <a:prstGeom prst="line">
            <a:avLst/>
          </a:prstGeom>
          <a:ln>
            <a:solidFill>
              <a:srgbClr val="93B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2 Grupo"/>
          <p:cNvGrpSpPr/>
          <p:nvPr/>
        </p:nvGrpSpPr>
        <p:grpSpPr>
          <a:xfrm>
            <a:off x="222993" y="1711818"/>
            <a:ext cx="11593284" cy="5262979"/>
            <a:chOff x="222993" y="1711818"/>
            <a:chExt cx="11593284" cy="5262979"/>
          </a:xfrm>
        </p:grpSpPr>
        <p:pic>
          <p:nvPicPr>
            <p:cNvPr id="25" name="Imagen 10"/>
            <p:cNvPicPr>
              <a:picLocks noChangeAspect="1"/>
            </p:cNvPicPr>
            <p:nvPr/>
          </p:nvPicPr>
          <p:blipFill rotWithShape="1">
            <a:blip r:embed="rId2"/>
            <a:srcRect l="73426" t="37768" r="8201" b="35803"/>
            <a:stretch/>
          </p:blipFill>
          <p:spPr>
            <a:xfrm>
              <a:off x="7850613" y="2186297"/>
              <a:ext cx="2325185" cy="2067590"/>
            </a:xfrm>
            <a:prstGeom prst="rect">
              <a:avLst/>
            </a:prstGeom>
          </p:spPr>
        </p:pic>
        <p:pic>
          <p:nvPicPr>
            <p:cNvPr id="30" name="Imagen 13"/>
            <p:cNvPicPr>
              <a:picLocks noChangeAspect="1"/>
            </p:cNvPicPr>
            <p:nvPr/>
          </p:nvPicPr>
          <p:blipFill rotWithShape="1">
            <a:blip r:embed="rId2"/>
            <a:srcRect l="27499" t="37768" r="53534" b="35803"/>
            <a:stretch/>
          </p:blipFill>
          <p:spPr>
            <a:xfrm>
              <a:off x="224273" y="2234100"/>
              <a:ext cx="2062051" cy="1971984"/>
            </a:xfrm>
            <a:prstGeom prst="rect">
              <a:avLst/>
            </a:prstGeom>
          </p:spPr>
        </p:pic>
        <p:pic>
          <p:nvPicPr>
            <p:cNvPr id="35" name="Imagen 14"/>
            <p:cNvPicPr>
              <a:picLocks noChangeAspect="1"/>
            </p:cNvPicPr>
            <p:nvPr/>
          </p:nvPicPr>
          <p:blipFill rotWithShape="1">
            <a:blip r:embed="rId2"/>
            <a:srcRect l="1006" t="40330" r="78827" b="35058"/>
            <a:stretch/>
          </p:blipFill>
          <p:spPr>
            <a:xfrm>
              <a:off x="222993" y="4994689"/>
              <a:ext cx="1933942" cy="1657147"/>
            </a:xfrm>
            <a:prstGeom prst="rect">
              <a:avLst/>
            </a:prstGeom>
          </p:spPr>
        </p:pic>
        <p:sp>
          <p:nvSpPr>
            <p:cNvPr id="43" name="CuadroTexto 3"/>
            <p:cNvSpPr txBox="1"/>
            <p:nvPr/>
          </p:nvSpPr>
          <p:spPr>
            <a:xfrm>
              <a:off x="9806720" y="2712575"/>
              <a:ext cx="2009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srgbClr val="849E9F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07/10/21</a:t>
              </a:r>
              <a:endParaRPr lang="es-MX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44" name="CuadroTexto 3"/>
            <p:cNvSpPr txBox="1"/>
            <p:nvPr/>
          </p:nvSpPr>
          <p:spPr>
            <a:xfrm>
              <a:off x="1945013" y="1711818"/>
              <a:ext cx="6363149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>
                  <a:solidFill>
                    <a:srgbClr val="938C2D"/>
                  </a:solidFill>
                  <a:ea typeface="Gadugi" panose="020B0502040204020203" pitchFamily="34" charset="0"/>
                </a:rPr>
                <a:t>AGRO:</a:t>
              </a:r>
            </a:p>
            <a:p>
              <a:pPr marL="171450" indent="-171450">
                <a:buClr>
                  <a:srgbClr val="938C2D"/>
                </a:buClr>
                <a:buFont typeface="Arial" pitchFamily="34" charset="0"/>
                <a:buChar char="•"/>
              </a:pPr>
              <a:r>
                <a:rPr lang="es-MX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Nuevas tecnologías</a:t>
              </a:r>
            </a:p>
            <a:p>
              <a:pPr marL="171450" indent="-171450">
                <a:buClr>
                  <a:srgbClr val="938C2D"/>
                </a:buClr>
                <a:buFont typeface="Arial" pitchFamily="34" charset="0"/>
                <a:buChar char="•"/>
              </a:pPr>
              <a:r>
                <a:rPr lang="es-MX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Uso de motosierras y campamento</a:t>
              </a:r>
            </a:p>
            <a:p>
              <a:pPr marL="171450" indent="-171450">
                <a:buClr>
                  <a:srgbClr val="938C2D"/>
                </a:buClr>
                <a:buFont typeface="Arial" pitchFamily="34" charset="0"/>
                <a:buChar char="•"/>
              </a:pPr>
              <a:r>
                <a:rPr lang="es-MX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Manejo seguro de animales</a:t>
              </a:r>
            </a:p>
            <a:p>
              <a:pPr marL="171450" indent="-171450">
                <a:buClr>
                  <a:srgbClr val="938C2D"/>
                </a:buClr>
                <a:buFont typeface="Arial" pitchFamily="34" charset="0"/>
                <a:buChar char="•"/>
              </a:pPr>
              <a:r>
                <a:rPr lang="es-MX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Actividades vitivinícolas </a:t>
              </a:r>
            </a:p>
            <a:p>
              <a:pPr marL="171450" indent="-171450">
                <a:buClr>
                  <a:srgbClr val="938C2D"/>
                </a:buClr>
                <a:buFont typeface="Arial" pitchFamily="34" charset="0"/>
                <a:buChar char="•"/>
              </a:pPr>
              <a:r>
                <a:rPr lang="es-MX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Radiaciones ultravioletas</a:t>
              </a:r>
            </a:p>
            <a:p>
              <a:endPara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1600" b="1" dirty="0">
                  <a:solidFill>
                    <a:srgbClr val="938C2D"/>
                  </a:solidFill>
                  <a:ea typeface="Gadugi" panose="020B0502040204020203" pitchFamily="34" charset="0"/>
                </a:rPr>
                <a:t>OTRAS INDUSTRIAS:</a:t>
              </a:r>
            </a:p>
            <a:p>
              <a:pPr marL="171450" indent="-171450">
                <a:buClr>
                  <a:srgbClr val="938C2D"/>
                </a:buClr>
                <a:buFont typeface="Arial" pitchFamily="34" charset="0"/>
                <a:buChar char="•"/>
              </a:pPr>
              <a:r>
                <a:rPr lang="es-MX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Servicios: Protocolos COVID-19. Teletrabajo.</a:t>
              </a:r>
            </a:p>
            <a:p>
              <a:pPr marL="171450" indent="-171450">
                <a:buClr>
                  <a:srgbClr val="938C2D"/>
                </a:buClr>
                <a:buFont typeface="Arial" pitchFamily="34" charset="0"/>
                <a:buChar char="•"/>
              </a:pPr>
              <a:r>
                <a:rPr lang="es-MX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Industria: Ergonomía y Productividad. Gestión de contratistas.</a:t>
              </a:r>
            </a:p>
            <a:p>
              <a:pPr marL="171450" indent="-171450">
                <a:buClr>
                  <a:srgbClr val="938C2D"/>
                </a:buClr>
                <a:buFont typeface="Arial" pitchFamily="34" charset="0"/>
                <a:buChar char="•"/>
              </a:pPr>
              <a:r>
                <a:rPr lang="es-MX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Transporte: Riesgos en el tránsito.</a:t>
              </a:r>
            </a:p>
            <a:p>
              <a:pPr marL="171450" indent="-171450">
                <a:buClr>
                  <a:srgbClr val="938C2D"/>
                </a:buClr>
                <a:buFont typeface="Arial" pitchFamily="34" charset="0"/>
                <a:buChar char="•"/>
              </a:pPr>
              <a:r>
                <a:rPr lang="es-MX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Construcción: Modelos de Gestión. PS en contexto COVID-19.</a:t>
              </a:r>
            </a:p>
            <a:p>
              <a:pPr marL="171450" indent="-171450">
                <a:buClr>
                  <a:srgbClr val="938C2D"/>
                </a:buClr>
                <a:buFont typeface="Arial" pitchFamily="34" charset="0"/>
                <a:buChar char="•"/>
              </a:pPr>
              <a:r>
                <a:rPr lang="es-MX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General: Nuevas tecnologías. Innovación en prevención.</a:t>
              </a:r>
            </a:p>
            <a:p>
              <a:pPr marL="171450" indent="-171450">
                <a:buClr>
                  <a:srgbClr val="938C2D"/>
                </a:buClr>
                <a:buFont typeface="Arial" pitchFamily="34" charset="0"/>
                <a:buChar char="•"/>
              </a:pPr>
              <a:endPara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ES" sz="1600" b="1" dirty="0">
                  <a:solidFill>
                    <a:srgbClr val="938C2D"/>
                  </a:solidFill>
                  <a:ea typeface="Gadugi" panose="020B0502040204020203" pitchFamily="34" charset="0"/>
                </a:rPr>
                <a:t>4 EDICIONES DE CADA UNO DE LOS SIGUIENTES TEMAS:</a:t>
              </a:r>
            </a:p>
            <a:p>
              <a:pPr marL="171450" indent="-171450">
                <a:buClr>
                  <a:srgbClr val="938C2D"/>
                </a:buClr>
                <a:buFont typeface="Arial" pitchFamily="34" charset="0"/>
                <a:buChar char="•"/>
              </a:pPr>
              <a:r>
                <a:rPr lang="es-E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Higiene en el trabajo</a:t>
              </a:r>
            </a:p>
            <a:p>
              <a:pPr marL="171450" indent="-171450">
                <a:buClr>
                  <a:srgbClr val="938C2D"/>
                </a:buClr>
                <a:buFont typeface="Arial" pitchFamily="34" charset="0"/>
                <a:buChar char="•"/>
              </a:pPr>
              <a:r>
                <a:rPr lang="es-E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Beneficios de la inversión</a:t>
              </a:r>
            </a:p>
            <a:p>
              <a:pPr marL="171450" indent="-171450">
                <a:buClr>
                  <a:srgbClr val="938C2D"/>
                </a:buClr>
                <a:buFont typeface="Arial" pitchFamily="34" charset="0"/>
                <a:buChar char="•"/>
              </a:pPr>
              <a:r>
                <a:rPr lang="es-E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Manejo de agroquímicos</a:t>
              </a:r>
            </a:p>
            <a:p>
              <a:pPr marL="171450" indent="-171450">
                <a:buClr>
                  <a:srgbClr val="938C2D"/>
                </a:buClr>
                <a:buFont typeface="Arial" pitchFamily="34" charset="0"/>
                <a:buChar char="•"/>
              </a:pPr>
              <a:r>
                <a:rPr lang="es-E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Protocolo Ruido</a:t>
              </a:r>
            </a:p>
            <a:p>
              <a:pPr marL="171450" indent="-171450">
                <a:buClr>
                  <a:srgbClr val="938C2D"/>
                </a:buClr>
                <a:buFont typeface="Arial" pitchFamily="34" charset="0"/>
                <a:buChar char="•"/>
              </a:pPr>
              <a:r>
                <a:rPr lang="es-E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SGA</a:t>
              </a:r>
              <a:endPara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pPr>
                <a:buClr>
                  <a:srgbClr val="938C2D"/>
                </a:buClr>
              </a:pPr>
              <a:endPara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</p:txBody>
        </p:sp>
      </p:grpSp>
      <p:cxnSp>
        <p:nvCxnSpPr>
          <p:cNvPr id="41" name="Conector recto 18"/>
          <p:cNvCxnSpPr/>
          <p:nvPr/>
        </p:nvCxnSpPr>
        <p:spPr>
          <a:xfrm flipV="1">
            <a:off x="7886451" y="1698836"/>
            <a:ext cx="0" cy="4759079"/>
          </a:xfrm>
          <a:prstGeom prst="line">
            <a:avLst/>
          </a:prstGeom>
          <a:ln>
            <a:solidFill>
              <a:srgbClr val="93B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457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000" y="5578436"/>
            <a:ext cx="2734152" cy="7200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437071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437071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bject 17"/>
          <p:cNvSpPr txBox="1"/>
          <p:nvPr/>
        </p:nvSpPr>
        <p:spPr>
          <a:xfrm>
            <a:off x="7104302" y="2155432"/>
            <a:ext cx="4252595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4400" b="1" spc="-20" dirty="0">
                <a:solidFill>
                  <a:srgbClr val="FFFFFF"/>
                </a:solidFill>
                <a:latin typeface="Calibri"/>
                <a:cs typeface="Calibri"/>
              </a:rPr>
              <a:t>PRESTACIONES</a:t>
            </a:r>
            <a:endParaRPr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96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/>
          <p:cNvGrpSpPr/>
          <p:nvPr/>
        </p:nvGrpSpPr>
        <p:grpSpPr>
          <a:xfrm>
            <a:off x="354830" y="1527752"/>
            <a:ext cx="3087981" cy="5020966"/>
            <a:chOff x="354830" y="1615325"/>
            <a:chExt cx="3087981" cy="5363697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31" y="1615325"/>
              <a:ext cx="1914733" cy="5363697"/>
            </a:xfrm>
            <a:prstGeom prst="rect">
              <a:avLst/>
            </a:prstGeom>
          </p:spPr>
        </p:pic>
        <p:sp>
          <p:nvSpPr>
            <p:cNvPr id="32" name="Rectángulo 31"/>
            <p:cNvSpPr/>
            <p:nvPr/>
          </p:nvSpPr>
          <p:spPr>
            <a:xfrm flipH="1">
              <a:off x="354830" y="1615325"/>
              <a:ext cx="1914733" cy="5363697"/>
            </a:xfrm>
            <a:prstGeom prst="rect">
              <a:avLst/>
            </a:prstGeom>
            <a:solidFill>
              <a:srgbClr val="FFFFFF">
                <a:alpha val="23137"/>
              </a:srgbClr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4131" y="1615325"/>
              <a:ext cx="1068680" cy="5363697"/>
            </a:xfrm>
            <a:prstGeom prst="rect">
              <a:avLst/>
            </a:prstGeom>
          </p:spPr>
        </p:pic>
        <p:sp>
          <p:nvSpPr>
            <p:cNvPr id="31" name="Rectángulo 30"/>
            <p:cNvSpPr/>
            <p:nvPr/>
          </p:nvSpPr>
          <p:spPr>
            <a:xfrm>
              <a:off x="2374131" y="1615325"/>
              <a:ext cx="1068680" cy="5363697"/>
            </a:xfrm>
            <a:prstGeom prst="rect">
              <a:avLst/>
            </a:prstGeom>
            <a:solidFill>
              <a:schemeClr val="bg2">
                <a:lumMod val="25000"/>
                <a:alpha val="50000"/>
              </a:schemeClr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37071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37071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PRESTACIONES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36000" cy="468000"/>
          </a:xfrm>
          <a:prstGeom prst="rect">
            <a:avLst/>
          </a:prstGeom>
          <a:solidFill>
            <a:srgbClr val="437071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ATENCIÓN INTEGRAL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oogle Shape;13627;p75"/>
          <p:cNvGrpSpPr/>
          <p:nvPr/>
        </p:nvGrpSpPr>
        <p:grpSpPr>
          <a:xfrm>
            <a:off x="498209" y="1001728"/>
            <a:ext cx="353180" cy="353180"/>
            <a:chOff x="-24338900" y="2710600"/>
            <a:chExt cx="295375" cy="295375"/>
          </a:xfrm>
          <a:solidFill>
            <a:schemeClr val="bg1"/>
          </a:solidFill>
        </p:grpSpPr>
        <p:sp>
          <p:nvSpPr>
            <p:cNvPr id="19" name="Google Shape;13628;p75"/>
            <p:cNvSpPr/>
            <p:nvPr/>
          </p:nvSpPr>
          <p:spPr>
            <a:xfrm>
              <a:off x="-24250700" y="2816925"/>
              <a:ext cx="123675" cy="103200"/>
            </a:xfrm>
            <a:custGeom>
              <a:avLst/>
              <a:gdLst/>
              <a:ahLst/>
              <a:cxnLst/>
              <a:rect l="l" t="t" r="r" b="b"/>
              <a:pathLst>
                <a:path w="4947" h="4128" extrusionOk="0">
                  <a:moveTo>
                    <a:pt x="3403" y="662"/>
                  </a:moveTo>
                  <a:cubicBezTo>
                    <a:pt x="3813" y="662"/>
                    <a:pt x="4128" y="977"/>
                    <a:pt x="4128" y="1387"/>
                  </a:cubicBezTo>
                  <a:cubicBezTo>
                    <a:pt x="4128" y="1922"/>
                    <a:pt x="3561" y="2363"/>
                    <a:pt x="2710" y="3025"/>
                  </a:cubicBezTo>
                  <a:cubicBezTo>
                    <a:pt x="2584" y="3119"/>
                    <a:pt x="2490" y="3182"/>
                    <a:pt x="2395" y="3309"/>
                  </a:cubicBezTo>
                  <a:cubicBezTo>
                    <a:pt x="2269" y="3214"/>
                    <a:pt x="2143" y="3151"/>
                    <a:pt x="2080" y="3025"/>
                  </a:cubicBezTo>
                  <a:cubicBezTo>
                    <a:pt x="1198" y="2363"/>
                    <a:pt x="662" y="1891"/>
                    <a:pt x="662" y="1387"/>
                  </a:cubicBezTo>
                  <a:cubicBezTo>
                    <a:pt x="662" y="946"/>
                    <a:pt x="977" y="662"/>
                    <a:pt x="1355" y="662"/>
                  </a:cubicBezTo>
                  <a:cubicBezTo>
                    <a:pt x="1860" y="662"/>
                    <a:pt x="2080" y="1229"/>
                    <a:pt x="2080" y="1261"/>
                  </a:cubicBezTo>
                  <a:cubicBezTo>
                    <a:pt x="2112" y="1418"/>
                    <a:pt x="2238" y="1481"/>
                    <a:pt x="2395" y="1481"/>
                  </a:cubicBezTo>
                  <a:cubicBezTo>
                    <a:pt x="2553" y="1481"/>
                    <a:pt x="2647" y="1355"/>
                    <a:pt x="2710" y="1261"/>
                  </a:cubicBezTo>
                  <a:cubicBezTo>
                    <a:pt x="2710" y="1229"/>
                    <a:pt x="2899" y="662"/>
                    <a:pt x="3403" y="662"/>
                  </a:cubicBezTo>
                  <a:close/>
                  <a:moveTo>
                    <a:pt x="1355" y="1"/>
                  </a:moveTo>
                  <a:cubicBezTo>
                    <a:pt x="568" y="1"/>
                    <a:pt x="1" y="631"/>
                    <a:pt x="1" y="1418"/>
                  </a:cubicBezTo>
                  <a:cubicBezTo>
                    <a:pt x="1" y="2269"/>
                    <a:pt x="694" y="2836"/>
                    <a:pt x="1671" y="3624"/>
                  </a:cubicBezTo>
                  <a:cubicBezTo>
                    <a:pt x="1828" y="3750"/>
                    <a:pt x="2049" y="3907"/>
                    <a:pt x="2238" y="4065"/>
                  </a:cubicBezTo>
                  <a:cubicBezTo>
                    <a:pt x="2301" y="4096"/>
                    <a:pt x="2395" y="4128"/>
                    <a:pt x="2458" y="4128"/>
                  </a:cubicBezTo>
                  <a:cubicBezTo>
                    <a:pt x="2553" y="4128"/>
                    <a:pt x="2616" y="4096"/>
                    <a:pt x="2710" y="4065"/>
                  </a:cubicBezTo>
                  <a:cubicBezTo>
                    <a:pt x="2899" y="3907"/>
                    <a:pt x="3057" y="3718"/>
                    <a:pt x="3246" y="3624"/>
                  </a:cubicBezTo>
                  <a:cubicBezTo>
                    <a:pt x="4254" y="2836"/>
                    <a:pt x="4947" y="2269"/>
                    <a:pt x="4947" y="1418"/>
                  </a:cubicBezTo>
                  <a:cubicBezTo>
                    <a:pt x="4821" y="599"/>
                    <a:pt x="4191" y="1"/>
                    <a:pt x="3403" y="1"/>
                  </a:cubicBezTo>
                  <a:cubicBezTo>
                    <a:pt x="3025" y="1"/>
                    <a:pt x="2616" y="158"/>
                    <a:pt x="2395" y="505"/>
                  </a:cubicBezTo>
                  <a:cubicBezTo>
                    <a:pt x="2112" y="190"/>
                    <a:pt x="1765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629;p75"/>
            <p:cNvSpPr/>
            <p:nvPr/>
          </p:nvSpPr>
          <p:spPr>
            <a:xfrm>
              <a:off x="-24338900" y="2710600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7341" y="725"/>
                  </a:moveTo>
                  <a:cubicBezTo>
                    <a:pt x="7530" y="725"/>
                    <a:pt x="7687" y="882"/>
                    <a:pt x="7687" y="1103"/>
                  </a:cubicBezTo>
                  <a:lnTo>
                    <a:pt x="7687" y="3844"/>
                  </a:lnTo>
                  <a:cubicBezTo>
                    <a:pt x="7687" y="4033"/>
                    <a:pt x="7845" y="4222"/>
                    <a:pt x="8034" y="4222"/>
                  </a:cubicBezTo>
                  <a:lnTo>
                    <a:pt x="10806" y="4222"/>
                  </a:lnTo>
                  <a:cubicBezTo>
                    <a:pt x="10995" y="4222"/>
                    <a:pt x="11153" y="4380"/>
                    <a:pt x="11153" y="4569"/>
                  </a:cubicBezTo>
                  <a:lnTo>
                    <a:pt x="11153" y="7309"/>
                  </a:lnTo>
                  <a:cubicBezTo>
                    <a:pt x="11153" y="7530"/>
                    <a:pt x="10995" y="7688"/>
                    <a:pt x="10806" y="7688"/>
                  </a:cubicBezTo>
                  <a:lnTo>
                    <a:pt x="8034" y="7688"/>
                  </a:lnTo>
                  <a:cubicBezTo>
                    <a:pt x="7845" y="7688"/>
                    <a:pt x="7687" y="7845"/>
                    <a:pt x="7687" y="8034"/>
                  </a:cubicBezTo>
                  <a:lnTo>
                    <a:pt x="7687" y="10775"/>
                  </a:lnTo>
                  <a:cubicBezTo>
                    <a:pt x="7687" y="10996"/>
                    <a:pt x="7530" y="11153"/>
                    <a:pt x="7341" y="11153"/>
                  </a:cubicBezTo>
                  <a:lnTo>
                    <a:pt x="4568" y="11153"/>
                  </a:lnTo>
                  <a:cubicBezTo>
                    <a:pt x="4379" y="11153"/>
                    <a:pt x="4222" y="10996"/>
                    <a:pt x="4222" y="10775"/>
                  </a:cubicBezTo>
                  <a:lnTo>
                    <a:pt x="4222" y="8034"/>
                  </a:lnTo>
                  <a:cubicBezTo>
                    <a:pt x="4222" y="7845"/>
                    <a:pt x="4064" y="7688"/>
                    <a:pt x="3875" y="7688"/>
                  </a:cubicBezTo>
                  <a:lnTo>
                    <a:pt x="1103" y="7688"/>
                  </a:lnTo>
                  <a:cubicBezTo>
                    <a:pt x="914" y="7688"/>
                    <a:pt x="756" y="7530"/>
                    <a:pt x="756" y="7309"/>
                  </a:cubicBezTo>
                  <a:lnTo>
                    <a:pt x="756" y="4569"/>
                  </a:lnTo>
                  <a:cubicBezTo>
                    <a:pt x="756" y="4380"/>
                    <a:pt x="914" y="4222"/>
                    <a:pt x="1103" y="4222"/>
                  </a:cubicBezTo>
                  <a:lnTo>
                    <a:pt x="3875" y="4222"/>
                  </a:lnTo>
                  <a:cubicBezTo>
                    <a:pt x="4064" y="4222"/>
                    <a:pt x="4222" y="4033"/>
                    <a:pt x="4222" y="3844"/>
                  </a:cubicBezTo>
                  <a:lnTo>
                    <a:pt x="4222" y="1103"/>
                  </a:lnTo>
                  <a:cubicBezTo>
                    <a:pt x="4222" y="882"/>
                    <a:pt x="4379" y="725"/>
                    <a:pt x="4568" y="725"/>
                  </a:cubicBezTo>
                  <a:close/>
                  <a:moveTo>
                    <a:pt x="4537" y="0"/>
                  </a:moveTo>
                  <a:cubicBezTo>
                    <a:pt x="3938" y="0"/>
                    <a:pt x="3466" y="473"/>
                    <a:pt x="3466" y="1072"/>
                  </a:cubicBezTo>
                  <a:lnTo>
                    <a:pt x="3466" y="3466"/>
                  </a:lnTo>
                  <a:lnTo>
                    <a:pt x="1071" y="3466"/>
                  </a:lnTo>
                  <a:cubicBezTo>
                    <a:pt x="473" y="3466"/>
                    <a:pt x="0" y="3938"/>
                    <a:pt x="0" y="4537"/>
                  </a:cubicBezTo>
                  <a:lnTo>
                    <a:pt x="0" y="7278"/>
                  </a:lnTo>
                  <a:cubicBezTo>
                    <a:pt x="0" y="7877"/>
                    <a:pt x="473" y="8349"/>
                    <a:pt x="1071" y="8349"/>
                  </a:cubicBezTo>
                  <a:lnTo>
                    <a:pt x="3466" y="8349"/>
                  </a:lnTo>
                  <a:lnTo>
                    <a:pt x="3466" y="10743"/>
                  </a:lnTo>
                  <a:cubicBezTo>
                    <a:pt x="3466" y="11342"/>
                    <a:pt x="3938" y="11815"/>
                    <a:pt x="4537" y="11815"/>
                  </a:cubicBezTo>
                  <a:lnTo>
                    <a:pt x="7309" y="11815"/>
                  </a:lnTo>
                  <a:cubicBezTo>
                    <a:pt x="7876" y="11815"/>
                    <a:pt x="8349" y="11342"/>
                    <a:pt x="8349" y="10743"/>
                  </a:cubicBezTo>
                  <a:lnTo>
                    <a:pt x="8349" y="8349"/>
                  </a:lnTo>
                  <a:lnTo>
                    <a:pt x="10743" y="8349"/>
                  </a:lnTo>
                  <a:cubicBezTo>
                    <a:pt x="11342" y="8349"/>
                    <a:pt x="11815" y="7877"/>
                    <a:pt x="11815" y="7278"/>
                  </a:cubicBezTo>
                  <a:lnTo>
                    <a:pt x="11815" y="4537"/>
                  </a:lnTo>
                  <a:cubicBezTo>
                    <a:pt x="11815" y="3938"/>
                    <a:pt x="11342" y="3466"/>
                    <a:pt x="10743" y="3466"/>
                  </a:cubicBezTo>
                  <a:lnTo>
                    <a:pt x="8349" y="3466"/>
                  </a:lnTo>
                  <a:lnTo>
                    <a:pt x="8349" y="1072"/>
                  </a:lnTo>
                  <a:cubicBezTo>
                    <a:pt x="8349" y="473"/>
                    <a:pt x="7876" y="0"/>
                    <a:pt x="73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37 CuadroTexto"/>
          <p:cNvSpPr txBox="1"/>
          <p:nvPr/>
        </p:nvSpPr>
        <p:spPr>
          <a:xfrm>
            <a:off x="7287784" y="2355933"/>
            <a:ext cx="4032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5D61"/>
                </a:solidFill>
                <a:latin typeface="Calibri"/>
                <a:cs typeface="Calibri"/>
              </a:rPr>
              <a:t> Por incapacidades temporarias (ILT)</a:t>
            </a:r>
          </a:p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latin typeface="Calibri"/>
                <a:cs typeface="Calibri"/>
              </a:rPr>
              <a:t> </a:t>
            </a:r>
            <a:r>
              <a:rPr lang="es-ES" sz="1800" dirty="0">
                <a:solidFill>
                  <a:srgbClr val="005D61"/>
                </a:solidFill>
                <a:latin typeface="Calibri"/>
                <a:cs typeface="Calibri"/>
              </a:rPr>
              <a:t>Por incapacidades permanentes</a:t>
            </a:r>
          </a:p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endParaRPr lang="es-ES" dirty="0">
              <a:solidFill>
                <a:srgbClr val="005D61"/>
              </a:solidFill>
              <a:latin typeface="Calibri"/>
              <a:cs typeface="Calibri"/>
            </a:endParaRPr>
          </a:p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005D61"/>
              </a:solidFill>
              <a:latin typeface="Calibri"/>
              <a:cs typeface="Calibri"/>
            </a:endParaRPr>
          </a:p>
          <a:p>
            <a:pPr>
              <a:buClr>
                <a:srgbClr val="938C2D"/>
              </a:buClr>
              <a:buSzPct val="88000"/>
            </a:pPr>
            <a:endParaRPr lang="es-ES" sz="1800" dirty="0">
              <a:solidFill>
                <a:srgbClr val="005D61"/>
              </a:solidFill>
              <a:latin typeface="Calibri"/>
              <a:cs typeface="Calibri"/>
            </a:endParaRP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Asistencia médica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Asistencia farmacéutica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Prótesis y ortopedia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Rehabilitación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Recalificación profesional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Servicio funerario</a:t>
            </a:r>
          </a:p>
          <a:p>
            <a:endParaRPr lang="es-ES" dirty="0">
              <a:solidFill>
                <a:srgbClr val="005D61"/>
              </a:solidFill>
              <a:cs typeface="Calibri"/>
            </a:endParaRPr>
          </a:p>
          <a:p>
            <a:r>
              <a:rPr lang="es-ES" dirty="0">
                <a:solidFill>
                  <a:srgbClr val="005D61"/>
                </a:solidFill>
                <a:cs typeface="Calibri"/>
              </a:rPr>
              <a:t>… desde el momento en que se produce el siniestro hasta el alta laboral definitiva.</a:t>
            </a:r>
          </a:p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endParaRPr lang="es-ES" dirty="0">
              <a:solidFill>
                <a:srgbClr val="005D61"/>
              </a:solidFill>
              <a:latin typeface="Calibri"/>
              <a:cs typeface="Calibri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3784274" y="2349205"/>
            <a:ext cx="3044284" cy="3926539"/>
            <a:chOff x="3784274" y="2349205"/>
            <a:chExt cx="3044284" cy="3926539"/>
          </a:xfrm>
        </p:grpSpPr>
        <p:sp>
          <p:nvSpPr>
            <p:cNvPr id="35" name="Pentágono 34"/>
            <p:cNvSpPr/>
            <p:nvPr/>
          </p:nvSpPr>
          <p:spPr>
            <a:xfrm rot="5400000">
              <a:off x="4788704" y="1344775"/>
              <a:ext cx="1035423" cy="3044284"/>
            </a:xfrm>
            <a:prstGeom prst="homePlate">
              <a:avLst>
                <a:gd name="adj" fmla="val 59091"/>
              </a:avLst>
            </a:prstGeom>
            <a:solidFill>
              <a:srgbClr val="D2CA6F"/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3000" b="1" dirty="0">
                  <a:solidFill>
                    <a:srgbClr val="938C2D"/>
                  </a:solidFill>
                </a:rPr>
                <a:t>DINERARIAS</a:t>
              </a:r>
              <a:endParaRPr lang="en-US" sz="3000" b="1" dirty="0">
                <a:solidFill>
                  <a:srgbClr val="938C2D"/>
                </a:solidFill>
              </a:endParaRPr>
            </a:p>
          </p:txBody>
        </p:sp>
        <p:sp>
          <p:nvSpPr>
            <p:cNvPr id="39" name="Pentágono 38"/>
            <p:cNvSpPr/>
            <p:nvPr/>
          </p:nvSpPr>
          <p:spPr>
            <a:xfrm rot="16200000">
              <a:off x="4788704" y="4235891"/>
              <a:ext cx="1035423" cy="3044284"/>
            </a:xfrm>
            <a:prstGeom prst="homePlate">
              <a:avLst>
                <a:gd name="adj" fmla="val 59091"/>
              </a:avLst>
            </a:prstGeom>
            <a:solidFill>
              <a:srgbClr val="B8C3D2"/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3000" b="1" dirty="0">
                  <a:solidFill>
                    <a:srgbClr val="437071"/>
                  </a:solidFill>
                </a:rPr>
                <a:t>EN ESPECIE</a:t>
              </a:r>
              <a:endParaRPr lang="en-US" sz="3000" b="1" dirty="0">
                <a:solidFill>
                  <a:srgbClr val="437071"/>
                </a:solidFill>
              </a:endParaRPr>
            </a:p>
          </p:txBody>
        </p:sp>
        <p:sp>
          <p:nvSpPr>
            <p:cNvPr id="50" name="Freeform: Shape 36">
              <a:extLst>
                <a:ext uri="{FF2B5EF4-FFF2-40B4-BE49-F238E27FC236}">
                  <a16:creationId xmlns:a16="http://schemas.microsoft.com/office/drawing/2014/main" id="{7ADEC732-0A7F-4359-8070-65A640CF69E9}"/>
                </a:ext>
              </a:extLst>
            </p:cNvPr>
            <p:cNvSpPr/>
            <p:nvPr/>
          </p:nvSpPr>
          <p:spPr>
            <a:xfrm>
              <a:off x="4624498" y="3628451"/>
              <a:ext cx="1363833" cy="1363830"/>
            </a:xfrm>
            <a:custGeom>
              <a:avLst/>
              <a:gdLst>
                <a:gd name="connsiteX0" fmla="*/ 1132585 w 2265169"/>
                <a:gd name="connsiteY0" fmla="*/ 0 h 2265165"/>
                <a:gd name="connsiteX1" fmla="*/ 1344801 w 2265169"/>
                <a:gd name="connsiteY1" fmla="*/ 212254 h 2265165"/>
                <a:gd name="connsiteX2" fmla="*/ 1344801 w 2265169"/>
                <a:gd name="connsiteY2" fmla="*/ 920370 h 2265165"/>
                <a:gd name="connsiteX3" fmla="*/ 2052914 w 2265169"/>
                <a:gd name="connsiteY3" fmla="*/ 920370 h 2265165"/>
                <a:gd name="connsiteX4" fmla="*/ 2265169 w 2265169"/>
                <a:gd name="connsiteY4" fmla="*/ 1132583 h 2265165"/>
                <a:gd name="connsiteX5" fmla="*/ 2052914 w 2265169"/>
                <a:gd name="connsiteY5" fmla="*/ 1344795 h 2265165"/>
                <a:gd name="connsiteX6" fmla="*/ 1344801 w 2265169"/>
                <a:gd name="connsiteY6" fmla="*/ 1344795 h 2265165"/>
                <a:gd name="connsiteX7" fmla="*/ 1344801 w 2265169"/>
                <a:gd name="connsiteY7" fmla="*/ 2052911 h 2265165"/>
                <a:gd name="connsiteX8" fmla="*/ 1132585 w 2265169"/>
                <a:gd name="connsiteY8" fmla="*/ 2265165 h 2265165"/>
                <a:gd name="connsiteX9" fmla="*/ 920368 w 2265169"/>
                <a:gd name="connsiteY9" fmla="*/ 2052911 h 2265165"/>
                <a:gd name="connsiteX10" fmla="*/ 920368 w 2265169"/>
                <a:gd name="connsiteY10" fmla="*/ 1344795 h 2265165"/>
                <a:gd name="connsiteX11" fmla="*/ 212254 w 2265169"/>
                <a:gd name="connsiteY11" fmla="*/ 1344795 h 2265165"/>
                <a:gd name="connsiteX12" fmla="*/ 0 w 2265169"/>
                <a:gd name="connsiteY12" fmla="*/ 1132583 h 2265165"/>
                <a:gd name="connsiteX13" fmla="*/ 212254 w 2265169"/>
                <a:gd name="connsiteY13" fmla="*/ 920370 h 2265165"/>
                <a:gd name="connsiteX14" fmla="*/ 920368 w 2265169"/>
                <a:gd name="connsiteY14" fmla="*/ 920370 h 2265165"/>
                <a:gd name="connsiteX15" fmla="*/ 920368 w 2265169"/>
                <a:gd name="connsiteY15" fmla="*/ 212254 h 2265165"/>
                <a:gd name="connsiteX16" fmla="*/ 1132585 w 2265169"/>
                <a:gd name="connsiteY16" fmla="*/ 0 h 226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65169" h="2265165">
                  <a:moveTo>
                    <a:pt x="1132585" y="0"/>
                  </a:moveTo>
                  <a:cubicBezTo>
                    <a:pt x="1249618" y="0"/>
                    <a:pt x="1344801" y="95221"/>
                    <a:pt x="1344801" y="212254"/>
                  </a:cubicBezTo>
                  <a:lnTo>
                    <a:pt x="1344801" y="920370"/>
                  </a:lnTo>
                  <a:lnTo>
                    <a:pt x="2052914" y="920370"/>
                  </a:lnTo>
                  <a:cubicBezTo>
                    <a:pt x="2169948" y="920370"/>
                    <a:pt x="2265169" y="1015551"/>
                    <a:pt x="2265169" y="1132583"/>
                  </a:cubicBezTo>
                  <a:cubicBezTo>
                    <a:pt x="2265169" y="1249614"/>
                    <a:pt x="2169948" y="1344795"/>
                    <a:pt x="2052914" y="1344795"/>
                  </a:cubicBezTo>
                  <a:lnTo>
                    <a:pt x="1344801" y="1344795"/>
                  </a:lnTo>
                  <a:lnTo>
                    <a:pt x="1344801" y="2052911"/>
                  </a:lnTo>
                  <a:cubicBezTo>
                    <a:pt x="1344801" y="2170469"/>
                    <a:pt x="1250129" y="2265165"/>
                    <a:pt x="1132585" y="2265165"/>
                  </a:cubicBezTo>
                  <a:cubicBezTo>
                    <a:pt x="1015551" y="2265165"/>
                    <a:pt x="920368" y="2169944"/>
                    <a:pt x="920368" y="2052911"/>
                  </a:cubicBezTo>
                  <a:lnTo>
                    <a:pt x="920368" y="1344795"/>
                  </a:lnTo>
                  <a:lnTo>
                    <a:pt x="212254" y="1344795"/>
                  </a:lnTo>
                  <a:cubicBezTo>
                    <a:pt x="95221" y="1344795"/>
                    <a:pt x="0" y="1249614"/>
                    <a:pt x="0" y="1132583"/>
                  </a:cubicBezTo>
                  <a:cubicBezTo>
                    <a:pt x="0" y="1015551"/>
                    <a:pt x="94696" y="920370"/>
                    <a:pt x="212254" y="920370"/>
                  </a:cubicBezTo>
                  <a:lnTo>
                    <a:pt x="920368" y="920370"/>
                  </a:lnTo>
                  <a:lnTo>
                    <a:pt x="920368" y="212254"/>
                  </a:lnTo>
                  <a:cubicBezTo>
                    <a:pt x="920368" y="95221"/>
                    <a:pt x="1015040" y="0"/>
                    <a:pt x="1132585" y="0"/>
                  </a:cubicBezTo>
                  <a:close/>
                </a:path>
              </a:pathLst>
            </a:custGeom>
            <a:solidFill>
              <a:srgbClr val="437071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8575" tIns="28575" rIns="28575" bIns="28575" anchor="ctr"/>
            <a:lstStyle/>
            <a:p>
              <a:endParaRPr sz="2250">
                <a:solidFill>
                  <a:srgbClr val="FFFFFF"/>
                </a:solidFill>
              </a:endParaRPr>
            </a:p>
          </p:txBody>
        </p:sp>
      </p:grpSp>
      <p:sp>
        <p:nvSpPr>
          <p:cNvPr id="16" name="object 12"/>
          <p:cNvSpPr/>
          <p:nvPr/>
        </p:nvSpPr>
        <p:spPr>
          <a:xfrm>
            <a:off x="5941705" y="959513"/>
            <a:ext cx="271148" cy="756423"/>
          </a:xfrm>
          <a:custGeom>
            <a:avLst/>
            <a:gdLst/>
            <a:ahLst/>
            <a:cxnLst/>
            <a:rect l="l" t="t" r="r" b="b"/>
            <a:pathLst>
              <a:path w="344169" h="2070100">
                <a:moveTo>
                  <a:pt x="0" y="2069846"/>
                </a:moveTo>
                <a:lnTo>
                  <a:pt x="343814" y="2069846"/>
                </a:lnTo>
              </a:path>
              <a:path w="344169" h="2070100">
                <a:moveTo>
                  <a:pt x="5549" y="3175"/>
                </a:moveTo>
                <a:lnTo>
                  <a:pt x="5549" y="2066289"/>
                </a:lnTo>
              </a:path>
              <a:path w="344169" h="2070100">
                <a:moveTo>
                  <a:pt x="0" y="0"/>
                </a:moveTo>
                <a:lnTo>
                  <a:pt x="175361" y="0"/>
                </a:lnTo>
              </a:path>
            </a:pathLst>
          </a:custGeom>
          <a:ln w="22225">
            <a:solidFill>
              <a:srgbClr val="D2CA6F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11719609" y="974503"/>
            <a:ext cx="157154" cy="749512"/>
          </a:xfrm>
          <a:custGeom>
            <a:avLst/>
            <a:gdLst/>
            <a:ahLst/>
            <a:cxnLst/>
            <a:rect l="l" t="t" r="r" b="b"/>
            <a:pathLst>
              <a:path w="533400" h="2070100">
                <a:moveTo>
                  <a:pt x="533018" y="0"/>
                </a:moveTo>
                <a:lnTo>
                  <a:pt x="0" y="0"/>
                </a:lnTo>
              </a:path>
              <a:path w="533400" h="2070100">
                <a:moveTo>
                  <a:pt x="524382" y="2066544"/>
                </a:moveTo>
                <a:lnTo>
                  <a:pt x="524382" y="3428"/>
                </a:lnTo>
              </a:path>
              <a:path w="533400" h="2070100">
                <a:moveTo>
                  <a:pt x="533018" y="2069846"/>
                </a:moveTo>
                <a:lnTo>
                  <a:pt x="261238" y="2069846"/>
                </a:lnTo>
              </a:path>
            </a:pathLst>
          </a:custGeom>
          <a:ln w="22225">
            <a:solidFill>
              <a:srgbClr val="D2CA6F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8" name="object 14"/>
          <p:cNvSpPr txBox="1"/>
          <p:nvPr/>
        </p:nvSpPr>
        <p:spPr>
          <a:xfrm>
            <a:off x="5989130" y="991609"/>
            <a:ext cx="5730479" cy="728405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algn="ctr"/>
            <a:r>
              <a:rPr lang="es-ES" sz="2100" b="1" dirty="0">
                <a:solidFill>
                  <a:srgbClr val="005D62"/>
                </a:solidFill>
              </a:rPr>
              <a:t>ATENCIÓN </a:t>
            </a:r>
            <a:r>
              <a:rPr lang="es-ES" sz="2600" b="1" dirty="0">
                <a:solidFill>
                  <a:srgbClr val="005D62"/>
                </a:solidFill>
              </a:rPr>
              <a:t>INTEGRAL</a:t>
            </a:r>
            <a:r>
              <a:rPr lang="es-ES" sz="2100" b="1" dirty="0">
                <a:solidFill>
                  <a:srgbClr val="005D62"/>
                </a:solidFill>
              </a:rPr>
              <a:t> DEL TRABAJADOR</a:t>
            </a:r>
          </a:p>
          <a:p>
            <a:pPr algn="ctr"/>
            <a:r>
              <a:rPr lang="es-ES" sz="2100" b="1" dirty="0">
                <a:solidFill>
                  <a:srgbClr val="005D62"/>
                </a:solidFill>
              </a:rPr>
              <a:t>DAMNIFICADO, BRINDANDO PRESTACIONES:</a:t>
            </a:r>
          </a:p>
        </p:txBody>
      </p:sp>
    </p:spTree>
    <p:extLst>
      <p:ext uri="{BB962C8B-B14F-4D97-AF65-F5344CB8AC3E}">
        <p14:creationId xmlns:p14="http://schemas.microsoft.com/office/powerpoint/2010/main" val="2182580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170884"/>
              </p:ext>
            </p:extLst>
          </p:nvPr>
        </p:nvGraphicFramePr>
        <p:xfrm>
          <a:off x="4978414" y="963466"/>
          <a:ext cx="6840970" cy="5322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892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5384078">
                  <a:extLst>
                    <a:ext uri="{9D8B030D-6E8A-4147-A177-3AD203B41FA5}">
                      <a16:colId xmlns:a16="http://schemas.microsoft.com/office/drawing/2014/main" val="2417154197"/>
                    </a:ext>
                  </a:extLst>
                </a:gridCol>
              </a:tblGrid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</a:t>
                      </a:r>
                      <a:r>
                        <a:rPr lang="es-ES" sz="1800" b="1" baseline="0" dirty="0">
                          <a:solidFill>
                            <a:srgbClr val="938C2D"/>
                          </a:solidFill>
                          <a:latin typeface="+mn-lt"/>
                        </a:rPr>
                        <a:t>  </a:t>
                      </a: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2.191.021</a:t>
                      </a:r>
                    </a:p>
                  </a:txBody>
                  <a:tcPr marL="180000" marR="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CONSULTAS PRESENCIALES</a:t>
                      </a:r>
                    </a:p>
                  </a:txBody>
                  <a:tcPr marL="180000" marR="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51332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</a:t>
                      </a:r>
                      <a:r>
                        <a:rPr lang="es-ES" sz="1800" b="1" baseline="0" dirty="0">
                          <a:solidFill>
                            <a:srgbClr val="938C2D"/>
                          </a:solidFill>
                          <a:latin typeface="+mn-lt"/>
                        </a:rPr>
                        <a:t>  </a:t>
                      </a: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369.376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CONSULTAS VIRTUALES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79467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  891.547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AT. FARMACEUTICA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16534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  415.184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ESTUDIOS COMPLEJOS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79744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  83.186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CIRUGIAS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37667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  205.621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DIAS DE INTERNACION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15736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  773.045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RADIOGRAFIA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16288"/>
                  </a:ext>
                </a:extLst>
              </a:tr>
              <a:tr h="1204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dirty="0">
                        <a:solidFill>
                          <a:srgbClr val="938C2D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dirty="0">
                        <a:solidFill>
                          <a:srgbClr val="938C2D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01001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+  4.753.305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0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SESIONES DE REHABILITACION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65493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+  2.299.607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0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TRASLADOS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05150"/>
                  </a:ext>
                </a:extLst>
              </a:tr>
              <a:tr h="109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96632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+  560.450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CASOS NOTIFICADOS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8C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31227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+  250.304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TRAB. REHABILITADOS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8C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3163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+  3.543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TRAB. RECALIFICADOS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38C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41739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3" y="168002"/>
            <a:ext cx="4706764" cy="6582422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37071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37071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PRESTACIONES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4459216" cy="468000"/>
          </a:xfrm>
          <a:prstGeom prst="rect">
            <a:avLst/>
          </a:prstGeom>
          <a:solidFill>
            <a:srgbClr val="437071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PRESTACIONES EN ESPECIE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oogle Shape;13803;p76"/>
          <p:cNvGrpSpPr/>
          <p:nvPr/>
        </p:nvGrpSpPr>
        <p:grpSpPr>
          <a:xfrm>
            <a:off x="474670" y="999418"/>
            <a:ext cx="368091" cy="334402"/>
            <a:chOff x="-62518200" y="2692475"/>
            <a:chExt cx="318225" cy="289100"/>
          </a:xfrm>
          <a:solidFill>
            <a:schemeClr val="bg1"/>
          </a:solidFill>
        </p:grpSpPr>
        <p:sp>
          <p:nvSpPr>
            <p:cNvPr id="28" name="Google Shape;13804;p76"/>
            <p:cNvSpPr/>
            <p:nvPr/>
          </p:nvSpPr>
          <p:spPr>
            <a:xfrm>
              <a:off x="-62518200" y="2692475"/>
              <a:ext cx="318225" cy="28910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805;p76"/>
            <p:cNvSpPr/>
            <p:nvPr/>
          </p:nvSpPr>
          <p:spPr>
            <a:xfrm>
              <a:off x="-62335475" y="2804325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61" y="0"/>
                  </a:moveTo>
                  <a:cubicBezTo>
                    <a:pt x="1009" y="0"/>
                    <a:pt x="820" y="189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2"/>
                    <a:pt x="537" y="2930"/>
                    <a:pt x="978" y="3245"/>
                  </a:cubicBezTo>
                  <a:cubicBezTo>
                    <a:pt x="1293" y="3497"/>
                    <a:pt x="1639" y="3718"/>
                    <a:pt x="1639" y="3970"/>
                  </a:cubicBezTo>
                  <a:cubicBezTo>
                    <a:pt x="1671" y="4254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19"/>
                  </a:lnTo>
                  <a:cubicBezTo>
                    <a:pt x="820" y="5671"/>
                    <a:pt x="1009" y="5860"/>
                    <a:pt x="1261" y="5860"/>
                  </a:cubicBezTo>
                  <a:cubicBezTo>
                    <a:pt x="1482" y="5860"/>
                    <a:pt x="1639" y="5671"/>
                    <a:pt x="1639" y="5419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8"/>
                    <a:pt x="1923" y="2899"/>
                    <a:pt x="1482" y="2584"/>
                  </a:cubicBezTo>
                  <a:cubicBezTo>
                    <a:pt x="1167" y="2363"/>
                    <a:pt x="820" y="2111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1"/>
                    <a:pt x="1860" y="2300"/>
                    <a:pt x="2049" y="2300"/>
                  </a:cubicBezTo>
                  <a:cubicBezTo>
                    <a:pt x="2269" y="2300"/>
                    <a:pt x="2490" y="2111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89"/>
                    <a:pt x="1450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Oval 24"/>
          <p:cNvSpPr>
            <a:spLocks noChangeArrowheads="1"/>
          </p:cNvSpPr>
          <p:nvPr/>
        </p:nvSpPr>
        <p:spPr bwMode="auto">
          <a:xfrm>
            <a:off x="354832" y="4163034"/>
            <a:ext cx="2416078" cy="2347282"/>
          </a:xfrm>
          <a:prstGeom prst="ellipse">
            <a:avLst/>
          </a:prstGeom>
          <a:solidFill>
            <a:srgbClr val="938C2D">
              <a:alpha val="78000"/>
            </a:srgbClr>
          </a:solidFill>
          <a:ln>
            <a:headEnd/>
            <a:tailEnd/>
          </a:ln>
          <a:effectLst>
            <a:innerShdw blurRad="419100">
              <a:prstClr val="black">
                <a:alpha val="50000"/>
              </a:prstClr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s-ES" sz="2200" b="1" dirty="0">
                <a:solidFill>
                  <a:srgbClr val="FFFFFF"/>
                </a:solidFill>
              </a:rPr>
              <a:t>ASISTENCIA</a:t>
            </a:r>
          </a:p>
          <a:p>
            <a:pPr algn="ctr">
              <a:lnSpc>
                <a:spcPct val="110000"/>
              </a:lnSpc>
            </a:pPr>
            <a:r>
              <a:rPr lang="es-ES" sz="2200" b="1" dirty="0">
                <a:solidFill>
                  <a:srgbClr val="FFFFFF"/>
                </a:solidFill>
              </a:rPr>
              <a:t>MEDICA INTEGRAL</a:t>
            </a:r>
          </a:p>
          <a:p>
            <a:pPr algn="ctr">
              <a:lnSpc>
                <a:spcPct val="110000"/>
              </a:lnSpc>
            </a:pPr>
            <a:r>
              <a:rPr lang="es-ES" sz="2200" b="1" dirty="0">
                <a:solidFill>
                  <a:srgbClr val="FFFFFF"/>
                </a:solidFill>
              </a:rPr>
              <a:t>2020</a:t>
            </a:r>
          </a:p>
        </p:txBody>
      </p:sp>
      <p:sp>
        <p:nvSpPr>
          <p:cNvPr id="56" name="Oval 24"/>
          <p:cNvSpPr>
            <a:spLocks noChangeArrowheads="1"/>
          </p:cNvSpPr>
          <p:nvPr/>
        </p:nvSpPr>
        <p:spPr bwMode="auto">
          <a:xfrm>
            <a:off x="9148985" y="1008424"/>
            <a:ext cx="2744016" cy="1988194"/>
          </a:xfrm>
          <a:prstGeom prst="ellipse">
            <a:avLst/>
          </a:prstGeom>
          <a:solidFill>
            <a:srgbClr val="849E9F">
              <a:alpha val="78000"/>
            </a:srgbClr>
          </a:solidFill>
          <a:ln>
            <a:headEnd/>
            <a:tailEnd/>
          </a:ln>
          <a:effectLst>
            <a:innerShdw blurRad="419100">
              <a:prstClr val="black">
                <a:alpha val="50000"/>
              </a:prstClr>
            </a:innerShdw>
          </a:effectLst>
          <a:scene3d>
            <a:camera prst="isometricOffAxis2Left"/>
            <a:lightRig rig="threePt" dir="t"/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s-ES" sz="2100" b="1" dirty="0">
                <a:solidFill>
                  <a:srgbClr val="FFFFFF"/>
                </a:solidFill>
              </a:rPr>
              <a:t>Casi 5 millones</a:t>
            </a:r>
            <a:br>
              <a:rPr lang="es-ES" sz="2100" b="1" dirty="0">
                <a:solidFill>
                  <a:srgbClr val="FFFFFF"/>
                </a:solidFill>
              </a:rPr>
            </a:br>
            <a:r>
              <a:rPr lang="es-ES" sz="2100" b="1" dirty="0">
                <a:solidFill>
                  <a:srgbClr val="FFFFFF"/>
                </a:solidFill>
              </a:rPr>
              <a:t>de prestaciones</a:t>
            </a:r>
            <a:br>
              <a:rPr lang="es-ES" sz="2100" b="1" dirty="0">
                <a:solidFill>
                  <a:srgbClr val="FFFFFF"/>
                </a:solidFill>
              </a:rPr>
            </a:br>
            <a:r>
              <a:rPr lang="es-ES" sz="2100" b="1" dirty="0">
                <a:solidFill>
                  <a:srgbClr val="FFFFFF"/>
                </a:solidFill>
              </a:rPr>
              <a:t>asistenciales</a:t>
            </a:r>
          </a:p>
        </p:txBody>
      </p:sp>
    </p:spTree>
    <p:extLst>
      <p:ext uri="{BB962C8B-B14F-4D97-AF65-F5344CB8AC3E}">
        <p14:creationId xmlns:p14="http://schemas.microsoft.com/office/powerpoint/2010/main" val="3113173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37071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37071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PRESTACIONES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4459216" cy="468000"/>
          </a:xfrm>
          <a:prstGeom prst="rect">
            <a:avLst/>
          </a:prstGeom>
          <a:solidFill>
            <a:srgbClr val="437071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RECALIFICART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oogle Shape;13916;p76"/>
          <p:cNvSpPr/>
          <p:nvPr/>
        </p:nvSpPr>
        <p:spPr>
          <a:xfrm>
            <a:off x="474670" y="999418"/>
            <a:ext cx="348513" cy="349427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" name="Imagen 4">
            <a:extLst>
              <a:ext uri="{FF2B5EF4-FFF2-40B4-BE49-F238E27FC236}">
                <a16:creationId xmlns:a16="http://schemas.microsoft.com/office/drawing/2014/main" id="{7E48BA05-C8DF-496C-9AF2-DF5048D5E8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37" y="3709300"/>
            <a:ext cx="3683934" cy="1018811"/>
          </a:xfrm>
          <a:prstGeom prst="rect">
            <a:avLst/>
          </a:prstGeom>
        </p:spPr>
      </p:pic>
      <p:grpSp>
        <p:nvGrpSpPr>
          <p:cNvPr id="3" name="2 Grupo"/>
          <p:cNvGrpSpPr/>
          <p:nvPr/>
        </p:nvGrpSpPr>
        <p:grpSpPr>
          <a:xfrm>
            <a:off x="4465210" y="2393580"/>
            <a:ext cx="7247179" cy="3818964"/>
            <a:chOff x="4465210" y="2393580"/>
            <a:chExt cx="7247179" cy="3818964"/>
          </a:xfrm>
        </p:grpSpPr>
        <p:sp>
          <p:nvSpPr>
            <p:cNvPr id="60" name="Rectángulo redondeado 59"/>
            <p:cNvSpPr/>
            <p:nvPr/>
          </p:nvSpPr>
          <p:spPr>
            <a:xfrm>
              <a:off x="5805059" y="4876262"/>
              <a:ext cx="5907330" cy="769441"/>
            </a:xfrm>
            <a:prstGeom prst="roundRect">
              <a:avLst/>
            </a:prstGeom>
            <a:solidFill>
              <a:srgbClr val="D2CA6F"/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s-ES" sz="2600" b="1" dirty="0">
                  <a:solidFill>
                    <a:schemeClr val="bg1"/>
                  </a:solidFill>
                </a:rPr>
                <a:t>REUBICADOS</a:t>
              </a: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5805059" y="2853498"/>
              <a:ext cx="5907330" cy="769441"/>
            </a:xfrm>
            <a:prstGeom prst="roundRect">
              <a:avLst/>
            </a:prstGeom>
            <a:solidFill>
              <a:srgbClr val="849E9F"/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s-ES" sz="2600" b="1" dirty="0">
                  <a:solidFill>
                    <a:schemeClr val="bg1"/>
                  </a:solidFill>
                </a:rPr>
                <a:t>REINSERTADOS</a:t>
              </a:r>
            </a:p>
          </p:txBody>
        </p:sp>
        <p:sp>
          <p:nvSpPr>
            <p:cNvPr id="41" name="Teardrop 25"/>
            <p:cNvSpPr>
              <a:spLocks noChangeAspect="1"/>
            </p:cNvSpPr>
            <p:nvPr/>
          </p:nvSpPr>
          <p:spPr>
            <a:xfrm rot="2700000">
              <a:off x="4465210" y="2442942"/>
              <a:ext cx="1590555" cy="1590555"/>
            </a:xfrm>
            <a:prstGeom prst="teardrop">
              <a:avLst>
                <a:gd name="adj" fmla="val 92916"/>
              </a:avLst>
            </a:prstGeom>
            <a:solidFill>
              <a:srgbClr val="437071"/>
            </a:solidFill>
            <a:ln w="25400"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27"/>
            <p:cNvSpPr txBox="1"/>
            <p:nvPr/>
          </p:nvSpPr>
          <p:spPr>
            <a:xfrm>
              <a:off x="4492739" y="2853498"/>
              <a:ext cx="1589125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26%</a:t>
              </a:r>
              <a:endParaRPr lang="en-US" sz="4400" dirty="0">
                <a:solidFill>
                  <a:schemeClr val="bg1"/>
                </a:solidFill>
              </a:endParaRPr>
            </a:p>
          </p:txBody>
        </p:sp>
        <p:sp>
          <p:nvSpPr>
            <p:cNvPr id="58" name="Teardrop 25"/>
            <p:cNvSpPr>
              <a:spLocks noChangeAspect="1"/>
            </p:cNvSpPr>
            <p:nvPr/>
          </p:nvSpPr>
          <p:spPr>
            <a:xfrm rot="2700000">
              <a:off x="4465211" y="4493415"/>
              <a:ext cx="1590555" cy="1590555"/>
            </a:xfrm>
            <a:prstGeom prst="teardrop">
              <a:avLst>
                <a:gd name="adj" fmla="val 92916"/>
              </a:avLst>
            </a:prstGeom>
            <a:solidFill>
              <a:srgbClr val="938C2D"/>
            </a:solidFill>
            <a:ln w="25400">
              <a:solidFill>
                <a:schemeClr val="bg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27"/>
            <p:cNvSpPr txBox="1"/>
            <p:nvPr/>
          </p:nvSpPr>
          <p:spPr>
            <a:xfrm>
              <a:off x="4492740" y="4903971"/>
              <a:ext cx="1589125" cy="769441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35%</a:t>
              </a:r>
              <a:endParaRPr lang="en-US" sz="4400" dirty="0">
                <a:solidFill>
                  <a:schemeClr val="bg1"/>
                </a:solidFill>
              </a:endParaRPr>
            </a:p>
          </p:txBody>
        </p:sp>
        <p:sp>
          <p:nvSpPr>
            <p:cNvPr id="7" name="Pentágono 6"/>
            <p:cNvSpPr/>
            <p:nvPr/>
          </p:nvSpPr>
          <p:spPr>
            <a:xfrm rot="5400000">
              <a:off x="5931770" y="2906186"/>
              <a:ext cx="3818964" cy="2793752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ES" sz="2000" dirty="0">
                  <a:solidFill>
                    <a:schemeClr val="bg1"/>
                  </a:solidFill>
                  <a:latin typeface="Arial Black" pitchFamily="34" charset="0"/>
                </a:rPr>
                <a:t>61%</a:t>
              </a:r>
            </a:p>
            <a:p>
              <a:pPr algn="ctr">
                <a:lnSpc>
                  <a:spcPct val="150000"/>
                </a:lnSpc>
              </a:pPr>
              <a:r>
                <a:rPr lang="es-ES" sz="2000" dirty="0">
                  <a:solidFill>
                    <a:schemeClr val="bg1"/>
                  </a:solidFill>
                  <a:latin typeface="Arial Black" pitchFamily="34" charset="0"/>
                </a:rPr>
                <a:t>vuelve a </a:t>
              </a:r>
            </a:p>
            <a:p>
              <a:pPr algn="ctr">
                <a:lnSpc>
                  <a:spcPct val="150000"/>
                </a:lnSpc>
              </a:pPr>
              <a:r>
                <a:rPr lang="es-ES" sz="2000" dirty="0">
                  <a:solidFill>
                    <a:schemeClr val="bg1"/>
                  </a:solidFill>
                  <a:latin typeface="Arial Black" pitchFamily="34" charset="0"/>
                </a:rPr>
                <a:t>REINSERTARSE </a:t>
              </a:r>
            </a:p>
            <a:p>
              <a:pPr algn="ctr">
                <a:lnSpc>
                  <a:spcPct val="150000"/>
                </a:lnSpc>
              </a:pPr>
              <a:r>
                <a:rPr lang="es-ES" sz="2000" dirty="0">
                  <a:solidFill>
                    <a:schemeClr val="bg1"/>
                  </a:solidFill>
                  <a:latin typeface="Arial Black" pitchFamily="34" charset="0"/>
                </a:rPr>
                <a:t>en el mercado </a:t>
              </a:r>
            </a:p>
            <a:p>
              <a:pPr algn="ctr">
                <a:lnSpc>
                  <a:spcPct val="150000"/>
                </a:lnSpc>
              </a:pPr>
              <a:r>
                <a:rPr lang="es-ES" sz="2000" dirty="0">
                  <a:solidFill>
                    <a:schemeClr val="bg1"/>
                  </a:solidFill>
                  <a:latin typeface="Arial Black" pitchFamily="34" charset="0"/>
                </a:rPr>
                <a:t>laboral</a:t>
              </a:r>
            </a:p>
          </p:txBody>
        </p:sp>
      </p:grpSp>
      <p:sp>
        <p:nvSpPr>
          <p:cNvPr id="61" name="object 12"/>
          <p:cNvSpPr/>
          <p:nvPr/>
        </p:nvSpPr>
        <p:spPr>
          <a:xfrm>
            <a:off x="4999597" y="959513"/>
            <a:ext cx="271148" cy="756423"/>
          </a:xfrm>
          <a:custGeom>
            <a:avLst/>
            <a:gdLst/>
            <a:ahLst/>
            <a:cxnLst/>
            <a:rect l="l" t="t" r="r" b="b"/>
            <a:pathLst>
              <a:path w="344169" h="2070100">
                <a:moveTo>
                  <a:pt x="0" y="2069846"/>
                </a:moveTo>
                <a:lnTo>
                  <a:pt x="343814" y="2069846"/>
                </a:lnTo>
              </a:path>
              <a:path w="344169" h="2070100">
                <a:moveTo>
                  <a:pt x="5549" y="3175"/>
                </a:moveTo>
                <a:lnTo>
                  <a:pt x="5549" y="2066289"/>
                </a:lnTo>
              </a:path>
              <a:path w="344169" h="2070100">
                <a:moveTo>
                  <a:pt x="0" y="0"/>
                </a:moveTo>
                <a:lnTo>
                  <a:pt x="175361" y="0"/>
                </a:lnTo>
              </a:path>
            </a:pathLst>
          </a:custGeom>
          <a:solidFill>
            <a:srgbClr val="005D62"/>
          </a:solidFill>
          <a:ln w="22225">
            <a:solidFill>
              <a:srgbClr val="6AA5A6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object 13"/>
          <p:cNvSpPr/>
          <p:nvPr/>
        </p:nvSpPr>
        <p:spPr>
          <a:xfrm>
            <a:off x="11701047" y="974503"/>
            <a:ext cx="157154" cy="749512"/>
          </a:xfrm>
          <a:custGeom>
            <a:avLst/>
            <a:gdLst/>
            <a:ahLst/>
            <a:cxnLst/>
            <a:rect l="l" t="t" r="r" b="b"/>
            <a:pathLst>
              <a:path w="533400" h="2070100">
                <a:moveTo>
                  <a:pt x="533018" y="0"/>
                </a:moveTo>
                <a:lnTo>
                  <a:pt x="0" y="0"/>
                </a:lnTo>
              </a:path>
              <a:path w="533400" h="2070100">
                <a:moveTo>
                  <a:pt x="524382" y="2066544"/>
                </a:moveTo>
                <a:lnTo>
                  <a:pt x="524382" y="3428"/>
                </a:lnTo>
              </a:path>
              <a:path w="533400" h="2070100">
                <a:moveTo>
                  <a:pt x="533018" y="2069846"/>
                </a:moveTo>
                <a:lnTo>
                  <a:pt x="261238" y="2069846"/>
                </a:lnTo>
              </a:path>
            </a:pathLst>
          </a:custGeom>
          <a:ln w="22225">
            <a:solidFill>
              <a:srgbClr val="6AA5A6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object 14"/>
          <p:cNvSpPr txBox="1"/>
          <p:nvPr/>
        </p:nvSpPr>
        <p:spPr>
          <a:xfrm>
            <a:off x="4963892" y="1002322"/>
            <a:ext cx="6640920" cy="343684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200" b="1" dirty="0">
                <a:solidFill>
                  <a:srgbClr val="938C2D"/>
                </a:solidFill>
              </a:rPr>
              <a:t>CENTRO MODELO</a:t>
            </a:r>
          </a:p>
        </p:txBody>
      </p:sp>
      <p:sp>
        <p:nvSpPr>
          <p:cNvPr id="64" name="object 14"/>
          <p:cNvSpPr txBox="1"/>
          <p:nvPr/>
        </p:nvSpPr>
        <p:spPr>
          <a:xfrm>
            <a:off x="4963891" y="1321115"/>
            <a:ext cx="6894309" cy="343684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200" dirty="0">
                <a:solidFill>
                  <a:srgbClr val="938C2D"/>
                </a:solidFill>
              </a:rPr>
              <a:t>De los 14.410 trabajadores atendidos a Agosto 2021</a:t>
            </a:r>
          </a:p>
        </p:txBody>
      </p:sp>
    </p:spTree>
    <p:extLst>
      <p:ext uri="{BB962C8B-B14F-4D97-AF65-F5344CB8AC3E}">
        <p14:creationId xmlns:p14="http://schemas.microsoft.com/office/powerpoint/2010/main" val="3390667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37071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37071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prstClr val="white"/>
                  </a:solidFill>
                  <a:latin typeface="Calibri"/>
                </a:rPr>
                <a:t>PRESTACIONES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854985"/>
            <a:ext cx="5436000" cy="468000"/>
          </a:xfrm>
          <a:prstGeom prst="rect">
            <a:avLst/>
          </a:prstGeom>
          <a:solidFill>
            <a:srgbClr val="437071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prstClr val="white"/>
                </a:solidFill>
                <a:latin typeface="Calibri"/>
                <a:cs typeface="Calibri"/>
              </a:rPr>
              <a:t>      PRESTACIONES DINERARIAS</a:t>
            </a:r>
            <a:endParaRPr lang="es-AR" sz="24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8" name="Google Shape;13899;p76"/>
          <p:cNvGrpSpPr/>
          <p:nvPr/>
        </p:nvGrpSpPr>
        <p:grpSpPr>
          <a:xfrm>
            <a:off x="472201" y="915463"/>
            <a:ext cx="368987" cy="365459"/>
            <a:chOff x="-59889100" y="2671925"/>
            <a:chExt cx="319000" cy="315950"/>
          </a:xfrm>
          <a:solidFill>
            <a:schemeClr val="bg1"/>
          </a:solidFill>
        </p:grpSpPr>
        <p:sp>
          <p:nvSpPr>
            <p:cNvPr id="34" name="Google Shape;13900;p76"/>
            <p:cNvSpPr/>
            <p:nvPr/>
          </p:nvSpPr>
          <p:spPr>
            <a:xfrm>
              <a:off x="-59889100" y="2672000"/>
              <a:ext cx="149675" cy="256025"/>
            </a:xfrm>
            <a:custGeom>
              <a:avLst/>
              <a:gdLst/>
              <a:ahLst/>
              <a:cxnLst/>
              <a:rect l="l" t="t" r="r" b="b"/>
              <a:pathLst>
                <a:path w="5987" h="10241" extrusionOk="0">
                  <a:moveTo>
                    <a:pt x="5073" y="946"/>
                  </a:moveTo>
                  <a:lnTo>
                    <a:pt x="5073" y="2647"/>
                  </a:lnTo>
                  <a:lnTo>
                    <a:pt x="5104" y="2647"/>
                  </a:lnTo>
                  <a:cubicBezTo>
                    <a:pt x="3623" y="3151"/>
                    <a:pt x="2489" y="4569"/>
                    <a:pt x="2489" y="6302"/>
                  </a:cubicBezTo>
                  <a:cubicBezTo>
                    <a:pt x="2489" y="6900"/>
                    <a:pt x="2647" y="7499"/>
                    <a:pt x="2867" y="8034"/>
                  </a:cubicBezTo>
                  <a:lnTo>
                    <a:pt x="1639" y="9263"/>
                  </a:lnTo>
                  <a:cubicBezTo>
                    <a:pt x="1103" y="8381"/>
                    <a:pt x="788" y="7373"/>
                    <a:pt x="788" y="6302"/>
                  </a:cubicBezTo>
                  <a:cubicBezTo>
                    <a:pt x="788" y="3750"/>
                    <a:pt x="2584" y="1513"/>
                    <a:pt x="5073" y="946"/>
                  </a:cubicBezTo>
                  <a:close/>
                  <a:moveTo>
                    <a:pt x="5482" y="1"/>
                  </a:moveTo>
                  <a:cubicBezTo>
                    <a:pt x="2395" y="442"/>
                    <a:pt x="0" y="3088"/>
                    <a:pt x="0" y="6270"/>
                  </a:cubicBezTo>
                  <a:cubicBezTo>
                    <a:pt x="0" y="7688"/>
                    <a:pt x="441" y="8979"/>
                    <a:pt x="1292" y="10082"/>
                  </a:cubicBezTo>
                  <a:cubicBezTo>
                    <a:pt x="1377" y="10184"/>
                    <a:pt x="1500" y="10241"/>
                    <a:pt x="1624" y="10241"/>
                  </a:cubicBezTo>
                  <a:cubicBezTo>
                    <a:pt x="1729" y="10241"/>
                    <a:pt x="1835" y="10200"/>
                    <a:pt x="1922" y="10114"/>
                  </a:cubicBezTo>
                  <a:lnTo>
                    <a:pt x="3718" y="8349"/>
                  </a:lnTo>
                  <a:cubicBezTo>
                    <a:pt x="3812" y="8223"/>
                    <a:pt x="3844" y="8003"/>
                    <a:pt x="3781" y="7845"/>
                  </a:cubicBezTo>
                  <a:cubicBezTo>
                    <a:pt x="3497" y="7373"/>
                    <a:pt x="3340" y="6806"/>
                    <a:pt x="3340" y="6270"/>
                  </a:cubicBezTo>
                  <a:cubicBezTo>
                    <a:pt x="3340" y="4884"/>
                    <a:pt x="4285" y="3655"/>
                    <a:pt x="5671" y="3309"/>
                  </a:cubicBezTo>
                  <a:cubicBezTo>
                    <a:pt x="5860" y="3277"/>
                    <a:pt x="5986" y="3120"/>
                    <a:pt x="5986" y="2899"/>
                  </a:cubicBezTo>
                  <a:lnTo>
                    <a:pt x="5986" y="379"/>
                  </a:lnTo>
                  <a:cubicBezTo>
                    <a:pt x="5955" y="190"/>
                    <a:pt x="5703" y="1"/>
                    <a:pt x="5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3901;p76"/>
            <p:cNvSpPr/>
            <p:nvPr/>
          </p:nvSpPr>
          <p:spPr>
            <a:xfrm>
              <a:off x="-59830825" y="2892525"/>
              <a:ext cx="201650" cy="95350"/>
            </a:xfrm>
            <a:custGeom>
              <a:avLst/>
              <a:gdLst/>
              <a:ahLst/>
              <a:cxnLst/>
              <a:rect l="l" t="t" r="r" b="b"/>
              <a:pathLst>
                <a:path w="8066" h="3814" extrusionOk="0">
                  <a:moveTo>
                    <a:pt x="5735" y="946"/>
                  </a:moveTo>
                  <a:lnTo>
                    <a:pt x="6963" y="2175"/>
                  </a:lnTo>
                  <a:cubicBezTo>
                    <a:pt x="6113" y="2710"/>
                    <a:pt x="5073" y="2994"/>
                    <a:pt x="4065" y="2994"/>
                  </a:cubicBezTo>
                  <a:cubicBezTo>
                    <a:pt x="3025" y="2994"/>
                    <a:pt x="2017" y="2710"/>
                    <a:pt x="1135" y="2175"/>
                  </a:cubicBezTo>
                  <a:lnTo>
                    <a:pt x="2364" y="946"/>
                  </a:lnTo>
                  <a:cubicBezTo>
                    <a:pt x="2868" y="1198"/>
                    <a:pt x="3466" y="1356"/>
                    <a:pt x="4065" y="1356"/>
                  </a:cubicBezTo>
                  <a:cubicBezTo>
                    <a:pt x="4600" y="1356"/>
                    <a:pt x="5199" y="1198"/>
                    <a:pt x="5735" y="946"/>
                  </a:cubicBezTo>
                  <a:close/>
                  <a:moveTo>
                    <a:pt x="5758" y="1"/>
                  </a:moveTo>
                  <a:cubicBezTo>
                    <a:pt x="5693" y="1"/>
                    <a:pt x="5630" y="11"/>
                    <a:pt x="5577" y="32"/>
                  </a:cubicBezTo>
                  <a:cubicBezTo>
                    <a:pt x="5105" y="316"/>
                    <a:pt x="4569" y="474"/>
                    <a:pt x="4002" y="474"/>
                  </a:cubicBezTo>
                  <a:cubicBezTo>
                    <a:pt x="3956" y="476"/>
                    <a:pt x="3911" y="478"/>
                    <a:pt x="3865" y="478"/>
                  </a:cubicBezTo>
                  <a:cubicBezTo>
                    <a:pt x="3376" y="478"/>
                    <a:pt x="2890" y="326"/>
                    <a:pt x="2458" y="95"/>
                  </a:cubicBezTo>
                  <a:cubicBezTo>
                    <a:pt x="2389" y="54"/>
                    <a:pt x="2315" y="31"/>
                    <a:pt x="2239" y="31"/>
                  </a:cubicBezTo>
                  <a:cubicBezTo>
                    <a:pt x="2142" y="31"/>
                    <a:pt x="2043" y="70"/>
                    <a:pt x="1954" y="158"/>
                  </a:cubicBezTo>
                  <a:lnTo>
                    <a:pt x="190" y="1923"/>
                  </a:lnTo>
                  <a:cubicBezTo>
                    <a:pt x="1" y="2143"/>
                    <a:pt x="32" y="2395"/>
                    <a:pt x="221" y="2553"/>
                  </a:cubicBezTo>
                  <a:cubicBezTo>
                    <a:pt x="1324" y="3403"/>
                    <a:pt x="2616" y="3813"/>
                    <a:pt x="4002" y="3813"/>
                  </a:cubicBezTo>
                  <a:cubicBezTo>
                    <a:pt x="5388" y="3813"/>
                    <a:pt x="6711" y="3403"/>
                    <a:pt x="7814" y="2521"/>
                  </a:cubicBezTo>
                  <a:cubicBezTo>
                    <a:pt x="8035" y="2364"/>
                    <a:pt x="8066" y="2080"/>
                    <a:pt x="7877" y="1891"/>
                  </a:cubicBezTo>
                  <a:lnTo>
                    <a:pt x="6113" y="127"/>
                  </a:lnTo>
                  <a:cubicBezTo>
                    <a:pt x="6029" y="43"/>
                    <a:pt x="5889" y="1"/>
                    <a:pt x="5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3902;p76"/>
            <p:cNvSpPr/>
            <p:nvPr/>
          </p:nvSpPr>
          <p:spPr>
            <a:xfrm>
              <a:off x="-59719775" y="2671925"/>
              <a:ext cx="149675" cy="256425"/>
            </a:xfrm>
            <a:custGeom>
              <a:avLst/>
              <a:gdLst/>
              <a:ahLst/>
              <a:cxnLst/>
              <a:rect l="l" t="t" r="r" b="b"/>
              <a:pathLst>
                <a:path w="5987" h="10257" extrusionOk="0">
                  <a:moveTo>
                    <a:pt x="820" y="917"/>
                  </a:moveTo>
                  <a:cubicBezTo>
                    <a:pt x="3309" y="1453"/>
                    <a:pt x="5105" y="3690"/>
                    <a:pt x="5105" y="6273"/>
                  </a:cubicBezTo>
                  <a:cubicBezTo>
                    <a:pt x="5073" y="7344"/>
                    <a:pt x="4790" y="8352"/>
                    <a:pt x="4254" y="9235"/>
                  </a:cubicBezTo>
                  <a:lnTo>
                    <a:pt x="3025" y="8006"/>
                  </a:lnTo>
                  <a:cubicBezTo>
                    <a:pt x="3309" y="7502"/>
                    <a:pt x="3435" y="6903"/>
                    <a:pt x="3435" y="6305"/>
                  </a:cubicBezTo>
                  <a:cubicBezTo>
                    <a:pt x="3435" y="4572"/>
                    <a:pt x="2332" y="3154"/>
                    <a:pt x="820" y="2650"/>
                  </a:cubicBezTo>
                  <a:lnTo>
                    <a:pt x="820" y="917"/>
                  </a:lnTo>
                  <a:close/>
                  <a:moveTo>
                    <a:pt x="419" y="0"/>
                  </a:moveTo>
                  <a:cubicBezTo>
                    <a:pt x="190" y="0"/>
                    <a:pt x="1" y="180"/>
                    <a:pt x="1" y="413"/>
                  </a:cubicBezTo>
                  <a:lnTo>
                    <a:pt x="1" y="2934"/>
                  </a:lnTo>
                  <a:cubicBezTo>
                    <a:pt x="1" y="3123"/>
                    <a:pt x="127" y="3280"/>
                    <a:pt x="316" y="3312"/>
                  </a:cubicBezTo>
                  <a:cubicBezTo>
                    <a:pt x="1639" y="3658"/>
                    <a:pt x="2647" y="4855"/>
                    <a:pt x="2647" y="6273"/>
                  </a:cubicBezTo>
                  <a:cubicBezTo>
                    <a:pt x="2647" y="6809"/>
                    <a:pt x="2490" y="7376"/>
                    <a:pt x="2206" y="7848"/>
                  </a:cubicBezTo>
                  <a:cubicBezTo>
                    <a:pt x="2080" y="8006"/>
                    <a:pt x="2112" y="8195"/>
                    <a:pt x="2269" y="8352"/>
                  </a:cubicBezTo>
                  <a:lnTo>
                    <a:pt x="4065" y="10117"/>
                  </a:lnTo>
                  <a:cubicBezTo>
                    <a:pt x="4149" y="10214"/>
                    <a:pt x="4251" y="10257"/>
                    <a:pt x="4353" y="10257"/>
                  </a:cubicBezTo>
                  <a:cubicBezTo>
                    <a:pt x="4481" y="10257"/>
                    <a:pt x="4608" y="10190"/>
                    <a:pt x="4695" y="10085"/>
                  </a:cubicBezTo>
                  <a:cubicBezTo>
                    <a:pt x="5514" y="8982"/>
                    <a:pt x="5987" y="7659"/>
                    <a:pt x="5987" y="6273"/>
                  </a:cubicBezTo>
                  <a:cubicBezTo>
                    <a:pt x="5892" y="3123"/>
                    <a:pt x="3529" y="445"/>
                    <a:pt x="474" y="4"/>
                  </a:cubicBezTo>
                  <a:cubicBezTo>
                    <a:pt x="455" y="1"/>
                    <a:pt x="437" y="0"/>
                    <a:pt x="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3903;p76"/>
            <p:cNvSpPr/>
            <p:nvPr/>
          </p:nvSpPr>
          <p:spPr>
            <a:xfrm>
              <a:off x="-59762300" y="2757075"/>
              <a:ext cx="63025" cy="145725"/>
            </a:xfrm>
            <a:custGeom>
              <a:avLst/>
              <a:gdLst/>
              <a:ahLst/>
              <a:cxnLst/>
              <a:rect l="l" t="t" r="r" b="b"/>
              <a:pathLst>
                <a:path w="2521" h="5829" extrusionOk="0">
                  <a:moveTo>
                    <a:pt x="1261" y="0"/>
                  </a:moveTo>
                  <a:cubicBezTo>
                    <a:pt x="1040" y="0"/>
                    <a:pt x="820" y="189"/>
                    <a:pt x="820" y="378"/>
                  </a:cubicBezTo>
                  <a:lnTo>
                    <a:pt x="820" y="662"/>
                  </a:lnTo>
                  <a:cubicBezTo>
                    <a:pt x="347" y="819"/>
                    <a:pt x="1" y="1292"/>
                    <a:pt x="1" y="1827"/>
                  </a:cubicBezTo>
                  <a:cubicBezTo>
                    <a:pt x="1" y="2521"/>
                    <a:pt x="568" y="2899"/>
                    <a:pt x="977" y="3214"/>
                  </a:cubicBezTo>
                  <a:cubicBezTo>
                    <a:pt x="1292" y="3466"/>
                    <a:pt x="1670" y="3686"/>
                    <a:pt x="1670" y="3938"/>
                  </a:cubicBezTo>
                  <a:cubicBezTo>
                    <a:pt x="1670" y="4159"/>
                    <a:pt x="1450" y="4348"/>
                    <a:pt x="1261" y="4348"/>
                  </a:cubicBezTo>
                  <a:cubicBezTo>
                    <a:pt x="1072" y="4348"/>
                    <a:pt x="820" y="4159"/>
                    <a:pt x="820" y="3938"/>
                  </a:cubicBezTo>
                  <a:cubicBezTo>
                    <a:pt x="820" y="3686"/>
                    <a:pt x="631" y="3497"/>
                    <a:pt x="442" y="3497"/>
                  </a:cubicBezTo>
                  <a:cubicBezTo>
                    <a:pt x="253" y="3497"/>
                    <a:pt x="32" y="3686"/>
                    <a:pt x="32" y="3938"/>
                  </a:cubicBezTo>
                  <a:cubicBezTo>
                    <a:pt x="32" y="4474"/>
                    <a:pt x="410" y="4915"/>
                    <a:pt x="883" y="5104"/>
                  </a:cubicBezTo>
                  <a:lnTo>
                    <a:pt x="883" y="5387"/>
                  </a:lnTo>
                  <a:cubicBezTo>
                    <a:pt x="883" y="5608"/>
                    <a:pt x="1072" y="5829"/>
                    <a:pt x="1292" y="5829"/>
                  </a:cubicBezTo>
                  <a:cubicBezTo>
                    <a:pt x="1544" y="5829"/>
                    <a:pt x="1702" y="5608"/>
                    <a:pt x="1702" y="5387"/>
                  </a:cubicBezTo>
                  <a:lnTo>
                    <a:pt x="1702" y="5104"/>
                  </a:lnTo>
                  <a:cubicBezTo>
                    <a:pt x="2175" y="4946"/>
                    <a:pt x="2521" y="4474"/>
                    <a:pt x="2521" y="3938"/>
                  </a:cubicBezTo>
                  <a:cubicBezTo>
                    <a:pt x="2521" y="3245"/>
                    <a:pt x="1985" y="2867"/>
                    <a:pt x="1544" y="2552"/>
                  </a:cubicBezTo>
                  <a:cubicBezTo>
                    <a:pt x="1229" y="2300"/>
                    <a:pt x="883" y="2079"/>
                    <a:pt x="883" y="1827"/>
                  </a:cubicBezTo>
                  <a:cubicBezTo>
                    <a:pt x="883" y="1607"/>
                    <a:pt x="1072" y="1418"/>
                    <a:pt x="1292" y="1418"/>
                  </a:cubicBezTo>
                  <a:cubicBezTo>
                    <a:pt x="1544" y="1418"/>
                    <a:pt x="1702" y="1607"/>
                    <a:pt x="1702" y="1827"/>
                  </a:cubicBezTo>
                  <a:cubicBezTo>
                    <a:pt x="1702" y="2079"/>
                    <a:pt x="1891" y="2268"/>
                    <a:pt x="2143" y="2268"/>
                  </a:cubicBezTo>
                  <a:cubicBezTo>
                    <a:pt x="2364" y="2268"/>
                    <a:pt x="2521" y="2079"/>
                    <a:pt x="2521" y="1827"/>
                  </a:cubicBezTo>
                  <a:cubicBezTo>
                    <a:pt x="2521" y="1292"/>
                    <a:pt x="2175" y="851"/>
                    <a:pt x="1702" y="662"/>
                  </a:cubicBezTo>
                  <a:lnTo>
                    <a:pt x="1702" y="378"/>
                  </a:lnTo>
                  <a:cubicBezTo>
                    <a:pt x="1702" y="189"/>
                    <a:pt x="1513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199189"/>
              </p:ext>
            </p:extLst>
          </p:nvPr>
        </p:nvGraphicFramePr>
        <p:xfrm>
          <a:off x="767759" y="1414734"/>
          <a:ext cx="10826150" cy="519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271">
                  <a:extLst>
                    <a:ext uri="{9D8B030D-6E8A-4147-A177-3AD203B41FA5}">
                      <a16:colId xmlns:a16="http://schemas.microsoft.com/office/drawing/2014/main" val="3302143271"/>
                    </a:ext>
                  </a:extLst>
                </a:gridCol>
                <a:gridCol w="3282295">
                  <a:extLst>
                    <a:ext uri="{9D8B030D-6E8A-4147-A177-3AD203B41FA5}">
                      <a16:colId xmlns:a16="http://schemas.microsoft.com/office/drawing/2014/main" val="3205158755"/>
                    </a:ext>
                  </a:extLst>
                </a:gridCol>
                <a:gridCol w="2399795">
                  <a:extLst>
                    <a:ext uri="{9D8B030D-6E8A-4147-A177-3AD203B41FA5}">
                      <a16:colId xmlns:a16="http://schemas.microsoft.com/office/drawing/2014/main" val="4077488376"/>
                    </a:ext>
                  </a:extLst>
                </a:gridCol>
                <a:gridCol w="2395789">
                  <a:extLst>
                    <a:ext uri="{9D8B030D-6E8A-4147-A177-3AD203B41FA5}">
                      <a16:colId xmlns:a16="http://schemas.microsoft.com/office/drawing/2014/main" val="3558829626"/>
                    </a:ext>
                  </a:extLst>
                </a:gridCol>
              </a:tblGrid>
              <a:tr h="530598">
                <a:tc rowSpan="8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FUERTE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INCREMENTO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DE LAS SUMAS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ADICIONALES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Y PISO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PRESTACIONAL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849E9F">
                        <a:alpha val="78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Desde de la Reforma de 2012 a Septiembre 20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0" marR="180000" marT="0" marB="0" anchor="ctr">
                    <a:solidFill>
                      <a:srgbClr val="849E9F">
                        <a:alpha val="78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584082"/>
                  </a:ext>
                </a:extLst>
              </a:tr>
              <a:tr h="1319363">
                <a:tc vMerge="1"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>
                    <a:solidFill>
                      <a:srgbClr val="938C2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AUMENTARON LAS SUMAS ADICIONALES Y EL</a:t>
                      </a:r>
                      <a:r>
                        <a:rPr lang="es-ES" sz="20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PISO PRESTACIONAL </a:t>
                      </a:r>
                    </a:p>
                    <a:p>
                      <a:pPr algn="r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Considerando la aplicación de actualizaciones semestrales por RIPTE</a:t>
                      </a:r>
                    </a:p>
                    <a:p>
                      <a:pPr algn="ctr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1400" b="0" kern="1200" baseline="0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</a:rPr>
                        <a:t>(Valores correspondientes al semestre 01/09/2021 al 28/02/2022 – Nota SRT </a:t>
                      </a:r>
                      <a:r>
                        <a:rPr lang="es-ES" sz="1400" b="0" kern="1200" baseline="0" dirty="0" err="1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</a:rPr>
                        <a:t>Nº</a:t>
                      </a:r>
                      <a:r>
                        <a:rPr lang="es-ES" sz="1400" b="0" kern="1200" baseline="0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</a:rPr>
                        <a:t> 49/21)</a:t>
                      </a:r>
                    </a:p>
                  </a:txBody>
                  <a:tcPr marL="0" marR="180000" marT="0" marB="0" anchor="ctr">
                    <a:solidFill>
                      <a:srgbClr val="938C2D">
                        <a:alpha val="4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01283"/>
                  </a:ext>
                </a:extLst>
              </a:tr>
              <a:tr h="508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1800" b="0" dirty="0">
                          <a:solidFill>
                            <a:srgbClr val="437071"/>
                          </a:solidFill>
                          <a:latin typeface="+mn-lt"/>
                        </a:rPr>
                        <a:t>Incapacidad</a:t>
                      </a:r>
                      <a:endParaRPr lang="es-ES" sz="1800" b="0" u="sng" dirty="0">
                        <a:solidFill>
                          <a:srgbClr val="437071"/>
                        </a:solidFill>
                        <a:latin typeface="+mn-lt"/>
                      </a:endParaRPr>
                    </a:p>
                  </a:txBody>
                  <a:tcPr marL="0" marR="180000" marT="0" marB="0" anchor="ctr">
                    <a:solidFill>
                      <a:srgbClr val="E3DFA7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>
                          <a:solidFill>
                            <a:srgbClr val="437071"/>
                          </a:solidFill>
                          <a:latin typeface="+mn-lt"/>
                        </a:rPr>
                        <a:t>Pasó</a:t>
                      </a:r>
                      <a:r>
                        <a:rPr lang="es-ES" sz="1800" b="0" baseline="0" dirty="0">
                          <a:solidFill>
                            <a:srgbClr val="437071"/>
                          </a:solidFill>
                          <a:latin typeface="+mn-lt"/>
                        </a:rPr>
                        <a:t> de …</a:t>
                      </a:r>
                      <a:endParaRPr lang="en-US" sz="1800" b="0" dirty="0">
                        <a:solidFill>
                          <a:srgbClr val="437071"/>
                        </a:solidFill>
                      </a:endParaRPr>
                    </a:p>
                  </a:txBody>
                  <a:tcPr marL="0" marR="180000" marT="0" marB="0" anchor="ctr">
                    <a:solidFill>
                      <a:srgbClr val="E3DFA7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>
                          <a:solidFill>
                            <a:srgbClr val="437071"/>
                          </a:solidFill>
                          <a:latin typeface="+mn-lt"/>
                        </a:rPr>
                        <a:t>A</a:t>
                      </a:r>
                      <a:r>
                        <a:rPr lang="es-ES" sz="1800" b="0" baseline="0" dirty="0">
                          <a:solidFill>
                            <a:srgbClr val="437071"/>
                          </a:solidFill>
                          <a:latin typeface="+mn-lt"/>
                        </a:rPr>
                        <a:t> …</a:t>
                      </a:r>
                      <a:endParaRPr lang="en-US" sz="1800" b="0" dirty="0">
                        <a:solidFill>
                          <a:srgbClr val="437071"/>
                        </a:solidFill>
                      </a:endParaRPr>
                    </a:p>
                  </a:txBody>
                  <a:tcPr marL="0" marR="180000" marT="0" marB="0" anchor="ctr">
                    <a:solidFill>
                      <a:srgbClr val="E3DFA7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890117"/>
                  </a:ext>
                </a:extLst>
              </a:tr>
              <a:tr h="508944">
                <a:tc vMerge="1"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Incapacidad</a:t>
                      </a:r>
                      <a:r>
                        <a:rPr lang="es-ES" sz="1800" b="0" baseline="0" dirty="0">
                          <a:solidFill>
                            <a:srgbClr val="335657"/>
                          </a:solidFill>
                          <a:latin typeface="+mn-lt"/>
                        </a:rPr>
                        <a:t> </a:t>
                      </a: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Grave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$ 80.000 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 </a:t>
                      </a:r>
                      <a:r>
                        <a:rPr lang="es-AR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2.241.959</a:t>
                      </a:r>
                      <a:endParaRPr lang="es-ES" sz="1800" b="0" kern="1200" dirty="0">
                        <a:solidFill>
                          <a:srgbClr val="3356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517535"/>
                  </a:ext>
                </a:extLst>
              </a:tr>
              <a:tr h="49519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Incapacidad Total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$100.000 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 </a:t>
                      </a:r>
                      <a:r>
                        <a:rPr lang="es-AR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2.802.449</a:t>
                      </a:r>
                      <a:endParaRPr lang="es-ES" sz="1800" b="0" kern="1200" dirty="0">
                        <a:solidFill>
                          <a:srgbClr val="3356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073857"/>
                  </a:ext>
                </a:extLst>
              </a:tr>
              <a:tr h="536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6183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Fallecimiento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83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$120.000 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76183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 </a:t>
                      </a:r>
                      <a:r>
                        <a:rPr lang="es-AR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3.362.938</a:t>
                      </a:r>
                      <a:endParaRPr lang="es-ES" sz="1800" b="0" kern="1200" dirty="0">
                        <a:solidFill>
                          <a:srgbClr val="3356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41341"/>
                  </a:ext>
                </a:extLst>
              </a:tr>
              <a:tr h="5502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Piso prestacional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$180.000 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 </a:t>
                      </a:r>
                      <a:r>
                        <a:rPr lang="es-AR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5.044.408</a:t>
                      </a:r>
                      <a:r>
                        <a:rPr lang="es-ES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244997"/>
                  </a:ext>
                </a:extLst>
              </a:tr>
              <a:tr h="748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dirty="0">
                          <a:solidFill>
                            <a:srgbClr val="437071"/>
                          </a:solidFill>
                          <a:latin typeface="+mn-lt"/>
                        </a:rPr>
                        <a:t>(*)</a:t>
                      </a:r>
                      <a:r>
                        <a:rPr lang="es-ES" sz="1400" b="0" baseline="0" dirty="0">
                          <a:solidFill>
                            <a:srgbClr val="437071"/>
                          </a:solidFill>
                          <a:latin typeface="+mn-lt"/>
                        </a:rPr>
                        <a:t> En los casos de accidentes en ocasión del trabajo,  a las indemnizaciones dinerarias  previstas (fórmula o piso + pago único) se le adiciona un 20% de compensación por cualquier otro daño no reparado.</a:t>
                      </a:r>
                      <a:endParaRPr lang="es-ES" sz="1400" b="0" dirty="0">
                        <a:solidFill>
                          <a:srgbClr val="437071"/>
                        </a:solidFill>
                        <a:latin typeface="+mn-lt"/>
                      </a:endParaRPr>
                    </a:p>
                  </a:txBody>
                  <a:tcPr marL="0" marR="180000" marT="0" marB="0" anchor="ctr">
                    <a:solidFill>
                      <a:srgbClr val="E3DFA7">
                        <a:alpha val="78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156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94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6AA5A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000" y="5578436"/>
            <a:ext cx="2734152" cy="7200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6AA5A6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6AA5A6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bject 17"/>
          <p:cNvSpPr txBox="1"/>
          <p:nvPr/>
        </p:nvSpPr>
        <p:spPr>
          <a:xfrm>
            <a:off x="7104302" y="2155432"/>
            <a:ext cx="4252595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4400" b="1" spc="-20" dirty="0">
                <a:solidFill>
                  <a:srgbClr val="FFFFFF"/>
                </a:solidFill>
                <a:latin typeface="Calibri"/>
                <a:cs typeface="Calibri"/>
              </a:rPr>
              <a:t>COBERTURA</a:t>
            </a:r>
            <a:endParaRPr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35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37071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37071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PRESTACIONES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898412"/>
            <a:ext cx="5418173" cy="468000"/>
          </a:xfrm>
          <a:prstGeom prst="rect">
            <a:avLst/>
          </a:prstGeom>
          <a:solidFill>
            <a:srgbClr val="437071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COMPARACIÓN INTERNACIONAL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oogle Shape;14027;p76"/>
          <p:cNvGrpSpPr/>
          <p:nvPr/>
        </p:nvGrpSpPr>
        <p:grpSpPr>
          <a:xfrm>
            <a:off x="508510" y="974065"/>
            <a:ext cx="363380" cy="348778"/>
            <a:chOff x="2140225" y="2318650"/>
            <a:chExt cx="307975" cy="295600"/>
          </a:xfrm>
          <a:solidFill>
            <a:schemeClr val="bg1"/>
          </a:solidFill>
        </p:grpSpPr>
        <p:sp>
          <p:nvSpPr>
            <p:cNvPr id="21" name="Google Shape;14028;p76"/>
            <p:cNvSpPr/>
            <p:nvPr/>
          </p:nvSpPr>
          <p:spPr>
            <a:xfrm>
              <a:off x="2281200" y="2353025"/>
              <a:ext cx="104000" cy="121300"/>
            </a:xfrm>
            <a:custGeom>
              <a:avLst/>
              <a:gdLst/>
              <a:ahLst/>
              <a:cxnLst/>
              <a:rect l="l" t="t" r="r" b="b"/>
              <a:pathLst>
                <a:path w="4160" h="4852" extrusionOk="0">
                  <a:moveTo>
                    <a:pt x="2080" y="662"/>
                  </a:moveTo>
                  <a:cubicBezTo>
                    <a:pt x="2490" y="662"/>
                    <a:pt x="2805" y="977"/>
                    <a:pt x="2805" y="1386"/>
                  </a:cubicBezTo>
                  <a:cubicBezTo>
                    <a:pt x="2805" y="1764"/>
                    <a:pt x="2490" y="2079"/>
                    <a:pt x="2080" y="2079"/>
                  </a:cubicBezTo>
                  <a:cubicBezTo>
                    <a:pt x="1702" y="2079"/>
                    <a:pt x="1387" y="1764"/>
                    <a:pt x="1387" y="1386"/>
                  </a:cubicBezTo>
                  <a:cubicBezTo>
                    <a:pt x="1387" y="977"/>
                    <a:pt x="1702" y="662"/>
                    <a:pt x="2080" y="662"/>
                  </a:cubicBezTo>
                  <a:close/>
                  <a:moveTo>
                    <a:pt x="2080" y="2773"/>
                  </a:moveTo>
                  <a:cubicBezTo>
                    <a:pt x="2836" y="2773"/>
                    <a:pt x="3466" y="3403"/>
                    <a:pt x="3466" y="4127"/>
                  </a:cubicBezTo>
                  <a:lnTo>
                    <a:pt x="662" y="4127"/>
                  </a:lnTo>
                  <a:cubicBezTo>
                    <a:pt x="662" y="3403"/>
                    <a:pt x="1293" y="2773"/>
                    <a:pt x="2080" y="2773"/>
                  </a:cubicBezTo>
                  <a:close/>
                  <a:moveTo>
                    <a:pt x="2112" y="0"/>
                  </a:moveTo>
                  <a:cubicBezTo>
                    <a:pt x="1387" y="0"/>
                    <a:pt x="757" y="630"/>
                    <a:pt x="757" y="1386"/>
                  </a:cubicBezTo>
                  <a:cubicBezTo>
                    <a:pt x="757" y="1733"/>
                    <a:pt x="915" y="2079"/>
                    <a:pt x="1135" y="2332"/>
                  </a:cubicBezTo>
                  <a:cubicBezTo>
                    <a:pt x="505" y="2678"/>
                    <a:pt x="64" y="3340"/>
                    <a:pt x="64" y="4127"/>
                  </a:cubicBezTo>
                  <a:lnTo>
                    <a:pt x="64" y="4505"/>
                  </a:lnTo>
                  <a:cubicBezTo>
                    <a:pt x="1" y="4694"/>
                    <a:pt x="158" y="4852"/>
                    <a:pt x="347" y="4852"/>
                  </a:cubicBezTo>
                  <a:lnTo>
                    <a:pt x="3813" y="4852"/>
                  </a:lnTo>
                  <a:cubicBezTo>
                    <a:pt x="4002" y="4852"/>
                    <a:pt x="4160" y="4694"/>
                    <a:pt x="4160" y="4505"/>
                  </a:cubicBezTo>
                  <a:lnTo>
                    <a:pt x="4160" y="4127"/>
                  </a:lnTo>
                  <a:cubicBezTo>
                    <a:pt x="4160" y="3340"/>
                    <a:pt x="3750" y="2678"/>
                    <a:pt x="3120" y="2332"/>
                  </a:cubicBezTo>
                  <a:cubicBezTo>
                    <a:pt x="3340" y="2079"/>
                    <a:pt x="3498" y="1733"/>
                    <a:pt x="3498" y="1386"/>
                  </a:cubicBezTo>
                  <a:cubicBezTo>
                    <a:pt x="3498" y="630"/>
                    <a:pt x="2868" y="0"/>
                    <a:pt x="2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029;p76"/>
            <p:cNvSpPr/>
            <p:nvPr/>
          </p:nvSpPr>
          <p:spPr>
            <a:xfrm>
              <a:off x="2140225" y="2318650"/>
              <a:ext cx="307975" cy="295600"/>
            </a:xfrm>
            <a:custGeom>
              <a:avLst/>
              <a:gdLst/>
              <a:ahLst/>
              <a:cxnLst/>
              <a:rect l="l" t="t" r="r" b="b"/>
              <a:pathLst>
                <a:path w="12319" h="11824" extrusionOk="0">
                  <a:moveTo>
                    <a:pt x="7712" y="682"/>
                  </a:moveTo>
                  <a:cubicBezTo>
                    <a:pt x="8607" y="682"/>
                    <a:pt x="9499" y="1029"/>
                    <a:pt x="10177" y="1690"/>
                  </a:cubicBezTo>
                  <a:cubicBezTo>
                    <a:pt x="11468" y="2982"/>
                    <a:pt x="11531" y="5187"/>
                    <a:pt x="10177" y="6573"/>
                  </a:cubicBezTo>
                  <a:cubicBezTo>
                    <a:pt x="9500" y="7266"/>
                    <a:pt x="8627" y="7590"/>
                    <a:pt x="7754" y="7590"/>
                  </a:cubicBezTo>
                  <a:cubicBezTo>
                    <a:pt x="6839" y="7590"/>
                    <a:pt x="5923" y="7234"/>
                    <a:pt x="5230" y="6573"/>
                  </a:cubicBezTo>
                  <a:cubicBezTo>
                    <a:pt x="3939" y="5282"/>
                    <a:pt x="3876" y="3045"/>
                    <a:pt x="5325" y="1659"/>
                  </a:cubicBezTo>
                  <a:cubicBezTo>
                    <a:pt x="6001" y="997"/>
                    <a:pt x="6858" y="682"/>
                    <a:pt x="7712" y="682"/>
                  </a:cubicBezTo>
                  <a:close/>
                  <a:moveTo>
                    <a:pt x="4128" y="6258"/>
                  </a:moveTo>
                  <a:cubicBezTo>
                    <a:pt x="4285" y="6573"/>
                    <a:pt x="4537" y="6857"/>
                    <a:pt x="4758" y="7078"/>
                  </a:cubicBezTo>
                  <a:cubicBezTo>
                    <a:pt x="5010" y="7330"/>
                    <a:pt x="5293" y="7550"/>
                    <a:pt x="5577" y="7708"/>
                  </a:cubicBezTo>
                  <a:lnTo>
                    <a:pt x="5136" y="8180"/>
                  </a:lnTo>
                  <a:cubicBezTo>
                    <a:pt x="5073" y="8243"/>
                    <a:pt x="4978" y="8275"/>
                    <a:pt x="4888" y="8275"/>
                  </a:cubicBezTo>
                  <a:cubicBezTo>
                    <a:pt x="4797" y="8275"/>
                    <a:pt x="4710" y="8243"/>
                    <a:pt x="4663" y="8180"/>
                  </a:cubicBezTo>
                  <a:lnTo>
                    <a:pt x="3655" y="7204"/>
                  </a:lnTo>
                  <a:cubicBezTo>
                    <a:pt x="3498" y="7078"/>
                    <a:pt x="3498" y="6857"/>
                    <a:pt x="3655" y="6731"/>
                  </a:cubicBezTo>
                  <a:lnTo>
                    <a:pt x="4128" y="6258"/>
                  </a:lnTo>
                  <a:close/>
                  <a:moveTo>
                    <a:pt x="3403" y="7960"/>
                  </a:moveTo>
                  <a:lnTo>
                    <a:pt x="3876" y="8432"/>
                  </a:lnTo>
                  <a:lnTo>
                    <a:pt x="3309" y="8968"/>
                  </a:lnTo>
                  <a:lnTo>
                    <a:pt x="2836" y="8495"/>
                  </a:lnTo>
                  <a:lnTo>
                    <a:pt x="3403" y="7960"/>
                  </a:lnTo>
                  <a:close/>
                  <a:moveTo>
                    <a:pt x="2363" y="8968"/>
                  </a:moveTo>
                  <a:lnTo>
                    <a:pt x="2836" y="9440"/>
                  </a:lnTo>
                  <a:lnTo>
                    <a:pt x="1292" y="10984"/>
                  </a:lnTo>
                  <a:cubicBezTo>
                    <a:pt x="1245" y="11047"/>
                    <a:pt x="1158" y="11079"/>
                    <a:pt x="1068" y="11079"/>
                  </a:cubicBezTo>
                  <a:cubicBezTo>
                    <a:pt x="977" y="11079"/>
                    <a:pt x="883" y="11047"/>
                    <a:pt x="820" y="10984"/>
                  </a:cubicBezTo>
                  <a:cubicBezTo>
                    <a:pt x="725" y="10858"/>
                    <a:pt x="725" y="10669"/>
                    <a:pt x="820" y="10512"/>
                  </a:cubicBezTo>
                  <a:lnTo>
                    <a:pt x="2363" y="8968"/>
                  </a:lnTo>
                  <a:close/>
                  <a:moveTo>
                    <a:pt x="7731" y="1"/>
                  </a:moveTo>
                  <a:cubicBezTo>
                    <a:pt x="6669" y="1"/>
                    <a:pt x="5604" y="403"/>
                    <a:pt x="4789" y="1218"/>
                  </a:cubicBezTo>
                  <a:cubicBezTo>
                    <a:pt x="3592" y="2446"/>
                    <a:pt x="3309" y="4179"/>
                    <a:pt x="3844" y="5628"/>
                  </a:cubicBezTo>
                  <a:lnTo>
                    <a:pt x="3182" y="6290"/>
                  </a:lnTo>
                  <a:cubicBezTo>
                    <a:pt x="2867" y="6605"/>
                    <a:pt x="2804" y="7078"/>
                    <a:pt x="2993" y="7487"/>
                  </a:cubicBezTo>
                  <a:lnTo>
                    <a:pt x="410" y="10071"/>
                  </a:lnTo>
                  <a:cubicBezTo>
                    <a:pt x="0" y="10480"/>
                    <a:pt x="0" y="11142"/>
                    <a:pt x="410" y="11520"/>
                  </a:cubicBezTo>
                  <a:cubicBezTo>
                    <a:pt x="580" y="11721"/>
                    <a:pt x="826" y="11823"/>
                    <a:pt x="1081" y="11823"/>
                  </a:cubicBezTo>
                  <a:cubicBezTo>
                    <a:pt x="1345" y="11823"/>
                    <a:pt x="1619" y="11713"/>
                    <a:pt x="1828" y="11488"/>
                  </a:cubicBezTo>
                  <a:lnTo>
                    <a:pt x="4411" y="8905"/>
                  </a:lnTo>
                  <a:cubicBezTo>
                    <a:pt x="4565" y="8976"/>
                    <a:pt x="4727" y="9011"/>
                    <a:pt x="4887" y="9011"/>
                  </a:cubicBezTo>
                  <a:cubicBezTo>
                    <a:pt x="5153" y="9011"/>
                    <a:pt x="5411" y="8913"/>
                    <a:pt x="5608" y="8716"/>
                  </a:cubicBezTo>
                  <a:lnTo>
                    <a:pt x="6270" y="8023"/>
                  </a:lnTo>
                  <a:cubicBezTo>
                    <a:pt x="6736" y="8205"/>
                    <a:pt x="7231" y="8296"/>
                    <a:pt x="7729" y="8296"/>
                  </a:cubicBezTo>
                  <a:cubicBezTo>
                    <a:pt x="8781" y="8296"/>
                    <a:pt x="9847" y="7890"/>
                    <a:pt x="10681" y="7078"/>
                  </a:cubicBezTo>
                  <a:cubicBezTo>
                    <a:pt x="12319" y="5439"/>
                    <a:pt x="12287" y="2793"/>
                    <a:pt x="10681" y="1218"/>
                  </a:cubicBezTo>
                  <a:cubicBezTo>
                    <a:pt x="9873" y="410"/>
                    <a:pt x="8804" y="1"/>
                    <a:pt x="77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3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475057"/>
              </p:ext>
            </p:extLst>
          </p:nvPr>
        </p:nvGraphicFramePr>
        <p:xfrm>
          <a:off x="354830" y="1530532"/>
          <a:ext cx="11538173" cy="5129279"/>
        </p:xfrm>
        <a:graphic>
          <a:graphicData uri="http://schemas.openxmlformats.org/drawingml/2006/table">
            <a:tbl>
              <a:tblPr/>
              <a:tblGrid>
                <a:gridCol w="2019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1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2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5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3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INCAPACIDAD   LABORAL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938C2D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ARGENTINA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ESPAÑA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CHILE</a:t>
                      </a:r>
                      <a:endParaRPr kumimoji="0" lang="es-E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938C2D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5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TEMPORARIAS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 del salario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75% del salario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 del salario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9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INCAPACIDADES SUS-CEPTIBLES DE PAGO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Todas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partir del 33%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partir del 15%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38C2D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83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PERMANENTES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Hasta el 50%. Suma única con f</a:t>
                      </a:r>
                      <a:r>
                        <a:rPr kumimoji="0" lang="es-A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ó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rmula de 53 salarios </a:t>
                      </a:r>
                      <a:r>
                        <a:rPr kumimoji="0" lang="es-A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más adicional del 20% en su caso.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  <a:defRPr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Entre el 50 y el 66%. $ 1.773.911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 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actualizables. Más s</a:t>
                      </a:r>
                      <a:r>
                        <a:rPr kumimoji="0" lang="es-E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uma</a:t>
                      </a: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única con f</a:t>
                      </a:r>
                      <a:r>
                        <a:rPr kumimoji="0" lang="es-A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ó</a:t>
                      </a:r>
                      <a:r>
                        <a:rPr kumimoji="0" lang="es-E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rmula</a:t>
                      </a: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53 salarios</a:t>
                      </a:r>
                      <a:r>
                        <a:rPr kumimoji="0" lang="es-A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más adicional del 20% en su caso.</a:t>
                      </a:r>
                      <a:endParaRPr kumimoji="0" lang="es-E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uLnTx/>
                        <a:uFillTx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66% y más. $ 2.217.389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actualizables .Más suma única con fórmula de 53 salarios, complementario a previsional.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Muerte. $ 2.660.866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actualizables. Más suma única con fórmula de 53 salarios complementario a previsional.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En todos los casos con piso prestacional (para fórmula) de $ 3.991.300* por PI y sin techo.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193675" algn="l"/>
                        </a:tabLst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 Estimación según RIPTE </a:t>
                      </a: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vig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mar21/ago21</a:t>
                      </a:r>
                    </a:p>
                  </a:txBody>
                  <a:tcPr marR="0" marT="180000" marB="0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A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Baremos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Parcial (superior al 33% que no llega a ser total). 24 mensualidades.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Total (para la tarea que realizaba). Renta vitalicia del 55% del salario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Absoluta (para todas las tareas). Renta vitalicia del 100% del salario de cotización</a:t>
                      </a:r>
                    </a:p>
                  </a:txBody>
                  <a:tcPr marR="0" marT="180000" marB="0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Entre 15 y 40%. Máximo de 15 salarios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Entre el 40 y el 70%. Renta vitalicia de 35% del salario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70% y más. Renta vitalicia del 70% del salario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180000" marB="0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046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000" y="5578436"/>
            <a:ext cx="2734152" cy="7200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46855C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6783964" y="1586751"/>
            <a:ext cx="4756742" cy="1800000"/>
          </a:xfrm>
          <a:prstGeom prst="rect">
            <a:avLst/>
          </a:prstGeom>
          <a:solidFill>
            <a:srgbClr val="46855C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bject 17"/>
          <p:cNvSpPr txBox="1"/>
          <p:nvPr/>
        </p:nvSpPr>
        <p:spPr>
          <a:xfrm>
            <a:off x="7104302" y="1901516"/>
            <a:ext cx="4252595" cy="1197764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3300" spc="-20" dirty="0">
                <a:solidFill>
                  <a:srgbClr val="FFFFFF"/>
                </a:solidFill>
                <a:latin typeface="Calibri"/>
                <a:cs typeface="Calibri"/>
              </a:rPr>
              <a:t>LEY 27.348</a:t>
            </a:r>
            <a:br>
              <a:rPr lang="es-AR" sz="3300" spc="-2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s-AR" sz="4400" b="1" spc="-20" dirty="0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514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DESTACADOS DE LA LEY 27.348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Google Shape;76;p15"/>
          <p:cNvGraphicFramePr/>
          <p:nvPr>
            <p:extLst>
              <p:ext uri="{D42A27DB-BD31-4B8C-83A1-F6EECF244321}">
                <p14:modId xmlns:p14="http://schemas.microsoft.com/office/powerpoint/2010/main" val="148640245"/>
              </p:ext>
            </p:extLst>
          </p:nvPr>
        </p:nvGraphicFramePr>
        <p:xfrm>
          <a:off x="690189" y="1765495"/>
          <a:ext cx="5183446" cy="4595566"/>
        </p:xfrm>
        <a:graphic>
          <a:graphicData uri="http://schemas.openxmlformats.org/drawingml/2006/table">
            <a:tbl>
              <a:tblPr>
                <a:noFill/>
                <a:effectLst>
                  <a:innerShdw blurRad="419100">
                    <a:srgbClr val="938C2D"/>
                  </a:innerShdw>
                </a:effectLst>
              </a:tblPr>
              <a:tblGrid>
                <a:gridCol w="5183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754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SUJETO A ADHESIÓN</a:t>
                      </a:r>
                      <a:r>
                        <a:rPr lang="es" sz="20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br>
                        <a:rPr lang="es" sz="2000" b="1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" sz="20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(Procedimiento)</a:t>
                      </a:r>
                      <a:endParaRPr sz="2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77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lvl="1" indent="0" algn="ctr" defTabSz="914400" rtl="0" eaLnBrk="1" latinLnBrk="0" hangingPunct="1"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s-AR" sz="20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" sz="20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so previo y obligatorio ante CCMM</a:t>
                      </a:r>
                      <a:endParaRPr sz="2000" b="0" kern="1200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97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Utilización del BAREMO</a:t>
                      </a:r>
                      <a:endParaRPr sz="20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87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1" i="0" u="none" strike="noStrike" kern="1200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Creación de CMF</a:t>
                      </a:r>
                      <a:endParaRPr sz="2000" b="1" i="0" u="none" strike="noStrike" kern="1200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95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Patrocinio letrado gratuito para el trabajador</a:t>
                      </a:r>
                      <a:endParaRPr sz="20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744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Nuevas y más CCMM</a:t>
                      </a:r>
                      <a:endParaRPr sz="20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410736"/>
              </p:ext>
            </p:extLst>
          </p:nvPr>
        </p:nvGraphicFramePr>
        <p:xfrm>
          <a:off x="6069537" y="1765495"/>
          <a:ext cx="5494934" cy="4574996"/>
        </p:xfrm>
        <a:graphic>
          <a:graphicData uri="http://schemas.openxmlformats.org/drawingml/2006/table">
            <a:tbl>
              <a:tblPr>
                <a:noFill/>
                <a:effectLst>
                  <a:innerShdw blurRad="279400">
                    <a:srgbClr val="437071"/>
                  </a:innerShdw>
                </a:effectLst>
              </a:tblPr>
              <a:tblGrid>
                <a:gridCol w="5494934">
                  <a:extLst>
                    <a:ext uri="{9D8B030D-6E8A-4147-A177-3AD203B41FA5}">
                      <a16:colId xmlns:a16="http://schemas.microsoft.com/office/drawing/2014/main" val="2919409331"/>
                    </a:ext>
                  </a:extLst>
                </a:gridCol>
              </a:tblGrid>
              <a:tr h="86676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VIGENCIA INMEDIATA 5/3/17 PARA TODOS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dirty="0">
                          <a:solidFill>
                            <a:schemeClr val="bg1"/>
                          </a:solidFill>
                          <a:latin typeface="+mn-lt"/>
                        </a:rPr>
                        <a:t>(NO sujeta a adhesión)</a:t>
                      </a:r>
                      <a:endParaRPr sz="2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A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25511"/>
                  </a:ext>
                </a:extLst>
              </a:tr>
              <a:tr h="144195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Aumentos prestaciones en + del 50%: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Ampliación de la base cálculo de IBM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Ajustes IBM tasa activa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Actualizaciones RIPTE desde fecha de la  </a:t>
                      </a:r>
                      <a:b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contingencia</a:t>
                      </a:r>
                      <a:endParaRPr sz="20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510501"/>
                  </a:ext>
                </a:extLst>
              </a:tr>
              <a:tr h="757987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Autoseguro público provincial</a:t>
                      </a:r>
                      <a:endParaRPr sz="20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90960"/>
                  </a:ext>
                </a:extLst>
              </a:tr>
              <a:tr h="63767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Plazo máximo ILT pasa de 1 a 2 años</a:t>
                      </a:r>
                      <a:endParaRPr sz="20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41391"/>
                  </a:ext>
                </a:extLst>
              </a:tr>
              <a:tr h="7885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Otros: proyectos de ley prevención, compensación OOSS-ART</a:t>
                      </a:r>
                      <a:endParaRPr sz="20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0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982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928286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BUENA ADHESIÓN… </a:t>
            </a:r>
            <a:r>
              <a:rPr lang="es-MX" sz="2400" spc="60" dirty="0">
                <a:solidFill>
                  <a:schemeClr val="bg1"/>
                </a:solidFill>
                <a:latin typeface="Calibri"/>
                <a:cs typeface="Calibri"/>
              </a:rPr>
              <a:t>15 provincias más CABA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8366002" y="1172030"/>
            <a:ext cx="2298558" cy="5237911"/>
            <a:chOff x="1911414" y="1276644"/>
            <a:chExt cx="2298558" cy="5237911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887588" y="3127245"/>
              <a:ext cx="799675" cy="1209727"/>
            </a:xfrm>
            <a:custGeom>
              <a:avLst/>
              <a:gdLst>
                <a:gd name="T0" fmla="*/ 2350 w 2593"/>
                <a:gd name="T1" fmla="*/ 871 h 3697"/>
                <a:gd name="T2" fmla="*/ 2256 w 2593"/>
                <a:gd name="T3" fmla="*/ 786 h 3697"/>
                <a:gd name="T4" fmla="*/ 2138 w 2593"/>
                <a:gd name="T5" fmla="*/ 712 h 3697"/>
                <a:gd name="T6" fmla="*/ 1937 w 2593"/>
                <a:gd name="T7" fmla="*/ 545 h 3697"/>
                <a:gd name="T8" fmla="*/ 1929 w 2593"/>
                <a:gd name="T9" fmla="*/ 412 h 3697"/>
                <a:gd name="T10" fmla="*/ 1752 w 2593"/>
                <a:gd name="T11" fmla="*/ 257 h 3697"/>
                <a:gd name="T12" fmla="*/ 1247 w 2593"/>
                <a:gd name="T13" fmla="*/ 0 h 3697"/>
                <a:gd name="T14" fmla="*/ 1161 w 2593"/>
                <a:gd name="T15" fmla="*/ 29 h 3697"/>
                <a:gd name="T16" fmla="*/ 1070 w 2593"/>
                <a:gd name="T17" fmla="*/ 2 h 3697"/>
                <a:gd name="T18" fmla="*/ 892 w 2593"/>
                <a:gd name="T19" fmla="*/ 196 h 3697"/>
                <a:gd name="T20" fmla="*/ 714 w 2593"/>
                <a:gd name="T21" fmla="*/ 392 h 3697"/>
                <a:gd name="T22" fmla="*/ 391 w 2593"/>
                <a:gd name="T23" fmla="*/ 432 h 3697"/>
                <a:gd name="T24" fmla="*/ 60 w 2593"/>
                <a:gd name="T25" fmla="*/ 435 h 3697"/>
                <a:gd name="T26" fmla="*/ 55 w 2593"/>
                <a:gd name="T27" fmla="*/ 627 h 3697"/>
                <a:gd name="T28" fmla="*/ 32 w 2593"/>
                <a:gd name="T29" fmla="*/ 787 h 3697"/>
                <a:gd name="T30" fmla="*/ 24 w 2593"/>
                <a:gd name="T31" fmla="*/ 1933 h 3697"/>
                <a:gd name="T32" fmla="*/ 15 w 2593"/>
                <a:gd name="T33" fmla="*/ 3452 h 3697"/>
                <a:gd name="T34" fmla="*/ 126 w 2593"/>
                <a:gd name="T35" fmla="*/ 3501 h 3697"/>
                <a:gd name="T36" fmla="*/ 398 w 2593"/>
                <a:gd name="T37" fmla="*/ 3526 h 3697"/>
                <a:gd name="T38" fmla="*/ 285 w 2593"/>
                <a:gd name="T39" fmla="*/ 3240 h 3697"/>
                <a:gd name="T40" fmla="*/ 326 w 2593"/>
                <a:gd name="T41" fmla="*/ 3128 h 3697"/>
                <a:gd name="T42" fmla="*/ 347 w 2593"/>
                <a:gd name="T43" fmla="*/ 3011 h 3697"/>
                <a:gd name="T44" fmla="*/ 430 w 2593"/>
                <a:gd name="T45" fmla="*/ 2996 h 3697"/>
                <a:gd name="T46" fmla="*/ 375 w 2593"/>
                <a:gd name="T47" fmla="*/ 2464 h 3697"/>
                <a:gd name="T48" fmla="*/ 577 w 2593"/>
                <a:gd name="T49" fmla="*/ 2565 h 3697"/>
                <a:gd name="T50" fmla="*/ 1086 w 2593"/>
                <a:gd name="T51" fmla="*/ 2590 h 3697"/>
                <a:gd name="T52" fmla="*/ 1593 w 2593"/>
                <a:gd name="T53" fmla="*/ 2512 h 3697"/>
                <a:gd name="T54" fmla="*/ 2203 w 2593"/>
                <a:gd name="T55" fmla="*/ 2257 h 3697"/>
                <a:gd name="T56" fmla="*/ 2182 w 2593"/>
                <a:gd name="T57" fmla="*/ 2148 h 3697"/>
                <a:gd name="T58" fmla="*/ 2539 w 2593"/>
                <a:gd name="T59" fmla="*/ 1731 h 3697"/>
                <a:gd name="T60" fmla="*/ 2578 w 2593"/>
                <a:gd name="T61" fmla="*/ 1472 h 3697"/>
                <a:gd name="T62" fmla="*/ 2512 w 2593"/>
                <a:gd name="T63" fmla="*/ 1454 h 3697"/>
                <a:gd name="T64" fmla="*/ 2333 w 2593"/>
                <a:gd name="T65" fmla="*/ 1295 h 3697"/>
                <a:gd name="T66" fmla="*/ 2332 w 2593"/>
                <a:gd name="T67" fmla="*/ 1100 h 3697"/>
                <a:gd name="T68" fmla="*/ 2467 w 2593"/>
                <a:gd name="T69" fmla="*/ 1012 h 3697"/>
                <a:gd name="T70" fmla="*/ 2350 w 2593"/>
                <a:gd name="T71" fmla="*/ 871 h 3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3" h="3697">
                  <a:moveTo>
                    <a:pt x="2350" y="871"/>
                  </a:moveTo>
                  <a:lnTo>
                    <a:pt x="2256" y="786"/>
                  </a:lnTo>
                  <a:cubicBezTo>
                    <a:pt x="2217" y="757"/>
                    <a:pt x="2178" y="732"/>
                    <a:pt x="2138" y="712"/>
                  </a:cubicBezTo>
                  <a:cubicBezTo>
                    <a:pt x="2098" y="662"/>
                    <a:pt x="1993" y="599"/>
                    <a:pt x="1937" y="545"/>
                  </a:cubicBezTo>
                  <a:cubicBezTo>
                    <a:pt x="1895" y="505"/>
                    <a:pt x="1901" y="468"/>
                    <a:pt x="1929" y="412"/>
                  </a:cubicBezTo>
                  <a:cubicBezTo>
                    <a:pt x="2009" y="250"/>
                    <a:pt x="1999" y="324"/>
                    <a:pt x="1752" y="257"/>
                  </a:cubicBezTo>
                  <a:cubicBezTo>
                    <a:pt x="1415" y="166"/>
                    <a:pt x="1440" y="121"/>
                    <a:pt x="1247" y="0"/>
                  </a:cubicBezTo>
                  <a:cubicBezTo>
                    <a:pt x="1204" y="15"/>
                    <a:pt x="1209" y="31"/>
                    <a:pt x="1161" y="29"/>
                  </a:cubicBezTo>
                  <a:cubicBezTo>
                    <a:pt x="1111" y="27"/>
                    <a:pt x="1127" y="9"/>
                    <a:pt x="1070" y="2"/>
                  </a:cubicBezTo>
                  <a:cubicBezTo>
                    <a:pt x="1021" y="75"/>
                    <a:pt x="958" y="125"/>
                    <a:pt x="892" y="196"/>
                  </a:cubicBezTo>
                  <a:cubicBezTo>
                    <a:pt x="834" y="259"/>
                    <a:pt x="771" y="324"/>
                    <a:pt x="714" y="392"/>
                  </a:cubicBezTo>
                  <a:cubicBezTo>
                    <a:pt x="652" y="465"/>
                    <a:pt x="581" y="437"/>
                    <a:pt x="391" y="432"/>
                  </a:cubicBezTo>
                  <a:cubicBezTo>
                    <a:pt x="259" y="428"/>
                    <a:pt x="197" y="412"/>
                    <a:pt x="60" y="435"/>
                  </a:cubicBezTo>
                  <a:cubicBezTo>
                    <a:pt x="48" y="497"/>
                    <a:pt x="57" y="563"/>
                    <a:pt x="55" y="627"/>
                  </a:cubicBezTo>
                  <a:cubicBezTo>
                    <a:pt x="53" y="711"/>
                    <a:pt x="32" y="696"/>
                    <a:pt x="32" y="787"/>
                  </a:cubicBezTo>
                  <a:lnTo>
                    <a:pt x="24" y="1933"/>
                  </a:lnTo>
                  <a:cubicBezTo>
                    <a:pt x="22" y="2214"/>
                    <a:pt x="0" y="3260"/>
                    <a:pt x="15" y="3452"/>
                  </a:cubicBezTo>
                  <a:cubicBezTo>
                    <a:pt x="48" y="3476"/>
                    <a:pt x="86" y="3482"/>
                    <a:pt x="126" y="3501"/>
                  </a:cubicBezTo>
                  <a:cubicBezTo>
                    <a:pt x="253" y="3563"/>
                    <a:pt x="200" y="3697"/>
                    <a:pt x="398" y="3526"/>
                  </a:cubicBezTo>
                  <a:cubicBezTo>
                    <a:pt x="386" y="3460"/>
                    <a:pt x="288" y="3410"/>
                    <a:pt x="285" y="3240"/>
                  </a:cubicBezTo>
                  <a:cubicBezTo>
                    <a:pt x="318" y="3189"/>
                    <a:pt x="322" y="3215"/>
                    <a:pt x="326" y="3128"/>
                  </a:cubicBezTo>
                  <a:cubicBezTo>
                    <a:pt x="329" y="3078"/>
                    <a:pt x="333" y="3049"/>
                    <a:pt x="347" y="3011"/>
                  </a:cubicBezTo>
                  <a:lnTo>
                    <a:pt x="430" y="2996"/>
                  </a:lnTo>
                  <a:cubicBezTo>
                    <a:pt x="460" y="2835"/>
                    <a:pt x="185" y="2582"/>
                    <a:pt x="375" y="2464"/>
                  </a:cubicBezTo>
                  <a:cubicBezTo>
                    <a:pt x="436" y="2446"/>
                    <a:pt x="435" y="2509"/>
                    <a:pt x="577" y="2565"/>
                  </a:cubicBezTo>
                  <a:cubicBezTo>
                    <a:pt x="853" y="2672"/>
                    <a:pt x="878" y="2561"/>
                    <a:pt x="1086" y="2590"/>
                  </a:cubicBezTo>
                  <a:cubicBezTo>
                    <a:pt x="1325" y="2622"/>
                    <a:pt x="1392" y="2533"/>
                    <a:pt x="1593" y="2512"/>
                  </a:cubicBezTo>
                  <a:cubicBezTo>
                    <a:pt x="1728" y="2497"/>
                    <a:pt x="2133" y="2334"/>
                    <a:pt x="2203" y="2257"/>
                  </a:cubicBezTo>
                  <a:cubicBezTo>
                    <a:pt x="2183" y="2209"/>
                    <a:pt x="2153" y="2209"/>
                    <a:pt x="2182" y="2148"/>
                  </a:cubicBezTo>
                  <a:cubicBezTo>
                    <a:pt x="2248" y="2012"/>
                    <a:pt x="2417" y="1953"/>
                    <a:pt x="2539" y="1731"/>
                  </a:cubicBezTo>
                  <a:cubicBezTo>
                    <a:pt x="2593" y="1631"/>
                    <a:pt x="2574" y="1595"/>
                    <a:pt x="2578" y="1472"/>
                  </a:cubicBezTo>
                  <a:lnTo>
                    <a:pt x="2512" y="1454"/>
                  </a:lnTo>
                  <a:cubicBezTo>
                    <a:pt x="2453" y="1420"/>
                    <a:pt x="2354" y="1359"/>
                    <a:pt x="2333" y="1295"/>
                  </a:cubicBezTo>
                  <a:cubicBezTo>
                    <a:pt x="2318" y="1250"/>
                    <a:pt x="2312" y="1142"/>
                    <a:pt x="2332" y="1100"/>
                  </a:cubicBezTo>
                  <a:cubicBezTo>
                    <a:pt x="2360" y="1043"/>
                    <a:pt x="2413" y="1057"/>
                    <a:pt x="2467" y="1012"/>
                  </a:cubicBezTo>
                  <a:cubicBezTo>
                    <a:pt x="2469" y="939"/>
                    <a:pt x="2405" y="878"/>
                    <a:pt x="2350" y="87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914130" y="5121849"/>
              <a:ext cx="756229" cy="976423"/>
            </a:xfrm>
            <a:custGeom>
              <a:avLst/>
              <a:gdLst>
                <a:gd name="T0" fmla="*/ 333 w 2448"/>
                <a:gd name="T1" fmla="*/ 1258 h 2984"/>
                <a:gd name="T2" fmla="*/ 242 w 2448"/>
                <a:gd name="T3" fmla="*/ 1380 h 2984"/>
                <a:gd name="T4" fmla="*/ 186 w 2448"/>
                <a:gd name="T5" fmla="*/ 1523 h 2984"/>
                <a:gd name="T6" fmla="*/ 123 w 2448"/>
                <a:gd name="T7" fmla="*/ 1672 h 2984"/>
                <a:gd name="T8" fmla="*/ 17 w 2448"/>
                <a:gd name="T9" fmla="*/ 1678 h 2984"/>
                <a:gd name="T10" fmla="*/ 24 w 2448"/>
                <a:gd name="T11" fmla="*/ 1829 h 2984"/>
                <a:gd name="T12" fmla="*/ 90 w 2448"/>
                <a:gd name="T13" fmla="*/ 2073 h 2984"/>
                <a:gd name="T14" fmla="*/ 86 w 2448"/>
                <a:gd name="T15" fmla="*/ 2315 h 2984"/>
                <a:gd name="T16" fmla="*/ 172 w 2448"/>
                <a:gd name="T17" fmla="*/ 2391 h 2984"/>
                <a:gd name="T18" fmla="*/ 215 w 2448"/>
                <a:gd name="T19" fmla="*/ 2496 h 2984"/>
                <a:gd name="T20" fmla="*/ 371 w 2448"/>
                <a:gd name="T21" fmla="*/ 2354 h 2984"/>
                <a:gd name="T22" fmla="*/ 561 w 2448"/>
                <a:gd name="T23" fmla="*/ 2411 h 2984"/>
                <a:gd name="T24" fmla="*/ 497 w 2448"/>
                <a:gd name="T25" fmla="*/ 2588 h 2984"/>
                <a:gd name="T26" fmla="*/ 485 w 2448"/>
                <a:gd name="T27" fmla="*/ 2691 h 2984"/>
                <a:gd name="T28" fmla="*/ 498 w 2448"/>
                <a:gd name="T29" fmla="*/ 2798 h 2984"/>
                <a:gd name="T30" fmla="*/ 670 w 2448"/>
                <a:gd name="T31" fmla="*/ 2976 h 2984"/>
                <a:gd name="T32" fmla="*/ 1165 w 2448"/>
                <a:gd name="T33" fmla="*/ 2938 h 2984"/>
                <a:gd name="T34" fmla="*/ 1422 w 2448"/>
                <a:gd name="T35" fmla="*/ 2920 h 2984"/>
                <a:gd name="T36" fmla="*/ 1649 w 2448"/>
                <a:gd name="T37" fmla="*/ 2974 h 2984"/>
                <a:gd name="T38" fmla="*/ 1492 w 2448"/>
                <a:gd name="T39" fmla="*/ 2765 h 2984"/>
                <a:gd name="T40" fmla="*/ 1438 w 2448"/>
                <a:gd name="T41" fmla="*/ 2469 h 2984"/>
                <a:gd name="T42" fmla="*/ 1391 w 2448"/>
                <a:gd name="T43" fmla="*/ 2340 h 2984"/>
                <a:gd name="T44" fmla="*/ 1394 w 2448"/>
                <a:gd name="T45" fmla="*/ 2196 h 2984"/>
                <a:gd name="T46" fmla="*/ 1441 w 2448"/>
                <a:gd name="T47" fmla="*/ 2068 h 2984"/>
                <a:gd name="T48" fmla="*/ 1566 w 2448"/>
                <a:gd name="T49" fmla="*/ 2020 h 2984"/>
                <a:gd name="T50" fmla="*/ 1727 w 2448"/>
                <a:gd name="T51" fmla="*/ 1919 h 2984"/>
                <a:gd name="T52" fmla="*/ 1934 w 2448"/>
                <a:gd name="T53" fmla="*/ 1279 h 2984"/>
                <a:gd name="T54" fmla="*/ 2023 w 2448"/>
                <a:gd name="T55" fmla="*/ 1157 h 2984"/>
                <a:gd name="T56" fmla="*/ 2164 w 2448"/>
                <a:gd name="T57" fmla="*/ 1085 h 2984"/>
                <a:gd name="T58" fmla="*/ 2258 w 2448"/>
                <a:gd name="T59" fmla="*/ 968 h 2984"/>
                <a:gd name="T60" fmla="*/ 2368 w 2448"/>
                <a:gd name="T61" fmla="*/ 867 h 2984"/>
                <a:gd name="T62" fmla="*/ 2347 w 2448"/>
                <a:gd name="T63" fmla="*/ 709 h 2984"/>
                <a:gd name="T64" fmla="*/ 2344 w 2448"/>
                <a:gd name="T65" fmla="*/ 519 h 2984"/>
                <a:gd name="T66" fmla="*/ 2281 w 2448"/>
                <a:gd name="T67" fmla="*/ 505 h 2984"/>
                <a:gd name="T68" fmla="*/ 1959 w 2448"/>
                <a:gd name="T69" fmla="*/ 380 h 2984"/>
                <a:gd name="T70" fmla="*/ 1770 w 2448"/>
                <a:gd name="T71" fmla="*/ 258 h 2984"/>
                <a:gd name="T72" fmla="*/ 1693 w 2448"/>
                <a:gd name="T73" fmla="*/ 2 h 2984"/>
                <a:gd name="T74" fmla="*/ 1651 w 2448"/>
                <a:gd name="T75" fmla="*/ 0 h 2984"/>
                <a:gd name="T76" fmla="*/ 1572 w 2448"/>
                <a:gd name="T77" fmla="*/ 5 h 2984"/>
                <a:gd name="T78" fmla="*/ 464 w 2448"/>
                <a:gd name="T79" fmla="*/ 73 h 2984"/>
                <a:gd name="T80" fmla="*/ 452 w 2448"/>
                <a:gd name="T81" fmla="*/ 97 h 2984"/>
                <a:gd name="T82" fmla="*/ 327 w 2448"/>
                <a:gd name="T83" fmla="*/ 182 h 2984"/>
                <a:gd name="T84" fmla="*/ 457 w 2448"/>
                <a:gd name="T85" fmla="*/ 352 h 2984"/>
                <a:gd name="T86" fmla="*/ 333 w 2448"/>
                <a:gd name="T87" fmla="*/ 519 h 2984"/>
                <a:gd name="T88" fmla="*/ 296 w 2448"/>
                <a:gd name="T89" fmla="*/ 787 h 2984"/>
                <a:gd name="T90" fmla="*/ 215 w 2448"/>
                <a:gd name="T91" fmla="*/ 992 h 2984"/>
                <a:gd name="T92" fmla="*/ 268 w 2448"/>
                <a:gd name="T93" fmla="*/ 1141 h 2984"/>
                <a:gd name="T94" fmla="*/ 333 w 2448"/>
                <a:gd name="T95" fmla="*/ 1258 h 2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8" h="2984">
                  <a:moveTo>
                    <a:pt x="333" y="1258"/>
                  </a:moveTo>
                  <a:cubicBezTo>
                    <a:pt x="305" y="1297"/>
                    <a:pt x="249" y="1326"/>
                    <a:pt x="242" y="1380"/>
                  </a:cubicBezTo>
                  <a:cubicBezTo>
                    <a:pt x="228" y="1485"/>
                    <a:pt x="292" y="1425"/>
                    <a:pt x="186" y="1523"/>
                  </a:cubicBezTo>
                  <a:cubicBezTo>
                    <a:pt x="141" y="1564"/>
                    <a:pt x="150" y="1616"/>
                    <a:pt x="123" y="1672"/>
                  </a:cubicBezTo>
                  <a:cubicBezTo>
                    <a:pt x="32" y="1700"/>
                    <a:pt x="44" y="1614"/>
                    <a:pt x="17" y="1678"/>
                  </a:cubicBezTo>
                  <a:cubicBezTo>
                    <a:pt x="0" y="1720"/>
                    <a:pt x="12" y="1788"/>
                    <a:pt x="24" y="1829"/>
                  </a:cubicBezTo>
                  <a:cubicBezTo>
                    <a:pt x="50" y="1915"/>
                    <a:pt x="107" y="1973"/>
                    <a:pt x="90" y="2073"/>
                  </a:cubicBezTo>
                  <a:cubicBezTo>
                    <a:pt x="74" y="2165"/>
                    <a:pt x="11" y="2236"/>
                    <a:pt x="86" y="2315"/>
                  </a:cubicBezTo>
                  <a:cubicBezTo>
                    <a:pt x="115" y="2346"/>
                    <a:pt x="145" y="2359"/>
                    <a:pt x="172" y="2391"/>
                  </a:cubicBezTo>
                  <a:cubicBezTo>
                    <a:pt x="208" y="2434"/>
                    <a:pt x="193" y="2452"/>
                    <a:pt x="215" y="2496"/>
                  </a:cubicBezTo>
                  <a:cubicBezTo>
                    <a:pt x="284" y="2467"/>
                    <a:pt x="311" y="2386"/>
                    <a:pt x="371" y="2354"/>
                  </a:cubicBezTo>
                  <a:cubicBezTo>
                    <a:pt x="438" y="2319"/>
                    <a:pt x="524" y="2363"/>
                    <a:pt x="561" y="2411"/>
                  </a:cubicBezTo>
                  <a:cubicBezTo>
                    <a:pt x="549" y="2512"/>
                    <a:pt x="488" y="2444"/>
                    <a:pt x="497" y="2588"/>
                  </a:cubicBezTo>
                  <a:cubicBezTo>
                    <a:pt x="502" y="2653"/>
                    <a:pt x="478" y="2645"/>
                    <a:pt x="485" y="2691"/>
                  </a:cubicBezTo>
                  <a:cubicBezTo>
                    <a:pt x="494" y="2746"/>
                    <a:pt x="505" y="2714"/>
                    <a:pt x="498" y="2798"/>
                  </a:cubicBezTo>
                  <a:cubicBezTo>
                    <a:pt x="657" y="2843"/>
                    <a:pt x="647" y="2914"/>
                    <a:pt x="670" y="2976"/>
                  </a:cubicBezTo>
                  <a:cubicBezTo>
                    <a:pt x="710" y="2984"/>
                    <a:pt x="1085" y="2944"/>
                    <a:pt x="1165" y="2938"/>
                  </a:cubicBezTo>
                  <a:cubicBezTo>
                    <a:pt x="1242" y="2932"/>
                    <a:pt x="1351" y="2910"/>
                    <a:pt x="1422" y="2920"/>
                  </a:cubicBezTo>
                  <a:cubicBezTo>
                    <a:pt x="1504" y="2931"/>
                    <a:pt x="1562" y="2966"/>
                    <a:pt x="1649" y="2974"/>
                  </a:cubicBezTo>
                  <a:cubicBezTo>
                    <a:pt x="1614" y="2879"/>
                    <a:pt x="1529" y="2861"/>
                    <a:pt x="1492" y="2765"/>
                  </a:cubicBezTo>
                  <a:cubicBezTo>
                    <a:pt x="1455" y="2668"/>
                    <a:pt x="1467" y="2548"/>
                    <a:pt x="1438" y="2469"/>
                  </a:cubicBezTo>
                  <a:cubicBezTo>
                    <a:pt x="1415" y="2408"/>
                    <a:pt x="1386" y="2421"/>
                    <a:pt x="1391" y="2340"/>
                  </a:cubicBezTo>
                  <a:cubicBezTo>
                    <a:pt x="1393" y="2292"/>
                    <a:pt x="1384" y="2242"/>
                    <a:pt x="1394" y="2196"/>
                  </a:cubicBezTo>
                  <a:cubicBezTo>
                    <a:pt x="1400" y="2173"/>
                    <a:pt x="1432" y="2083"/>
                    <a:pt x="1441" y="2068"/>
                  </a:cubicBezTo>
                  <a:cubicBezTo>
                    <a:pt x="1471" y="2018"/>
                    <a:pt x="1501" y="2036"/>
                    <a:pt x="1566" y="2020"/>
                  </a:cubicBezTo>
                  <a:cubicBezTo>
                    <a:pt x="1622" y="1903"/>
                    <a:pt x="1606" y="1942"/>
                    <a:pt x="1727" y="1919"/>
                  </a:cubicBezTo>
                  <a:cubicBezTo>
                    <a:pt x="1852" y="1667"/>
                    <a:pt x="1727" y="1499"/>
                    <a:pt x="1934" y="1279"/>
                  </a:cubicBezTo>
                  <a:cubicBezTo>
                    <a:pt x="1979" y="1230"/>
                    <a:pt x="1986" y="1195"/>
                    <a:pt x="2023" y="1157"/>
                  </a:cubicBezTo>
                  <a:cubicBezTo>
                    <a:pt x="2061" y="1115"/>
                    <a:pt x="2111" y="1112"/>
                    <a:pt x="2164" y="1085"/>
                  </a:cubicBezTo>
                  <a:cubicBezTo>
                    <a:pt x="2213" y="1061"/>
                    <a:pt x="2227" y="1020"/>
                    <a:pt x="2258" y="968"/>
                  </a:cubicBezTo>
                  <a:cubicBezTo>
                    <a:pt x="2313" y="878"/>
                    <a:pt x="2335" y="899"/>
                    <a:pt x="2368" y="867"/>
                  </a:cubicBezTo>
                  <a:cubicBezTo>
                    <a:pt x="2340" y="842"/>
                    <a:pt x="2298" y="825"/>
                    <a:pt x="2347" y="709"/>
                  </a:cubicBezTo>
                  <a:cubicBezTo>
                    <a:pt x="2380" y="627"/>
                    <a:pt x="2448" y="557"/>
                    <a:pt x="2344" y="519"/>
                  </a:cubicBezTo>
                  <a:cubicBezTo>
                    <a:pt x="2328" y="513"/>
                    <a:pt x="2299" y="507"/>
                    <a:pt x="2281" y="505"/>
                  </a:cubicBezTo>
                  <a:cubicBezTo>
                    <a:pt x="2190" y="494"/>
                    <a:pt x="2065" y="558"/>
                    <a:pt x="1959" y="380"/>
                  </a:cubicBezTo>
                  <a:cubicBezTo>
                    <a:pt x="1915" y="306"/>
                    <a:pt x="1835" y="309"/>
                    <a:pt x="1770" y="258"/>
                  </a:cubicBezTo>
                  <a:cubicBezTo>
                    <a:pt x="1672" y="181"/>
                    <a:pt x="1789" y="23"/>
                    <a:pt x="1693" y="2"/>
                  </a:cubicBezTo>
                  <a:lnTo>
                    <a:pt x="1651" y="0"/>
                  </a:lnTo>
                  <a:cubicBezTo>
                    <a:pt x="1627" y="0"/>
                    <a:pt x="1598" y="4"/>
                    <a:pt x="1572" y="5"/>
                  </a:cubicBezTo>
                  <a:lnTo>
                    <a:pt x="464" y="73"/>
                  </a:lnTo>
                  <a:cubicBezTo>
                    <a:pt x="426" y="123"/>
                    <a:pt x="494" y="23"/>
                    <a:pt x="452" y="97"/>
                  </a:cubicBezTo>
                  <a:cubicBezTo>
                    <a:pt x="409" y="174"/>
                    <a:pt x="375" y="125"/>
                    <a:pt x="327" y="182"/>
                  </a:cubicBezTo>
                  <a:cubicBezTo>
                    <a:pt x="402" y="241"/>
                    <a:pt x="467" y="230"/>
                    <a:pt x="457" y="352"/>
                  </a:cubicBezTo>
                  <a:cubicBezTo>
                    <a:pt x="445" y="499"/>
                    <a:pt x="407" y="454"/>
                    <a:pt x="333" y="519"/>
                  </a:cubicBezTo>
                  <a:cubicBezTo>
                    <a:pt x="403" y="618"/>
                    <a:pt x="448" y="562"/>
                    <a:pt x="296" y="787"/>
                  </a:cubicBezTo>
                  <a:cubicBezTo>
                    <a:pt x="255" y="848"/>
                    <a:pt x="208" y="897"/>
                    <a:pt x="215" y="992"/>
                  </a:cubicBezTo>
                  <a:cubicBezTo>
                    <a:pt x="272" y="1078"/>
                    <a:pt x="300" y="1005"/>
                    <a:pt x="268" y="1141"/>
                  </a:cubicBezTo>
                  <a:cubicBezTo>
                    <a:pt x="317" y="1176"/>
                    <a:pt x="394" y="1172"/>
                    <a:pt x="333" y="1258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1911414" y="4462263"/>
              <a:ext cx="843121" cy="675431"/>
            </a:xfrm>
            <a:custGeom>
              <a:avLst/>
              <a:gdLst>
                <a:gd name="T0" fmla="*/ 211 w 2728"/>
                <a:gd name="T1" fmla="*/ 925 h 2067"/>
                <a:gd name="T2" fmla="*/ 235 w 2728"/>
                <a:gd name="T3" fmla="*/ 956 h 2067"/>
                <a:gd name="T4" fmla="*/ 257 w 2728"/>
                <a:gd name="T5" fmla="*/ 971 h 2067"/>
                <a:gd name="T6" fmla="*/ 245 w 2728"/>
                <a:gd name="T7" fmla="*/ 1354 h 2067"/>
                <a:gd name="T8" fmla="*/ 453 w 2728"/>
                <a:gd name="T9" fmla="*/ 1349 h 2067"/>
                <a:gd name="T10" fmla="*/ 508 w 2728"/>
                <a:gd name="T11" fmla="*/ 1514 h 2067"/>
                <a:gd name="T12" fmla="*/ 472 w 2728"/>
                <a:gd name="T13" fmla="*/ 1528 h 2067"/>
                <a:gd name="T14" fmla="*/ 384 w 2728"/>
                <a:gd name="T15" fmla="*/ 1500 h 2067"/>
                <a:gd name="T16" fmla="*/ 273 w 2728"/>
                <a:gd name="T17" fmla="*/ 1529 h 2067"/>
                <a:gd name="T18" fmla="*/ 158 w 2728"/>
                <a:gd name="T19" fmla="*/ 1540 h 2067"/>
                <a:gd name="T20" fmla="*/ 223 w 2728"/>
                <a:gd name="T21" fmla="*/ 1628 h 2067"/>
                <a:gd name="T22" fmla="*/ 320 w 2728"/>
                <a:gd name="T23" fmla="*/ 1637 h 2067"/>
                <a:gd name="T24" fmla="*/ 468 w 2728"/>
                <a:gd name="T25" fmla="*/ 1752 h 2067"/>
                <a:gd name="T26" fmla="*/ 432 w 2728"/>
                <a:gd name="T27" fmla="*/ 1810 h 2067"/>
                <a:gd name="T28" fmla="*/ 435 w 2728"/>
                <a:gd name="T29" fmla="*/ 1889 h 2067"/>
                <a:gd name="T30" fmla="*/ 339 w 2728"/>
                <a:gd name="T31" fmla="*/ 1893 h 2067"/>
                <a:gd name="T32" fmla="*/ 440 w 2728"/>
                <a:gd name="T33" fmla="*/ 2057 h 2067"/>
                <a:gd name="T34" fmla="*/ 870 w 2728"/>
                <a:gd name="T35" fmla="*/ 2022 h 2067"/>
                <a:gd name="T36" fmla="*/ 1731 w 2728"/>
                <a:gd name="T37" fmla="*/ 1975 h 2067"/>
                <a:gd name="T38" fmla="*/ 1827 w 2728"/>
                <a:gd name="T39" fmla="*/ 1776 h 2067"/>
                <a:gd name="T40" fmla="*/ 1961 w 2728"/>
                <a:gd name="T41" fmla="*/ 1611 h 2067"/>
                <a:gd name="T42" fmla="*/ 2058 w 2728"/>
                <a:gd name="T43" fmla="*/ 1559 h 2067"/>
                <a:gd name="T44" fmla="*/ 2123 w 2728"/>
                <a:gd name="T45" fmla="*/ 1474 h 2067"/>
                <a:gd name="T46" fmla="*/ 2402 w 2728"/>
                <a:gd name="T47" fmla="*/ 1467 h 2067"/>
                <a:gd name="T48" fmla="*/ 2419 w 2728"/>
                <a:gd name="T49" fmla="*/ 1284 h 2067"/>
                <a:gd name="T50" fmla="*/ 2494 w 2728"/>
                <a:gd name="T51" fmla="*/ 1043 h 2067"/>
                <a:gd name="T52" fmla="*/ 2449 w 2728"/>
                <a:gd name="T53" fmla="*/ 893 h 2067"/>
                <a:gd name="T54" fmla="*/ 2507 w 2728"/>
                <a:gd name="T55" fmla="*/ 750 h 2067"/>
                <a:gd name="T56" fmla="*/ 2723 w 2728"/>
                <a:gd name="T57" fmla="*/ 553 h 2067"/>
                <a:gd name="T58" fmla="*/ 2625 w 2728"/>
                <a:gd name="T59" fmla="*/ 482 h 2067"/>
                <a:gd name="T60" fmla="*/ 2517 w 2728"/>
                <a:gd name="T61" fmla="*/ 433 h 2067"/>
                <a:gd name="T62" fmla="*/ 2717 w 2728"/>
                <a:gd name="T63" fmla="*/ 263 h 2067"/>
                <a:gd name="T64" fmla="*/ 2728 w 2728"/>
                <a:gd name="T65" fmla="*/ 178 h 2067"/>
                <a:gd name="T66" fmla="*/ 2513 w 2728"/>
                <a:gd name="T67" fmla="*/ 0 h 2067"/>
                <a:gd name="T68" fmla="*/ 160 w 2728"/>
                <a:gd name="T69" fmla="*/ 159 h 2067"/>
                <a:gd name="T70" fmla="*/ 0 w 2728"/>
                <a:gd name="T71" fmla="*/ 308 h 2067"/>
                <a:gd name="T72" fmla="*/ 76 w 2728"/>
                <a:gd name="T73" fmla="*/ 409 h 2067"/>
                <a:gd name="T74" fmla="*/ 31 w 2728"/>
                <a:gd name="T75" fmla="*/ 532 h 2067"/>
                <a:gd name="T76" fmla="*/ 127 w 2728"/>
                <a:gd name="T77" fmla="*/ 739 h 2067"/>
                <a:gd name="T78" fmla="*/ 205 w 2728"/>
                <a:gd name="T79" fmla="*/ 772 h 2067"/>
                <a:gd name="T80" fmla="*/ 211 w 2728"/>
                <a:gd name="T81" fmla="*/ 925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8" h="2067">
                  <a:moveTo>
                    <a:pt x="211" y="925"/>
                  </a:moveTo>
                  <a:cubicBezTo>
                    <a:pt x="227" y="950"/>
                    <a:pt x="202" y="923"/>
                    <a:pt x="235" y="956"/>
                  </a:cubicBezTo>
                  <a:cubicBezTo>
                    <a:pt x="248" y="969"/>
                    <a:pt x="245" y="963"/>
                    <a:pt x="257" y="971"/>
                  </a:cubicBezTo>
                  <a:cubicBezTo>
                    <a:pt x="288" y="1118"/>
                    <a:pt x="216" y="1249"/>
                    <a:pt x="245" y="1354"/>
                  </a:cubicBezTo>
                  <a:cubicBezTo>
                    <a:pt x="302" y="1378"/>
                    <a:pt x="380" y="1328"/>
                    <a:pt x="453" y="1349"/>
                  </a:cubicBezTo>
                  <a:cubicBezTo>
                    <a:pt x="507" y="1365"/>
                    <a:pt x="542" y="1464"/>
                    <a:pt x="508" y="1514"/>
                  </a:cubicBezTo>
                  <a:cubicBezTo>
                    <a:pt x="486" y="1533"/>
                    <a:pt x="537" y="1524"/>
                    <a:pt x="472" y="1528"/>
                  </a:cubicBezTo>
                  <a:cubicBezTo>
                    <a:pt x="438" y="1530"/>
                    <a:pt x="397" y="1499"/>
                    <a:pt x="384" y="1500"/>
                  </a:cubicBezTo>
                  <a:cubicBezTo>
                    <a:pt x="340" y="1524"/>
                    <a:pt x="345" y="1534"/>
                    <a:pt x="273" y="1529"/>
                  </a:cubicBezTo>
                  <a:cubicBezTo>
                    <a:pt x="214" y="1524"/>
                    <a:pt x="211" y="1528"/>
                    <a:pt x="158" y="1540"/>
                  </a:cubicBezTo>
                  <a:cubicBezTo>
                    <a:pt x="165" y="1580"/>
                    <a:pt x="189" y="1602"/>
                    <a:pt x="223" y="1628"/>
                  </a:cubicBezTo>
                  <a:cubicBezTo>
                    <a:pt x="270" y="1662"/>
                    <a:pt x="267" y="1655"/>
                    <a:pt x="320" y="1637"/>
                  </a:cubicBezTo>
                  <a:cubicBezTo>
                    <a:pt x="396" y="1610"/>
                    <a:pt x="449" y="1703"/>
                    <a:pt x="468" y="1752"/>
                  </a:cubicBezTo>
                  <a:cubicBezTo>
                    <a:pt x="452" y="1801"/>
                    <a:pt x="443" y="1779"/>
                    <a:pt x="432" y="1810"/>
                  </a:cubicBezTo>
                  <a:cubicBezTo>
                    <a:pt x="420" y="1845"/>
                    <a:pt x="439" y="1833"/>
                    <a:pt x="435" y="1889"/>
                  </a:cubicBezTo>
                  <a:cubicBezTo>
                    <a:pt x="388" y="1886"/>
                    <a:pt x="369" y="1867"/>
                    <a:pt x="339" y="1893"/>
                  </a:cubicBezTo>
                  <a:cubicBezTo>
                    <a:pt x="274" y="1947"/>
                    <a:pt x="325" y="2067"/>
                    <a:pt x="440" y="2057"/>
                  </a:cubicBezTo>
                  <a:cubicBezTo>
                    <a:pt x="584" y="2043"/>
                    <a:pt x="722" y="2032"/>
                    <a:pt x="870" y="2022"/>
                  </a:cubicBezTo>
                  <a:cubicBezTo>
                    <a:pt x="1155" y="2005"/>
                    <a:pt x="1447" y="1983"/>
                    <a:pt x="1731" y="1975"/>
                  </a:cubicBezTo>
                  <a:cubicBezTo>
                    <a:pt x="1781" y="1894"/>
                    <a:pt x="1785" y="1881"/>
                    <a:pt x="1827" y="1776"/>
                  </a:cubicBezTo>
                  <a:cubicBezTo>
                    <a:pt x="1852" y="1714"/>
                    <a:pt x="1900" y="1633"/>
                    <a:pt x="1961" y="1611"/>
                  </a:cubicBezTo>
                  <a:cubicBezTo>
                    <a:pt x="2043" y="1582"/>
                    <a:pt x="2023" y="1633"/>
                    <a:pt x="2058" y="1559"/>
                  </a:cubicBezTo>
                  <a:cubicBezTo>
                    <a:pt x="2078" y="1517"/>
                    <a:pt x="2085" y="1492"/>
                    <a:pt x="2123" y="1474"/>
                  </a:cubicBezTo>
                  <a:cubicBezTo>
                    <a:pt x="2195" y="1440"/>
                    <a:pt x="2320" y="1464"/>
                    <a:pt x="2402" y="1467"/>
                  </a:cubicBezTo>
                  <a:cubicBezTo>
                    <a:pt x="2359" y="1396"/>
                    <a:pt x="2272" y="1420"/>
                    <a:pt x="2419" y="1284"/>
                  </a:cubicBezTo>
                  <a:cubicBezTo>
                    <a:pt x="2503" y="1205"/>
                    <a:pt x="2490" y="1190"/>
                    <a:pt x="2494" y="1043"/>
                  </a:cubicBezTo>
                  <a:cubicBezTo>
                    <a:pt x="2457" y="977"/>
                    <a:pt x="2419" y="995"/>
                    <a:pt x="2449" y="893"/>
                  </a:cubicBezTo>
                  <a:cubicBezTo>
                    <a:pt x="2465" y="838"/>
                    <a:pt x="2486" y="799"/>
                    <a:pt x="2507" y="750"/>
                  </a:cubicBezTo>
                  <a:cubicBezTo>
                    <a:pt x="2564" y="613"/>
                    <a:pt x="2567" y="596"/>
                    <a:pt x="2723" y="553"/>
                  </a:cubicBezTo>
                  <a:cubicBezTo>
                    <a:pt x="2682" y="510"/>
                    <a:pt x="2703" y="492"/>
                    <a:pt x="2625" y="482"/>
                  </a:cubicBezTo>
                  <a:cubicBezTo>
                    <a:pt x="2550" y="472"/>
                    <a:pt x="2558" y="485"/>
                    <a:pt x="2517" y="433"/>
                  </a:cubicBezTo>
                  <a:cubicBezTo>
                    <a:pt x="2478" y="336"/>
                    <a:pt x="2653" y="276"/>
                    <a:pt x="2717" y="263"/>
                  </a:cubicBezTo>
                  <a:lnTo>
                    <a:pt x="2728" y="178"/>
                  </a:lnTo>
                  <a:cubicBezTo>
                    <a:pt x="2591" y="176"/>
                    <a:pt x="2550" y="147"/>
                    <a:pt x="2513" y="0"/>
                  </a:cubicBezTo>
                  <a:lnTo>
                    <a:pt x="160" y="159"/>
                  </a:lnTo>
                  <a:cubicBezTo>
                    <a:pt x="190" y="308"/>
                    <a:pt x="75" y="227"/>
                    <a:pt x="0" y="308"/>
                  </a:cubicBezTo>
                  <a:cubicBezTo>
                    <a:pt x="24" y="353"/>
                    <a:pt x="68" y="353"/>
                    <a:pt x="76" y="409"/>
                  </a:cubicBezTo>
                  <a:cubicBezTo>
                    <a:pt x="85" y="471"/>
                    <a:pt x="47" y="476"/>
                    <a:pt x="31" y="532"/>
                  </a:cubicBezTo>
                  <a:cubicBezTo>
                    <a:pt x="98" y="643"/>
                    <a:pt x="92" y="574"/>
                    <a:pt x="127" y="739"/>
                  </a:cubicBezTo>
                  <a:cubicBezTo>
                    <a:pt x="174" y="753"/>
                    <a:pt x="174" y="747"/>
                    <a:pt x="205" y="772"/>
                  </a:cubicBezTo>
                  <a:cubicBezTo>
                    <a:pt x="205" y="839"/>
                    <a:pt x="144" y="911"/>
                    <a:pt x="211" y="925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934494" y="3781068"/>
              <a:ext cx="1022335" cy="721516"/>
            </a:xfrm>
            <a:custGeom>
              <a:avLst/>
              <a:gdLst>
                <a:gd name="T0" fmla="*/ 1583 w 3312"/>
                <a:gd name="T1" fmla="*/ 219 h 2205"/>
                <a:gd name="T2" fmla="*/ 1457 w 3312"/>
                <a:gd name="T3" fmla="*/ 268 h 2205"/>
                <a:gd name="T4" fmla="*/ 1335 w 3312"/>
                <a:gd name="T5" fmla="*/ 233 h 2205"/>
                <a:gd name="T6" fmla="*/ 1371 w 3312"/>
                <a:gd name="T7" fmla="*/ 0 h 2205"/>
                <a:gd name="T8" fmla="*/ 1264 w 3312"/>
                <a:gd name="T9" fmla="*/ 30 h 2205"/>
                <a:gd name="T10" fmla="*/ 1259 w 3312"/>
                <a:gd name="T11" fmla="*/ 847 h 2205"/>
                <a:gd name="T12" fmla="*/ 1038 w 3312"/>
                <a:gd name="T13" fmla="*/ 945 h 2205"/>
                <a:gd name="T14" fmla="*/ 836 w 3312"/>
                <a:gd name="T15" fmla="*/ 1158 h 2205"/>
                <a:gd name="T16" fmla="*/ 592 w 3312"/>
                <a:gd name="T17" fmla="*/ 1511 h 2205"/>
                <a:gd name="T18" fmla="*/ 344 w 3312"/>
                <a:gd name="T19" fmla="*/ 1611 h 2205"/>
                <a:gd name="T20" fmla="*/ 349 w 3312"/>
                <a:gd name="T21" fmla="*/ 1767 h 2205"/>
                <a:gd name="T22" fmla="*/ 201 w 3312"/>
                <a:gd name="T23" fmla="*/ 1843 h 2205"/>
                <a:gd name="T24" fmla="*/ 94 w 3312"/>
                <a:gd name="T25" fmla="*/ 1845 h 2205"/>
                <a:gd name="T26" fmla="*/ 8 w 3312"/>
                <a:gd name="T27" fmla="*/ 1859 h 2205"/>
                <a:gd name="T28" fmla="*/ 31 w 3312"/>
                <a:gd name="T29" fmla="*/ 2034 h 2205"/>
                <a:gd name="T30" fmla="*/ 77 w 3312"/>
                <a:gd name="T31" fmla="*/ 2193 h 2205"/>
                <a:gd name="T32" fmla="*/ 687 w 3312"/>
                <a:gd name="T33" fmla="*/ 2157 h 2205"/>
                <a:gd name="T34" fmla="*/ 1284 w 3312"/>
                <a:gd name="T35" fmla="*/ 2114 h 2205"/>
                <a:gd name="T36" fmla="*/ 2193 w 3312"/>
                <a:gd name="T37" fmla="*/ 2056 h 2205"/>
                <a:gd name="T38" fmla="*/ 2482 w 3312"/>
                <a:gd name="T39" fmla="*/ 1944 h 2205"/>
                <a:gd name="T40" fmla="*/ 2502 w 3312"/>
                <a:gd name="T41" fmla="*/ 1870 h 2205"/>
                <a:gd name="T42" fmla="*/ 2486 w 3312"/>
                <a:gd name="T43" fmla="*/ 1475 h 2205"/>
                <a:gd name="T44" fmla="*/ 2617 w 3312"/>
                <a:gd name="T45" fmla="*/ 1542 h 2205"/>
                <a:gd name="T46" fmla="*/ 2755 w 3312"/>
                <a:gd name="T47" fmla="*/ 1602 h 2205"/>
                <a:gd name="T48" fmla="*/ 3312 w 3312"/>
                <a:gd name="T49" fmla="*/ 1652 h 2205"/>
                <a:gd name="T50" fmla="*/ 3060 w 3312"/>
                <a:gd name="T51" fmla="*/ 1493 h 2205"/>
                <a:gd name="T52" fmla="*/ 3061 w 3312"/>
                <a:gd name="T53" fmla="*/ 802 h 2205"/>
                <a:gd name="T54" fmla="*/ 2679 w 3312"/>
                <a:gd name="T55" fmla="*/ 634 h 2205"/>
                <a:gd name="T56" fmla="*/ 2563 w 3312"/>
                <a:gd name="T57" fmla="*/ 613 h 2205"/>
                <a:gd name="T58" fmla="*/ 2466 w 3312"/>
                <a:gd name="T59" fmla="*/ 569 h 2205"/>
                <a:gd name="T60" fmla="*/ 2236 w 3312"/>
                <a:gd name="T61" fmla="*/ 603 h 2205"/>
                <a:gd name="T62" fmla="*/ 2118 w 3312"/>
                <a:gd name="T63" fmla="*/ 589 h 2205"/>
                <a:gd name="T64" fmla="*/ 2006 w 3312"/>
                <a:gd name="T65" fmla="*/ 604 h 2205"/>
                <a:gd name="T66" fmla="*/ 1824 w 3312"/>
                <a:gd name="T67" fmla="*/ 516 h 2205"/>
                <a:gd name="T68" fmla="*/ 1687 w 3312"/>
                <a:gd name="T69" fmla="*/ 381 h 2205"/>
                <a:gd name="T70" fmla="*/ 1583 w 3312"/>
                <a:gd name="T71" fmla="*/ 219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2" h="2205">
                  <a:moveTo>
                    <a:pt x="1583" y="219"/>
                  </a:moveTo>
                  <a:cubicBezTo>
                    <a:pt x="1501" y="241"/>
                    <a:pt x="1577" y="262"/>
                    <a:pt x="1457" y="268"/>
                  </a:cubicBezTo>
                  <a:cubicBezTo>
                    <a:pt x="1419" y="270"/>
                    <a:pt x="1347" y="296"/>
                    <a:pt x="1335" y="233"/>
                  </a:cubicBezTo>
                  <a:cubicBezTo>
                    <a:pt x="1320" y="151"/>
                    <a:pt x="1475" y="137"/>
                    <a:pt x="1371" y="0"/>
                  </a:cubicBezTo>
                  <a:lnTo>
                    <a:pt x="1264" y="30"/>
                  </a:lnTo>
                  <a:lnTo>
                    <a:pt x="1259" y="847"/>
                  </a:lnTo>
                  <a:cubicBezTo>
                    <a:pt x="1178" y="906"/>
                    <a:pt x="1112" y="874"/>
                    <a:pt x="1038" y="945"/>
                  </a:cubicBezTo>
                  <a:cubicBezTo>
                    <a:pt x="1011" y="996"/>
                    <a:pt x="1106" y="1102"/>
                    <a:pt x="836" y="1158"/>
                  </a:cubicBezTo>
                  <a:cubicBezTo>
                    <a:pt x="533" y="1220"/>
                    <a:pt x="767" y="1294"/>
                    <a:pt x="592" y="1511"/>
                  </a:cubicBezTo>
                  <a:cubicBezTo>
                    <a:pt x="490" y="1638"/>
                    <a:pt x="429" y="1425"/>
                    <a:pt x="344" y="1611"/>
                  </a:cubicBezTo>
                  <a:cubicBezTo>
                    <a:pt x="304" y="1699"/>
                    <a:pt x="354" y="1694"/>
                    <a:pt x="349" y="1767"/>
                  </a:cubicBezTo>
                  <a:cubicBezTo>
                    <a:pt x="322" y="1794"/>
                    <a:pt x="236" y="1840"/>
                    <a:pt x="201" y="1843"/>
                  </a:cubicBezTo>
                  <a:cubicBezTo>
                    <a:pt x="148" y="1848"/>
                    <a:pt x="164" y="1829"/>
                    <a:pt x="94" y="1845"/>
                  </a:cubicBezTo>
                  <a:cubicBezTo>
                    <a:pt x="45" y="1857"/>
                    <a:pt x="67" y="1860"/>
                    <a:pt x="8" y="1859"/>
                  </a:cubicBezTo>
                  <a:cubicBezTo>
                    <a:pt x="0" y="1937"/>
                    <a:pt x="41" y="1931"/>
                    <a:pt x="31" y="2034"/>
                  </a:cubicBezTo>
                  <a:cubicBezTo>
                    <a:pt x="24" y="2110"/>
                    <a:pt x="34" y="2146"/>
                    <a:pt x="77" y="2193"/>
                  </a:cubicBezTo>
                  <a:cubicBezTo>
                    <a:pt x="228" y="2205"/>
                    <a:pt x="524" y="2168"/>
                    <a:pt x="687" y="2157"/>
                  </a:cubicBezTo>
                  <a:cubicBezTo>
                    <a:pt x="878" y="2144"/>
                    <a:pt x="1102" y="2117"/>
                    <a:pt x="1284" y="2114"/>
                  </a:cubicBezTo>
                  <a:cubicBezTo>
                    <a:pt x="1557" y="2109"/>
                    <a:pt x="1905" y="2073"/>
                    <a:pt x="2193" y="2056"/>
                  </a:cubicBezTo>
                  <a:cubicBezTo>
                    <a:pt x="2581" y="2033"/>
                    <a:pt x="2463" y="2056"/>
                    <a:pt x="2482" y="1944"/>
                  </a:cubicBezTo>
                  <a:cubicBezTo>
                    <a:pt x="2492" y="1885"/>
                    <a:pt x="2506" y="1937"/>
                    <a:pt x="2502" y="1870"/>
                  </a:cubicBezTo>
                  <a:cubicBezTo>
                    <a:pt x="2497" y="1790"/>
                    <a:pt x="2283" y="1517"/>
                    <a:pt x="2486" y="1475"/>
                  </a:cubicBezTo>
                  <a:cubicBezTo>
                    <a:pt x="2561" y="1460"/>
                    <a:pt x="2582" y="1514"/>
                    <a:pt x="2617" y="1542"/>
                  </a:cubicBezTo>
                  <a:cubicBezTo>
                    <a:pt x="2658" y="1576"/>
                    <a:pt x="2706" y="1581"/>
                    <a:pt x="2755" y="1602"/>
                  </a:cubicBezTo>
                  <a:cubicBezTo>
                    <a:pt x="2918" y="1669"/>
                    <a:pt x="3136" y="1704"/>
                    <a:pt x="3312" y="1652"/>
                  </a:cubicBezTo>
                  <a:cubicBezTo>
                    <a:pt x="3189" y="1536"/>
                    <a:pt x="3270" y="1557"/>
                    <a:pt x="3060" y="1493"/>
                  </a:cubicBezTo>
                  <a:lnTo>
                    <a:pt x="3061" y="802"/>
                  </a:lnTo>
                  <a:cubicBezTo>
                    <a:pt x="2783" y="767"/>
                    <a:pt x="2848" y="687"/>
                    <a:pt x="2679" y="634"/>
                  </a:cubicBezTo>
                  <a:cubicBezTo>
                    <a:pt x="2635" y="621"/>
                    <a:pt x="2606" y="629"/>
                    <a:pt x="2563" y="613"/>
                  </a:cubicBezTo>
                  <a:cubicBezTo>
                    <a:pt x="2527" y="600"/>
                    <a:pt x="2511" y="572"/>
                    <a:pt x="2466" y="569"/>
                  </a:cubicBezTo>
                  <a:cubicBezTo>
                    <a:pt x="2393" y="563"/>
                    <a:pt x="2375" y="622"/>
                    <a:pt x="2236" y="603"/>
                  </a:cubicBezTo>
                  <a:cubicBezTo>
                    <a:pt x="2196" y="597"/>
                    <a:pt x="2159" y="589"/>
                    <a:pt x="2118" y="589"/>
                  </a:cubicBezTo>
                  <a:cubicBezTo>
                    <a:pt x="2069" y="589"/>
                    <a:pt x="2048" y="604"/>
                    <a:pt x="2006" y="604"/>
                  </a:cubicBezTo>
                  <a:cubicBezTo>
                    <a:pt x="1900" y="606"/>
                    <a:pt x="1984" y="561"/>
                    <a:pt x="1824" y="516"/>
                  </a:cubicBezTo>
                  <a:cubicBezTo>
                    <a:pt x="1757" y="497"/>
                    <a:pt x="1727" y="430"/>
                    <a:pt x="1687" y="381"/>
                  </a:cubicBezTo>
                  <a:cubicBezTo>
                    <a:pt x="1613" y="291"/>
                    <a:pt x="1639" y="265"/>
                    <a:pt x="1583" y="219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582031" y="2507976"/>
              <a:ext cx="522708" cy="848250"/>
            </a:xfrm>
            <a:custGeom>
              <a:avLst/>
              <a:gdLst>
                <a:gd name="T0" fmla="*/ 4 w 1693"/>
                <a:gd name="T1" fmla="*/ 1115 h 2593"/>
                <a:gd name="T2" fmla="*/ 198 w 1693"/>
                <a:gd name="T3" fmla="*/ 1232 h 2593"/>
                <a:gd name="T4" fmla="*/ 269 w 1693"/>
                <a:gd name="T5" fmla="*/ 1323 h 2593"/>
                <a:gd name="T6" fmla="*/ 335 w 1693"/>
                <a:gd name="T7" fmla="*/ 1652 h 2593"/>
                <a:gd name="T8" fmla="*/ 290 w 1693"/>
                <a:gd name="T9" fmla="*/ 1934 h 2593"/>
                <a:gd name="T10" fmla="*/ 290 w 1693"/>
                <a:gd name="T11" fmla="*/ 2593 h 2593"/>
                <a:gd name="T12" fmla="*/ 950 w 1693"/>
                <a:gd name="T13" fmla="*/ 2542 h 2593"/>
                <a:gd name="T14" fmla="*/ 981 w 1693"/>
                <a:gd name="T15" fmla="*/ 2286 h 2593"/>
                <a:gd name="T16" fmla="*/ 1177 w 1693"/>
                <a:gd name="T17" fmla="*/ 2267 h 2593"/>
                <a:gd name="T18" fmla="*/ 1360 w 1693"/>
                <a:gd name="T19" fmla="*/ 2018 h 2593"/>
                <a:gd name="T20" fmla="*/ 1543 w 1693"/>
                <a:gd name="T21" fmla="*/ 1767 h 2593"/>
                <a:gd name="T22" fmla="*/ 1618 w 1693"/>
                <a:gd name="T23" fmla="*/ 1627 h 2593"/>
                <a:gd name="T24" fmla="*/ 1496 w 1693"/>
                <a:gd name="T25" fmla="*/ 1328 h 2593"/>
                <a:gd name="T26" fmla="*/ 1514 w 1693"/>
                <a:gd name="T27" fmla="*/ 1162 h 2593"/>
                <a:gd name="T28" fmla="*/ 1549 w 1693"/>
                <a:gd name="T29" fmla="*/ 838 h 2593"/>
                <a:gd name="T30" fmla="*/ 1592 w 1693"/>
                <a:gd name="T31" fmla="*/ 535 h 2593"/>
                <a:gd name="T32" fmla="*/ 1507 w 1693"/>
                <a:gd name="T33" fmla="*/ 408 h 2593"/>
                <a:gd name="T34" fmla="*/ 1339 w 1693"/>
                <a:gd name="T35" fmla="*/ 355 h 2593"/>
                <a:gd name="T36" fmla="*/ 1243 w 1693"/>
                <a:gd name="T37" fmla="*/ 235 h 2593"/>
                <a:gd name="T38" fmla="*/ 1139 w 1693"/>
                <a:gd name="T39" fmla="*/ 120 h 2593"/>
                <a:gd name="T40" fmla="*/ 903 w 1693"/>
                <a:gd name="T41" fmla="*/ 104 h 2593"/>
                <a:gd name="T42" fmla="*/ 799 w 1693"/>
                <a:gd name="T43" fmla="*/ 59 h 2593"/>
                <a:gd name="T44" fmla="*/ 669 w 1693"/>
                <a:gd name="T45" fmla="*/ 38 h 2593"/>
                <a:gd name="T46" fmla="*/ 410 w 1693"/>
                <a:gd name="T47" fmla="*/ 35 h 2593"/>
                <a:gd name="T48" fmla="*/ 350 w 1693"/>
                <a:gd name="T49" fmla="*/ 249 h 2593"/>
                <a:gd name="T50" fmla="*/ 167 w 1693"/>
                <a:gd name="T51" fmla="*/ 364 h 2593"/>
                <a:gd name="T52" fmla="*/ 66 w 1693"/>
                <a:gd name="T53" fmla="*/ 563 h 2593"/>
                <a:gd name="T54" fmla="*/ 6 w 1693"/>
                <a:gd name="T55" fmla="*/ 801 h 2593"/>
                <a:gd name="T56" fmla="*/ 4 w 1693"/>
                <a:gd name="T57" fmla="*/ 1115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3" h="2593">
                  <a:moveTo>
                    <a:pt x="4" y="1115"/>
                  </a:moveTo>
                  <a:cubicBezTo>
                    <a:pt x="102" y="1190"/>
                    <a:pt x="171" y="1205"/>
                    <a:pt x="198" y="1232"/>
                  </a:cubicBezTo>
                  <a:cubicBezTo>
                    <a:pt x="233" y="1265"/>
                    <a:pt x="223" y="1292"/>
                    <a:pt x="269" y="1323"/>
                  </a:cubicBezTo>
                  <a:cubicBezTo>
                    <a:pt x="344" y="1374"/>
                    <a:pt x="450" y="1320"/>
                    <a:pt x="335" y="1652"/>
                  </a:cubicBezTo>
                  <a:cubicBezTo>
                    <a:pt x="289" y="1783"/>
                    <a:pt x="289" y="1781"/>
                    <a:pt x="290" y="1934"/>
                  </a:cubicBezTo>
                  <a:cubicBezTo>
                    <a:pt x="290" y="2152"/>
                    <a:pt x="285" y="2376"/>
                    <a:pt x="290" y="2593"/>
                  </a:cubicBezTo>
                  <a:cubicBezTo>
                    <a:pt x="389" y="2590"/>
                    <a:pt x="899" y="2568"/>
                    <a:pt x="950" y="2542"/>
                  </a:cubicBezTo>
                  <a:cubicBezTo>
                    <a:pt x="985" y="2482"/>
                    <a:pt x="930" y="2341"/>
                    <a:pt x="981" y="2286"/>
                  </a:cubicBezTo>
                  <a:cubicBezTo>
                    <a:pt x="1006" y="2264"/>
                    <a:pt x="1039" y="2291"/>
                    <a:pt x="1177" y="2267"/>
                  </a:cubicBezTo>
                  <a:cubicBezTo>
                    <a:pt x="1238" y="2144"/>
                    <a:pt x="1254" y="2168"/>
                    <a:pt x="1360" y="2018"/>
                  </a:cubicBezTo>
                  <a:cubicBezTo>
                    <a:pt x="1426" y="1925"/>
                    <a:pt x="1515" y="1908"/>
                    <a:pt x="1543" y="1767"/>
                  </a:cubicBezTo>
                  <a:cubicBezTo>
                    <a:pt x="1573" y="1621"/>
                    <a:pt x="1585" y="1694"/>
                    <a:pt x="1618" y="1627"/>
                  </a:cubicBezTo>
                  <a:cubicBezTo>
                    <a:pt x="1664" y="1533"/>
                    <a:pt x="1540" y="1412"/>
                    <a:pt x="1496" y="1328"/>
                  </a:cubicBezTo>
                  <a:cubicBezTo>
                    <a:pt x="1450" y="1237"/>
                    <a:pt x="1484" y="1224"/>
                    <a:pt x="1514" y="1162"/>
                  </a:cubicBezTo>
                  <a:cubicBezTo>
                    <a:pt x="1558" y="1071"/>
                    <a:pt x="1422" y="1075"/>
                    <a:pt x="1549" y="838"/>
                  </a:cubicBezTo>
                  <a:cubicBezTo>
                    <a:pt x="1591" y="759"/>
                    <a:pt x="1693" y="614"/>
                    <a:pt x="1592" y="535"/>
                  </a:cubicBezTo>
                  <a:cubicBezTo>
                    <a:pt x="1495" y="459"/>
                    <a:pt x="1557" y="499"/>
                    <a:pt x="1507" y="408"/>
                  </a:cubicBezTo>
                  <a:cubicBezTo>
                    <a:pt x="1477" y="353"/>
                    <a:pt x="1402" y="364"/>
                    <a:pt x="1339" y="355"/>
                  </a:cubicBezTo>
                  <a:cubicBezTo>
                    <a:pt x="1249" y="341"/>
                    <a:pt x="1266" y="313"/>
                    <a:pt x="1243" y="235"/>
                  </a:cubicBezTo>
                  <a:cubicBezTo>
                    <a:pt x="1224" y="171"/>
                    <a:pt x="1236" y="237"/>
                    <a:pt x="1139" y="120"/>
                  </a:cubicBezTo>
                  <a:cubicBezTo>
                    <a:pt x="1006" y="140"/>
                    <a:pt x="1040" y="157"/>
                    <a:pt x="903" y="104"/>
                  </a:cubicBezTo>
                  <a:cubicBezTo>
                    <a:pt x="876" y="94"/>
                    <a:pt x="812" y="62"/>
                    <a:pt x="799" y="59"/>
                  </a:cubicBezTo>
                  <a:cubicBezTo>
                    <a:pt x="736" y="45"/>
                    <a:pt x="747" y="73"/>
                    <a:pt x="669" y="38"/>
                  </a:cubicBezTo>
                  <a:cubicBezTo>
                    <a:pt x="613" y="13"/>
                    <a:pt x="468" y="0"/>
                    <a:pt x="410" y="35"/>
                  </a:cubicBezTo>
                  <a:cubicBezTo>
                    <a:pt x="311" y="93"/>
                    <a:pt x="399" y="150"/>
                    <a:pt x="350" y="249"/>
                  </a:cubicBezTo>
                  <a:cubicBezTo>
                    <a:pt x="292" y="365"/>
                    <a:pt x="224" y="298"/>
                    <a:pt x="167" y="364"/>
                  </a:cubicBezTo>
                  <a:cubicBezTo>
                    <a:pt x="149" y="386"/>
                    <a:pt x="85" y="527"/>
                    <a:pt x="66" y="563"/>
                  </a:cubicBezTo>
                  <a:cubicBezTo>
                    <a:pt x="11" y="668"/>
                    <a:pt x="9" y="660"/>
                    <a:pt x="6" y="801"/>
                  </a:cubicBezTo>
                  <a:cubicBezTo>
                    <a:pt x="3" y="904"/>
                    <a:pt x="0" y="1012"/>
                    <a:pt x="4" y="111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150366" y="1304009"/>
              <a:ext cx="886567" cy="709995"/>
            </a:xfrm>
            <a:custGeom>
              <a:avLst/>
              <a:gdLst>
                <a:gd name="T0" fmla="*/ 2022 w 2873"/>
                <a:gd name="T1" fmla="*/ 122 h 2167"/>
                <a:gd name="T2" fmla="*/ 2055 w 2873"/>
                <a:gd name="T3" fmla="*/ 262 h 2167"/>
                <a:gd name="T4" fmla="*/ 1927 w 2873"/>
                <a:gd name="T5" fmla="*/ 343 h 2167"/>
                <a:gd name="T6" fmla="*/ 1829 w 2873"/>
                <a:gd name="T7" fmla="*/ 183 h 2167"/>
                <a:gd name="T8" fmla="*/ 1653 w 2873"/>
                <a:gd name="T9" fmla="*/ 80 h 2167"/>
                <a:gd name="T10" fmla="*/ 1566 w 2873"/>
                <a:gd name="T11" fmla="*/ 159 h 2167"/>
                <a:gd name="T12" fmla="*/ 1547 w 2873"/>
                <a:gd name="T13" fmla="*/ 302 h 2167"/>
                <a:gd name="T14" fmla="*/ 1660 w 2873"/>
                <a:gd name="T15" fmla="*/ 526 h 2167"/>
                <a:gd name="T16" fmla="*/ 1716 w 2873"/>
                <a:gd name="T17" fmla="*/ 709 h 2167"/>
                <a:gd name="T18" fmla="*/ 1863 w 2873"/>
                <a:gd name="T19" fmla="*/ 715 h 2167"/>
                <a:gd name="T20" fmla="*/ 2002 w 2873"/>
                <a:gd name="T21" fmla="*/ 684 h 2167"/>
                <a:gd name="T22" fmla="*/ 2053 w 2873"/>
                <a:gd name="T23" fmla="*/ 894 h 2167"/>
                <a:gd name="T24" fmla="*/ 2053 w 2873"/>
                <a:gd name="T25" fmla="*/ 1134 h 2167"/>
                <a:gd name="T26" fmla="*/ 1923 w 2873"/>
                <a:gd name="T27" fmla="*/ 1264 h 2167"/>
                <a:gd name="T28" fmla="*/ 1753 w 2873"/>
                <a:gd name="T29" fmla="*/ 1260 h 2167"/>
                <a:gd name="T30" fmla="*/ 1410 w 2873"/>
                <a:gd name="T31" fmla="*/ 1222 h 2167"/>
                <a:gd name="T32" fmla="*/ 1315 w 2873"/>
                <a:gd name="T33" fmla="*/ 1095 h 2167"/>
                <a:gd name="T34" fmla="*/ 1181 w 2873"/>
                <a:gd name="T35" fmla="*/ 996 h 2167"/>
                <a:gd name="T36" fmla="*/ 1058 w 2873"/>
                <a:gd name="T37" fmla="*/ 747 h 2167"/>
                <a:gd name="T38" fmla="*/ 1103 w 2873"/>
                <a:gd name="T39" fmla="*/ 985 h 2167"/>
                <a:gd name="T40" fmla="*/ 1011 w 2873"/>
                <a:gd name="T41" fmla="*/ 1150 h 2167"/>
                <a:gd name="T42" fmla="*/ 674 w 2873"/>
                <a:gd name="T43" fmla="*/ 936 h 2167"/>
                <a:gd name="T44" fmla="*/ 447 w 2873"/>
                <a:gd name="T45" fmla="*/ 1194 h 2167"/>
                <a:gd name="T46" fmla="*/ 166 w 2873"/>
                <a:gd name="T47" fmla="*/ 1460 h 2167"/>
                <a:gd name="T48" fmla="*/ 449 w 2873"/>
                <a:gd name="T49" fmla="*/ 1601 h 2167"/>
                <a:gd name="T50" fmla="*/ 1008 w 2873"/>
                <a:gd name="T51" fmla="*/ 1613 h 2167"/>
                <a:gd name="T52" fmla="*/ 986 w 2873"/>
                <a:gd name="T53" fmla="*/ 1703 h 2167"/>
                <a:gd name="T54" fmla="*/ 986 w 2873"/>
                <a:gd name="T55" fmla="*/ 1794 h 2167"/>
                <a:gd name="T56" fmla="*/ 880 w 2873"/>
                <a:gd name="T57" fmla="*/ 1865 h 2167"/>
                <a:gd name="T58" fmla="*/ 970 w 2873"/>
                <a:gd name="T59" fmla="*/ 2001 h 2167"/>
                <a:gd name="T60" fmla="*/ 1056 w 2873"/>
                <a:gd name="T61" fmla="*/ 2150 h 2167"/>
                <a:gd name="T62" fmla="*/ 1094 w 2873"/>
                <a:gd name="T63" fmla="*/ 2078 h 2167"/>
                <a:gd name="T64" fmla="*/ 1155 w 2873"/>
                <a:gd name="T65" fmla="*/ 2011 h 2167"/>
                <a:gd name="T66" fmla="*/ 1388 w 2873"/>
                <a:gd name="T67" fmla="*/ 2097 h 2167"/>
                <a:gd name="T68" fmla="*/ 1370 w 2873"/>
                <a:gd name="T69" fmla="*/ 2004 h 2167"/>
                <a:gd name="T70" fmla="*/ 1510 w 2873"/>
                <a:gd name="T71" fmla="*/ 1993 h 2167"/>
                <a:gd name="T72" fmla="*/ 1615 w 2873"/>
                <a:gd name="T73" fmla="*/ 2028 h 2167"/>
                <a:gd name="T74" fmla="*/ 1852 w 2873"/>
                <a:gd name="T75" fmla="*/ 2086 h 2167"/>
                <a:gd name="T76" fmla="*/ 1960 w 2873"/>
                <a:gd name="T77" fmla="*/ 1798 h 2167"/>
                <a:gd name="T78" fmla="*/ 2077 w 2873"/>
                <a:gd name="T79" fmla="*/ 1817 h 2167"/>
                <a:gd name="T80" fmla="*/ 2126 w 2873"/>
                <a:gd name="T81" fmla="*/ 1778 h 2167"/>
                <a:gd name="T82" fmla="*/ 2210 w 2873"/>
                <a:gd name="T83" fmla="*/ 1811 h 2167"/>
                <a:gd name="T84" fmla="*/ 2338 w 2873"/>
                <a:gd name="T85" fmla="*/ 1799 h 2167"/>
                <a:gd name="T86" fmla="*/ 2522 w 2873"/>
                <a:gd name="T87" fmla="*/ 1576 h 2167"/>
                <a:gd name="T88" fmla="*/ 2797 w 2873"/>
                <a:gd name="T89" fmla="*/ 1241 h 2167"/>
                <a:gd name="T90" fmla="*/ 2841 w 2873"/>
                <a:gd name="T91" fmla="*/ 1081 h 2167"/>
                <a:gd name="T92" fmla="*/ 2841 w 2873"/>
                <a:gd name="T93" fmla="*/ 658 h 2167"/>
                <a:gd name="T94" fmla="*/ 2736 w 2873"/>
                <a:gd name="T95" fmla="*/ 160 h 2167"/>
                <a:gd name="T96" fmla="*/ 2616 w 2873"/>
                <a:gd name="T97" fmla="*/ 68 h 2167"/>
                <a:gd name="T98" fmla="*/ 2298 w 2873"/>
                <a:gd name="T99" fmla="*/ 120 h 2167"/>
                <a:gd name="T100" fmla="*/ 2158 w 2873"/>
                <a:gd name="T101" fmla="*/ 52 h 2167"/>
                <a:gd name="T102" fmla="*/ 2022 w 2873"/>
                <a:gd name="T103" fmla="*/ 122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3" h="2167">
                  <a:moveTo>
                    <a:pt x="2022" y="122"/>
                  </a:moveTo>
                  <a:cubicBezTo>
                    <a:pt x="2059" y="168"/>
                    <a:pt x="2108" y="184"/>
                    <a:pt x="2055" y="262"/>
                  </a:cubicBezTo>
                  <a:cubicBezTo>
                    <a:pt x="2025" y="305"/>
                    <a:pt x="1997" y="345"/>
                    <a:pt x="1927" y="343"/>
                  </a:cubicBezTo>
                  <a:cubicBezTo>
                    <a:pt x="1883" y="289"/>
                    <a:pt x="1882" y="238"/>
                    <a:pt x="1829" y="183"/>
                  </a:cubicBezTo>
                  <a:cubicBezTo>
                    <a:pt x="1785" y="139"/>
                    <a:pt x="1737" y="93"/>
                    <a:pt x="1653" y="80"/>
                  </a:cubicBezTo>
                  <a:lnTo>
                    <a:pt x="1566" y="159"/>
                  </a:lnTo>
                  <a:cubicBezTo>
                    <a:pt x="1561" y="223"/>
                    <a:pt x="1577" y="247"/>
                    <a:pt x="1547" y="302"/>
                  </a:cubicBezTo>
                  <a:cubicBezTo>
                    <a:pt x="1451" y="471"/>
                    <a:pt x="1590" y="437"/>
                    <a:pt x="1660" y="526"/>
                  </a:cubicBezTo>
                  <a:cubicBezTo>
                    <a:pt x="1675" y="545"/>
                    <a:pt x="1701" y="667"/>
                    <a:pt x="1716" y="709"/>
                  </a:cubicBezTo>
                  <a:cubicBezTo>
                    <a:pt x="1755" y="709"/>
                    <a:pt x="1835" y="717"/>
                    <a:pt x="1863" y="715"/>
                  </a:cubicBezTo>
                  <a:cubicBezTo>
                    <a:pt x="1940" y="708"/>
                    <a:pt x="1901" y="665"/>
                    <a:pt x="2002" y="684"/>
                  </a:cubicBezTo>
                  <a:cubicBezTo>
                    <a:pt x="2082" y="741"/>
                    <a:pt x="2043" y="782"/>
                    <a:pt x="2053" y="894"/>
                  </a:cubicBezTo>
                  <a:cubicBezTo>
                    <a:pt x="2061" y="981"/>
                    <a:pt x="2080" y="1041"/>
                    <a:pt x="2053" y="1134"/>
                  </a:cubicBezTo>
                  <a:cubicBezTo>
                    <a:pt x="2030" y="1217"/>
                    <a:pt x="1994" y="1224"/>
                    <a:pt x="1923" y="1264"/>
                  </a:cubicBezTo>
                  <a:cubicBezTo>
                    <a:pt x="1825" y="1321"/>
                    <a:pt x="1828" y="1311"/>
                    <a:pt x="1753" y="1260"/>
                  </a:cubicBezTo>
                  <a:cubicBezTo>
                    <a:pt x="1642" y="1339"/>
                    <a:pt x="1576" y="1266"/>
                    <a:pt x="1410" y="1222"/>
                  </a:cubicBezTo>
                  <a:cubicBezTo>
                    <a:pt x="1331" y="1202"/>
                    <a:pt x="1357" y="1162"/>
                    <a:pt x="1315" y="1095"/>
                  </a:cubicBezTo>
                  <a:cubicBezTo>
                    <a:pt x="1294" y="1061"/>
                    <a:pt x="1213" y="1020"/>
                    <a:pt x="1181" y="996"/>
                  </a:cubicBezTo>
                  <a:cubicBezTo>
                    <a:pt x="1165" y="849"/>
                    <a:pt x="1211" y="763"/>
                    <a:pt x="1058" y="747"/>
                  </a:cubicBezTo>
                  <a:cubicBezTo>
                    <a:pt x="1056" y="790"/>
                    <a:pt x="1088" y="936"/>
                    <a:pt x="1103" y="985"/>
                  </a:cubicBezTo>
                  <a:cubicBezTo>
                    <a:pt x="1137" y="1089"/>
                    <a:pt x="1114" y="1129"/>
                    <a:pt x="1011" y="1150"/>
                  </a:cubicBezTo>
                  <a:cubicBezTo>
                    <a:pt x="787" y="1194"/>
                    <a:pt x="864" y="957"/>
                    <a:pt x="674" y="936"/>
                  </a:cubicBezTo>
                  <a:cubicBezTo>
                    <a:pt x="657" y="1072"/>
                    <a:pt x="606" y="1123"/>
                    <a:pt x="447" y="1194"/>
                  </a:cubicBezTo>
                  <a:cubicBezTo>
                    <a:pt x="333" y="1245"/>
                    <a:pt x="0" y="1304"/>
                    <a:pt x="166" y="1460"/>
                  </a:cubicBezTo>
                  <a:cubicBezTo>
                    <a:pt x="257" y="1547"/>
                    <a:pt x="154" y="1575"/>
                    <a:pt x="449" y="1601"/>
                  </a:cubicBezTo>
                  <a:cubicBezTo>
                    <a:pt x="580" y="1613"/>
                    <a:pt x="931" y="1589"/>
                    <a:pt x="1008" y="1613"/>
                  </a:cubicBezTo>
                  <a:cubicBezTo>
                    <a:pt x="1013" y="1705"/>
                    <a:pt x="991" y="1643"/>
                    <a:pt x="986" y="1703"/>
                  </a:cubicBezTo>
                  <a:cubicBezTo>
                    <a:pt x="983" y="1745"/>
                    <a:pt x="1010" y="1733"/>
                    <a:pt x="986" y="1794"/>
                  </a:cubicBezTo>
                  <a:cubicBezTo>
                    <a:pt x="948" y="1848"/>
                    <a:pt x="928" y="1818"/>
                    <a:pt x="880" y="1865"/>
                  </a:cubicBezTo>
                  <a:cubicBezTo>
                    <a:pt x="888" y="1923"/>
                    <a:pt x="939" y="1969"/>
                    <a:pt x="970" y="2001"/>
                  </a:cubicBezTo>
                  <a:cubicBezTo>
                    <a:pt x="1044" y="2078"/>
                    <a:pt x="1009" y="2056"/>
                    <a:pt x="1056" y="2150"/>
                  </a:cubicBezTo>
                  <a:lnTo>
                    <a:pt x="1094" y="2078"/>
                  </a:lnTo>
                  <a:cubicBezTo>
                    <a:pt x="1112" y="2035"/>
                    <a:pt x="1114" y="2028"/>
                    <a:pt x="1155" y="2011"/>
                  </a:cubicBezTo>
                  <a:cubicBezTo>
                    <a:pt x="1248" y="2034"/>
                    <a:pt x="1213" y="2167"/>
                    <a:pt x="1388" y="2097"/>
                  </a:cubicBezTo>
                  <a:cubicBezTo>
                    <a:pt x="1378" y="2060"/>
                    <a:pt x="1368" y="2053"/>
                    <a:pt x="1370" y="2004"/>
                  </a:cubicBezTo>
                  <a:cubicBezTo>
                    <a:pt x="1420" y="1993"/>
                    <a:pt x="1448" y="2003"/>
                    <a:pt x="1510" y="1993"/>
                  </a:cubicBezTo>
                  <a:cubicBezTo>
                    <a:pt x="1573" y="1982"/>
                    <a:pt x="1576" y="1999"/>
                    <a:pt x="1615" y="2028"/>
                  </a:cubicBezTo>
                  <a:cubicBezTo>
                    <a:pt x="1667" y="2066"/>
                    <a:pt x="1790" y="2084"/>
                    <a:pt x="1852" y="2086"/>
                  </a:cubicBezTo>
                  <a:cubicBezTo>
                    <a:pt x="1970" y="1982"/>
                    <a:pt x="1912" y="1940"/>
                    <a:pt x="1960" y="1798"/>
                  </a:cubicBezTo>
                  <a:cubicBezTo>
                    <a:pt x="2014" y="1783"/>
                    <a:pt x="2040" y="1800"/>
                    <a:pt x="2077" y="1817"/>
                  </a:cubicBezTo>
                  <a:cubicBezTo>
                    <a:pt x="2107" y="1790"/>
                    <a:pt x="2087" y="1794"/>
                    <a:pt x="2126" y="1778"/>
                  </a:cubicBezTo>
                  <a:cubicBezTo>
                    <a:pt x="2169" y="1798"/>
                    <a:pt x="2159" y="1814"/>
                    <a:pt x="2210" y="1811"/>
                  </a:cubicBezTo>
                  <a:cubicBezTo>
                    <a:pt x="2252" y="1808"/>
                    <a:pt x="2277" y="1799"/>
                    <a:pt x="2338" y="1799"/>
                  </a:cubicBezTo>
                  <a:cubicBezTo>
                    <a:pt x="2401" y="1739"/>
                    <a:pt x="2467" y="1645"/>
                    <a:pt x="2522" y="1576"/>
                  </a:cubicBezTo>
                  <a:lnTo>
                    <a:pt x="2797" y="1241"/>
                  </a:lnTo>
                  <a:cubicBezTo>
                    <a:pt x="2844" y="1184"/>
                    <a:pt x="2841" y="1172"/>
                    <a:pt x="2841" y="1081"/>
                  </a:cubicBezTo>
                  <a:cubicBezTo>
                    <a:pt x="2840" y="941"/>
                    <a:pt x="2839" y="798"/>
                    <a:pt x="2841" y="658"/>
                  </a:cubicBezTo>
                  <a:cubicBezTo>
                    <a:pt x="2848" y="238"/>
                    <a:pt x="2873" y="310"/>
                    <a:pt x="2736" y="160"/>
                  </a:cubicBezTo>
                  <a:cubicBezTo>
                    <a:pt x="2696" y="117"/>
                    <a:pt x="2684" y="84"/>
                    <a:pt x="2616" y="68"/>
                  </a:cubicBezTo>
                  <a:cubicBezTo>
                    <a:pt x="2333" y="0"/>
                    <a:pt x="2375" y="106"/>
                    <a:pt x="2298" y="120"/>
                  </a:cubicBezTo>
                  <a:cubicBezTo>
                    <a:pt x="2231" y="132"/>
                    <a:pt x="2191" y="62"/>
                    <a:pt x="2158" y="52"/>
                  </a:cubicBezTo>
                  <a:cubicBezTo>
                    <a:pt x="2113" y="38"/>
                    <a:pt x="2043" y="88"/>
                    <a:pt x="2022" y="12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000942" y="2914100"/>
              <a:ext cx="491481" cy="868412"/>
            </a:xfrm>
            <a:custGeom>
              <a:avLst/>
              <a:gdLst>
                <a:gd name="T0" fmla="*/ 1251 w 1589"/>
                <a:gd name="T1" fmla="*/ 617 h 2652"/>
                <a:gd name="T2" fmla="*/ 1247 w 1589"/>
                <a:gd name="T3" fmla="*/ 498 h 2652"/>
                <a:gd name="T4" fmla="*/ 1215 w 1589"/>
                <a:gd name="T5" fmla="*/ 420 h 2652"/>
                <a:gd name="T6" fmla="*/ 1314 w 1589"/>
                <a:gd name="T7" fmla="*/ 291 h 2652"/>
                <a:gd name="T8" fmla="*/ 1190 w 1589"/>
                <a:gd name="T9" fmla="*/ 106 h 2652"/>
                <a:gd name="T10" fmla="*/ 1078 w 1589"/>
                <a:gd name="T11" fmla="*/ 82 h 2652"/>
                <a:gd name="T12" fmla="*/ 975 w 1589"/>
                <a:gd name="T13" fmla="*/ 83 h 2652"/>
                <a:gd name="T14" fmla="*/ 916 w 1589"/>
                <a:gd name="T15" fmla="*/ 0 h 2652"/>
                <a:gd name="T16" fmla="*/ 499 w 1589"/>
                <a:gd name="T17" fmla="*/ 16 h 2652"/>
                <a:gd name="T18" fmla="*/ 324 w 1589"/>
                <a:gd name="T19" fmla="*/ 88 h 2652"/>
                <a:gd name="T20" fmla="*/ 263 w 1589"/>
                <a:gd name="T21" fmla="*/ 238 h 2652"/>
                <a:gd name="T22" fmla="*/ 192 w 1589"/>
                <a:gd name="T23" fmla="*/ 280 h 2652"/>
                <a:gd name="T24" fmla="*/ 140 w 1589"/>
                <a:gd name="T25" fmla="*/ 323 h 2652"/>
                <a:gd name="T26" fmla="*/ 140 w 1589"/>
                <a:gd name="T27" fmla="*/ 467 h 2652"/>
                <a:gd name="T28" fmla="*/ 117 w 1589"/>
                <a:gd name="T29" fmla="*/ 580 h 2652"/>
                <a:gd name="T30" fmla="*/ 309 w 1589"/>
                <a:gd name="T31" fmla="*/ 677 h 2652"/>
                <a:gd name="T32" fmla="*/ 245 w 1589"/>
                <a:gd name="T33" fmla="*/ 779 h 2652"/>
                <a:gd name="T34" fmla="*/ 330 w 1589"/>
                <a:gd name="T35" fmla="*/ 1069 h 2652"/>
                <a:gd name="T36" fmla="*/ 92 w 1589"/>
                <a:gd name="T37" fmla="*/ 1286 h 2652"/>
                <a:gd name="T38" fmla="*/ 0 w 1589"/>
                <a:gd name="T39" fmla="*/ 1601 h 2652"/>
                <a:gd name="T40" fmla="*/ 98 w 1589"/>
                <a:gd name="T41" fmla="*/ 1697 h 2652"/>
                <a:gd name="T42" fmla="*/ 148 w 1589"/>
                <a:gd name="T43" fmla="*/ 1874 h 2652"/>
                <a:gd name="T44" fmla="*/ 162 w 1589"/>
                <a:gd name="T45" fmla="*/ 1962 h 2652"/>
                <a:gd name="T46" fmla="*/ 145 w 1589"/>
                <a:gd name="T47" fmla="*/ 2110 h 2652"/>
                <a:gd name="T48" fmla="*/ 254 w 1589"/>
                <a:gd name="T49" fmla="*/ 2201 h 2652"/>
                <a:gd name="T50" fmla="*/ 324 w 1589"/>
                <a:gd name="T51" fmla="*/ 2318 h 2652"/>
                <a:gd name="T52" fmla="*/ 493 w 1589"/>
                <a:gd name="T53" fmla="*/ 2539 h 2652"/>
                <a:gd name="T54" fmla="*/ 678 w 1589"/>
                <a:gd name="T55" fmla="*/ 2521 h 2652"/>
                <a:gd name="T56" fmla="*/ 891 w 1589"/>
                <a:gd name="T57" fmla="*/ 2549 h 2652"/>
                <a:gd name="T58" fmla="*/ 966 w 1589"/>
                <a:gd name="T59" fmla="*/ 2652 h 2652"/>
                <a:gd name="T60" fmla="*/ 977 w 1589"/>
                <a:gd name="T61" fmla="*/ 2620 h 2652"/>
                <a:gd name="T62" fmla="*/ 973 w 1589"/>
                <a:gd name="T63" fmla="*/ 2546 h 2652"/>
                <a:gd name="T64" fmla="*/ 989 w 1589"/>
                <a:gd name="T65" fmla="*/ 2222 h 2652"/>
                <a:gd name="T66" fmla="*/ 890 w 1589"/>
                <a:gd name="T67" fmla="*/ 1899 h 2652"/>
                <a:gd name="T68" fmla="*/ 891 w 1589"/>
                <a:gd name="T69" fmla="*/ 1889 h 2652"/>
                <a:gd name="T70" fmla="*/ 898 w 1589"/>
                <a:gd name="T71" fmla="*/ 1869 h 2652"/>
                <a:gd name="T72" fmla="*/ 1524 w 1589"/>
                <a:gd name="T73" fmla="*/ 1844 h 2652"/>
                <a:gd name="T74" fmla="*/ 1532 w 1589"/>
                <a:gd name="T75" fmla="*/ 1707 h 2652"/>
                <a:gd name="T76" fmla="*/ 1580 w 1589"/>
                <a:gd name="T77" fmla="*/ 1616 h 2652"/>
                <a:gd name="T78" fmla="*/ 1586 w 1589"/>
                <a:gd name="T79" fmla="*/ 1352 h 2652"/>
                <a:gd name="T80" fmla="*/ 1481 w 1589"/>
                <a:gd name="T81" fmla="*/ 1140 h 2652"/>
                <a:gd name="T82" fmla="*/ 1448 w 1589"/>
                <a:gd name="T83" fmla="*/ 1003 h 2652"/>
                <a:gd name="T84" fmla="*/ 1473 w 1589"/>
                <a:gd name="T85" fmla="*/ 880 h 2652"/>
                <a:gd name="T86" fmla="*/ 1363 w 1589"/>
                <a:gd name="T87" fmla="*/ 743 h 2652"/>
                <a:gd name="T88" fmla="*/ 1251 w 1589"/>
                <a:gd name="T89" fmla="*/ 617 h 2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89" h="2652">
                  <a:moveTo>
                    <a:pt x="1251" y="617"/>
                  </a:moveTo>
                  <a:cubicBezTo>
                    <a:pt x="1245" y="566"/>
                    <a:pt x="1261" y="539"/>
                    <a:pt x="1247" y="498"/>
                  </a:cubicBezTo>
                  <a:cubicBezTo>
                    <a:pt x="1231" y="453"/>
                    <a:pt x="1208" y="478"/>
                    <a:pt x="1215" y="420"/>
                  </a:cubicBezTo>
                  <a:cubicBezTo>
                    <a:pt x="1221" y="375"/>
                    <a:pt x="1288" y="342"/>
                    <a:pt x="1314" y="291"/>
                  </a:cubicBezTo>
                  <a:cubicBezTo>
                    <a:pt x="1232" y="271"/>
                    <a:pt x="1260" y="288"/>
                    <a:pt x="1190" y="106"/>
                  </a:cubicBezTo>
                  <a:cubicBezTo>
                    <a:pt x="1105" y="100"/>
                    <a:pt x="1144" y="108"/>
                    <a:pt x="1078" y="82"/>
                  </a:cubicBezTo>
                  <a:cubicBezTo>
                    <a:pt x="1027" y="62"/>
                    <a:pt x="1045" y="89"/>
                    <a:pt x="975" y="83"/>
                  </a:cubicBezTo>
                  <a:lnTo>
                    <a:pt x="916" y="0"/>
                  </a:lnTo>
                  <a:cubicBezTo>
                    <a:pt x="840" y="52"/>
                    <a:pt x="670" y="325"/>
                    <a:pt x="499" y="16"/>
                  </a:cubicBezTo>
                  <a:cubicBezTo>
                    <a:pt x="402" y="59"/>
                    <a:pt x="475" y="69"/>
                    <a:pt x="324" y="88"/>
                  </a:cubicBezTo>
                  <a:cubicBezTo>
                    <a:pt x="305" y="130"/>
                    <a:pt x="290" y="215"/>
                    <a:pt x="263" y="238"/>
                  </a:cubicBezTo>
                  <a:cubicBezTo>
                    <a:pt x="232" y="265"/>
                    <a:pt x="232" y="246"/>
                    <a:pt x="192" y="280"/>
                  </a:cubicBezTo>
                  <a:cubicBezTo>
                    <a:pt x="165" y="302"/>
                    <a:pt x="175" y="303"/>
                    <a:pt x="140" y="323"/>
                  </a:cubicBezTo>
                  <a:cubicBezTo>
                    <a:pt x="138" y="366"/>
                    <a:pt x="144" y="430"/>
                    <a:pt x="140" y="467"/>
                  </a:cubicBezTo>
                  <a:cubicBezTo>
                    <a:pt x="134" y="525"/>
                    <a:pt x="112" y="511"/>
                    <a:pt x="117" y="580"/>
                  </a:cubicBezTo>
                  <a:cubicBezTo>
                    <a:pt x="169" y="675"/>
                    <a:pt x="239" y="626"/>
                    <a:pt x="309" y="677"/>
                  </a:cubicBezTo>
                  <a:cubicBezTo>
                    <a:pt x="327" y="729"/>
                    <a:pt x="283" y="736"/>
                    <a:pt x="245" y="779"/>
                  </a:cubicBezTo>
                  <a:cubicBezTo>
                    <a:pt x="247" y="868"/>
                    <a:pt x="334" y="921"/>
                    <a:pt x="330" y="1069"/>
                  </a:cubicBezTo>
                  <a:cubicBezTo>
                    <a:pt x="233" y="1153"/>
                    <a:pt x="198" y="1239"/>
                    <a:pt x="92" y="1286"/>
                  </a:cubicBezTo>
                  <a:cubicBezTo>
                    <a:pt x="126" y="1553"/>
                    <a:pt x="43" y="1530"/>
                    <a:pt x="0" y="1601"/>
                  </a:cubicBezTo>
                  <a:cubicBezTo>
                    <a:pt x="24" y="1635"/>
                    <a:pt x="60" y="1669"/>
                    <a:pt x="98" y="1697"/>
                  </a:cubicBezTo>
                  <a:cubicBezTo>
                    <a:pt x="236" y="1802"/>
                    <a:pt x="151" y="1819"/>
                    <a:pt x="148" y="1874"/>
                  </a:cubicBezTo>
                  <a:cubicBezTo>
                    <a:pt x="146" y="1905"/>
                    <a:pt x="162" y="1915"/>
                    <a:pt x="162" y="1962"/>
                  </a:cubicBezTo>
                  <a:cubicBezTo>
                    <a:pt x="162" y="2032"/>
                    <a:pt x="116" y="2050"/>
                    <a:pt x="145" y="2110"/>
                  </a:cubicBezTo>
                  <a:cubicBezTo>
                    <a:pt x="165" y="2153"/>
                    <a:pt x="209" y="2171"/>
                    <a:pt x="254" y="2201"/>
                  </a:cubicBezTo>
                  <a:cubicBezTo>
                    <a:pt x="305" y="2236"/>
                    <a:pt x="297" y="2249"/>
                    <a:pt x="324" y="2318"/>
                  </a:cubicBezTo>
                  <a:cubicBezTo>
                    <a:pt x="358" y="2405"/>
                    <a:pt x="408" y="2521"/>
                    <a:pt x="493" y="2539"/>
                  </a:cubicBezTo>
                  <a:cubicBezTo>
                    <a:pt x="564" y="2530"/>
                    <a:pt x="567" y="2331"/>
                    <a:pt x="678" y="2521"/>
                  </a:cubicBezTo>
                  <a:cubicBezTo>
                    <a:pt x="750" y="2528"/>
                    <a:pt x="830" y="2524"/>
                    <a:pt x="891" y="2549"/>
                  </a:cubicBezTo>
                  <a:cubicBezTo>
                    <a:pt x="934" y="2610"/>
                    <a:pt x="871" y="2620"/>
                    <a:pt x="966" y="2652"/>
                  </a:cubicBezTo>
                  <a:cubicBezTo>
                    <a:pt x="974" y="2638"/>
                    <a:pt x="973" y="2645"/>
                    <a:pt x="977" y="2620"/>
                  </a:cubicBezTo>
                  <a:lnTo>
                    <a:pt x="973" y="2546"/>
                  </a:lnTo>
                  <a:cubicBezTo>
                    <a:pt x="959" y="2415"/>
                    <a:pt x="977" y="2349"/>
                    <a:pt x="989" y="2222"/>
                  </a:cubicBezTo>
                  <a:cubicBezTo>
                    <a:pt x="1014" y="1972"/>
                    <a:pt x="890" y="2002"/>
                    <a:pt x="890" y="1899"/>
                  </a:cubicBezTo>
                  <a:cubicBezTo>
                    <a:pt x="890" y="1896"/>
                    <a:pt x="891" y="1892"/>
                    <a:pt x="891" y="1889"/>
                  </a:cubicBezTo>
                  <a:lnTo>
                    <a:pt x="898" y="1869"/>
                  </a:lnTo>
                  <a:cubicBezTo>
                    <a:pt x="902" y="1821"/>
                    <a:pt x="1443" y="1844"/>
                    <a:pt x="1524" y="1844"/>
                  </a:cubicBezTo>
                  <a:cubicBezTo>
                    <a:pt x="1531" y="1787"/>
                    <a:pt x="1508" y="1768"/>
                    <a:pt x="1532" y="1707"/>
                  </a:cubicBezTo>
                  <a:cubicBezTo>
                    <a:pt x="1549" y="1664"/>
                    <a:pt x="1566" y="1674"/>
                    <a:pt x="1580" y="1616"/>
                  </a:cubicBezTo>
                  <a:cubicBezTo>
                    <a:pt x="1589" y="1578"/>
                    <a:pt x="1589" y="1400"/>
                    <a:pt x="1586" y="1352"/>
                  </a:cubicBezTo>
                  <a:cubicBezTo>
                    <a:pt x="1480" y="1234"/>
                    <a:pt x="1499" y="1342"/>
                    <a:pt x="1481" y="1140"/>
                  </a:cubicBezTo>
                  <a:cubicBezTo>
                    <a:pt x="1476" y="1087"/>
                    <a:pt x="1451" y="1067"/>
                    <a:pt x="1448" y="1003"/>
                  </a:cubicBezTo>
                  <a:cubicBezTo>
                    <a:pt x="1444" y="926"/>
                    <a:pt x="1465" y="932"/>
                    <a:pt x="1473" y="880"/>
                  </a:cubicBezTo>
                  <a:cubicBezTo>
                    <a:pt x="1420" y="830"/>
                    <a:pt x="1401" y="826"/>
                    <a:pt x="1363" y="743"/>
                  </a:cubicBezTo>
                  <a:cubicBezTo>
                    <a:pt x="1321" y="652"/>
                    <a:pt x="1300" y="672"/>
                    <a:pt x="1251" y="617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2288771" y="3354863"/>
              <a:ext cx="594665" cy="676871"/>
            </a:xfrm>
            <a:custGeom>
              <a:avLst/>
              <a:gdLst>
                <a:gd name="T0" fmla="*/ 0 w 1929"/>
                <a:gd name="T1" fmla="*/ 543 h 2068"/>
                <a:gd name="T2" fmla="*/ 101 w 1929"/>
                <a:gd name="T3" fmla="*/ 870 h 2068"/>
                <a:gd name="T4" fmla="*/ 92 w 1929"/>
                <a:gd name="T5" fmla="*/ 1280 h 2068"/>
                <a:gd name="T6" fmla="*/ 246 w 1929"/>
                <a:gd name="T7" fmla="*/ 1265 h 2068"/>
                <a:gd name="T8" fmla="*/ 228 w 1929"/>
                <a:gd name="T9" fmla="*/ 1532 h 2068"/>
                <a:gd name="T10" fmla="*/ 423 w 1929"/>
                <a:gd name="T11" fmla="*/ 1477 h 2068"/>
                <a:gd name="T12" fmla="*/ 656 w 1929"/>
                <a:gd name="T13" fmla="*/ 1763 h 2068"/>
                <a:gd name="T14" fmla="*/ 818 w 1929"/>
                <a:gd name="T15" fmla="*/ 1859 h 2068"/>
                <a:gd name="T16" fmla="*/ 995 w 1929"/>
                <a:gd name="T17" fmla="*/ 1849 h 2068"/>
                <a:gd name="T18" fmla="*/ 1145 w 1929"/>
                <a:gd name="T19" fmla="*/ 1867 h 2068"/>
                <a:gd name="T20" fmla="*/ 1403 w 1929"/>
                <a:gd name="T21" fmla="*/ 1861 h 2068"/>
                <a:gd name="T22" fmla="*/ 1665 w 1929"/>
                <a:gd name="T23" fmla="*/ 1961 h 2068"/>
                <a:gd name="T24" fmla="*/ 1916 w 1929"/>
                <a:gd name="T25" fmla="*/ 2064 h 2068"/>
                <a:gd name="T26" fmla="*/ 1929 w 1929"/>
                <a:gd name="T27" fmla="*/ 0 h 2068"/>
                <a:gd name="T28" fmla="*/ 1246 w 1929"/>
                <a:gd name="T29" fmla="*/ 45 h 2068"/>
                <a:gd name="T30" fmla="*/ 1231 w 1929"/>
                <a:gd name="T31" fmla="*/ 505 h 2068"/>
                <a:gd name="T32" fmla="*/ 0 w 1929"/>
                <a:gd name="T33" fmla="*/ 543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9" h="2068">
                  <a:moveTo>
                    <a:pt x="0" y="543"/>
                  </a:moveTo>
                  <a:cubicBezTo>
                    <a:pt x="41" y="688"/>
                    <a:pt x="125" y="641"/>
                    <a:pt x="101" y="870"/>
                  </a:cubicBezTo>
                  <a:cubicBezTo>
                    <a:pt x="84" y="1042"/>
                    <a:pt x="85" y="1105"/>
                    <a:pt x="92" y="1280"/>
                  </a:cubicBezTo>
                  <a:cubicBezTo>
                    <a:pt x="162" y="1290"/>
                    <a:pt x="168" y="1255"/>
                    <a:pt x="246" y="1265"/>
                  </a:cubicBezTo>
                  <a:cubicBezTo>
                    <a:pt x="376" y="1432"/>
                    <a:pt x="234" y="1455"/>
                    <a:pt x="228" y="1532"/>
                  </a:cubicBezTo>
                  <a:cubicBezTo>
                    <a:pt x="348" y="1545"/>
                    <a:pt x="371" y="1477"/>
                    <a:pt x="423" y="1477"/>
                  </a:cubicBezTo>
                  <a:cubicBezTo>
                    <a:pt x="505" y="1475"/>
                    <a:pt x="565" y="1701"/>
                    <a:pt x="656" y="1763"/>
                  </a:cubicBezTo>
                  <a:cubicBezTo>
                    <a:pt x="728" y="1811"/>
                    <a:pt x="753" y="1754"/>
                    <a:pt x="818" y="1859"/>
                  </a:cubicBezTo>
                  <a:cubicBezTo>
                    <a:pt x="891" y="1866"/>
                    <a:pt x="919" y="1844"/>
                    <a:pt x="995" y="1849"/>
                  </a:cubicBezTo>
                  <a:cubicBezTo>
                    <a:pt x="1048" y="1852"/>
                    <a:pt x="1096" y="1867"/>
                    <a:pt x="1145" y="1867"/>
                  </a:cubicBezTo>
                  <a:cubicBezTo>
                    <a:pt x="1277" y="1867"/>
                    <a:pt x="1251" y="1775"/>
                    <a:pt x="1403" y="1861"/>
                  </a:cubicBezTo>
                  <a:cubicBezTo>
                    <a:pt x="1488" y="1910"/>
                    <a:pt x="1555" y="1875"/>
                    <a:pt x="1665" y="1961"/>
                  </a:cubicBezTo>
                  <a:cubicBezTo>
                    <a:pt x="1802" y="2068"/>
                    <a:pt x="1714" y="2017"/>
                    <a:pt x="1916" y="2064"/>
                  </a:cubicBezTo>
                  <a:lnTo>
                    <a:pt x="1929" y="0"/>
                  </a:lnTo>
                  <a:lnTo>
                    <a:pt x="1246" y="45"/>
                  </a:lnTo>
                  <a:cubicBezTo>
                    <a:pt x="1225" y="169"/>
                    <a:pt x="1269" y="409"/>
                    <a:pt x="1231" y="505"/>
                  </a:cubicBezTo>
                  <a:cubicBezTo>
                    <a:pt x="1126" y="543"/>
                    <a:pt x="186" y="541"/>
                    <a:pt x="0" y="54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2641848" y="1891589"/>
              <a:ext cx="475189" cy="725836"/>
            </a:xfrm>
            <a:custGeom>
              <a:avLst/>
              <a:gdLst>
                <a:gd name="T0" fmla="*/ 401 w 1537"/>
                <a:gd name="T1" fmla="*/ 36 h 2218"/>
                <a:gd name="T2" fmla="*/ 333 w 1537"/>
                <a:gd name="T3" fmla="*/ 277 h 2218"/>
                <a:gd name="T4" fmla="*/ 325 w 1537"/>
                <a:gd name="T5" fmla="*/ 507 h 2218"/>
                <a:gd name="T6" fmla="*/ 216 w 1537"/>
                <a:gd name="T7" fmla="*/ 709 h 2218"/>
                <a:gd name="T8" fmla="*/ 123 w 1537"/>
                <a:gd name="T9" fmla="*/ 928 h 2218"/>
                <a:gd name="T10" fmla="*/ 58 w 1537"/>
                <a:gd name="T11" fmla="*/ 1176 h 2218"/>
                <a:gd name="T12" fmla="*/ 55 w 1537"/>
                <a:gd name="T13" fmla="*/ 1420 h 2218"/>
                <a:gd name="T14" fmla="*/ 171 w 1537"/>
                <a:gd name="T15" fmla="*/ 1615 h 2218"/>
                <a:gd name="T16" fmla="*/ 201 w 1537"/>
                <a:gd name="T17" fmla="*/ 1735 h 2218"/>
                <a:gd name="T18" fmla="*/ 200 w 1537"/>
                <a:gd name="T19" fmla="*/ 1873 h 2218"/>
                <a:gd name="T20" fmla="*/ 490 w 1537"/>
                <a:gd name="T21" fmla="*/ 1881 h 2218"/>
                <a:gd name="T22" fmla="*/ 596 w 1537"/>
                <a:gd name="T23" fmla="*/ 1897 h 2218"/>
                <a:gd name="T24" fmla="*/ 767 w 1537"/>
                <a:gd name="T25" fmla="*/ 1964 h 2218"/>
                <a:gd name="T26" fmla="*/ 960 w 1537"/>
                <a:gd name="T27" fmla="*/ 1962 h 2218"/>
                <a:gd name="T28" fmla="*/ 1056 w 1537"/>
                <a:gd name="T29" fmla="*/ 2050 h 2218"/>
                <a:gd name="T30" fmla="*/ 1107 w 1537"/>
                <a:gd name="T31" fmla="*/ 2186 h 2218"/>
                <a:gd name="T32" fmla="*/ 1309 w 1537"/>
                <a:gd name="T33" fmla="*/ 2218 h 2218"/>
                <a:gd name="T34" fmla="*/ 1513 w 1537"/>
                <a:gd name="T35" fmla="*/ 1218 h 2218"/>
                <a:gd name="T36" fmla="*/ 1511 w 1537"/>
                <a:gd name="T37" fmla="*/ 1063 h 2218"/>
                <a:gd name="T38" fmla="*/ 1500 w 1537"/>
                <a:gd name="T39" fmla="*/ 26 h 2218"/>
                <a:gd name="T40" fmla="*/ 882 w 1537"/>
                <a:gd name="T41" fmla="*/ 7 h 2218"/>
                <a:gd name="T42" fmla="*/ 619 w 1537"/>
                <a:gd name="T43" fmla="*/ 57 h 2218"/>
                <a:gd name="T44" fmla="*/ 507 w 1537"/>
                <a:gd name="T45" fmla="*/ 54 h 2218"/>
                <a:gd name="T46" fmla="*/ 401 w 1537"/>
                <a:gd name="T47" fmla="*/ 36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7" h="2218">
                  <a:moveTo>
                    <a:pt x="401" y="36"/>
                  </a:moveTo>
                  <a:cubicBezTo>
                    <a:pt x="355" y="345"/>
                    <a:pt x="371" y="175"/>
                    <a:pt x="333" y="277"/>
                  </a:cubicBezTo>
                  <a:cubicBezTo>
                    <a:pt x="306" y="346"/>
                    <a:pt x="398" y="349"/>
                    <a:pt x="325" y="507"/>
                  </a:cubicBezTo>
                  <a:cubicBezTo>
                    <a:pt x="280" y="607"/>
                    <a:pt x="288" y="638"/>
                    <a:pt x="216" y="709"/>
                  </a:cubicBezTo>
                  <a:cubicBezTo>
                    <a:pt x="163" y="762"/>
                    <a:pt x="114" y="815"/>
                    <a:pt x="123" y="928"/>
                  </a:cubicBezTo>
                  <a:cubicBezTo>
                    <a:pt x="139" y="1124"/>
                    <a:pt x="76" y="1045"/>
                    <a:pt x="58" y="1176"/>
                  </a:cubicBezTo>
                  <a:cubicBezTo>
                    <a:pt x="46" y="1264"/>
                    <a:pt x="0" y="1372"/>
                    <a:pt x="55" y="1420"/>
                  </a:cubicBezTo>
                  <a:cubicBezTo>
                    <a:pt x="116" y="1474"/>
                    <a:pt x="141" y="1430"/>
                    <a:pt x="171" y="1615"/>
                  </a:cubicBezTo>
                  <a:cubicBezTo>
                    <a:pt x="179" y="1667"/>
                    <a:pt x="187" y="1690"/>
                    <a:pt x="201" y="1735"/>
                  </a:cubicBezTo>
                  <a:cubicBezTo>
                    <a:pt x="219" y="1797"/>
                    <a:pt x="193" y="1809"/>
                    <a:pt x="200" y="1873"/>
                  </a:cubicBezTo>
                  <a:cubicBezTo>
                    <a:pt x="280" y="1844"/>
                    <a:pt x="413" y="1846"/>
                    <a:pt x="490" y="1881"/>
                  </a:cubicBezTo>
                  <a:cubicBezTo>
                    <a:pt x="548" y="1908"/>
                    <a:pt x="537" y="1890"/>
                    <a:pt x="596" y="1897"/>
                  </a:cubicBezTo>
                  <a:cubicBezTo>
                    <a:pt x="624" y="1901"/>
                    <a:pt x="729" y="1950"/>
                    <a:pt x="767" y="1964"/>
                  </a:cubicBezTo>
                  <a:cubicBezTo>
                    <a:pt x="875" y="2005"/>
                    <a:pt x="867" y="1960"/>
                    <a:pt x="960" y="1962"/>
                  </a:cubicBezTo>
                  <a:lnTo>
                    <a:pt x="1056" y="2050"/>
                  </a:lnTo>
                  <a:cubicBezTo>
                    <a:pt x="1100" y="2084"/>
                    <a:pt x="1086" y="2123"/>
                    <a:pt x="1107" y="2186"/>
                  </a:cubicBezTo>
                  <a:lnTo>
                    <a:pt x="1309" y="2218"/>
                  </a:lnTo>
                  <a:cubicBezTo>
                    <a:pt x="1343" y="1993"/>
                    <a:pt x="1456" y="1488"/>
                    <a:pt x="1513" y="1218"/>
                  </a:cubicBezTo>
                  <a:cubicBezTo>
                    <a:pt x="1537" y="1105"/>
                    <a:pt x="1524" y="1158"/>
                    <a:pt x="1511" y="1063"/>
                  </a:cubicBezTo>
                  <a:cubicBezTo>
                    <a:pt x="1494" y="941"/>
                    <a:pt x="1532" y="125"/>
                    <a:pt x="1500" y="26"/>
                  </a:cubicBezTo>
                  <a:cubicBezTo>
                    <a:pt x="1293" y="20"/>
                    <a:pt x="1088" y="16"/>
                    <a:pt x="882" y="7"/>
                  </a:cubicBezTo>
                  <a:cubicBezTo>
                    <a:pt x="728" y="0"/>
                    <a:pt x="870" y="40"/>
                    <a:pt x="619" y="57"/>
                  </a:cubicBezTo>
                  <a:cubicBezTo>
                    <a:pt x="521" y="63"/>
                    <a:pt x="596" y="19"/>
                    <a:pt x="507" y="54"/>
                  </a:cubicBezTo>
                  <a:cubicBezTo>
                    <a:pt x="431" y="84"/>
                    <a:pt x="469" y="37"/>
                    <a:pt x="401" y="36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2959466" y="2263153"/>
              <a:ext cx="510489" cy="993704"/>
            </a:xfrm>
            <a:custGeom>
              <a:avLst/>
              <a:gdLst>
                <a:gd name="T0" fmla="*/ 10 w 1655"/>
                <a:gd name="T1" fmla="*/ 3024 h 3037"/>
                <a:gd name="T2" fmla="*/ 435 w 1655"/>
                <a:gd name="T3" fmla="*/ 3037 h 3037"/>
                <a:gd name="T4" fmla="*/ 553 w 1655"/>
                <a:gd name="T5" fmla="*/ 2893 h 3037"/>
                <a:gd name="T6" fmla="*/ 813 w 1655"/>
                <a:gd name="T7" fmla="*/ 2618 h 3037"/>
                <a:gd name="T8" fmla="*/ 986 w 1655"/>
                <a:gd name="T9" fmla="*/ 2594 h 3037"/>
                <a:gd name="T10" fmla="*/ 818 w 1655"/>
                <a:gd name="T11" fmla="*/ 2328 h 3037"/>
                <a:gd name="T12" fmla="*/ 832 w 1655"/>
                <a:gd name="T13" fmla="*/ 1971 h 3037"/>
                <a:gd name="T14" fmla="*/ 1189 w 1655"/>
                <a:gd name="T15" fmla="*/ 1438 h 3037"/>
                <a:gd name="T16" fmla="*/ 1283 w 1655"/>
                <a:gd name="T17" fmla="*/ 1112 h 3037"/>
                <a:gd name="T18" fmla="*/ 1310 w 1655"/>
                <a:gd name="T19" fmla="*/ 938 h 3037"/>
                <a:gd name="T20" fmla="*/ 1376 w 1655"/>
                <a:gd name="T21" fmla="*/ 554 h 3037"/>
                <a:gd name="T22" fmla="*/ 1503 w 1655"/>
                <a:gd name="T23" fmla="*/ 457 h 3037"/>
                <a:gd name="T24" fmla="*/ 1556 w 1655"/>
                <a:gd name="T25" fmla="*/ 285 h 3037"/>
                <a:gd name="T26" fmla="*/ 1598 w 1655"/>
                <a:gd name="T27" fmla="*/ 68 h 3037"/>
                <a:gd name="T28" fmla="*/ 1655 w 1655"/>
                <a:gd name="T29" fmla="*/ 26 h 3037"/>
                <a:gd name="T30" fmla="*/ 552 w 1655"/>
                <a:gd name="T31" fmla="*/ 0 h 3037"/>
                <a:gd name="T32" fmla="*/ 323 w 1655"/>
                <a:gd name="T33" fmla="*/ 1088 h 3037"/>
                <a:gd name="T34" fmla="*/ 414 w 1655"/>
                <a:gd name="T35" fmla="*/ 1263 h 3037"/>
                <a:gd name="T36" fmla="*/ 340 w 1655"/>
                <a:gd name="T37" fmla="*/ 1648 h 3037"/>
                <a:gd name="T38" fmla="*/ 339 w 1655"/>
                <a:gd name="T39" fmla="*/ 1837 h 3037"/>
                <a:gd name="T40" fmla="*/ 297 w 1655"/>
                <a:gd name="T41" fmla="*/ 2017 h 3037"/>
                <a:gd name="T42" fmla="*/ 430 w 1655"/>
                <a:gd name="T43" fmla="*/ 2397 h 3037"/>
                <a:gd name="T44" fmla="*/ 374 w 1655"/>
                <a:gd name="T45" fmla="*/ 2464 h 3037"/>
                <a:gd name="T46" fmla="*/ 234 w 1655"/>
                <a:gd name="T47" fmla="*/ 2724 h 3037"/>
                <a:gd name="T48" fmla="*/ 173 w 1655"/>
                <a:gd name="T49" fmla="*/ 2787 h 3037"/>
                <a:gd name="T50" fmla="*/ 10 w 1655"/>
                <a:gd name="T51" fmla="*/ 3024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5" h="3037">
                  <a:moveTo>
                    <a:pt x="10" y="3024"/>
                  </a:moveTo>
                  <a:lnTo>
                    <a:pt x="435" y="3037"/>
                  </a:lnTo>
                  <a:cubicBezTo>
                    <a:pt x="455" y="2982"/>
                    <a:pt x="503" y="2942"/>
                    <a:pt x="553" y="2893"/>
                  </a:cubicBezTo>
                  <a:cubicBezTo>
                    <a:pt x="633" y="2814"/>
                    <a:pt x="711" y="2703"/>
                    <a:pt x="813" y="2618"/>
                  </a:cubicBezTo>
                  <a:cubicBezTo>
                    <a:pt x="915" y="2533"/>
                    <a:pt x="877" y="2700"/>
                    <a:pt x="986" y="2594"/>
                  </a:cubicBezTo>
                  <a:cubicBezTo>
                    <a:pt x="929" y="2480"/>
                    <a:pt x="870" y="2466"/>
                    <a:pt x="818" y="2328"/>
                  </a:cubicBezTo>
                  <a:cubicBezTo>
                    <a:pt x="719" y="2063"/>
                    <a:pt x="837" y="2138"/>
                    <a:pt x="832" y="1971"/>
                  </a:cubicBezTo>
                  <a:cubicBezTo>
                    <a:pt x="824" y="1705"/>
                    <a:pt x="949" y="1896"/>
                    <a:pt x="1189" y="1438"/>
                  </a:cubicBezTo>
                  <a:cubicBezTo>
                    <a:pt x="1340" y="1152"/>
                    <a:pt x="1278" y="1224"/>
                    <a:pt x="1283" y="1112"/>
                  </a:cubicBezTo>
                  <a:cubicBezTo>
                    <a:pt x="1287" y="1005"/>
                    <a:pt x="1325" y="1065"/>
                    <a:pt x="1310" y="938"/>
                  </a:cubicBezTo>
                  <a:cubicBezTo>
                    <a:pt x="1299" y="846"/>
                    <a:pt x="1344" y="588"/>
                    <a:pt x="1376" y="554"/>
                  </a:cubicBezTo>
                  <a:cubicBezTo>
                    <a:pt x="1415" y="512"/>
                    <a:pt x="1474" y="506"/>
                    <a:pt x="1503" y="457"/>
                  </a:cubicBezTo>
                  <a:cubicBezTo>
                    <a:pt x="1526" y="419"/>
                    <a:pt x="1542" y="330"/>
                    <a:pt x="1556" y="285"/>
                  </a:cubicBezTo>
                  <a:cubicBezTo>
                    <a:pt x="1596" y="161"/>
                    <a:pt x="1478" y="135"/>
                    <a:pt x="1598" y="68"/>
                  </a:cubicBezTo>
                  <a:lnTo>
                    <a:pt x="1655" y="26"/>
                  </a:lnTo>
                  <a:lnTo>
                    <a:pt x="552" y="0"/>
                  </a:lnTo>
                  <a:cubicBezTo>
                    <a:pt x="536" y="30"/>
                    <a:pt x="330" y="994"/>
                    <a:pt x="323" y="1088"/>
                  </a:cubicBezTo>
                  <a:cubicBezTo>
                    <a:pt x="316" y="1200"/>
                    <a:pt x="359" y="1215"/>
                    <a:pt x="414" y="1263"/>
                  </a:cubicBezTo>
                  <a:cubicBezTo>
                    <a:pt x="521" y="1357"/>
                    <a:pt x="390" y="1558"/>
                    <a:pt x="340" y="1648"/>
                  </a:cubicBezTo>
                  <a:cubicBezTo>
                    <a:pt x="280" y="1757"/>
                    <a:pt x="303" y="1748"/>
                    <a:pt x="339" y="1837"/>
                  </a:cubicBezTo>
                  <a:cubicBezTo>
                    <a:pt x="374" y="1924"/>
                    <a:pt x="286" y="1937"/>
                    <a:pt x="297" y="2017"/>
                  </a:cubicBezTo>
                  <a:cubicBezTo>
                    <a:pt x="310" y="2112"/>
                    <a:pt x="510" y="2261"/>
                    <a:pt x="430" y="2397"/>
                  </a:cubicBezTo>
                  <a:cubicBezTo>
                    <a:pt x="406" y="2439"/>
                    <a:pt x="393" y="2418"/>
                    <a:pt x="374" y="2464"/>
                  </a:cubicBezTo>
                  <a:cubicBezTo>
                    <a:pt x="332" y="2565"/>
                    <a:pt x="402" y="2557"/>
                    <a:pt x="234" y="2724"/>
                  </a:cubicBezTo>
                  <a:cubicBezTo>
                    <a:pt x="207" y="2751"/>
                    <a:pt x="196" y="2754"/>
                    <a:pt x="173" y="2787"/>
                  </a:cubicBezTo>
                  <a:cubicBezTo>
                    <a:pt x="84" y="2916"/>
                    <a:pt x="0" y="2961"/>
                    <a:pt x="10" y="302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915409" y="3565125"/>
              <a:ext cx="395086" cy="809365"/>
            </a:xfrm>
            <a:custGeom>
              <a:avLst/>
              <a:gdLst>
                <a:gd name="T0" fmla="*/ 883 w 1281"/>
                <a:gd name="T1" fmla="*/ 501 h 2476"/>
                <a:gd name="T2" fmla="*/ 570 w 1281"/>
                <a:gd name="T3" fmla="*/ 362 h 2476"/>
                <a:gd name="T4" fmla="*/ 420 w 1281"/>
                <a:gd name="T5" fmla="*/ 189 h 2476"/>
                <a:gd name="T6" fmla="*/ 323 w 1281"/>
                <a:gd name="T7" fmla="*/ 1 h 2476"/>
                <a:gd name="T8" fmla="*/ 282 w 1281"/>
                <a:gd name="T9" fmla="*/ 158 h 2476"/>
                <a:gd name="T10" fmla="*/ 163 w 1281"/>
                <a:gd name="T11" fmla="*/ 224 h 2476"/>
                <a:gd name="T12" fmla="*/ 136 w 1281"/>
                <a:gd name="T13" fmla="*/ 373 h 2476"/>
                <a:gd name="T14" fmla="*/ 171 w 1281"/>
                <a:gd name="T15" fmla="*/ 501 h 2476"/>
                <a:gd name="T16" fmla="*/ 133 w 1281"/>
                <a:gd name="T17" fmla="*/ 609 h 2476"/>
                <a:gd name="T18" fmla="*/ 188 w 1281"/>
                <a:gd name="T19" fmla="*/ 718 h 2476"/>
                <a:gd name="T20" fmla="*/ 140 w 1281"/>
                <a:gd name="T21" fmla="*/ 809 h 2476"/>
                <a:gd name="T22" fmla="*/ 235 w 1281"/>
                <a:gd name="T23" fmla="*/ 909 h 2476"/>
                <a:gd name="T24" fmla="*/ 237 w 1281"/>
                <a:gd name="T25" fmla="*/ 1058 h 2476"/>
                <a:gd name="T26" fmla="*/ 345 w 1281"/>
                <a:gd name="T27" fmla="*/ 1291 h 2476"/>
                <a:gd name="T28" fmla="*/ 153 w 1281"/>
                <a:gd name="T29" fmla="*/ 1458 h 2476"/>
                <a:gd name="T30" fmla="*/ 160 w 1281"/>
                <a:gd name="T31" fmla="*/ 1654 h 2476"/>
                <a:gd name="T32" fmla="*/ 40 w 1281"/>
                <a:gd name="T33" fmla="*/ 1794 h 2476"/>
                <a:gd name="T34" fmla="*/ 0 w 1281"/>
                <a:gd name="T35" fmla="*/ 2040 h 2476"/>
                <a:gd name="T36" fmla="*/ 20 w 1281"/>
                <a:gd name="T37" fmla="*/ 2212 h 2476"/>
                <a:gd name="T38" fmla="*/ 65 w 1281"/>
                <a:gd name="T39" fmla="*/ 2337 h 2476"/>
                <a:gd name="T40" fmla="*/ 88 w 1281"/>
                <a:gd name="T41" fmla="*/ 2476 h 2476"/>
                <a:gd name="T42" fmla="*/ 360 w 1281"/>
                <a:gd name="T43" fmla="*/ 2414 h 2476"/>
                <a:gd name="T44" fmla="*/ 404 w 1281"/>
                <a:gd name="T45" fmla="*/ 2196 h 2476"/>
                <a:gd name="T46" fmla="*/ 584 w 1281"/>
                <a:gd name="T47" fmla="*/ 2175 h 2476"/>
                <a:gd name="T48" fmla="*/ 721 w 1281"/>
                <a:gd name="T49" fmla="*/ 1842 h 2476"/>
                <a:gd name="T50" fmla="*/ 1045 w 1281"/>
                <a:gd name="T51" fmla="*/ 1705 h 2476"/>
                <a:gd name="T52" fmla="*/ 1106 w 1281"/>
                <a:gd name="T53" fmla="*/ 1542 h 2476"/>
                <a:gd name="T54" fmla="*/ 1281 w 1281"/>
                <a:gd name="T55" fmla="*/ 1488 h 2476"/>
                <a:gd name="T56" fmla="*/ 1281 w 1281"/>
                <a:gd name="T57" fmla="*/ 704 h 2476"/>
                <a:gd name="T58" fmla="*/ 1175 w 1281"/>
                <a:gd name="T59" fmla="*/ 678 h 2476"/>
                <a:gd name="T60" fmla="*/ 1130 w 1281"/>
                <a:gd name="T61" fmla="*/ 589 h 2476"/>
                <a:gd name="T62" fmla="*/ 964 w 1281"/>
                <a:gd name="T63" fmla="*/ 576 h 2476"/>
                <a:gd name="T64" fmla="*/ 883 w 1281"/>
                <a:gd name="T65" fmla="*/ 501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1" h="2476">
                  <a:moveTo>
                    <a:pt x="883" y="501"/>
                  </a:moveTo>
                  <a:cubicBezTo>
                    <a:pt x="859" y="519"/>
                    <a:pt x="736" y="770"/>
                    <a:pt x="570" y="362"/>
                  </a:cubicBezTo>
                  <a:cubicBezTo>
                    <a:pt x="503" y="198"/>
                    <a:pt x="518" y="282"/>
                    <a:pt x="420" y="189"/>
                  </a:cubicBezTo>
                  <a:cubicBezTo>
                    <a:pt x="306" y="80"/>
                    <a:pt x="452" y="0"/>
                    <a:pt x="323" y="1"/>
                  </a:cubicBezTo>
                  <a:cubicBezTo>
                    <a:pt x="300" y="50"/>
                    <a:pt x="317" y="117"/>
                    <a:pt x="282" y="158"/>
                  </a:cubicBezTo>
                  <a:cubicBezTo>
                    <a:pt x="251" y="194"/>
                    <a:pt x="207" y="183"/>
                    <a:pt x="163" y="224"/>
                  </a:cubicBezTo>
                  <a:cubicBezTo>
                    <a:pt x="167" y="321"/>
                    <a:pt x="243" y="291"/>
                    <a:pt x="136" y="373"/>
                  </a:cubicBezTo>
                  <a:cubicBezTo>
                    <a:pt x="140" y="431"/>
                    <a:pt x="163" y="451"/>
                    <a:pt x="171" y="501"/>
                  </a:cubicBezTo>
                  <a:cubicBezTo>
                    <a:pt x="183" y="579"/>
                    <a:pt x="157" y="554"/>
                    <a:pt x="133" y="609"/>
                  </a:cubicBezTo>
                  <a:cubicBezTo>
                    <a:pt x="149" y="659"/>
                    <a:pt x="180" y="689"/>
                    <a:pt x="188" y="718"/>
                  </a:cubicBezTo>
                  <a:cubicBezTo>
                    <a:pt x="205" y="777"/>
                    <a:pt x="160" y="764"/>
                    <a:pt x="140" y="809"/>
                  </a:cubicBezTo>
                  <a:cubicBezTo>
                    <a:pt x="174" y="856"/>
                    <a:pt x="203" y="865"/>
                    <a:pt x="235" y="909"/>
                  </a:cubicBezTo>
                  <a:cubicBezTo>
                    <a:pt x="298" y="995"/>
                    <a:pt x="244" y="992"/>
                    <a:pt x="237" y="1058"/>
                  </a:cubicBezTo>
                  <a:cubicBezTo>
                    <a:pt x="284" y="1132"/>
                    <a:pt x="391" y="1177"/>
                    <a:pt x="345" y="1291"/>
                  </a:cubicBezTo>
                  <a:cubicBezTo>
                    <a:pt x="301" y="1399"/>
                    <a:pt x="215" y="1376"/>
                    <a:pt x="153" y="1458"/>
                  </a:cubicBezTo>
                  <a:cubicBezTo>
                    <a:pt x="173" y="1560"/>
                    <a:pt x="228" y="1536"/>
                    <a:pt x="160" y="1654"/>
                  </a:cubicBezTo>
                  <a:cubicBezTo>
                    <a:pt x="102" y="1754"/>
                    <a:pt x="144" y="1731"/>
                    <a:pt x="40" y="1794"/>
                  </a:cubicBezTo>
                  <a:cubicBezTo>
                    <a:pt x="127" y="1940"/>
                    <a:pt x="251" y="1896"/>
                    <a:pt x="0" y="2040"/>
                  </a:cubicBezTo>
                  <a:cubicBezTo>
                    <a:pt x="31" y="2097"/>
                    <a:pt x="181" y="2121"/>
                    <a:pt x="20" y="2212"/>
                  </a:cubicBezTo>
                  <a:cubicBezTo>
                    <a:pt x="40" y="2294"/>
                    <a:pt x="35" y="2293"/>
                    <a:pt x="65" y="2337"/>
                  </a:cubicBezTo>
                  <a:cubicBezTo>
                    <a:pt x="131" y="2431"/>
                    <a:pt x="32" y="2358"/>
                    <a:pt x="88" y="2476"/>
                  </a:cubicBezTo>
                  <a:cubicBezTo>
                    <a:pt x="177" y="2473"/>
                    <a:pt x="265" y="2461"/>
                    <a:pt x="360" y="2414"/>
                  </a:cubicBezTo>
                  <a:cubicBezTo>
                    <a:pt x="353" y="2310"/>
                    <a:pt x="338" y="2267"/>
                    <a:pt x="404" y="2196"/>
                  </a:cubicBezTo>
                  <a:cubicBezTo>
                    <a:pt x="471" y="2123"/>
                    <a:pt x="501" y="2147"/>
                    <a:pt x="584" y="2175"/>
                  </a:cubicBezTo>
                  <a:cubicBezTo>
                    <a:pt x="743" y="2039"/>
                    <a:pt x="632" y="1940"/>
                    <a:pt x="721" y="1842"/>
                  </a:cubicBezTo>
                  <a:cubicBezTo>
                    <a:pt x="793" y="1761"/>
                    <a:pt x="944" y="1800"/>
                    <a:pt x="1045" y="1705"/>
                  </a:cubicBezTo>
                  <a:cubicBezTo>
                    <a:pt x="1060" y="1622"/>
                    <a:pt x="1043" y="1582"/>
                    <a:pt x="1106" y="1542"/>
                  </a:cubicBezTo>
                  <a:cubicBezTo>
                    <a:pt x="1142" y="1520"/>
                    <a:pt x="1225" y="1506"/>
                    <a:pt x="1281" y="1488"/>
                  </a:cubicBezTo>
                  <a:lnTo>
                    <a:pt x="1281" y="704"/>
                  </a:lnTo>
                  <a:cubicBezTo>
                    <a:pt x="1235" y="707"/>
                    <a:pt x="1203" y="702"/>
                    <a:pt x="1175" y="678"/>
                  </a:cubicBezTo>
                  <a:cubicBezTo>
                    <a:pt x="1128" y="638"/>
                    <a:pt x="1150" y="629"/>
                    <a:pt x="1130" y="589"/>
                  </a:cubicBezTo>
                  <a:cubicBezTo>
                    <a:pt x="1088" y="585"/>
                    <a:pt x="998" y="584"/>
                    <a:pt x="964" y="576"/>
                  </a:cubicBezTo>
                  <a:cubicBezTo>
                    <a:pt x="898" y="561"/>
                    <a:pt x="928" y="542"/>
                    <a:pt x="883" y="50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2128563" y="1821102"/>
              <a:ext cx="574300" cy="786323"/>
            </a:xfrm>
            <a:custGeom>
              <a:avLst/>
              <a:gdLst>
                <a:gd name="T0" fmla="*/ 192 w 1860"/>
                <a:gd name="T1" fmla="*/ 1231 h 2405"/>
                <a:gd name="T2" fmla="*/ 280 w 1860"/>
                <a:gd name="T3" fmla="*/ 1234 h 2405"/>
                <a:gd name="T4" fmla="*/ 304 w 1860"/>
                <a:gd name="T5" fmla="*/ 1327 h 2405"/>
                <a:gd name="T6" fmla="*/ 381 w 1860"/>
                <a:gd name="T7" fmla="*/ 1465 h 2405"/>
                <a:gd name="T8" fmla="*/ 480 w 1860"/>
                <a:gd name="T9" fmla="*/ 1442 h 2405"/>
                <a:gd name="T10" fmla="*/ 537 w 1860"/>
                <a:gd name="T11" fmla="*/ 1535 h 2405"/>
                <a:gd name="T12" fmla="*/ 661 w 1860"/>
                <a:gd name="T13" fmla="*/ 1560 h 2405"/>
                <a:gd name="T14" fmla="*/ 805 w 1860"/>
                <a:gd name="T15" fmla="*/ 1570 h 2405"/>
                <a:gd name="T16" fmla="*/ 877 w 1860"/>
                <a:gd name="T17" fmla="*/ 1457 h 2405"/>
                <a:gd name="T18" fmla="*/ 1048 w 1860"/>
                <a:gd name="T19" fmla="*/ 1485 h 2405"/>
                <a:gd name="T20" fmla="*/ 1139 w 1860"/>
                <a:gd name="T21" fmla="*/ 1593 h 2405"/>
                <a:gd name="T22" fmla="*/ 1174 w 1860"/>
                <a:gd name="T23" fmla="*/ 1658 h 2405"/>
                <a:gd name="T24" fmla="*/ 1183 w 1860"/>
                <a:gd name="T25" fmla="*/ 1746 h 2405"/>
                <a:gd name="T26" fmla="*/ 1339 w 1860"/>
                <a:gd name="T27" fmla="*/ 1867 h 2405"/>
                <a:gd name="T28" fmla="*/ 1591 w 1860"/>
                <a:gd name="T29" fmla="*/ 2162 h 2405"/>
                <a:gd name="T30" fmla="*/ 1637 w 1860"/>
                <a:gd name="T31" fmla="*/ 2405 h 2405"/>
                <a:gd name="T32" fmla="*/ 1786 w 1860"/>
                <a:gd name="T33" fmla="*/ 2214 h 2405"/>
                <a:gd name="T34" fmla="*/ 1802 w 1860"/>
                <a:gd name="T35" fmla="*/ 1901 h 2405"/>
                <a:gd name="T36" fmla="*/ 1772 w 1860"/>
                <a:gd name="T37" fmla="*/ 1745 h 2405"/>
                <a:gd name="T38" fmla="*/ 1674 w 1860"/>
                <a:gd name="T39" fmla="*/ 1656 h 2405"/>
                <a:gd name="T40" fmla="*/ 1674 w 1860"/>
                <a:gd name="T41" fmla="*/ 1333 h 2405"/>
                <a:gd name="T42" fmla="*/ 1512 w 1860"/>
                <a:gd name="T43" fmla="*/ 1360 h 2405"/>
                <a:gd name="T44" fmla="*/ 1386 w 1860"/>
                <a:gd name="T45" fmla="*/ 1234 h 2405"/>
                <a:gd name="T46" fmla="*/ 1370 w 1860"/>
                <a:gd name="T47" fmla="*/ 1025 h 2405"/>
                <a:gd name="T48" fmla="*/ 1226 w 1860"/>
                <a:gd name="T49" fmla="*/ 934 h 2405"/>
                <a:gd name="T50" fmla="*/ 1292 w 1860"/>
                <a:gd name="T51" fmla="*/ 838 h 2405"/>
                <a:gd name="T52" fmla="*/ 1348 w 1860"/>
                <a:gd name="T53" fmla="*/ 735 h 2405"/>
                <a:gd name="T54" fmla="*/ 1220 w 1860"/>
                <a:gd name="T55" fmla="*/ 652 h 2405"/>
                <a:gd name="T56" fmla="*/ 1242 w 1860"/>
                <a:gd name="T57" fmla="*/ 480 h 2405"/>
                <a:gd name="T58" fmla="*/ 1203 w 1860"/>
                <a:gd name="T59" fmla="*/ 513 h 2405"/>
                <a:gd name="T60" fmla="*/ 1184 w 1860"/>
                <a:gd name="T61" fmla="*/ 557 h 2405"/>
                <a:gd name="T62" fmla="*/ 1126 w 1860"/>
                <a:gd name="T63" fmla="*/ 628 h 2405"/>
                <a:gd name="T64" fmla="*/ 1057 w 1860"/>
                <a:gd name="T65" fmla="*/ 505 h 2405"/>
                <a:gd name="T66" fmla="*/ 963 w 1860"/>
                <a:gd name="T67" fmla="*/ 399 h 2405"/>
                <a:gd name="T68" fmla="*/ 1023 w 1860"/>
                <a:gd name="T69" fmla="*/ 199 h 2405"/>
                <a:gd name="T70" fmla="*/ 1033 w 1860"/>
                <a:gd name="T71" fmla="*/ 67 h 2405"/>
                <a:gd name="T72" fmla="*/ 415 w 1860"/>
                <a:gd name="T73" fmla="*/ 53 h 2405"/>
                <a:gd name="T74" fmla="*/ 242 w 1860"/>
                <a:gd name="T75" fmla="*/ 0 h 2405"/>
                <a:gd name="T76" fmla="*/ 196 w 1860"/>
                <a:gd name="T77" fmla="*/ 151 h 2405"/>
                <a:gd name="T78" fmla="*/ 250 w 1860"/>
                <a:gd name="T79" fmla="*/ 510 h 2405"/>
                <a:gd name="T80" fmla="*/ 167 w 1860"/>
                <a:gd name="T81" fmla="*/ 630 h 2405"/>
                <a:gd name="T82" fmla="*/ 329 w 1860"/>
                <a:gd name="T83" fmla="*/ 811 h 2405"/>
                <a:gd name="T84" fmla="*/ 267 w 1860"/>
                <a:gd name="T85" fmla="*/ 1030 h 2405"/>
                <a:gd name="T86" fmla="*/ 120 w 1860"/>
                <a:gd name="T87" fmla="*/ 962 h 2405"/>
                <a:gd name="T88" fmla="*/ 86 w 1860"/>
                <a:gd name="T89" fmla="*/ 1138 h 2405"/>
                <a:gd name="T90" fmla="*/ 11 w 1860"/>
                <a:gd name="T91" fmla="*/ 1278 h 2405"/>
                <a:gd name="T92" fmla="*/ 192 w 1860"/>
                <a:gd name="T93" fmla="*/ 1231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0" h="2405">
                  <a:moveTo>
                    <a:pt x="192" y="1231"/>
                  </a:moveTo>
                  <a:lnTo>
                    <a:pt x="280" y="1234"/>
                  </a:lnTo>
                  <a:cubicBezTo>
                    <a:pt x="308" y="1270"/>
                    <a:pt x="303" y="1273"/>
                    <a:pt x="304" y="1327"/>
                  </a:cubicBezTo>
                  <a:cubicBezTo>
                    <a:pt x="305" y="1409"/>
                    <a:pt x="339" y="1432"/>
                    <a:pt x="381" y="1465"/>
                  </a:cubicBezTo>
                  <a:cubicBezTo>
                    <a:pt x="418" y="1453"/>
                    <a:pt x="428" y="1420"/>
                    <a:pt x="480" y="1442"/>
                  </a:cubicBezTo>
                  <a:cubicBezTo>
                    <a:pt x="517" y="1458"/>
                    <a:pt x="532" y="1489"/>
                    <a:pt x="537" y="1535"/>
                  </a:cubicBezTo>
                  <a:cubicBezTo>
                    <a:pt x="644" y="1524"/>
                    <a:pt x="594" y="1540"/>
                    <a:pt x="661" y="1560"/>
                  </a:cubicBezTo>
                  <a:cubicBezTo>
                    <a:pt x="688" y="1568"/>
                    <a:pt x="764" y="1566"/>
                    <a:pt x="805" y="1570"/>
                  </a:cubicBezTo>
                  <a:cubicBezTo>
                    <a:pt x="818" y="1510"/>
                    <a:pt x="803" y="1466"/>
                    <a:pt x="877" y="1457"/>
                  </a:cubicBezTo>
                  <a:cubicBezTo>
                    <a:pt x="923" y="1452"/>
                    <a:pt x="1007" y="1470"/>
                    <a:pt x="1048" y="1485"/>
                  </a:cubicBezTo>
                  <a:cubicBezTo>
                    <a:pt x="1131" y="1516"/>
                    <a:pt x="1102" y="1532"/>
                    <a:pt x="1139" y="1593"/>
                  </a:cubicBezTo>
                  <a:cubicBezTo>
                    <a:pt x="1156" y="1622"/>
                    <a:pt x="1164" y="1608"/>
                    <a:pt x="1174" y="1658"/>
                  </a:cubicBezTo>
                  <a:cubicBezTo>
                    <a:pt x="1182" y="1694"/>
                    <a:pt x="1175" y="1715"/>
                    <a:pt x="1183" y="1746"/>
                  </a:cubicBezTo>
                  <a:cubicBezTo>
                    <a:pt x="1210" y="1792"/>
                    <a:pt x="1297" y="1828"/>
                    <a:pt x="1339" y="1867"/>
                  </a:cubicBezTo>
                  <a:cubicBezTo>
                    <a:pt x="1400" y="1923"/>
                    <a:pt x="1549" y="2085"/>
                    <a:pt x="1591" y="2162"/>
                  </a:cubicBezTo>
                  <a:cubicBezTo>
                    <a:pt x="1644" y="2257"/>
                    <a:pt x="1631" y="2285"/>
                    <a:pt x="1637" y="2405"/>
                  </a:cubicBezTo>
                  <a:cubicBezTo>
                    <a:pt x="1779" y="2363"/>
                    <a:pt x="1799" y="2389"/>
                    <a:pt x="1786" y="2214"/>
                  </a:cubicBezTo>
                  <a:cubicBezTo>
                    <a:pt x="1779" y="2108"/>
                    <a:pt x="1860" y="2154"/>
                    <a:pt x="1802" y="1901"/>
                  </a:cubicBezTo>
                  <a:cubicBezTo>
                    <a:pt x="1791" y="1851"/>
                    <a:pt x="1790" y="1787"/>
                    <a:pt x="1772" y="1745"/>
                  </a:cubicBezTo>
                  <a:cubicBezTo>
                    <a:pt x="1747" y="1684"/>
                    <a:pt x="1710" y="1693"/>
                    <a:pt x="1674" y="1656"/>
                  </a:cubicBezTo>
                  <a:cubicBezTo>
                    <a:pt x="1610" y="1591"/>
                    <a:pt x="1690" y="1455"/>
                    <a:pt x="1674" y="1333"/>
                  </a:cubicBezTo>
                  <a:cubicBezTo>
                    <a:pt x="1529" y="1301"/>
                    <a:pt x="1616" y="1345"/>
                    <a:pt x="1512" y="1360"/>
                  </a:cubicBezTo>
                  <a:cubicBezTo>
                    <a:pt x="1467" y="1342"/>
                    <a:pt x="1410" y="1278"/>
                    <a:pt x="1386" y="1234"/>
                  </a:cubicBezTo>
                  <a:cubicBezTo>
                    <a:pt x="1340" y="1146"/>
                    <a:pt x="1377" y="1113"/>
                    <a:pt x="1370" y="1025"/>
                  </a:cubicBezTo>
                  <a:cubicBezTo>
                    <a:pt x="1318" y="988"/>
                    <a:pt x="1258" y="981"/>
                    <a:pt x="1226" y="934"/>
                  </a:cubicBezTo>
                  <a:cubicBezTo>
                    <a:pt x="1243" y="876"/>
                    <a:pt x="1257" y="912"/>
                    <a:pt x="1292" y="838"/>
                  </a:cubicBezTo>
                  <a:cubicBezTo>
                    <a:pt x="1310" y="798"/>
                    <a:pt x="1338" y="764"/>
                    <a:pt x="1348" y="735"/>
                  </a:cubicBezTo>
                  <a:cubicBezTo>
                    <a:pt x="1311" y="702"/>
                    <a:pt x="1245" y="703"/>
                    <a:pt x="1220" y="652"/>
                  </a:cubicBezTo>
                  <a:cubicBezTo>
                    <a:pt x="1174" y="559"/>
                    <a:pt x="1266" y="559"/>
                    <a:pt x="1242" y="480"/>
                  </a:cubicBezTo>
                  <a:cubicBezTo>
                    <a:pt x="1211" y="494"/>
                    <a:pt x="1220" y="488"/>
                    <a:pt x="1203" y="513"/>
                  </a:cubicBezTo>
                  <a:cubicBezTo>
                    <a:pt x="1198" y="520"/>
                    <a:pt x="1188" y="548"/>
                    <a:pt x="1184" y="557"/>
                  </a:cubicBezTo>
                  <a:cubicBezTo>
                    <a:pt x="1165" y="606"/>
                    <a:pt x="1167" y="611"/>
                    <a:pt x="1126" y="628"/>
                  </a:cubicBezTo>
                  <a:cubicBezTo>
                    <a:pt x="1062" y="601"/>
                    <a:pt x="1088" y="566"/>
                    <a:pt x="1057" y="505"/>
                  </a:cubicBezTo>
                  <a:cubicBezTo>
                    <a:pt x="1038" y="468"/>
                    <a:pt x="992" y="430"/>
                    <a:pt x="963" y="399"/>
                  </a:cubicBezTo>
                  <a:cubicBezTo>
                    <a:pt x="836" y="261"/>
                    <a:pt x="934" y="253"/>
                    <a:pt x="1023" y="199"/>
                  </a:cubicBezTo>
                  <a:cubicBezTo>
                    <a:pt x="1018" y="111"/>
                    <a:pt x="982" y="146"/>
                    <a:pt x="1033" y="67"/>
                  </a:cubicBezTo>
                  <a:cubicBezTo>
                    <a:pt x="823" y="54"/>
                    <a:pt x="657" y="88"/>
                    <a:pt x="415" y="53"/>
                  </a:cubicBezTo>
                  <a:cubicBezTo>
                    <a:pt x="347" y="43"/>
                    <a:pt x="290" y="7"/>
                    <a:pt x="242" y="0"/>
                  </a:cubicBezTo>
                  <a:cubicBezTo>
                    <a:pt x="209" y="43"/>
                    <a:pt x="200" y="92"/>
                    <a:pt x="196" y="151"/>
                  </a:cubicBezTo>
                  <a:cubicBezTo>
                    <a:pt x="186" y="313"/>
                    <a:pt x="289" y="182"/>
                    <a:pt x="250" y="510"/>
                  </a:cubicBezTo>
                  <a:cubicBezTo>
                    <a:pt x="239" y="598"/>
                    <a:pt x="211" y="576"/>
                    <a:pt x="167" y="630"/>
                  </a:cubicBezTo>
                  <a:cubicBezTo>
                    <a:pt x="174" y="725"/>
                    <a:pt x="272" y="738"/>
                    <a:pt x="329" y="811"/>
                  </a:cubicBezTo>
                  <a:cubicBezTo>
                    <a:pt x="380" y="877"/>
                    <a:pt x="318" y="993"/>
                    <a:pt x="267" y="1030"/>
                  </a:cubicBezTo>
                  <a:cubicBezTo>
                    <a:pt x="181" y="1029"/>
                    <a:pt x="190" y="967"/>
                    <a:pt x="120" y="962"/>
                  </a:cubicBezTo>
                  <a:cubicBezTo>
                    <a:pt x="95" y="1025"/>
                    <a:pt x="131" y="1077"/>
                    <a:pt x="86" y="1138"/>
                  </a:cubicBezTo>
                  <a:cubicBezTo>
                    <a:pt x="47" y="1191"/>
                    <a:pt x="0" y="1184"/>
                    <a:pt x="11" y="1278"/>
                  </a:cubicBezTo>
                  <a:cubicBezTo>
                    <a:pt x="110" y="1298"/>
                    <a:pt x="102" y="1240"/>
                    <a:pt x="192" y="123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3365412" y="2119133"/>
              <a:ext cx="532212" cy="563100"/>
            </a:xfrm>
            <a:custGeom>
              <a:avLst/>
              <a:gdLst>
                <a:gd name="T0" fmla="*/ 270 w 1723"/>
                <a:gd name="T1" fmla="*/ 570 h 1718"/>
                <a:gd name="T2" fmla="*/ 291 w 1723"/>
                <a:gd name="T3" fmla="*/ 701 h 1718"/>
                <a:gd name="T4" fmla="*/ 253 w 1723"/>
                <a:gd name="T5" fmla="*/ 839 h 1718"/>
                <a:gd name="T6" fmla="*/ 89 w 1723"/>
                <a:gd name="T7" fmla="*/ 1023 h 1718"/>
                <a:gd name="T8" fmla="*/ 62 w 1723"/>
                <a:gd name="T9" fmla="*/ 1159 h 1718"/>
                <a:gd name="T10" fmla="*/ 41 w 1723"/>
                <a:gd name="T11" fmla="*/ 1460 h 1718"/>
                <a:gd name="T12" fmla="*/ 11 w 1723"/>
                <a:gd name="T13" fmla="*/ 1601 h 1718"/>
                <a:gd name="T14" fmla="*/ 146 w 1723"/>
                <a:gd name="T15" fmla="*/ 1504 h 1718"/>
                <a:gd name="T16" fmla="*/ 577 w 1723"/>
                <a:gd name="T17" fmla="*/ 1497 h 1718"/>
                <a:gd name="T18" fmla="*/ 744 w 1723"/>
                <a:gd name="T19" fmla="*/ 1718 h 1718"/>
                <a:gd name="T20" fmla="*/ 836 w 1723"/>
                <a:gd name="T21" fmla="*/ 1558 h 1718"/>
                <a:gd name="T22" fmla="*/ 981 w 1723"/>
                <a:gd name="T23" fmla="*/ 1443 h 1718"/>
                <a:gd name="T24" fmla="*/ 1048 w 1723"/>
                <a:gd name="T25" fmla="*/ 1261 h 1718"/>
                <a:gd name="T26" fmla="*/ 1251 w 1723"/>
                <a:gd name="T27" fmla="*/ 1254 h 1718"/>
                <a:gd name="T28" fmla="*/ 1240 w 1723"/>
                <a:gd name="T29" fmla="*/ 1108 h 1718"/>
                <a:gd name="T30" fmla="*/ 1467 w 1723"/>
                <a:gd name="T31" fmla="*/ 969 h 1718"/>
                <a:gd name="T32" fmla="*/ 1499 w 1723"/>
                <a:gd name="T33" fmla="*/ 914 h 1718"/>
                <a:gd name="T34" fmla="*/ 1572 w 1723"/>
                <a:gd name="T35" fmla="*/ 815 h 1718"/>
                <a:gd name="T36" fmla="*/ 1622 w 1723"/>
                <a:gd name="T37" fmla="*/ 769 h 1718"/>
                <a:gd name="T38" fmla="*/ 1627 w 1723"/>
                <a:gd name="T39" fmla="*/ 685 h 1718"/>
                <a:gd name="T40" fmla="*/ 1713 w 1723"/>
                <a:gd name="T41" fmla="*/ 695 h 1718"/>
                <a:gd name="T42" fmla="*/ 1660 w 1723"/>
                <a:gd name="T43" fmla="*/ 413 h 1718"/>
                <a:gd name="T44" fmla="*/ 1663 w 1723"/>
                <a:gd name="T45" fmla="*/ 174 h 1718"/>
                <a:gd name="T46" fmla="*/ 1458 w 1723"/>
                <a:gd name="T47" fmla="*/ 262 h 1718"/>
                <a:gd name="T48" fmla="*/ 1358 w 1723"/>
                <a:gd name="T49" fmla="*/ 301 h 1718"/>
                <a:gd name="T50" fmla="*/ 1251 w 1723"/>
                <a:gd name="T51" fmla="*/ 287 h 1718"/>
                <a:gd name="T52" fmla="*/ 853 w 1723"/>
                <a:gd name="T53" fmla="*/ 62 h 1718"/>
                <a:gd name="T54" fmla="*/ 622 w 1723"/>
                <a:gd name="T55" fmla="*/ 36 h 1718"/>
                <a:gd name="T56" fmla="*/ 414 w 1723"/>
                <a:gd name="T57" fmla="*/ 142 h 1718"/>
                <a:gd name="T58" fmla="*/ 402 w 1723"/>
                <a:gd name="T59" fmla="*/ 393 h 1718"/>
                <a:gd name="T60" fmla="*/ 270 w 1723"/>
                <a:gd name="T61" fmla="*/ 57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18">
                  <a:moveTo>
                    <a:pt x="270" y="570"/>
                  </a:moveTo>
                  <a:cubicBezTo>
                    <a:pt x="276" y="619"/>
                    <a:pt x="302" y="645"/>
                    <a:pt x="291" y="701"/>
                  </a:cubicBezTo>
                  <a:cubicBezTo>
                    <a:pt x="285" y="738"/>
                    <a:pt x="264" y="799"/>
                    <a:pt x="253" y="839"/>
                  </a:cubicBezTo>
                  <a:cubicBezTo>
                    <a:pt x="205" y="1011"/>
                    <a:pt x="143" y="953"/>
                    <a:pt x="89" y="1023"/>
                  </a:cubicBezTo>
                  <a:cubicBezTo>
                    <a:pt x="62" y="1058"/>
                    <a:pt x="78" y="1104"/>
                    <a:pt x="62" y="1159"/>
                  </a:cubicBezTo>
                  <a:cubicBezTo>
                    <a:pt x="13" y="1326"/>
                    <a:pt x="57" y="1409"/>
                    <a:pt x="41" y="1460"/>
                  </a:cubicBezTo>
                  <a:cubicBezTo>
                    <a:pt x="23" y="1520"/>
                    <a:pt x="0" y="1508"/>
                    <a:pt x="11" y="1601"/>
                  </a:cubicBezTo>
                  <a:cubicBezTo>
                    <a:pt x="65" y="1579"/>
                    <a:pt x="89" y="1533"/>
                    <a:pt x="146" y="1504"/>
                  </a:cubicBezTo>
                  <a:cubicBezTo>
                    <a:pt x="243" y="1456"/>
                    <a:pt x="481" y="1461"/>
                    <a:pt x="577" y="1497"/>
                  </a:cubicBezTo>
                  <a:cubicBezTo>
                    <a:pt x="725" y="1553"/>
                    <a:pt x="526" y="1651"/>
                    <a:pt x="744" y="1718"/>
                  </a:cubicBezTo>
                  <a:lnTo>
                    <a:pt x="836" y="1558"/>
                  </a:lnTo>
                  <a:cubicBezTo>
                    <a:pt x="860" y="1506"/>
                    <a:pt x="934" y="1473"/>
                    <a:pt x="981" y="1443"/>
                  </a:cubicBezTo>
                  <a:cubicBezTo>
                    <a:pt x="977" y="1377"/>
                    <a:pt x="912" y="1399"/>
                    <a:pt x="1048" y="1261"/>
                  </a:cubicBezTo>
                  <a:cubicBezTo>
                    <a:pt x="1149" y="1158"/>
                    <a:pt x="1171" y="1233"/>
                    <a:pt x="1251" y="1254"/>
                  </a:cubicBezTo>
                  <a:lnTo>
                    <a:pt x="1240" y="1108"/>
                  </a:lnTo>
                  <a:cubicBezTo>
                    <a:pt x="1314" y="1064"/>
                    <a:pt x="1428" y="1032"/>
                    <a:pt x="1467" y="969"/>
                  </a:cubicBezTo>
                  <a:cubicBezTo>
                    <a:pt x="1483" y="942"/>
                    <a:pt x="1479" y="937"/>
                    <a:pt x="1499" y="914"/>
                  </a:cubicBezTo>
                  <a:cubicBezTo>
                    <a:pt x="1555" y="852"/>
                    <a:pt x="1523" y="922"/>
                    <a:pt x="1572" y="815"/>
                  </a:cubicBezTo>
                  <a:cubicBezTo>
                    <a:pt x="1601" y="752"/>
                    <a:pt x="1565" y="803"/>
                    <a:pt x="1622" y="769"/>
                  </a:cubicBezTo>
                  <a:lnTo>
                    <a:pt x="1627" y="685"/>
                  </a:lnTo>
                  <a:lnTo>
                    <a:pt x="1713" y="695"/>
                  </a:lnTo>
                  <a:cubicBezTo>
                    <a:pt x="1723" y="604"/>
                    <a:pt x="1701" y="478"/>
                    <a:pt x="1660" y="413"/>
                  </a:cubicBezTo>
                  <a:cubicBezTo>
                    <a:pt x="1580" y="284"/>
                    <a:pt x="1605" y="290"/>
                    <a:pt x="1663" y="174"/>
                  </a:cubicBezTo>
                  <a:cubicBezTo>
                    <a:pt x="1580" y="194"/>
                    <a:pt x="1537" y="266"/>
                    <a:pt x="1458" y="262"/>
                  </a:cubicBezTo>
                  <a:cubicBezTo>
                    <a:pt x="1363" y="257"/>
                    <a:pt x="1417" y="253"/>
                    <a:pt x="1358" y="301"/>
                  </a:cubicBezTo>
                  <a:cubicBezTo>
                    <a:pt x="1312" y="339"/>
                    <a:pt x="1284" y="324"/>
                    <a:pt x="1251" y="287"/>
                  </a:cubicBezTo>
                  <a:cubicBezTo>
                    <a:pt x="1097" y="121"/>
                    <a:pt x="1056" y="174"/>
                    <a:pt x="853" y="62"/>
                  </a:cubicBezTo>
                  <a:cubicBezTo>
                    <a:pt x="741" y="1"/>
                    <a:pt x="755" y="0"/>
                    <a:pt x="622" y="36"/>
                  </a:cubicBezTo>
                  <a:cubicBezTo>
                    <a:pt x="553" y="55"/>
                    <a:pt x="503" y="17"/>
                    <a:pt x="414" y="142"/>
                  </a:cubicBezTo>
                  <a:cubicBezTo>
                    <a:pt x="357" y="223"/>
                    <a:pt x="410" y="297"/>
                    <a:pt x="402" y="393"/>
                  </a:cubicBezTo>
                  <a:cubicBezTo>
                    <a:pt x="391" y="544"/>
                    <a:pt x="346" y="500"/>
                    <a:pt x="270" y="57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2902443" y="1669806"/>
              <a:ext cx="643542" cy="590462"/>
            </a:xfrm>
            <a:custGeom>
              <a:avLst/>
              <a:gdLst>
                <a:gd name="T0" fmla="*/ 0 w 2081"/>
                <a:gd name="T1" fmla="*/ 645 h 1803"/>
                <a:gd name="T2" fmla="*/ 695 w 2081"/>
                <a:gd name="T3" fmla="*/ 674 h 1803"/>
                <a:gd name="T4" fmla="*/ 713 w 2081"/>
                <a:gd name="T5" fmla="*/ 1768 h 1803"/>
                <a:gd name="T6" fmla="*/ 1856 w 2081"/>
                <a:gd name="T7" fmla="*/ 1803 h 1803"/>
                <a:gd name="T8" fmla="*/ 1888 w 2081"/>
                <a:gd name="T9" fmla="*/ 1478 h 1803"/>
                <a:gd name="T10" fmla="*/ 2081 w 2081"/>
                <a:gd name="T11" fmla="*/ 1281 h 1803"/>
                <a:gd name="T12" fmla="*/ 1887 w 2081"/>
                <a:gd name="T13" fmla="*/ 1116 h 1803"/>
                <a:gd name="T14" fmla="*/ 1538 w 2081"/>
                <a:gd name="T15" fmla="*/ 929 h 1803"/>
                <a:gd name="T16" fmla="*/ 1453 w 2081"/>
                <a:gd name="T17" fmla="*/ 828 h 1803"/>
                <a:gd name="T18" fmla="*/ 1376 w 2081"/>
                <a:gd name="T19" fmla="*/ 718 h 1803"/>
                <a:gd name="T20" fmla="*/ 1293 w 2081"/>
                <a:gd name="T21" fmla="*/ 615 h 1803"/>
                <a:gd name="T22" fmla="*/ 1122 w 2081"/>
                <a:gd name="T23" fmla="*/ 424 h 1803"/>
                <a:gd name="T24" fmla="*/ 676 w 2081"/>
                <a:gd name="T25" fmla="*/ 148 h 1803"/>
                <a:gd name="T26" fmla="*/ 586 w 2081"/>
                <a:gd name="T27" fmla="*/ 52 h 1803"/>
                <a:gd name="T28" fmla="*/ 445 w 2081"/>
                <a:gd name="T29" fmla="*/ 0 h 1803"/>
                <a:gd name="T30" fmla="*/ 238 w 2081"/>
                <a:gd name="T31" fmla="*/ 339 h 1803"/>
                <a:gd name="T32" fmla="*/ 115 w 2081"/>
                <a:gd name="T33" fmla="*/ 489 h 1803"/>
                <a:gd name="T34" fmla="*/ 0 w 2081"/>
                <a:gd name="T35" fmla="*/ 645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1" h="1803">
                  <a:moveTo>
                    <a:pt x="0" y="645"/>
                  </a:moveTo>
                  <a:cubicBezTo>
                    <a:pt x="102" y="649"/>
                    <a:pt x="644" y="655"/>
                    <a:pt x="695" y="674"/>
                  </a:cubicBezTo>
                  <a:cubicBezTo>
                    <a:pt x="749" y="813"/>
                    <a:pt x="668" y="1556"/>
                    <a:pt x="713" y="1768"/>
                  </a:cubicBezTo>
                  <a:lnTo>
                    <a:pt x="1856" y="1803"/>
                  </a:lnTo>
                  <a:cubicBezTo>
                    <a:pt x="1868" y="1663"/>
                    <a:pt x="1806" y="1584"/>
                    <a:pt x="1888" y="1478"/>
                  </a:cubicBezTo>
                  <a:cubicBezTo>
                    <a:pt x="1937" y="1414"/>
                    <a:pt x="2050" y="1354"/>
                    <a:pt x="2081" y="1281"/>
                  </a:cubicBezTo>
                  <a:cubicBezTo>
                    <a:pt x="2015" y="1232"/>
                    <a:pt x="1961" y="1169"/>
                    <a:pt x="1887" y="1116"/>
                  </a:cubicBezTo>
                  <a:cubicBezTo>
                    <a:pt x="1796" y="1049"/>
                    <a:pt x="1608" y="1012"/>
                    <a:pt x="1538" y="929"/>
                  </a:cubicBezTo>
                  <a:lnTo>
                    <a:pt x="1453" y="828"/>
                  </a:lnTo>
                  <a:cubicBezTo>
                    <a:pt x="1411" y="759"/>
                    <a:pt x="1457" y="768"/>
                    <a:pt x="1376" y="718"/>
                  </a:cubicBezTo>
                  <a:cubicBezTo>
                    <a:pt x="1323" y="686"/>
                    <a:pt x="1319" y="678"/>
                    <a:pt x="1293" y="615"/>
                  </a:cubicBezTo>
                  <a:cubicBezTo>
                    <a:pt x="1238" y="481"/>
                    <a:pt x="1197" y="519"/>
                    <a:pt x="1122" y="424"/>
                  </a:cubicBezTo>
                  <a:cubicBezTo>
                    <a:pt x="1032" y="311"/>
                    <a:pt x="817" y="246"/>
                    <a:pt x="676" y="148"/>
                  </a:cubicBezTo>
                  <a:cubicBezTo>
                    <a:pt x="622" y="110"/>
                    <a:pt x="631" y="83"/>
                    <a:pt x="586" y="52"/>
                  </a:cubicBezTo>
                  <a:cubicBezTo>
                    <a:pt x="546" y="24"/>
                    <a:pt x="504" y="8"/>
                    <a:pt x="445" y="0"/>
                  </a:cubicBezTo>
                  <a:cubicBezTo>
                    <a:pt x="442" y="128"/>
                    <a:pt x="355" y="197"/>
                    <a:pt x="238" y="339"/>
                  </a:cubicBezTo>
                  <a:cubicBezTo>
                    <a:pt x="196" y="390"/>
                    <a:pt x="157" y="435"/>
                    <a:pt x="115" y="489"/>
                  </a:cubicBezTo>
                  <a:cubicBezTo>
                    <a:pt x="88" y="524"/>
                    <a:pt x="8" y="607"/>
                    <a:pt x="0" y="64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2063394" y="2231469"/>
              <a:ext cx="575658" cy="669671"/>
            </a:xfrm>
            <a:custGeom>
              <a:avLst/>
              <a:gdLst>
                <a:gd name="T0" fmla="*/ 185 w 1862"/>
                <a:gd name="T1" fmla="*/ 153 h 2044"/>
                <a:gd name="T2" fmla="*/ 125 w 1862"/>
                <a:gd name="T3" fmla="*/ 272 h 2044"/>
                <a:gd name="T4" fmla="*/ 0 w 1862"/>
                <a:gd name="T5" fmla="*/ 339 h 2044"/>
                <a:gd name="T6" fmla="*/ 125 w 1862"/>
                <a:gd name="T7" fmla="*/ 357 h 2044"/>
                <a:gd name="T8" fmla="*/ 246 w 1862"/>
                <a:gd name="T9" fmla="*/ 478 h 2044"/>
                <a:gd name="T10" fmla="*/ 322 w 1862"/>
                <a:gd name="T11" fmla="*/ 694 h 2044"/>
                <a:gd name="T12" fmla="*/ 312 w 1862"/>
                <a:gd name="T13" fmla="*/ 816 h 2044"/>
                <a:gd name="T14" fmla="*/ 293 w 1862"/>
                <a:gd name="T15" fmla="*/ 923 h 2044"/>
                <a:gd name="T16" fmla="*/ 676 w 1862"/>
                <a:gd name="T17" fmla="*/ 988 h 2044"/>
                <a:gd name="T18" fmla="*/ 926 w 1862"/>
                <a:gd name="T19" fmla="*/ 1273 h 2044"/>
                <a:gd name="T20" fmla="*/ 1047 w 1862"/>
                <a:gd name="T21" fmla="*/ 1410 h 2044"/>
                <a:gd name="T22" fmla="*/ 1056 w 1862"/>
                <a:gd name="T23" fmla="*/ 1540 h 2044"/>
                <a:gd name="T24" fmla="*/ 1145 w 1862"/>
                <a:gd name="T25" fmla="*/ 1850 h 2044"/>
                <a:gd name="T26" fmla="*/ 1250 w 1862"/>
                <a:gd name="T27" fmla="*/ 2016 h 2044"/>
                <a:gd name="T28" fmla="*/ 1389 w 1862"/>
                <a:gd name="T29" fmla="*/ 2044 h 2044"/>
                <a:gd name="T30" fmla="*/ 1513 w 1862"/>
                <a:gd name="T31" fmla="*/ 2016 h 2044"/>
                <a:gd name="T32" fmla="*/ 1642 w 1862"/>
                <a:gd name="T33" fmla="*/ 1979 h 2044"/>
                <a:gd name="T34" fmla="*/ 1690 w 1862"/>
                <a:gd name="T35" fmla="*/ 1427 h 2044"/>
                <a:gd name="T36" fmla="*/ 1788 w 1862"/>
                <a:gd name="T37" fmla="*/ 971 h 2044"/>
                <a:gd name="T38" fmla="*/ 1355 w 1862"/>
                <a:gd name="T39" fmla="*/ 507 h 2044"/>
                <a:gd name="T40" fmla="*/ 1330 w 1862"/>
                <a:gd name="T41" fmla="*/ 383 h 2044"/>
                <a:gd name="T42" fmla="*/ 1299 w 1862"/>
                <a:gd name="T43" fmla="*/ 341 h 2044"/>
                <a:gd name="T44" fmla="*/ 1284 w 1862"/>
                <a:gd name="T45" fmla="*/ 306 h 2044"/>
                <a:gd name="T46" fmla="*/ 1075 w 1862"/>
                <a:gd name="T47" fmla="*/ 249 h 2044"/>
                <a:gd name="T48" fmla="*/ 1024 w 1862"/>
                <a:gd name="T49" fmla="*/ 352 h 2044"/>
                <a:gd name="T50" fmla="*/ 867 w 1862"/>
                <a:gd name="T51" fmla="*/ 348 h 2044"/>
                <a:gd name="T52" fmla="*/ 816 w 1862"/>
                <a:gd name="T53" fmla="*/ 325 h 2044"/>
                <a:gd name="T54" fmla="*/ 752 w 1862"/>
                <a:gd name="T55" fmla="*/ 317 h 2044"/>
                <a:gd name="T56" fmla="*/ 677 w 1862"/>
                <a:gd name="T57" fmla="*/ 226 h 2044"/>
                <a:gd name="T58" fmla="*/ 519 w 1862"/>
                <a:gd name="T59" fmla="*/ 205 h 2044"/>
                <a:gd name="T60" fmla="*/ 474 w 1862"/>
                <a:gd name="T61" fmla="*/ 17 h 2044"/>
                <a:gd name="T62" fmla="*/ 338 w 1862"/>
                <a:gd name="T63" fmla="*/ 37 h 2044"/>
                <a:gd name="T64" fmla="*/ 304 w 1862"/>
                <a:gd name="T65" fmla="*/ 70 h 2044"/>
                <a:gd name="T66" fmla="*/ 233 w 1862"/>
                <a:gd name="T67" fmla="*/ 95 h 2044"/>
                <a:gd name="T68" fmla="*/ 185 w 1862"/>
                <a:gd name="T69" fmla="*/ 15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2" h="2044">
                  <a:moveTo>
                    <a:pt x="185" y="153"/>
                  </a:moveTo>
                  <a:cubicBezTo>
                    <a:pt x="154" y="187"/>
                    <a:pt x="171" y="230"/>
                    <a:pt x="125" y="272"/>
                  </a:cubicBezTo>
                  <a:cubicBezTo>
                    <a:pt x="71" y="322"/>
                    <a:pt x="34" y="288"/>
                    <a:pt x="0" y="339"/>
                  </a:cubicBezTo>
                  <a:cubicBezTo>
                    <a:pt x="61" y="379"/>
                    <a:pt x="57" y="350"/>
                    <a:pt x="125" y="357"/>
                  </a:cubicBezTo>
                  <a:cubicBezTo>
                    <a:pt x="187" y="436"/>
                    <a:pt x="140" y="439"/>
                    <a:pt x="246" y="478"/>
                  </a:cubicBezTo>
                  <a:cubicBezTo>
                    <a:pt x="301" y="519"/>
                    <a:pt x="346" y="588"/>
                    <a:pt x="322" y="694"/>
                  </a:cubicBezTo>
                  <a:cubicBezTo>
                    <a:pt x="304" y="777"/>
                    <a:pt x="303" y="731"/>
                    <a:pt x="312" y="816"/>
                  </a:cubicBezTo>
                  <a:cubicBezTo>
                    <a:pt x="321" y="910"/>
                    <a:pt x="271" y="900"/>
                    <a:pt x="293" y="923"/>
                  </a:cubicBezTo>
                  <a:cubicBezTo>
                    <a:pt x="400" y="989"/>
                    <a:pt x="450" y="795"/>
                    <a:pt x="676" y="988"/>
                  </a:cubicBezTo>
                  <a:cubicBezTo>
                    <a:pt x="845" y="1132"/>
                    <a:pt x="840" y="1201"/>
                    <a:pt x="926" y="1273"/>
                  </a:cubicBezTo>
                  <a:cubicBezTo>
                    <a:pt x="973" y="1313"/>
                    <a:pt x="1041" y="1327"/>
                    <a:pt x="1047" y="1410"/>
                  </a:cubicBezTo>
                  <a:cubicBezTo>
                    <a:pt x="1051" y="1467"/>
                    <a:pt x="1037" y="1479"/>
                    <a:pt x="1056" y="1540"/>
                  </a:cubicBezTo>
                  <a:cubicBezTo>
                    <a:pt x="1127" y="1768"/>
                    <a:pt x="1023" y="1690"/>
                    <a:pt x="1145" y="1850"/>
                  </a:cubicBezTo>
                  <a:cubicBezTo>
                    <a:pt x="1181" y="1898"/>
                    <a:pt x="1218" y="1978"/>
                    <a:pt x="1250" y="2016"/>
                  </a:cubicBezTo>
                  <a:cubicBezTo>
                    <a:pt x="1354" y="1993"/>
                    <a:pt x="1324" y="2014"/>
                    <a:pt x="1389" y="2044"/>
                  </a:cubicBezTo>
                  <a:cubicBezTo>
                    <a:pt x="1452" y="1977"/>
                    <a:pt x="1441" y="2013"/>
                    <a:pt x="1513" y="2016"/>
                  </a:cubicBezTo>
                  <a:cubicBezTo>
                    <a:pt x="1533" y="2017"/>
                    <a:pt x="1604" y="1991"/>
                    <a:pt x="1642" y="1979"/>
                  </a:cubicBezTo>
                  <a:cubicBezTo>
                    <a:pt x="1639" y="1801"/>
                    <a:pt x="1618" y="1566"/>
                    <a:pt x="1690" y="1427"/>
                  </a:cubicBezTo>
                  <a:cubicBezTo>
                    <a:pt x="1755" y="1300"/>
                    <a:pt x="1862" y="1145"/>
                    <a:pt x="1788" y="971"/>
                  </a:cubicBezTo>
                  <a:cubicBezTo>
                    <a:pt x="1689" y="737"/>
                    <a:pt x="1370" y="546"/>
                    <a:pt x="1355" y="507"/>
                  </a:cubicBezTo>
                  <a:cubicBezTo>
                    <a:pt x="1333" y="448"/>
                    <a:pt x="1369" y="440"/>
                    <a:pt x="1330" y="383"/>
                  </a:cubicBezTo>
                  <a:cubicBezTo>
                    <a:pt x="1318" y="364"/>
                    <a:pt x="1315" y="370"/>
                    <a:pt x="1299" y="341"/>
                  </a:cubicBezTo>
                  <a:lnTo>
                    <a:pt x="1284" y="306"/>
                  </a:lnTo>
                  <a:cubicBezTo>
                    <a:pt x="1256" y="246"/>
                    <a:pt x="1144" y="239"/>
                    <a:pt x="1075" y="249"/>
                  </a:cubicBezTo>
                  <a:cubicBezTo>
                    <a:pt x="1054" y="295"/>
                    <a:pt x="1072" y="338"/>
                    <a:pt x="1024" y="352"/>
                  </a:cubicBezTo>
                  <a:cubicBezTo>
                    <a:pt x="1015" y="354"/>
                    <a:pt x="878" y="351"/>
                    <a:pt x="867" y="348"/>
                  </a:cubicBezTo>
                  <a:cubicBezTo>
                    <a:pt x="844" y="343"/>
                    <a:pt x="834" y="331"/>
                    <a:pt x="816" y="325"/>
                  </a:cubicBezTo>
                  <a:cubicBezTo>
                    <a:pt x="772" y="311"/>
                    <a:pt x="787" y="325"/>
                    <a:pt x="752" y="317"/>
                  </a:cubicBezTo>
                  <a:cubicBezTo>
                    <a:pt x="681" y="301"/>
                    <a:pt x="733" y="277"/>
                    <a:pt x="677" y="226"/>
                  </a:cubicBezTo>
                  <a:cubicBezTo>
                    <a:pt x="579" y="236"/>
                    <a:pt x="655" y="291"/>
                    <a:pt x="519" y="205"/>
                  </a:cubicBezTo>
                  <a:cubicBezTo>
                    <a:pt x="466" y="108"/>
                    <a:pt x="494" y="133"/>
                    <a:pt x="474" y="17"/>
                  </a:cubicBezTo>
                  <a:cubicBezTo>
                    <a:pt x="422" y="0"/>
                    <a:pt x="381" y="6"/>
                    <a:pt x="338" y="37"/>
                  </a:cubicBezTo>
                  <a:cubicBezTo>
                    <a:pt x="312" y="57"/>
                    <a:pt x="320" y="51"/>
                    <a:pt x="304" y="70"/>
                  </a:cubicBezTo>
                  <a:cubicBezTo>
                    <a:pt x="260" y="69"/>
                    <a:pt x="263" y="70"/>
                    <a:pt x="233" y="95"/>
                  </a:cubicBezTo>
                  <a:cubicBezTo>
                    <a:pt x="201" y="122"/>
                    <a:pt x="193" y="126"/>
                    <a:pt x="185" y="15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1945276" y="2361079"/>
              <a:ext cx="481977" cy="666790"/>
            </a:xfrm>
            <a:custGeom>
              <a:avLst/>
              <a:gdLst>
                <a:gd name="T0" fmla="*/ 398 w 1561"/>
                <a:gd name="T1" fmla="*/ 303 h 2039"/>
                <a:gd name="T2" fmla="*/ 240 w 1561"/>
                <a:gd name="T3" fmla="*/ 405 h 2039"/>
                <a:gd name="T4" fmla="*/ 285 w 1561"/>
                <a:gd name="T5" fmla="*/ 522 h 2039"/>
                <a:gd name="T6" fmla="*/ 295 w 1561"/>
                <a:gd name="T7" fmla="*/ 664 h 2039"/>
                <a:gd name="T8" fmla="*/ 344 w 1561"/>
                <a:gd name="T9" fmla="*/ 918 h 2039"/>
                <a:gd name="T10" fmla="*/ 189 w 1561"/>
                <a:gd name="T11" fmla="*/ 954 h 2039"/>
                <a:gd name="T12" fmla="*/ 190 w 1561"/>
                <a:gd name="T13" fmla="*/ 1311 h 2039"/>
                <a:gd name="T14" fmla="*/ 114 w 1561"/>
                <a:gd name="T15" fmla="*/ 1316 h 2039"/>
                <a:gd name="T16" fmla="*/ 82 w 1561"/>
                <a:gd name="T17" fmla="*/ 1298 h 2039"/>
                <a:gd name="T18" fmla="*/ 74 w 1561"/>
                <a:gd name="T19" fmla="*/ 1296 h 2039"/>
                <a:gd name="T20" fmla="*/ 68 w 1561"/>
                <a:gd name="T21" fmla="*/ 1535 h 2039"/>
                <a:gd name="T22" fmla="*/ 189 w 1561"/>
                <a:gd name="T23" fmla="*/ 1687 h 2039"/>
                <a:gd name="T24" fmla="*/ 203 w 1561"/>
                <a:gd name="T25" fmla="*/ 1861 h 2039"/>
                <a:gd name="T26" fmla="*/ 359 w 1561"/>
                <a:gd name="T27" fmla="*/ 1930 h 2039"/>
                <a:gd name="T28" fmla="*/ 427 w 1561"/>
                <a:gd name="T29" fmla="*/ 1885 h 2039"/>
                <a:gd name="T30" fmla="*/ 495 w 1561"/>
                <a:gd name="T31" fmla="*/ 1742 h 2039"/>
                <a:gd name="T32" fmla="*/ 601 w 1561"/>
                <a:gd name="T33" fmla="*/ 1711 h 2039"/>
                <a:gd name="T34" fmla="*/ 902 w 1561"/>
                <a:gd name="T35" fmla="*/ 1801 h 2039"/>
                <a:gd name="T36" fmla="*/ 1126 w 1561"/>
                <a:gd name="T37" fmla="*/ 1650 h 2039"/>
                <a:gd name="T38" fmla="*/ 1177 w 1561"/>
                <a:gd name="T39" fmla="*/ 1735 h 2039"/>
                <a:gd name="T40" fmla="*/ 1263 w 1561"/>
                <a:gd name="T41" fmla="*/ 1724 h 2039"/>
                <a:gd name="T42" fmla="*/ 1357 w 1561"/>
                <a:gd name="T43" fmla="*/ 1745 h 2039"/>
                <a:gd name="T44" fmla="*/ 1383 w 1561"/>
                <a:gd name="T45" fmla="*/ 1597 h 2039"/>
                <a:gd name="T46" fmla="*/ 1561 w 1561"/>
                <a:gd name="T47" fmla="*/ 1590 h 2039"/>
                <a:gd name="T48" fmla="*/ 1461 w 1561"/>
                <a:gd name="T49" fmla="*/ 1437 h 2039"/>
                <a:gd name="T50" fmla="*/ 1421 w 1561"/>
                <a:gd name="T51" fmla="*/ 1215 h 2039"/>
                <a:gd name="T52" fmla="*/ 1392 w 1561"/>
                <a:gd name="T53" fmla="*/ 1123 h 2039"/>
                <a:gd name="T54" fmla="*/ 1387 w 1561"/>
                <a:gd name="T55" fmla="*/ 1004 h 2039"/>
                <a:gd name="T56" fmla="*/ 1249 w 1561"/>
                <a:gd name="T57" fmla="*/ 877 h 2039"/>
                <a:gd name="T58" fmla="*/ 1011 w 1561"/>
                <a:gd name="T59" fmla="*/ 605 h 2039"/>
                <a:gd name="T60" fmla="*/ 625 w 1561"/>
                <a:gd name="T61" fmla="*/ 556 h 2039"/>
                <a:gd name="T62" fmla="*/ 656 w 1561"/>
                <a:gd name="T63" fmla="*/ 434 h 2039"/>
                <a:gd name="T64" fmla="*/ 665 w 1561"/>
                <a:gd name="T65" fmla="*/ 296 h 2039"/>
                <a:gd name="T66" fmla="*/ 550 w 1561"/>
                <a:gd name="T67" fmla="*/ 106 h 2039"/>
                <a:gd name="T68" fmla="*/ 489 w 1561"/>
                <a:gd name="T69" fmla="*/ 0 h 2039"/>
                <a:gd name="T70" fmla="*/ 410 w 1561"/>
                <a:gd name="T71" fmla="*/ 1 h 2039"/>
                <a:gd name="T72" fmla="*/ 399 w 1561"/>
                <a:gd name="T73" fmla="*/ 78 h 2039"/>
                <a:gd name="T74" fmla="*/ 372 w 1561"/>
                <a:gd name="T75" fmla="*/ 143 h 2039"/>
                <a:gd name="T76" fmla="*/ 398 w 1561"/>
                <a:gd name="T77" fmla="*/ 303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2039">
                  <a:moveTo>
                    <a:pt x="398" y="303"/>
                  </a:moveTo>
                  <a:cubicBezTo>
                    <a:pt x="325" y="380"/>
                    <a:pt x="291" y="357"/>
                    <a:pt x="240" y="405"/>
                  </a:cubicBezTo>
                  <a:cubicBezTo>
                    <a:pt x="245" y="462"/>
                    <a:pt x="267" y="477"/>
                    <a:pt x="285" y="522"/>
                  </a:cubicBezTo>
                  <a:cubicBezTo>
                    <a:pt x="316" y="599"/>
                    <a:pt x="290" y="600"/>
                    <a:pt x="295" y="664"/>
                  </a:cubicBezTo>
                  <a:cubicBezTo>
                    <a:pt x="303" y="761"/>
                    <a:pt x="401" y="788"/>
                    <a:pt x="344" y="918"/>
                  </a:cubicBezTo>
                  <a:cubicBezTo>
                    <a:pt x="270" y="936"/>
                    <a:pt x="241" y="892"/>
                    <a:pt x="189" y="954"/>
                  </a:cubicBezTo>
                  <a:cubicBezTo>
                    <a:pt x="144" y="1051"/>
                    <a:pt x="226" y="1254"/>
                    <a:pt x="190" y="1311"/>
                  </a:cubicBezTo>
                  <a:cubicBezTo>
                    <a:pt x="190" y="1311"/>
                    <a:pt x="194" y="1353"/>
                    <a:pt x="114" y="1316"/>
                  </a:cubicBezTo>
                  <a:cubicBezTo>
                    <a:pt x="93" y="1306"/>
                    <a:pt x="101" y="1303"/>
                    <a:pt x="82" y="1298"/>
                  </a:cubicBezTo>
                  <a:cubicBezTo>
                    <a:pt x="79" y="1297"/>
                    <a:pt x="76" y="1297"/>
                    <a:pt x="74" y="1296"/>
                  </a:cubicBezTo>
                  <a:cubicBezTo>
                    <a:pt x="0" y="1286"/>
                    <a:pt x="43" y="1476"/>
                    <a:pt x="68" y="1535"/>
                  </a:cubicBezTo>
                  <a:cubicBezTo>
                    <a:pt x="107" y="1624"/>
                    <a:pt x="146" y="1628"/>
                    <a:pt x="189" y="1687"/>
                  </a:cubicBezTo>
                  <a:cubicBezTo>
                    <a:pt x="195" y="1781"/>
                    <a:pt x="141" y="1768"/>
                    <a:pt x="203" y="1861"/>
                  </a:cubicBezTo>
                  <a:cubicBezTo>
                    <a:pt x="321" y="2039"/>
                    <a:pt x="298" y="1980"/>
                    <a:pt x="359" y="1930"/>
                  </a:cubicBezTo>
                  <a:cubicBezTo>
                    <a:pt x="404" y="1892"/>
                    <a:pt x="397" y="1927"/>
                    <a:pt x="427" y="1885"/>
                  </a:cubicBezTo>
                  <a:cubicBezTo>
                    <a:pt x="461" y="1836"/>
                    <a:pt x="431" y="1785"/>
                    <a:pt x="495" y="1742"/>
                  </a:cubicBezTo>
                  <a:cubicBezTo>
                    <a:pt x="559" y="1722"/>
                    <a:pt x="546" y="1758"/>
                    <a:pt x="601" y="1711"/>
                  </a:cubicBezTo>
                  <a:cubicBezTo>
                    <a:pt x="781" y="1558"/>
                    <a:pt x="705" y="1876"/>
                    <a:pt x="902" y="1801"/>
                  </a:cubicBezTo>
                  <a:cubicBezTo>
                    <a:pt x="1007" y="1762"/>
                    <a:pt x="1024" y="1649"/>
                    <a:pt x="1126" y="1650"/>
                  </a:cubicBezTo>
                  <a:cubicBezTo>
                    <a:pt x="1144" y="1673"/>
                    <a:pt x="1159" y="1697"/>
                    <a:pt x="1177" y="1735"/>
                  </a:cubicBezTo>
                  <a:cubicBezTo>
                    <a:pt x="1222" y="1729"/>
                    <a:pt x="1226" y="1708"/>
                    <a:pt x="1263" y="1724"/>
                  </a:cubicBezTo>
                  <a:cubicBezTo>
                    <a:pt x="1304" y="1741"/>
                    <a:pt x="1273" y="1769"/>
                    <a:pt x="1357" y="1745"/>
                  </a:cubicBezTo>
                  <a:cubicBezTo>
                    <a:pt x="1386" y="1682"/>
                    <a:pt x="1346" y="1657"/>
                    <a:pt x="1383" y="1597"/>
                  </a:cubicBezTo>
                  <a:cubicBezTo>
                    <a:pt x="1433" y="1551"/>
                    <a:pt x="1480" y="1593"/>
                    <a:pt x="1561" y="1590"/>
                  </a:cubicBezTo>
                  <a:cubicBezTo>
                    <a:pt x="1542" y="1520"/>
                    <a:pt x="1498" y="1488"/>
                    <a:pt x="1461" y="1437"/>
                  </a:cubicBezTo>
                  <a:cubicBezTo>
                    <a:pt x="1408" y="1366"/>
                    <a:pt x="1437" y="1305"/>
                    <a:pt x="1421" y="1215"/>
                  </a:cubicBezTo>
                  <a:cubicBezTo>
                    <a:pt x="1414" y="1175"/>
                    <a:pt x="1398" y="1161"/>
                    <a:pt x="1392" y="1123"/>
                  </a:cubicBezTo>
                  <a:cubicBezTo>
                    <a:pt x="1385" y="1083"/>
                    <a:pt x="1397" y="1042"/>
                    <a:pt x="1387" y="1004"/>
                  </a:cubicBezTo>
                  <a:cubicBezTo>
                    <a:pt x="1374" y="955"/>
                    <a:pt x="1284" y="918"/>
                    <a:pt x="1249" y="877"/>
                  </a:cubicBezTo>
                  <a:cubicBezTo>
                    <a:pt x="1142" y="755"/>
                    <a:pt x="1211" y="772"/>
                    <a:pt x="1011" y="605"/>
                  </a:cubicBezTo>
                  <a:cubicBezTo>
                    <a:pt x="834" y="458"/>
                    <a:pt x="821" y="639"/>
                    <a:pt x="625" y="556"/>
                  </a:cubicBezTo>
                  <a:cubicBezTo>
                    <a:pt x="620" y="477"/>
                    <a:pt x="659" y="498"/>
                    <a:pt x="656" y="434"/>
                  </a:cubicBezTo>
                  <a:cubicBezTo>
                    <a:pt x="652" y="346"/>
                    <a:pt x="644" y="385"/>
                    <a:pt x="665" y="296"/>
                  </a:cubicBezTo>
                  <a:cubicBezTo>
                    <a:pt x="690" y="192"/>
                    <a:pt x="643" y="102"/>
                    <a:pt x="550" y="106"/>
                  </a:cubicBezTo>
                  <a:cubicBezTo>
                    <a:pt x="530" y="72"/>
                    <a:pt x="512" y="38"/>
                    <a:pt x="489" y="0"/>
                  </a:cubicBezTo>
                  <a:lnTo>
                    <a:pt x="410" y="1"/>
                  </a:lnTo>
                  <a:cubicBezTo>
                    <a:pt x="397" y="44"/>
                    <a:pt x="408" y="43"/>
                    <a:pt x="399" y="78"/>
                  </a:cubicBezTo>
                  <a:cubicBezTo>
                    <a:pt x="387" y="123"/>
                    <a:pt x="373" y="101"/>
                    <a:pt x="372" y="143"/>
                  </a:cubicBezTo>
                  <a:cubicBezTo>
                    <a:pt x="372" y="189"/>
                    <a:pt x="409" y="198"/>
                    <a:pt x="398" y="303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3197062" y="2607346"/>
              <a:ext cx="422239" cy="609184"/>
            </a:xfrm>
            <a:custGeom>
              <a:avLst/>
              <a:gdLst>
                <a:gd name="T0" fmla="*/ 989 w 1367"/>
                <a:gd name="T1" fmla="*/ 1842 h 1864"/>
                <a:gd name="T2" fmla="*/ 957 w 1367"/>
                <a:gd name="T3" fmla="*/ 1639 h 1864"/>
                <a:gd name="T4" fmla="*/ 982 w 1367"/>
                <a:gd name="T5" fmla="*/ 1524 h 1864"/>
                <a:gd name="T6" fmla="*/ 1060 w 1367"/>
                <a:gd name="T7" fmla="*/ 1195 h 1864"/>
                <a:gd name="T8" fmla="*/ 1170 w 1367"/>
                <a:gd name="T9" fmla="*/ 1021 h 1864"/>
                <a:gd name="T10" fmla="*/ 1162 w 1367"/>
                <a:gd name="T11" fmla="*/ 819 h 1864"/>
                <a:gd name="T12" fmla="*/ 1215 w 1367"/>
                <a:gd name="T13" fmla="*/ 772 h 1864"/>
                <a:gd name="T14" fmla="*/ 1313 w 1367"/>
                <a:gd name="T15" fmla="*/ 563 h 1864"/>
                <a:gd name="T16" fmla="*/ 1321 w 1367"/>
                <a:gd name="T17" fmla="*/ 431 h 1864"/>
                <a:gd name="T18" fmla="*/ 1173 w 1367"/>
                <a:gd name="T19" fmla="*/ 214 h 1864"/>
                <a:gd name="T20" fmla="*/ 1144 w 1367"/>
                <a:gd name="T21" fmla="*/ 68 h 1864"/>
                <a:gd name="T22" fmla="*/ 721 w 1367"/>
                <a:gd name="T23" fmla="*/ 44 h 1864"/>
                <a:gd name="T24" fmla="*/ 205 w 1367"/>
                <a:gd name="T25" fmla="*/ 735 h 1864"/>
                <a:gd name="T26" fmla="*/ 99 w 1367"/>
                <a:gd name="T27" fmla="*/ 992 h 1864"/>
                <a:gd name="T28" fmla="*/ 93 w 1367"/>
                <a:gd name="T29" fmla="*/ 1283 h 1864"/>
                <a:gd name="T30" fmla="*/ 187 w 1367"/>
                <a:gd name="T31" fmla="*/ 1425 h 1864"/>
                <a:gd name="T32" fmla="*/ 289 w 1367"/>
                <a:gd name="T33" fmla="*/ 1572 h 1864"/>
                <a:gd name="T34" fmla="*/ 989 w 1367"/>
                <a:gd name="T35" fmla="*/ 1842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7" h="1864">
                  <a:moveTo>
                    <a:pt x="989" y="1842"/>
                  </a:moveTo>
                  <a:cubicBezTo>
                    <a:pt x="920" y="1705"/>
                    <a:pt x="929" y="1809"/>
                    <a:pt x="957" y="1639"/>
                  </a:cubicBezTo>
                  <a:cubicBezTo>
                    <a:pt x="967" y="1575"/>
                    <a:pt x="948" y="1573"/>
                    <a:pt x="982" y="1524"/>
                  </a:cubicBezTo>
                  <a:cubicBezTo>
                    <a:pt x="1157" y="1274"/>
                    <a:pt x="1052" y="1340"/>
                    <a:pt x="1060" y="1195"/>
                  </a:cubicBezTo>
                  <a:cubicBezTo>
                    <a:pt x="1064" y="1106"/>
                    <a:pt x="1129" y="1070"/>
                    <a:pt x="1170" y="1021"/>
                  </a:cubicBezTo>
                  <a:cubicBezTo>
                    <a:pt x="1172" y="1014"/>
                    <a:pt x="1123" y="900"/>
                    <a:pt x="1162" y="819"/>
                  </a:cubicBezTo>
                  <a:cubicBezTo>
                    <a:pt x="1178" y="785"/>
                    <a:pt x="1187" y="800"/>
                    <a:pt x="1215" y="772"/>
                  </a:cubicBezTo>
                  <a:cubicBezTo>
                    <a:pt x="1154" y="662"/>
                    <a:pt x="1161" y="701"/>
                    <a:pt x="1313" y="563"/>
                  </a:cubicBezTo>
                  <a:cubicBezTo>
                    <a:pt x="1295" y="452"/>
                    <a:pt x="1280" y="564"/>
                    <a:pt x="1321" y="431"/>
                  </a:cubicBezTo>
                  <a:cubicBezTo>
                    <a:pt x="1367" y="281"/>
                    <a:pt x="1212" y="247"/>
                    <a:pt x="1173" y="214"/>
                  </a:cubicBezTo>
                  <a:cubicBezTo>
                    <a:pt x="1115" y="164"/>
                    <a:pt x="1144" y="143"/>
                    <a:pt x="1144" y="68"/>
                  </a:cubicBezTo>
                  <a:cubicBezTo>
                    <a:pt x="1059" y="8"/>
                    <a:pt x="823" y="0"/>
                    <a:pt x="721" y="44"/>
                  </a:cubicBezTo>
                  <a:cubicBezTo>
                    <a:pt x="474" y="151"/>
                    <a:pt x="474" y="553"/>
                    <a:pt x="205" y="735"/>
                  </a:cubicBezTo>
                  <a:cubicBezTo>
                    <a:pt x="37" y="850"/>
                    <a:pt x="125" y="874"/>
                    <a:pt x="99" y="992"/>
                  </a:cubicBezTo>
                  <a:cubicBezTo>
                    <a:pt x="81" y="1075"/>
                    <a:pt x="0" y="1039"/>
                    <a:pt x="93" y="1283"/>
                  </a:cubicBezTo>
                  <a:cubicBezTo>
                    <a:pt x="126" y="1370"/>
                    <a:pt x="139" y="1369"/>
                    <a:pt x="187" y="1425"/>
                  </a:cubicBezTo>
                  <a:cubicBezTo>
                    <a:pt x="225" y="1470"/>
                    <a:pt x="248" y="1534"/>
                    <a:pt x="289" y="1572"/>
                  </a:cubicBezTo>
                  <a:cubicBezTo>
                    <a:pt x="406" y="1680"/>
                    <a:pt x="752" y="1864"/>
                    <a:pt x="989" y="184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3038291" y="1414899"/>
              <a:ext cx="647615" cy="666790"/>
            </a:xfrm>
            <a:custGeom>
              <a:avLst/>
              <a:gdLst>
                <a:gd name="T0" fmla="*/ 7 w 2099"/>
                <a:gd name="T1" fmla="*/ 428 h 2037"/>
                <a:gd name="T2" fmla="*/ 6 w 2099"/>
                <a:gd name="T3" fmla="*/ 735 h 2037"/>
                <a:gd name="T4" fmla="*/ 137 w 2099"/>
                <a:gd name="T5" fmla="*/ 780 h 2037"/>
                <a:gd name="T6" fmla="*/ 468 w 2099"/>
                <a:gd name="T7" fmla="*/ 1009 h 2037"/>
                <a:gd name="T8" fmla="*/ 695 w 2099"/>
                <a:gd name="T9" fmla="*/ 1156 h 2037"/>
                <a:gd name="T10" fmla="*/ 790 w 2099"/>
                <a:gd name="T11" fmla="*/ 1247 h 2037"/>
                <a:gd name="T12" fmla="*/ 950 w 2099"/>
                <a:gd name="T13" fmla="*/ 1461 h 2037"/>
                <a:gd name="T14" fmla="*/ 1038 w 2099"/>
                <a:gd name="T15" fmla="*/ 1560 h 2037"/>
                <a:gd name="T16" fmla="*/ 1225 w 2099"/>
                <a:gd name="T17" fmla="*/ 1746 h 2037"/>
                <a:gd name="T18" fmla="*/ 1477 w 2099"/>
                <a:gd name="T19" fmla="*/ 1867 h 2037"/>
                <a:gd name="T20" fmla="*/ 1679 w 2099"/>
                <a:gd name="T21" fmla="*/ 2037 h 2037"/>
                <a:gd name="T22" fmla="*/ 1757 w 2099"/>
                <a:gd name="T23" fmla="*/ 1856 h 2037"/>
                <a:gd name="T24" fmla="*/ 1892 w 2099"/>
                <a:gd name="T25" fmla="*/ 1718 h 2037"/>
                <a:gd name="T26" fmla="*/ 1928 w 2099"/>
                <a:gd name="T27" fmla="*/ 1629 h 2037"/>
                <a:gd name="T28" fmla="*/ 1984 w 2099"/>
                <a:gd name="T29" fmla="*/ 1548 h 2037"/>
                <a:gd name="T30" fmla="*/ 2025 w 2099"/>
                <a:gd name="T31" fmla="*/ 1453 h 2037"/>
                <a:gd name="T32" fmla="*/ 2099 w 2099"/>
                <a:gd name="T33" fmla="*/ 1392 h 2037"/>
                <a:gd name="T34" fmla="*/ 1997 w 2099"/>
                <a:gd name="T35" fmla="*/ 1310 h 2037"/>
                <a:gd name="T36" fmla="*/ 1803 w 2099"/>
                <a:gd name="T37" fmla="*/ 1116 h 2037"/>
                <a:gd name="T38" fmla="*/ 1654 w 2099"/>
                <a:gd name="T39" fmla="*/ 1068 h 2037"/>
                <a:gd name="T40" fmla="*/ 1031 w 2099"/>
                <a:gd name="T41" fmla="*/ 720 h 2037"/>
                <a:gd name="T42" fmla="*/ 596 w 2099"/>
                <a:gd name="T43" fmla="*/ 619 h 2037"/>
                <a:gd name="T44" fmla="*/ 172 w 2099"/>
                <a:gd name="T45" fmla="*/ 272 h 2037"/>
                <a:gd name="T46" fmla="*/ 119 w 2099"/>
                <a:gd name="T47" fmla="*/ 212 h 2037"/>
                <a:gd name="T48" fmla="*/ 84 w 2099"/>
                <a:gd name="T49" fmla="*/ 149 h 2037"/>
                <a:gd name="T50" fmla="*/ 0 w 2099"/>
                <a:gd name="T51" fmla="*/ 0 h 2037"/>
                <a:gd name="T52" fmla="*/ 9 w 2099"/>
                <a:gd name="T53" fmla="*/ 234 h 2037"/>
                <a:gd name="T54" fmla="*/ 83 w 2099"/>
                <a:gd name="T55" fmla="*/ 258 h 2037"/>
                <a:gd name="T56" fmla="*/ 7 w 2099"/>
                <a:gd name="T57" fmla="*/ 364 h 2037"/>
                <a:gd name="T58" fmla="*/ 7 w 2099"/>
                <a:gd name="T59" fmla="*/ 428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99" h="2037">
                  <a:moveTo>
                    <a:pt x="7" y="428"/>
                  </a:moveTo>
                  <a:lnTo>
                    <a:pt x="6" y="735"/>
                  </a:lnTo>
                  <a:cubicBezTo>
                    <a:pt x="72" y="750"/>
                    <a:pt x="79" y="749"/>
                    <a:pt x="137" y="780"/>
                  </a:cubicBezTo>
                  <a:cubicBezTo>
                    <a:pt x="291" y="861"/>
                    <a:pt x="79" y="803"/>
                    <a:pt x="468" y="1009"/>
                  </a:cubicBezTo>
                  <a:cubicBezTo>
                    <a:pt x="556" y="1056"/>
                    <a:pt x="637" y="1095"/>
                    <a:pt x="695" y="1156"/>
                  </a:cubicBezTo>
                  <a:cubicBezTo>
                    <a:pt x="745" y="1208"/>
                    <a:pt x="702" y="1187"/>
                    <a:pt x="790" y="1247"/>
                  </a:cubicBezTo>
                  <a:cubicBezTo>
                    <a:pt x="924" y="1336"/>
                    <a:pt x="860" y="1402"/>
                    <a:pt x="950" y="1461"/>
                  </a:cubicBezTo>
                  <a:cubicBezTo>
                    <a:pt x="1027" y="1511"/>
                    <a:pt x="1001" y="1467"/>
                    <a:pt x="1038" y="1560"/>
                  </a:cubicBezTo>
                  <a:cubicBezTo>
                    <a:pt x="1061" y="1617"/>
                    <a:pt x="1157" y="1712"/>
                    <a:pt x="1225" y="1746"/>
                  </a:cubicBezTo>
                  <a:cubicBezTo>
                    <a:pt x="1307" y="1786"/>
                    <a:pt x="1410" y="1813"/>
                    <a:pt x="1477" y="1867"/>
                  </a:cubicBezTo>
                  <a:cubicBezTo>
                    <a:pt x="1540" y="1917"/>
                    <a:pt x="1627" y="2009"/>
                    <a:pt x="1679" y="2037"/>
                  </a:cubicBezTo>
                  <a:cubicBezTo>
                    <a:pt x="1751" y="1936"/>
                    <a:pt x="1726" y="1993"/>
                    <a:pt x="1757" y="1856"/>
                  </a:cubicBezTo>
                  <a:cubicBezTo>
                    <a:pt x="1776" y="1769"/>
                    <a:pt x="1852" y="1789"/>
                    <a:pt x="1892" y="1718"/>
                  </a:cubicBezTo>
                  <a:cubicBezTo>
                    <a:pt x="1903" y="1696"/>
                    <a:pt x="1916" y="1656"/>
                    <a:pt x="1928" y="1629"/>
                  </a:cubicBezTo>
                  <a:cubicBezTo>
                    <a:pt x="1952" y="1577"/>
                    <a:pt x="1955" y="1603"/>
                    <a:pt x="1984" y="1548"/>
                  </a:cubicBezTo>
                  <a:cubicBezTo>
                    <a:pt x="2006" y="1505"/>
                    <a:pt x="1996" y="1486"/>
                    <a:pt x="2025" y="1453"/>
                  </a:cubicBezTo>
                  <a:cubicBezTo>
                    <a:pt x="2051" y="1424"/>
                    <a:pt x="2070" y="1426"/>
                    <a:pt x="2099" y="1392"/>
                  </a:cubicBezTo>
                  <a:cubicBezTo>
                    <a:pt x="2069" y="1348"/>
                    <a:pt x="2038" y="1345"/>
                    <a:pt x="1997" y="1310"/>
                  </a:cubicBezTo>
                  <a:cubicBezTo>
                    <a:pt x="1907" y="1234"/>
                    <a:pt x="1908" y="1123"/>
                    <a:pt x="1803" y="1116"/>
                  </a:cubicBezTo>
                  <a:cubicBezTo>
                    <a:pt x="1696" y="1108"/>
                    <a:pt x="1725" y="1128"/>
                    <a:pt x="1654" y="1068"/>
                  </a:cubicBezTo>
                  <a:cubicBezTo>
                    <a:pt x="1587" y="1009"/>
                    <a:pt x="1436" y="1108"/>
                    <a:pt x="1031" y="720"/>
                  </a:cubicBezTo>
                  <a:cubicBezTo>
                    <a:pt x="853" y="549"/>
                    <a:pt x="690" y="686"/>
                    <a:pt x="596" y="619"/>
                  </a:cubicBezTo>
                  <a:cubicBezTo>
                    <a:pt x="575" y="604"/>
                    <a:pt x="247" y="292"/>
                    <a:pt x="172" y="272"/>
                  </a:cubicBezTo>
                  <a:cubicBezTo>
                    <a:pt x="139" y="214"/>
                    <a:pt x="153" y="252"/>
                    <a:pt x="119" y="212"/>
                  </a:cubicBezTo>
                  <a:cubicBezTo>
                    <a:pt x="106" y="196"/>
                    <a:pt x="95" y="173"/>
                    <a:pt x="84" y="149"/>
                  </a:cubicBezTo>
                  <a:cubicBezTo>
                    <a:pt x="36" y="44"/>
                    <a:pt x="70" y="44"/>
                    <a:pt x="0" y="0"/>
                  </a:cubicBezTo>
                  <a:lnTo>
                    <a:pt x="9" y="234"/>
                  </a:lnTo>
                  <a:cubicBezTo>
                    <a:pt x="53" y="232"/>
                    <a:pt x="59" y="238"/>
                    <a:pt x="83" y="258"/>
                  </a:cubicBezTo>
                  <a:cubicBezTo>
                    <a:pt x="95" y="336"/>
                    <a:pt x="79" y="365"/>
                    <a:pt x="7" y="364"/>
                  </a:cubicBezTo>
                  <a:lnTo>
                    <a:pt x="7" y="428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2375742" y="2888174"/>
              <a:ext cx="312267" cy="627906"/>
            </a:xfrm>
            <a:custGeom>
              <a:avLst/>
              <a:gdLst>
                <a:gd name="T0" fmla="*/ 146 w 1011"/>
                <a:gd name="T1" fmla="*/ 355 h 1919"/>
                <a:gd name="T2" fmla="*/ 42 w 1011"/>
                <a:gd name="T3" fmla="*/ 498 h 1919"/>
                <a:gd name="T4" fmla="*/ 76 w 1011"/>
                <a:gd name="T5" fmla="*/ 673 h 1919"/>
                <a:gd name="T6" fmla="*/ 190 w 1011"/>
                <a:gd name="T7" fmla="*/ 810 h 1919"/>
                <a:gd name="T8" fmla="*/ 303 w 1011"/>
                <a:gd name="T9" fmla="*/ 960 h 1919"/>
                <a:gd name="T10" fmla="*/ 277 w 1011"/>
                <a:gd name="T11" fmla="*/ 1083 h 1919"/>
                <a:gd name="T12" fmla="*/ 310 w 1011"/>
                <a:gd name="T13" fmla="*/ 1199 h 1919"/>
                <a:gd name="T14" fmla="*/ 326 w 1011"/>
                <a:gd name="T15" fmla="*/ 1334 h 1919"/>
                <a:gd name="T16" fmla="*/ 413 w 1011"/>
                <a:gd name="T17" fmla="*/ 1405 h 1919"/>
                <a:gd name="T18" fmla="*/ 411 w 1011"/>
                <a:gd name="T19" fmla="*/ 1692 h 1919"/>
                <a:gd name="T20" fmla="*/ 363 w 1011"/>
                <a:gd name="T21" fmla="*/ 1919 h 1919"/>
                <a:gd name="T22" fmla="*/ 917 w 1011"/>
                <a:gd name="T23" fmla="*/ 1901 h 1919"/>
                <a:gd name="T24" fmla="*/ 923 w 1011"/>
                <a:gd name="T25" fmla="*/ 595 h 1919"/>
                <a:gd name="T26" fmla="*/ 982 w 1011"/>
                <a:gd name="T27" fmla="*/ 432 h 1919"/>
                <a:gd name="T28" fmla="*/ 1010 w 1011"/>
                <a:gd name="T29" fmla="*/ 237 h 1919"/>
                <a:gd name="T30" fmla="*/ 866 w 1011"/>
                <a:gd name="T31" fmla="*/ 147 h 1919"/>
                <a:gd name="T32" fmla="*/ 732 w 1011"/>
                <a:gd name="T33" fmla="*/ 44 h 1919"/>
                <a:gd name="T34" fmla="*/ 555 w 1011"/>
                <a:gd name="T35" fmla="*/ 44 h 1919"/>
                <a:gd name="T36" fmla="*/ 451 w 1011"/>
                <a:gd name="T37" fmla="*/ 45 h 1919"/>
                <a:gd name="T38" fmla="*/ 364 w 1011"/>
                <a:gd name="T39" fmla="*/ 80 h 1919"/>
                <a:gd name="T40" fmla="*/ 291 w 1011"/>
                <a:gd name="T41" fmla="*/ 43 h 1919"/>
                <a:gd name="T42" fmla="*/ 198 w 1011"/>
                <a:gd name="T43" fmla="*/ 32 h 1919"/>
                <a:gd name="T44" fmla="*/ 21 w 1011"/>
                <a:gd name="T45" fmla="*/ 7 h 1919"/>
                <a:gd name="T46" fmla="*/ 10 w 1011"/>
                <a:gd name="T47" fmla="*/ 122 h 1919"/>
                <a:gd name="T48" fmla="*/ 33 w 1011"/>
                <a:gd name="T49" fmla="*/ 207 h 1919"/>
                <a:gd name="T50" fmla="*/ 65 w 1011"/>
                <a:gd name="T51" fmla="*/ 300 h 1919"/>
                <a:gd name="T52" fmla="*/ 146 w 1011"/>
                <a:gd name="T53" fmla="*/ 355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1" h="1919">
                  <a:moveTo>
                    <a:pt x="146" y="355"/>
                  </a:moveTo>
                  <a:cubicBezTo>
                    <a:pt x="147" y="414"/>
                    <a:pt x="76" y="464"/>
                    <a:pt x="42" y="498"/>
                  </a:cubicBezTo>
                  <a:cubicBezTo>
                    <a:pt x="64" y="585"/>
                    <a:pt x="93" y="523"/>
                    <a:pt x="76" y="673"/>
                  </a:cubicBezTo>
                  <a:cubicBezTo>
                    <a:pt x="119" y="717"/>
                    <a:pt x="161" y="745"/>
                    <a:pt x="190" y="810"/>
                  </a:cubicBezTo>
                  <a:cubicBezTo>
                    <a:pt x="231" y="904"/>
                    <a:pt x="260" y="882"/>
                    <a:pt x="303" y="960"/>
                  </a:cubicBezTo>
                  <a:cubicBezTo>
                    <a:pt x="300" y="1027"/>
                    <a:pt x="274" y="1007"/>
                    <a:pt x="277" y="1083"/>
                  </a:cubicBezTo>
                  <a:cubicBezTo>
                    <a:pt x="279" y="1134"/>
                    <a:pt x="304" y="1162"/>
                    <a:pt x="310" y="1199"/>
                  </a:cubicBezTo>
                  <a:cubicBezTo>
                    <a:pt x="318" y="1254"/>
                    <a:pt x="294" y="1283"/>
                    <a:pt x="326" y="1334"/>
                  </a:cubicBezTo>
                  <a:cubicBezTo>
                    <a:pt x="342" y="1361"/>
                    <a:pt x="389" y="1383"/>
                    <a:pt x="413" y="1405"/>
                  </a:cubicBezTo>
                  <a:cubicBezTo>
                    <a:pt x="419" y="1458"/>
                    <a:pt x="419" y="1640"/>
                    <a:pt x="411" y="1692"/>
                  </a:cubicBezTo>
                  <a:cubicBezTo>
                    <a:pt x="394" y="1809"/>
                    <a:pt x="326" y="1762"/>
                    <a:pt x="363" y="1919"/>
                  </a:cubicBezTo>
                  <a:lnTo>
                    <a:pt x="917" y="1901"/>
                  </a:lnTo>
                  <a:cubicBezTo>
                    <a:pt x="917" y="1788"/>
                    <a:pt x="908" y="649"/>
                    <a:pt x="923" y="595"/>
                  </a:cubicBezTo>
                  <a:cubicBezTo>
                    <a:pt x="933" y="559"/>
                    <a:pt x="965" y="481"/>
                    <a:pt x="982" y="432"/>
                  </a:cubicBezTo>
                  <a:cubicBezTo>
                    <a:pt x="1000" y="378"/>
                    <a:pt x="1011" y="294"/>
                    <a:pt x="1010" y="237"/>
                  </a:cubicBezTo>
                  <a:cubicBezTo>
                    <a:pt x="938" y="206"/>
                    <a:pt x="904" y="210"/>
                    <a:pt x="866" y="147"/>
                  </a:cubicBezTo>
                  <a:cubicBezTo>
                    <a:pt x="816" y="63"/>
                    <a:pt x="815" y="91"/>
                    <a:pt x="732" y="44"/>
                  </a:cubicBezTo>
                  <a:cubicBezTo>
                    <a:pt x="652" y="0"/>
                    <a:pt x="650" y="10"/>
                    <a:pt x="555" y="44"/>
                  </a:cubicBezTo>
                  <a:cubicBezTo>
                    <a:pt x="478" y="71"/>
                    <a:pt x="499" y="42"/>
                    <a:pt x="451" y="45"/>
                  </a:cubicBezTo>
                  <a:cubicBezTo>
                    <a:pt x="416" y="46"/>
                    <a:pt x="423" y="67"/>
                    <a:pt x="364" y="80"/>
                  </a:cubicBezTo>
                  <a:cubicBezTo>
                    <a:pt x="292" y="51"/>
                    <a:pt x="359" y="45"/>
                    <a:pt x="291" y="43"/>
                  </a:cubicBezTo>
                  <a:cubicBezTo>
                    <a:pt x="246" y="42"/>
                    <a:pt x="266" y="66"/>
                    <a:pt x="198" y="32"/>
                  </a:cubicBezTo>
                  <a:lnTo>
                    <a:pt x="21" y="7"/>
                  </a:lnTo>
                  <a:cubicBezTo>
                    <a:pt x="9" y="45"/>
                    <a:pt x="13" y="79"/>
                    <a:pt x="10" y="122"/>
                  </a:cubicBezTo>
                  <a:cubicBezTo>
                    <a:pt x="4" y="190"/>
                    <a:pt x="0" y="145"/>
                    <a:pt x="33" y="207"/>
                  </a:cubicBezTo>
                  <a:cubicBezTo>
                    <a:pt x="47" y="234"/>
                    <a:pt x="55" y="281"/>
                    <a:pt x="65" y="300"/>
                  </a:cubicBezTo>
                  <a:cubicBezTo>
                    <a:pt x="87" y="342"/>
                    <a:pt x="101" y="321"/>
                    <a:pt x="146" y="355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2353938" y="1276644"/>
              <a:ext cx="439890" cy="450768"/>
            </a:xfrm>
            <a:custGeom>
              <a:avLst/>
              <a:gdLst>
                <a:gd name="T0" fmla="*/ 54 w 1427"/>
                <a:gd name="T1" fmla="*/ 394 h 1378"/>
                <a:gd name="T2" fmla="*/ 23 w 1427"/>
                <a:gd name="T3" fmla="*/ 584 h 1378"/>
                <a:gd name="T4" fmla="*/ 106 w 1427"/>
                <a:gd name="T5" fmla="*/ 524 h 1378"/>
                <a:gd name="T6" fmla="*/ 25 w 1427"/>
                <a:gd name="T7" fmla="*/ 967 h 1378"/>
                <a:gd name="T8" fmla="*/ 199 w 1427"/>
                <a:gd name="T9" fmla="*/ 1116 h 1378"/>
                <a:gd name="T10" fmla="*/ 277 w 1427"/>
                <a:gd name="T11" fmla="*/ 1198 h 1378"/>
                <a:gd name="T12" fmla="*/ 406 w 1427"/>
                <a:gd name="T13" fmla="*/ 1161 h 1378"/>
                <a:gd name="T14" fmla="*/ 357 w 1427"/>
                <a:gd name="T15" fmla="*/ 854 h 1378"/>
                <a:gd name="T16" fmla="*/ 532 w 1427"/>
                <a:gd name="T17" fmla="*/ 845 h 1378"/>
                <a:gd name="T18" fmla="*/ 561 w 1427"/>
                <a:gd name="T19" fmla="*/ 1054 h 1378"/>
                <a:gd name="T20" fmla="*/ 672 w 1427"/>
                <a:gd name="T21" fmla="*/ 1128 h 1378"/>
                <a:gd name="T22" fmla="*/ 743 w 1427"/>
                <a:gd name="T23" fmla="*/ 1256 h 1378"/>
                <a:gd name="T24" fmla="*/ 1000 w 1427"/>
                <a:gd name="T25" fmla="*/ 1337 h 1378"/>
                <a:gd name="T26" fmla="*/ 1114 w 1427"/>
                <a:gd name="T27" fmla="*/ 1305 h 1378"/>
                <a:gd name="T28" fmla="*/ 1235 w 1427"/>
                <a:gd name="T29" fmla="*/ 1319 h 1378"/>
                <a:gd name="T30" fmla="*/ 1353 w 1427"/>
                <a:gd name="T31" fmla="*/ 879 h 1378"/>
                <a:gd name="T32" fmla="*/ 1219 w 1427"/>
                <a:gd name="T33" fmla="*/ 841 h 1378"/>
                <a:gd name="T34" fmla="*/ 1047 w 1427"/>
                <a:gd name="T35" fmla="*/ 839 h 1378"/>
                <a:gd name="T36" fmla="*/ 980 w 1427"/>
                <a:gd name="T37" fmla="*/ 659 h 1378"/>
                <a:gd name="T38" fmla="*/ 842 w 1427"/>
                <a:gd name="T39" fmla="*/ 548 h 1378"/>
                <a:gd name="T40" fmla="*/ 858 w 1427"/>
                <a:gd name="T41" fmla="*/ 357 h 1378"/>
                <a:gd name="T42" fmla="*/ 868 w 1427"/>
                <a:gd name="T43" fmla="*/ 246 h 1378"/>
                <a:gd name="T44" fmla="*/ 922 w 1427"/>
                <a:gd name="T45" fmla="*/ 165 h 1378"/>
                <a:gd name="T46" fmla="*/ 687 w 1427"/>
                <a:gd name="T47" fmla="*/ 154 h 1378"/>
                <a:gd name="T48" fmla="*/ 495 w 1427"/>
                <a:gd name="T49" fmla="*/ 121 h 1378"/>
                <a:gd name="T50" fmla="*/ 455 w 1427"/>
                <a:gd name="T51" fmla="*/ 1 h 1378"/>
                <a:gd name="T52" fmla="*/ 289 w 1427"/>
                <a:gd name="T53" fmla="*/ 223 h 1378"/>
                <a:gd name="T54" fmla="*/ 226 w 1427"/>
                <a:gd name="T55" fmla="*/ 259 h 1378"/>
                <a:gd name="T56" fmla="*/ 178 w 1427"/>
                <a:gd name="T57" fmla="*/ 312 h 1378"/>
                <a:gd name="T58" fmla="*/ 54 w 1427"/>
                <a:gd name="T59" fmla="*/ 394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7" h="1378">
                  <a:moveTo>
                    <a:pt x="54" y="394"/>
                  </a:moveTo>
                  <a:cubicBezTo>
                    <a:pt x="67" y="531"/>
                    <a:pt x="0" y="480"/>
                    <a:pt x="23" y="584"/>
                  </a:cubicBezTo>
                  <a:cubicBezTo>
                    <a:pt x="81" y="546"/>
                    <a:pt x="32" y="520"/>
                    <a:pt x="106" y="524"/>
                  </a:cubicBezTo>
                  <a:cubicBezTo>
                    <a:pt x="127" y="631"/>
                    <a:pt x="51" y="870"/>
                    <a:pt x="25" y="967"/>
                  </a:cubicBezTo>
                  <a:cubicBezTo>
                    <a:pt x="82" y="1015"/>
                    <a:pt x="107" y="963"/>
                    <a:pt x="199" y="1116"/>
                  </a:cubicBezTo>
                  <a:cubicBezTo>
                    <a:pt x="223" y="1155"/>
                    <a:pt x="231" y="1189"/>
                    <a:pt x="277" y="1198"/>
                  </a:cubicBezTo>
                  <a:cubicBezTo>
                    <a:pt x="325" y="1208"/>
                    <a:pt x="382" y="1191"/>
                    <a:pt x="406" y="1161"/>
                  </a:cubicBezTo>
                  <a:cubicBezTo>
                    <a:pt x="437" y="1121"/>
                    <a:pt x="355" y="923"/>
                    <a:pt x="357" y="854"/>
                  </a:cubicBezTo>
                  <a:cubicBezTo>
                    <a:pt x="362" y="737"/>
                    <a:pt x="511" y="812"/>
                    <a:pt x="532" y="845"/>
                  </a:cubicBezTo>
                  <a:cubicBezTo>
                    <a:pt x="562" y="891"/>
                    <a:pt x="557" y="993"/>
                    <a:pt x="561" y="1054"/>
                  </a:cubicBezTo>
                  <a:cubicBezTo>
                    <a:pt x="599" y="1092"/>
                    <a:pt x="639" y="1099"/>
                    <a:pt x="672" y="1128"/>
                  </a:cubicBezTo>
                  <a:cubicBezTo>
                    <a:pt x="719" y="1172"/>
                    <a:pt x="698" y="1216"/>
                    <a:pt x="743" y="1256"/>
                  </a:cubicBezTo>
                  <a:cubicBezTo>
                    <a:pt x="743" y="1256"/>
                    <a:pt x="950" y="1335"/>
                    <a:pt x="1000" y="1337"/>
                  </a:cubicBezTo>
                  <a:cubicBezTo>
                    <a:pt x="1091" y="1340"/>
                    <a:pt x="1041" y="1279"/>
                    <a:pt x="1114" y="1305"/>
                  </a:cubicBezTo>
                  <a:cubicBezTo>
                    <a:pt x="1168" y="1324"/>
                    <a:pt x="1128" y="1378"/>
                    <a:pt x="1235" y="1319"/>
                  </a:cubicBezTo>
                  <a:cubicBezTo>
                    <a:pt x="1427" y="1213"/>
                    <a:pt x="1358" y="1171"/>
                    <a:pt x="1353" y="879"/>
                  </a:cubicBezTo>
                  <a:cubicBezTo>
                    <a:pt x="1351" y="744"/>
                    <a:pt x="1268" y="835"/>
                    <a:pt x="1219" y="841"/>
                  </a:cubicBezTo>
                  <a:cubicBezTo>
                    <a:pt x="1192" y="844"/>
                    <a:pt x="1082" y="839"/>
                    <a:pt x="1047" y="839"/>
                  </a:cubicBezTo>
                  <a:cubicBezTo>
                    <a:pt x="980" y="753"/>
                    <a:pt x="1013" y="753"/>
                    <a:pt x="980" y="659"/>
                  </a:cubicBezTo>
                  <a:cubicBezTo>
                    <a:pt x="961" y="605"/>
                    <a:pt x="878" y="590"/>
                    <a:pt x="842" y="548"/>
                  </a:cubicBezTo>
                  <a:cubicBezTo>
                    <a:pt x="771" y="466"/>
                    <a:pt x="858" y="358"/>
                    <a:pt x="858" y="357"/>
                  </a:cubicBezTo>
                  <a:cubicBezTo>
                    <a:pt x="878" y="310"/>
                    <a:pt x="858" y="292"/>
                    <a:pt x="868" y="246"/>
                  </a:cubicBezTo>
                  <a:cubicBezTo>
                    <a:pt x="878" y="198"/>
                    <a:pt x="897" y="207"/>
                    <a:pt x="922" y="165"/>
                  </a:cubicBezTo>
                  <a:cubicBezTo>
                    <a:pt x="817" y="169"/>
                    <a:pt x="783" y="216"/>
                    <a:pt x="687" y="154"/>
                  </a:cubicBezTo>
                  <a:cubicBezTo>
                    <a:pt x="553" y="68"/>
                    <a:pt x="619" y="150"/>
                    <a:pt x="495" y="121"/>
                  </a:cubicBezTo>
                  <a:cubicBezTo>
                    <a:pt x="482" y="89"/>
                    <a:pt x="473" y="30"/>
                    <a:pt x="455" y="1"/>
                  </a:cubicBezTo>
                  <a:cubicBezTo>
                    <a:pt x="323" y="0"/>
                    <a:pt x="357" y="148"/>
                    <a:pt x="289" y="223"/>
                  </a:cubicBezTo>
                  <a:cubicBezTo>
                    <a:pt x="256" y="261"/>
                    <a:pt x="262" y="238"/>
                    <a:pt x="226" y="259"/>
                  </a:cubicBezTo>
                  <a:cubicBezTo>
                    <a:pt x="178" y="287"/>
                    <a:pt x="221" y="270"/>
                    <a:pt x="178" y="312"/>
                  </a:cubicBezTo>
                  <a:cubicBezTo>
                    <a:pt x="160" y="330"/>
                    <a:pt x="89" y="369"/>
                    <a:pt x="54" y="39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3855617" y="1880072"/>
              <a:ext cx="354355" cy="439247"/>
            </a:xfrm>
            <a:custGeom>
              <a:avLst/>
              <a:gdLst>
                <a:gd name="T0" fmla="*/ 224 w 1150"/>
                <a:gd name="T1" fmla="*/ 946 h 1340"/>
                <a:gd name="T2" fmla="*/ 115 w 1150"/>
                <a:gd name="T3" fmla="*/ 933 h 1340"/>
                <a:gd name="T4" fmla="*/ 144 w 1150"/>
                <a:gd name="T5" fmla="*/ 1208 h 1340"/>
                <a:gd name="T6" fmla="*/ 214 w 1150"/>
                <a:gd name="T7" fmla="*/ 1337 h 1340"/>
                <a:gd name="T8" fmla="*/ 322 w 1150"/>
                <a:gd name="T9" fmla="*/ 1244 h 1340"/>
                <a:gd name="T10" fmla="*/ 441 w 1150"/>
                <a:gd name="T11" fmla="*/ 1164 h 1340"/>
                <a:gd name="T12" fmla="*/ 711 w 1150"/>
                <a:gd name="T13" fmla="*/ 1061 h 1340"/>
                <a:gd name="T14" fmla="*/ 805 w 1150"/>
                <a:gd name="T15" fmla="*/ 956 h 1340"/>
                <a:gd name="T16" fmla="*/ 1029 w 1150"/>
                <a:gd name="T17" fmla="*/ 781 h 1340"/>
                <a:gd name="T18" fmla="*/ 1066 w 1150"/>
                <a:gd name="T19" fmla="*/ 619 h 1340"/>
                <a:gd name="T20" fmla="*/ 1054 w 1150"/>
                <a:gd name="T21" fmla="*/ 303 h 1340"/>
                <a:gd name="T22" fmla="*/ 1029 w 1150"/>
                <a:gd name="T23" fmla="*/ 125 h 1340"/>
                <a:gd name="T24" fmla="*/ 738 w 1150"/>
                <a:gd name="T25" fmla="*/ 23 h 1340"/>
                <a:gd name="T26" fmla="*/ 680 w 1150"/>
                <a:gd name="T27" fmla="*/ 136 h 1340"/>
                <a:gd name="T28" fmla="*/ 671 w 1150"/>
                <a:gd name="T29" fmla="*/ 269 h 1340"/>
                <a:gd name="T30" fmla="*/ 390 w 1150"/>
                <a:gd name="T31" fmla="*/ 741 h 1340"/>
                <a:gd name="T32" fmla="*/ 250 w 1150"/>
                <a:gd name="T33" fmla="*/ 799 h 1340"/>
                <a:gd name="T34" fmla="*/ 224 w 1150"/>
                <a:gd name="T35" fmla="*/ 94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0" h="1340">
                  <a:moveTo>
                    <a:pt x="224" y="946"/>
                  </a:moveTo>
                  <a:cubicBezTo>
                    <a:pt x="166" y="954"/>
                    <a:pt x="171" y="940"/>
                    <a:pt x="115" y="933"/>
                  </a:cubicBezTo>
                  <a:cubicBezTo>
                    <a:pt x="0" y="1059"/>
                    <a:pt x="116" y="1078"/>
                    <a:pt x="144" y="1208"/>
                  </a:cubicBezTo>
                  <a:cubicBezTo>
                    <a:pt x="157" y="1267"/>
                    <a:pt x="145" y="1340"/>
                    <a:pt x="214" y="1337"/>
                  </a:cubicBezTo>
                  <a:cubicBezTo>
                    <a:pt x="280" y="1334"/>
                    <a:pt x="248" y="1282"/>
                    <a:pt x="322" y="1244"/>
                  </a:cubicBezTo>
                  <a:cubicBezTo>
                    <a:pt x="459" y="1173"/>
                    <a:pt x="380" y="1201"/>
                    <a:pt x="441" y="1164"/>
                  </a:cubicBezTo>
                  <a:cubicBezTo>
                    <a:pt x="554" y="1095"/>
                    <a:pt x="592" y="1219"/>
                    <a:pt x="711" y="1061"/>
                  </a:cubicBezTo>
                  <a:cubicBezTo>
                    <a:pt x="754" y="1004"/>
                    <a:pt x="742" y="995"/>
                    <a:pt x="805" y="956"/>
                  </a:cubicBezTo>
                  <a:cubicBezTo>
                    <a:pt x="856" y="924"/>
                    <a:pt x="1010" y="819"/>
                    <a:pt x="1029" y="781"/>
                  </a:cubicBezTo>
                  <a:cubicBezTo>
                    <a:pt x="1056" y="727"/>
                    <a:pt x="1025" y="699"/>
                    <a:pt x="1066" y="619"/>
                  </a:cubicBezTo>
                  <a:cubicBezTo>
                    <a:pt x="1150" y="457"/>
                    <a:pt x="1064" y="437"/>
                    <a:pt x="1054" y="303"/>
                  </a:cubicBezTo>
                  <a:cubicBezTo>
                    <a:pt x="1050" y="241"/>
                    <a:pt x="1046" y="178"/>
                    <a:pt x="1029" y="125"/>
                  </a:cubicBezTo>
                  <a:cubicBezTo>
                    <a:pt x="990" y="0"/>
                    <a:pt x="865" y="67"/>
                    <a:pt x="738" y="23"/>
                  </a:cubicBezTo>
                  <a:cubicBezTo>
                    <a:pt x="701" y="58"/>
                    <a:pt x="679" y="88"/>
                    <a:pt x="680" y="136"/>
                  </a:cubicBezTo>
                  <a:cubicBezTo>
                    <a:pt x="682" y="246"/>
                    <a:pt x="632" y="190"/>
                    <a:pt x="671" y="269"/>
                  </a:cubicBezTo>
                  <a:cubicBezTo>
                    <a:pt x="717" y="361"/>
                    <a:pt x="622" y="678"/>
                    <a:pt x="390" y="741"/>
                  </a:cubicBezTo>
                  <a:cubicBezTo>
                    <a:pt x="336" y="755"/>
                    <a:pt x="289" y="774"/>
                    <a:pt x="250" y="799"/>
                  </a:cubicBezTo>
                  <a:cubicBezTo>
                    <a:pt x="166" y="853"/>
                    <a:pt x="242" y="866"/>
                    <a:pt x="224" y="946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2515503" y="1967917"/>
              <a:ext cx="226733" cy="285150"/>
            </a:xfrm>
            <a:custGeom>
              <a:avLst/>
              <a:gdLst>
                <a:gd name="T0" fmla="*/ 235 w 734"/>
                <a:gd name="T1" fmla="*/ 13 h 869"/>
                <a:gd name="T2" fmla="*/ 244 w 734"/>
                <a:gd name="T3" fmla="*/ 95 h 869"/>
                <a:gd name="T4" fmla="*/ 24 w 734"/>
                <a:gd name="T5" fmla="*/ 98 h 869"/>
                <a:gd name="T6" fmla="*/ 3 w 734"/>
                <a:gd name="T7" fmla="*/ 185 h 869"/>
                <a:gd name="T8" fmla="*/ 132 w 734"/>
                <a:gd name="T9" fmla="*/ 250 h 869"/>
                <a:gd name="T10" fmla="*/ 90 w 734"/>
                <a:gd name="T11" fmla="*/ 376 h 869"/>
                <a:gd name="T12" fmla="*/ 28 w 734"/>
                <a:gd name="T13" fmla="*/ 481 h 869"/>
                <a:gd name="T14" fmla="*/ 154 w 734"/>
                <a:gd name="T15" fmla="*/ 663 h 869"/>
                <a:gd name="T16" fmla="*/ 256 w 734"/>
                <a:gd name="T17" fmla="*/ 869 h 869"/>
                <a:gd name="T18" fmla="*/ 349 w 734"/>
                <a:gd name="T19" fmla="*/ 830 h 869"/>
                <a:gd name="T20" fmla="*/ 460 w 734"/>
                <a:gd name="T21" fmla="*/ 846 h 869"/>
                <a:gd name="T22" fmla="*/ 493 w 734"/>
                <a:gd name="T23" fmla="*/ 806 h 869"/>
                <a:gd name="T24" fmla="*/ 598 w 734"/>
                <a:gd name="T25" fmla="*/ 449 h 869"/>
                <a:gd name="T26" fmla="*/ 682 w 734"/>
                <a:gd name="T27" fmla="*/ 296 h 869"/>
                <a:gd name="T28" fmla="*/ 705 w 734"/>
                <a:gd name="T29" fmla="*/ 99 h 869"/>
                <a:gd name="T30" fmla="*/ 458 w 734"/>
                <a:gd name="T31" fmla="*/ 62 h 869"/>
                <a:gd name="T32" fmla="*/ 368 w 734"/>
                <a:gd name="T33" fmla="*/ 6 h 869"/>
                <a:gd name="T34" fmla="*/ 235 w 734"/>
                <a:gd name="T35" fmla="*/ 1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869">
                  <a:moveTo>
                    <a:pt x="235" y="13"/>
                  </a:moveTo>
                  <a:cubicBezTo>
                    <a:pt x="246" y="49"/>
                    <a:pt x="253" y="51"/>
                    <a:pt x="244" y="95"/>
                  </a:cubicBezTo>
                  <a:cubicBezTo>
                    <a:pt x="123" y="155"/>
                    <a:pt x="134" y="131"/>
                    <a:pt x="24" y="98"/>
                  </a:cubicBezTo>
                  <a:cubicBezTo>
                    <a:pt x="11" y="126"/>
                    <a:pt x="0" y="143"/>
                    <a:pt x="3" y="185"/>
                  </a:cubicBezTo>
                  <a:cubicBezTo>
                    <a:pt x="51" y="220"/>
                    <a:pt x="86" y="222"/>
                    <a:pt x="132" y="250"/>
                  </a:cubicBezTo>
                  <a:cubicBezTo>
                    <a:pt x="145" y="334"/>
                    <a:pt x="120" y="318"/>
                    <a:pt x="90" y="376"/>
                  </a:cubicBezTo>
                  <a:cubicBezTo>
                    <a:pt x="60" y="433"/>
                    <a:pt x="63" y="436"/>
                    <a:pt x="28" y="481"/>
                  </a:cubicBezTo>
                  <a:cubicBezTo>
                    <a:pt x="144" y="535"/>
                    <a:pt x="169" y="516"/>
                    <a:pt x="154" y="663"/>
                  </a:cubicBezTo>
                  <a:cubicBezTo>
                    <a:pt x="144" y="770"/>
                    <a:pt x="216" y="818"/>
                    <a:pt x="256" y="869"/>
                  </a:cubicBezTo>
                  <a:cubicBezTo>
                    <a:pt x="319" y="854"/>
                    <a:pt x="293" y="836"/>
                    <a:pt x="349" y="830"/>
                  </a:cubicBezTo>
                  <a:cubicBezTo>
                    <a:pt x="385" y="826"/>
                    <a:pt x="424" y="843"/>
                    <a:pt x="460" y="846"/>
                  </a:cubicBezTo>
                  <a:lnTo>
                    <a:pt x="493" y="806"/>
                  </a:lnTo>
                  <a:cubicBezTo>
                    <a:pt x="510" y="560"/>
                    <a:pt x="441" y="632"/>
                    <a:pt x="598" y="449"/>
                  </a:cubicBezTo>
                  <a:cubicBezTo>
                    <a:pt x="662" y="374"/>
                    <a:pt x="640" y="385"/>
                    <a:pt x="682" y="296"/>
                  </a:cubicBezTo>
                  <a:cubicBezTo>
                    <a:pt x="734" y="184"/>
                    <a:pt x="734" y="222"/>
                    <a:pt x="705" y="99"/>
                  </a:cubicBezTo>
                  <a:cubicBezTo>
                    <a:pt x="644" y="98"/>
                    <a:pt x="512" y="83"/>
                    <a:pt x="458" y="62"/>
                  </a:cubicBezTo>
                  <a:cubicBezTo>
                    <a:pt x="423" y="49"/>
                    <a:pt x="388" y="12"/>
                    <a:pt x="368" y="6"/>
                  </a:cubicBezTo>
                  <a:cubicBezTo>
                    <a:pt x="343" y="0"/>
                    <a:pt x="280" y="16"/>
                    <a:pt x="235" y="1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2440831" y="6204922"/>
              <a:ext cx="302763" cy="309633"/>
            </a:xfrm>
            <a:custGeom>
              <a:avLst/>
              <a:gdLst>
                <a:gd name="T0" fmla="*/ 329 w 984"/>
                <a:gd name="T1" fmla="*/ 498 h 950"/>
                <a:gd name="T2" fmla="*/ 249 w 984"/>
                <a:gd name="T3" fmla="*/ 529 h 950"/>
                <a:gd name="T4" fmla="*/ 256 w 984"/>
                <a:gd name="T5" fmla="*/ 455 h 950"/>
                <a:gd name="T6" fmla="*/ 171 w 984"/>
                <a:gd name="T7" fmla="*/ 320 h 950"/>
                <a:gd name="T8" fmla="*/ 0 w 984"/>
                <a:gd name="T9" fmla="*/ 0 h 950"/>
                <a:gd name="T10" fmla="*/ 75 w 984"/>
                <a:gd name="T11" fmla="*/ 878 h 950"/>
                <a:gd name="T12" fmla="*/ 342 w 984"/>
                <a:gd name="T13" fmla="*/ 883 h 950"/>
                <a:gd name="T14" fmla="*/ 583 w 984"/>
                <a:gd name="T15" fmla="*/ 942 h 950"/>
                <a:gd name="T16" fmla="*/ 828 w 984"/>
                <a:gd name="T17" fmla="*/ 898 h 950"/>
                <a:gd name="T18" fmla="*/ 984 w 984"/>
                <a:gd name="T19" fmla="*/ 778 h 950"/>
                <a:gd name="T20" fmla="*/ 614 w 984"/>
                <a:gd name="T21" fmla="*/ 686 h 950"/>
                <a:gd name="T22" fmla="*/ 329 w 984"/>
                <a:gd name="T23" fmla="*/ 49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4" h="950">
                  <a:moveTo>
                    <a:pt x="329" y="498"/>
                  </a:moveTo>
                  <a:cubicBezTo>
                    <a:pt x="305" y="515"/>
                    <a:pt x="287" y="551"/>
                    <a:pt x="249" y="529"/>
                  </a:cubicBezTo>
                  <a:cubicBezTo>
                    <a:pt x="211" y="506"/>
                    <a:pt x="251" y="482"/>
                    <a:pt x="256" y="455"/>
                  </a:cubicBezTo>
                  <a:cubicBezTo>
                    <a:pt x="262" y="425"/>
                    <a:pt x="197" y="363"/>
                    <a:pt x="171" y="320"/>
                  </a:cubicBezTo>
                  <a:cubicBezTo>
                    <a:pt x="110" y="219"/>
                    <a:pt x="89" y="66"/>
                    <a:pt x="0" y="0"/>
                  </a:cubicBezTo>
                  <a:lnTo>
                    <a:pt x="75" y="878"/>
                  </a:lnTo>
                  <a:cubicBezTo>
                    <a:pt x="173" y="912"/>
                    <a:pt x="245" y="884"/>
                    <a:pt x="342" y="883"/>
                  </a:cubicBezTo>
                  <a:cubicBezTo>
                    <a:pt x="470" y="882"/>
                    <a:pt x="497" y="927"/>
                    <a:pt x="583" y="942"/>
                  </a:cubicBezTo>
                  <a:cubicBezTo>
                    <a:pt x="626" y="950"/>
                    <a:pt x="746" y="905"/>
                    <a:pt x="828" y="898"/>
                  </a:cubicBezTo>
                  <a:cubicBezTo>
                    <a:pt x="902" y="891"/>
                    <a:pt x="982" y="838"/>
                    <a:pt x="984" y="778"/>
                  </a:cubicBezTo>
                  <a:cubicBezTo>
                    <a:pt x="810" y="745"/>
                    <a:pt x="879" y="869"/>
                    <a:pt x="614" y="686"/>
                  </a:cubicBezTo>
                  <a:cubicBezTo>
                    <a:pt x="528" y="626"/>
                    <a:pt x="414" y="546"/>
                    <a:pt x="329" y="498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2803412" y="4498343"/>
              <a:ext cx="69241" cy="102251"/>
            </a:xfrm>
            <a:custGeom>
              <a:avLst/>
              <a:gdLst>
                <a:gd name="T0" fmla="*/ 31 w 224"/>
                <a:gd name="T1" fmla="*/ 202 h 312"/>
                <a:gd name="T2" fmla="*/ 5 w 224"/>
                <a:gd name="T3" fmla="*/ 312 h 312"/>
                <a:gd name="T4" fmla="*/ 115 w 224"/>
                <a:gd name="T5" fmla="*/ 273 h 312"/>
                <a:gd name="T6" fmla="*/ 137 w 224"/>
                <a:gd name="T7" fmla="*/ 0 h 312"/>
                <a:gd name="T8" fmla="*/ 39 w 224"/>
                <a:gd name="T9" fmla="*/ 44 h 312"/>
                <a:gd name="T10" fmla="*/ 80 w 224"/>
                <a:gd name="T11" fmla="*/ 136 h 312"/>
                <a:gd name="T12" fmla="*/ 31 w 224"/>
                <a:gd name="T13" fmla="*/ 20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312">
                  <a:moveTo>
                    <a:pt x="31" y="202"/>
                  </a:moveTo>
                  <a:cubicBezTo>
                    <a:pt x="0" y="229"/>
                    <a:pt x="9" y="204"/>
                    <a:pt x="5" y="312"/>
                  </a:cubicBezTo>
                  <a:cubicBezTo>
                    <a:pt x="42" y="298"/>
                    <a:pt x="78" y="287"/>
                    <a:pt x="115" y="273"/>
                  </a:cubicBezTo>
                  <a:cubicBezTo>
                    <a:pt x="224" y="231"/>
                    <a:pt x="196" y="69"/>
                    <a:pt x="137" y="0"/>
                  </a:cubicBezTo>
                  <a:cubicBezTo>
                    <a:pt x="115" y="12"/>
                    <a:pt x="69" y="29"/>
                    <a:pt x="39" y="44"/>
                  </a:cubicBezTo>
                  <a:cubicBezTo>
                    <a:pt x="89" y="66"/>
                    <a:pt x="108" y="63"/>
                    <a:pt x="80" y="136"/>
                  </a:cubicBezTo>
                  <a:lnTo>
                    <a:pt x="31" y="202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3040926" y="1489867"/>
              <a:ext cx="27154" cy="44645"/>
            </a:xfrm>
            <a:custGeom>
              <a:avLst/>
              <a:gdLst>
                <a:gd name="T0" fmla="*/ 0 w 88"/>
                <a:gd name="T1" fmla="*/ 132 h 133"/>
                <a:gd name="T2" fmla="*/ 76 w 88"/>
                <a:gd name="T3" fmla="*/ 26 h 133"/>
                <a:gd name="T4" fmla="*/ 2 w 88"/>
                <a:gd name="T5" fmla="*/ 2 h 133"/>
                <a:gd name="T6" fmla="*/ 0 w 88"/>
                <a:gd name="T7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3">
                  <a:moveTo>
                    <a:pt x="0" y="132"/>
                  </a:moveTo>
                  <a:cubicBezTo>
                    <a:pt x="72" y="133"/>
                    <a:pt x="88" y="104"/>
                    <a:pt x="76" y="26"/>
                  </a:cubicBezTo>
                  <a:cubicBezTo>
                    <a:pt x="52" y="6"/>
                    <a:pt x="46" y="0"/>
                    <a:pt x="2" y="2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Freeform 31"/>
            <p:cNvSpPr>
              <a:spLocks noEditPoints="1"/>
            </p:cNvSpPr>
            <p:nvPr/>
          </p:nvSpPr>
          <p:spPr bwMode="auto">
            <a:xfrm>
              <a:off x="3114242" y="5811761"/>
              <a:ext cx="405947" cy="275069"/>
            </a:xfrm>
            <a:custGeom>
              <a:avLst/>
              <a:gdLst>
                <a:gd name="T0" fmla="*/ 549 w 1318"/>
                <a:gd name="T1" fmla="*/ 659 h 843"/>
                <a:gd name="T2" fmla="*/ 653 w 1318"/>
                <a:gd name="T3" fmla="*/ 161 h 843"/>
                <a:gd name="T4" fmla="*/ 619 w 1318"/>
                <a:gd name="T5" fmla="*/ 576 h 843"/>
                <a:gd name="T6" fmla="*/ 620 w 1318"/>
                <a:gd name="T7" fmla="*/ 687 h 843"/>
                <a:gd name="T8" fmla="*/ 717 w 1318"/>
                <a:gd name="T9" fmla="*/ 752 h 843"/>
                <a:gd name="T10" fmla="*/ 717 w 1318"/>
                <a:gd name="T11" fmla="*/ 661 h 843"/>
                <a:gd name="T12" fmla="*/ 843 w 1318"/>
                <a:gd name="T13" fmla="*/ 711 h 843"/>
                <a:gd name="T14" fmla="*/ 804 w 1318"/>
                <a:gd name="T15" fmla="*/ 597 h 843"/>
                <a:gd name="T16" fmla="*/ 857 w 1318"/>
                <a:gd name="T17" fmla="*/ 603 h 843"/>
                <a:gd name="T18" fmla="*/ 978 w 1318"/>
                <a:gd name="T19" fmla="*/ 659 h 843"/>
                <a:gd name="T20" fmla="*/ 892 w 1318"/>
                <a:gd name="T21" fmla="*/ 529 h 843"/>
                <a:gd name="T22" fmla="*/ 981 w 1318"/>
                <a:gd name="T23" fmla="*/ 517 h 843"/>
                <a:gd name="T24" fmla="*/ 1153 w 1318"/>
                <a:gd name="T25" fmla="*/ 463 h 843"/>
                <a:gd name="T26" fmla="*/ 1258 w 1318"/>
                <a:gd name="T27" fmla="*/ 425 h 843"/>
                <a:gd name="T28" fmla="*/ 1237 w 1318"/>
                <a:gd name="T29" fmla="*/ 342 h 843"/>
                <a:gd name="T30" fmla="*/ 1267 w 1318"/>
                <a:gd name="T31" fmla="*/ 243 h 843"/>
                <a:gd name="T32" fmla="*/ 1106 w 1318"/>
                <a:gd name="T33" fmla="*/ 305 h 843"/>
                <a:gd name="T34" fmla="*/ 1079 w 1318"/>
                <a:gd name="T35" fmla="*/ 324 h 843"/>
                <a:gd name="T36" fmla="*/ 1034 w 1318"/>
                <a:gd name="T37" fmla="*/ 219 h 843"/>
                <a:gd name="T38" fmla="*/ 980 w 1318"/>
                <a:gd name="T39" fmla="*/ 188 h 843"/>
                <a:gd name="T40" fmla="*/ 817 w 1318"/>
                <a:gd name="T41" fmla="*/ 270 h 843"/>
                <a:gd name="T42" fmla="*/ 824 w 1318"/>
                <a:gd name="T43" fmla="*/ 370 h 843"/>
                <a:gd name="T44" fmla="*/ 722 w 1318"/>
                <a:gd name="T45" fmla="*/ 449 h 843"/>
                <a:gd name="T46" fmla="*/ 669 w 1318"/>
                <a:gd name="T47" fmla="*/ 538 h 843"/>
                <a:gd name="T48" fmla="*/ 526 w 1318"/>
                <a:gd name="T49" fmla="*/ 123 h 843"/>
                <a:gd name="T50" fmla="*/ 1197 w 1318"/>
                <a:gd name="T51" fmla="*/ 459 h 843"/>
                <a:gd name="T52" fmla="*/ 564 w 1318"/>
                <a:gd name="T53" fmla="*/ 214 h 843"/>
                <a:gd name="T54" fmla="*/ 175 w 1318"/>
                <a:gd name="T55" fmla="*/ 321 h 843"/>
                <a:gd name="T56" fmla="*/ 403 w 1318"/>
                <a:gd name="T57" fmla="*/ 84 h 843"/>
                <a:gd name="T58" fmla="*/ 111 w 1318"/>
                <a:gd name="T59" fmla="*/ 449 h 843"/>
                <a:gd name="T60" fmla="*/ 95 w 1318"/>
                <a:gd name="T61" fmla="*/ 534 h 843"/>
                <a:gd name="T62" fmla="*/ 165 w 1318"/>
                <a:gd name="T63" fmla="*/ 485 h 843"/>
                <a:gd name="T64" fmla="*/ 612 w 1318"/>
                <a:gd name="T65" fmla="*/ 463 h 843"/>
                <a:gd name="T66" fmla="*/ 1067 w 1318"/>
                <a:gd name="T67" fmla="*/ 636 h 843"/>
                <a:gd name="T68" fmla="*/ 988 w 1318"/>
                <a:gd name="T69" fmla="*/ 650 h 843"/>
                <a:gd name="T70" fmla="*/ 631 w 1318"/>
                <a:gd name="T71" fmla="*/ 230 h 843"/>
                <a:gd name="T72" fmla="*/ 220 w 1318"/>
                <a:gd name="T73" fmla="*/ 332 h 843"/>
                <a:gd name="T74" fmla="*/ 811 w 1318"/>
                <a:gd name="T75" fmla="*/ 827 h 843"/>
                <a:gd name="T76" fmla="*/ 605 w 1318"/>
                <a:gd name="T77" fmla="*/ 762 h 843"/>
                <a:gd name="T78" fmla="*/ 87 w 1318"/>
                <a:gd name="T79" fmla="*/ 10 h 843"/>
                <a:gd name="T80" fmla="*/ 166 w 1318"/>
                <a:gd name="T81" fmla="*/ 567 h 843"/>
                <a:gd name="T82" fmla="*/ 912 w 1318"/>
                <a:gd name="T83" fmla="*/ 663 h 843"/>
                <a:gd name="T84" fmla="*/ 510 w 1318"/>
                <a:gd name="T85" fmla="*/ 181 h 843"/>
                <a:gd name="T86" fmla="*/ 18 w 1318"/>
                <a:gd name="T87" fmla="*/ 475 h 843"/>
                <a:gd name="T88" fmla="*/ 600 w 1318"/>
                <a:gd name="T89" fmla="*/ 726 h 843"/>
                <a:gd name="T90" fmla="*/ 461 w 1318"/>
                <a:gd name="T91" fmla="*/ 210 h 843"/>
                <a:gd name="T92" fmla="*/ 331 w 1318"/>
                <a:gd name="T93" fmla="*/ 678 h 843"/>
                <a:gd name="T94" fmla="*/ 459 w 1318"/>
                <a:gd name="T95" fmla="*/ 557 h 843"/>
                <a:gd name="T96" fmla="*/ 640 w 1318"/>
                <a:gd name="T97" fmla="*/ 407 h 843"/>
                <a:gd name="T98" fmla="*/ 741 w 1318"/>
                <a:gd name="T99" fmla="*/ 287 h 843"/>
                <a:gd name="T100" fmla="*/ 661 w 1318"/>
                <a:gd name="T101" fmla="*/ 257 h 843"/>
                <a:gd name="T102" fmla="*/ 542 w 1318"/>
                <a:gd name="T103" fmla="*/ 237 h 843"/>
                <a:gd name="T104" fmla="*/ 475 w 1318"/>
                <a:gd name="T105" fmla="*/ 276 h 843"/>
                <a:gd name="T106" fmla="*/ 281 w 1318"/>
                <a:gd name="T107" fmla="*/ 252 h 843"/>
                <a:gd name="T108" fmla="*/ 405 w 1318"/>
                <a:gd name="T109" fmla="*/ 358 h 843"/>
                <a:gd name="T110" fmla="*/ 289 w 1318"/>
                <a:gd name="T111" fmla="*/ 447 h 843"/>
                <a:gd name="T112" fmla="*/ 292 w 1318"/>
                <a:gd name="T113" fmla="*/ 548 h 843"/>
                <a:gd name="T114" fmla="*/ 239 w 1318"/>
                <a:gd name="T115" fmla="*/ 578 h 843"/>
                <a:gd name="T116" fmla="*/ 121 w 1318"/>
                <a:gd name="T117" fmla="*/ 610 h 843"/>
                <a:gd name="T118" fmla="*/ 237 w 1318"/>
                <a:gd name="T119" fmla="*/ 669 h 843"/>
                <a:gd name="T120" fmla="*/ 424 w 1318"/>
                <a:gd name="T121" fmla="*/ 411 h 843"/>
                <a:gd name="T122" fmla="*/ 359 w 1318"/>
                <a:gd name="T123" fmla="*/ 461 h 843"/>
                <a:gd name="T124" fmla="*/ 840 w 1318"/>
                <a:gd name="T125" fmla="*/ 43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8" h="843">
                  <a:moveTo>
                    <a:pt x="1113" y="499"/>
                  </a:moveTo>
                  <a:cubicBezTo>
                    <a:pt x="1117" y="493"/>
                    <a:pt x="1116" y="495"/>
                    <a:pt x="1121" y="493"/>
                  </a:cubicBezTo>
                  <a:cubicBezTo>
                    <a:pt x="1126" y="491"/>
                    <a:pt x="1124" y="485"/>
                    <a:pt x="1134" y="491"/>
                  </a:cubicBezTo>
                  <a:cubicBezTo>
                    <a:pt x="1127" y="501"/>
                    <a:pt x="1126" y="491"/>
                    <a:pt x="1123" y="501"/>
                  </a:cubicBezTo>
                  <a:cubicBezTo>
                    <a:pt x="1118" y="501"/>
                    <a:pt x="1117" y="500"/>
                    <a:pt x="1113" y="499"/>
                  </a:cubicBezTo>
                  <a:close/>
                  <a:moveTo>
                    <a:pt x="612" y="594"/>
                  </a:moveTo>
                  <a:cubicBezTo>
                    <a:pt x="610" y="599"/>
                    <a:pt x="610" y="598"/>
                    <a:pt x="612" y="603"/>
                  </a:cubicBezTo>
                  <a:cubicBezTo>
                    <a:pt x="617" y="598"/>
                    <a:pt x="614" y="601"/>
                    <a:pt x="617" y="594"/>
                  </a:cubicBezTo>
                  <a:lnTo>
                    <a:pt x="612" y="594"/>
                  </a:lnTo>
                  <a:cubicBezTo>
                    <a:pt x="609" y="585"/>
                    <a:pt x="602" y="583"/>
                    <a:pt x="605" y="596"/>
                  </a:cubicBezTo>
                  <a:cubicBezTo>
                    <a:pt x="609" y="595"/>
                    <a:pt x="608" y="596"/>
                    <a:pt x="612" y="594"/>
                  </a:cubicBezTo>
                  <a:close/>
                  <a:moveTo>
                    <a:pt x="144" y="585"/>
                  </a:moveTo>
                  <a:cubicBezTo>
                    <a:pt x="138" y="587"/>
                    <a:pt x="139" y="586"/>
                    <a:pt x="137" y="592"/>
                  </a:cubicBezTo>
                  <a:lnTo>
                    <a:pt x="144" y="592"/>
                  </a:lnTo>
                  <a:lnTo>
                    <a:pt x="144" y="585"/>
                  </a:lnTo>
                  <a:close/>
                  <a:moveTo>
                    <a:pt x="1083" y="314"/>
                  </a:moveTo>
                  <a:cubicBezTo>
                    <a:pt x="1088" y="311"/>
                    <a:pt x="1085" y="310"/>
                    <a:pt x="1090" y="308"/>
                  </a:cubicBezTo>
                  <a:cubicBezTo>
                    <a:pt x="1085" y="302"/>
                    <a:pt x="1087" y="305"/>
                    <a:pt x="1081" y="308"/>
                  </a:cubicBezTo>
                  <a:cubicBezTo>
                    <a:pt x="1083" y="312"/>
                    <a:pt x="1082" y="309"/>
                    <a:pt x="1083" y="314"/>
                  </a:cubicBezTo>
                  <a:close/>
                  <a:moveTo>
                    <a:pt x="95" y="457"/>
                  </a:moveTo>
                  <a:cubicBezTo>
                    <a:pt x="93" y="451"/>
                    <a:pt x="94" y="452"/>
                    <a:pt x="88" y="450"/>
                  </a:cubicBezTo>
                  <a:cubicBezTo>
                    <a:pt x="88" y="457"/>
                    <a:pt x="87" y="454"/>
                    <a:pt x="90" y="459"/>
                  </a:cubicBezTo>
                  <a:cubicBezTo>
                    <a:pt x="94" y="457"/>
                    <a:pt x="90" y="459"/>
                    <a:pt x="95" y="457"/>
                  </a:cubicBezTo>
                  <a:close/>
                  <a:moveTo>
                    <a:pt x="549" y="659"/>
                  </a:moveTo>
                  <a:cubicBezTo>
                    <a:pt x="547" y="652"/>
                    <a:pt x="548" y="652"/>
                    <a:pt x="542" y="650"/>
                  </a:cubicBezTo>
                  <a:cubicBezTo>
                    <a:pt x="542" y="658"/>
                    <a:pt x="541" y="658"/>
                    <a:pt x="549" y="659"/>
                  </a:cubicBezTo>
                  <a:close/>
                  <a:moveTo>
                    <a:pt x="773" y="342"/>
                  </a:moveTo>
                  <a:cubicBezTo>
                    <a:pt x="779" y="340"/>
                    <a:pt x="778" y="341"/>
                    <a:pt x="780" y="335"/>
                  </a:cubicBezTo>
                  <a:lnTo>
                    <a:pt x="773" y="333"/>
                  </a:lnTo>
                  <a:lnTo>
                    <a:pt x="773" y="342"/>
                  </a:lnTo>
                  <a:close/>
                  <a:moveTo>
                    <a:pt x="214" y="70"/>
                  </a:moveTo>
                  <a:cubicBezTo>
                    <a:pt x="219" y="72"/>
                    <a:pt x="223" y="70"/>
                    <a:pt x="225" y="65"/>
                  </a:cubicBezTo>
                  <a:cubicBezTo>
                    <a:pt x="221" y="63"/>
                    <a:pt x="223" y="63"/>
                    <a:pt x="218" y="66"/>
                  </a:cubicBezTo>
                  <a:cubicBezTo>
                    <a:pt x="218" y="66"/>
                    <a:pt x="217" y="67"/>
                    <a:pt x="216" y="67"/>
                  </a:cubicBezTo>
                  <a:cubicBezTo>
                    <a:pt x="213" y="69"/>
                    <a:pt x="216" y="66"/>
                    <a:pt x="214" y="70"/>
                  </a:cubicBezTo>
                  <a:close/>
                  <a:moveTo>
                    <a:pt x="591" y="172"/>
                  </a:moveTo>
                  <a:cubicBezTo>
                    <a:pt x="587" y="173"/>
                    <a:pt x="588" y="172"/>
                    <a:pt x="585" y="174"/>
                  </a:cubicBezTo>
                  <a:cubicBezTo>
                    <a:pt x="586" y="179"/>
                    <a:pt x="585" y="177"/>
                    <a:pt x="587" y="181"/>
                  </a:cubicBezTo>
                  <a:cubicBezTo>
                    <a:pt x="591" y="178"/>
                    <a:pt x="589" y="178"/>
                    <a:pt x="594" y="177"/>
                  </a:cubicBezTo>
                  <a:lnTo>
                    <a:pt x="591" y="172"/>
                  </a:lnTo>
                  <a:cubicBezTo>
                    <a:pt x="603" y="172"/>
                    <a:pt x="601" y="167"/>
                    <a:pt x="610" y="169"/>
                  </a:cubicBezTo>
                  <a:cubicBezTo>
                    <a:pt x="619" y="172"/>
                    <a:pt x="619" y="175"/>
                    <a:pt x="631" y="175"/>
                  </a:cubicBezTo>
                  <a:cubicBezTo>
                    <a:pt x="636" y="198"/>
                    <a:pt x="631" y="197"/>
                    <a:pt x="660" y="198"/>
                  </a:cubicBezTo>
                  <a:cubicBezTo>
                    <a:pt x="675" y="198"/>
                    <a:pt x="667" y="190"/>
                    <a:pt x="685" y="200"/>
                  </a:cubicBezTo>
                  <a:cubicBezTo>
                    <a:pt x="685" y="192"/>
                    <a:pt x="684" y="191"/>
                    <a:pt x="678" y="189"/>
                  </a:cubicBezTo>
                  <a:cubicBezTo>
                    <a:pt x="679" y="185"/>
                    <a:pt x="680" y="184"/>
                    <a:pt x="680" y="179"/>
                  </a:cubicBezTo>
                  <a:cubicBezTo>
                    <a:pt x="685" y="185"/>
                    <a:pt x="690" y="192"/>
                    <a:pt x="699" y="193"/>
                  </a:cubicBezTo>
                  <a:cubicBezTo>
                    <a:pt x="693" y="180"/>
                    <a:pt x="698" y="188"/>
                    <a:pt x="691" y="182"/>
                  </a:cubicBezTo>
                  <a:cubicBezTo>
                    <a:pt x="675" y="166"/>
                    <a:pt x="684" y="162"/>
                    <a:pt x="674" y="156"/>
                  </a:cubicBezTo>
                  <a:cubicBezTo>
                    <a:pt x="662" y="149"/>
                    <a:pt x="664" y="159"/>
                    <a:pt x="664" y="160"/>
                  </a:cubicBezTo>
                  <a:cubicBezTo>
                    <a:pt x="649" y="151"/>
                    <a:pt x="653" y="160"/>
                    <a:pt x="653" y="161"/>
                  </a:cubicBezTo>
                  <a:cubicBezTo>
                    <a:pt x="653" y="161"/>
                    <a:pt x="653" y="161"/>
                    <a:pt x="653" y="161"/>
                  </a:cubicBezTo>
                  <a:cubicBezTo>
                    <a:pt x="652" y="173"/>
                    <a:pt x="657" y="179"/>
                    <a:pt x="634" y="174"/>
                  </a:cubicBezTo>
                  <a:cubicBezTo>
                    <a:pt x="635" y="164"/>
                    <a:pt x="639" y="165"/>
                    <a:pt x="639" y="156"/>
                  </a:cubicBezTo>
                  <a:cubicBezTo>
                    <a:pt x="639" y="138"/>
                    <a:pt x="609" y="156"/>
                    <a:pt x="595" y="152"/>
                  </a:cubicBezTo>
                  <a:cubicBezTo>
                    <a:pt x="588" y="150"/>
                    <a:pt x="589" y="152"/>
                    <a:pt x="589" y="144"/>
                  </a:cubicBezTo>
                  <a:cubicBezTo>
                    <a:pt x="583" y="148"/>
                    <a:pt x="582" y="148"/>
                    <a:pt x="580" y="139"/>
                  </a:cubicBezTo>
                  <a:cubicBezTo>
                    <a:pt x="569" y="139"/>
                    <a:pt x="554" y="142"/>
                    <a:pt x="549" y="151"/>
                  </a:cubicBezTo>
                  <a:cubicBezTo>
                    <a:pt x="550" y="153"/>
                    <a:pt x="555" y="157"/>
                    <a:pt x="557" y="158"/>
                  </a:cubicBezTo>
                  <a:cubicBezTo>
                    <a:pt x="561" y="160"/>
                    <a:pt x="565" y="160"/>
                    <a:pt x="570" y="161"/>
                  </a:cubicBezTo>
                  <a:cubicBezTo>
                    <a:pt x="577" y="164"/>
                    <a:pt x="572" y="164"/>
                    <a:pt x="585" y="169"/>
                  </a:cubicBezTo>
                  <a:lnTo>
                    <a:pt x="591" y="172"/>
                  </a:lnTo>
                  <a:close/>
                  <a:moveTo>
                    <a:pt x="79" y="468"/>
                  </a:moveTo>
                  <a:cubicBezTo>
                    <a:pt x="86" y="466"/>
                    <a:pt x="85" y="467"/>
                    <a:pt x="88" y="462"/>
                  </a:cubicBezTo>
                  <a:lnTo>
                    <a:pt x="83" y="457"/>
                  </a:lnTo>
                  <a:cubicBezTo>
                    <a:pt x="82" y="462"/>
                    <a:pt x="81" y="464"/>
                    <a:pt x="79" y="468"/>
                  </a:cubicBezTo>
                  <a:close/>
                  <a:moveTo>
                    <a:pt x="622" y="538"/>
                  </a:moveTo>
                  <a:cubicBezTo>
                    <a:pt x="622" y="530"/>
                    <a:pt x="620" y="526"/>
                    <a:pt x="613" y="531"/>
                  </a:cubicBezTo>
                  <a:cubicBezTo>
                    <a:pt x="616" y="534"/>
                    <a:pt x="614" y="533"/>
                    <a:pt x="618" y="535"/>
                  </a:cubicBezTo>
                  <a:cubicBezTo>
                    <a:pt x="620" y="537"/>
                    <a:pt x="619" y="537"/>
                    <a:pt x="622" y="538"/>
                  </a:cubicBezTo>
                  <a:close/>
                  <a:moveTo>
                    <a:pt x="183" y="333"/>
                  </a:moveTo>
                  <a:lnTo>
                    <a:pt x="190" y="333"/>
                  </a:lnTo>
                  <a:cubicBezTo>
                    <a:pt x="189" y="329"/>
                    <a:pt x="188" y="329"/>
                    <a:pt x="188" y="324"/>
                  </a:cubicBezTo>
                  <a:cubicBezTo>
                    <a:pt x="181" y="326"/>
                    <a:pt x="183" y="325"/>
                    <a:pt x="183" y="333"/>
                  </a:cubicBezTo>
                  <a:close/>
                  <a:moveTo>
                    <a:pt x="619" y="576"/>
                  </a:moveTo>
                  <a:cubicBezTo>
                    <a:pt x="622" y="570"/>
                    <a:pt x="620" y="570"/>
                    <a:pt x="612" y="569"/>
                  </a:cubicBezTo>
                  <a:cubicBezTo>
                    <a:pt x="613" y="575"/>
                    <a:pt x="612" y="574"/>
                    <a:pt x="613" y="578"/>
                  </a:cubicBezTo>
                  <a:cubicBezTo>
                    <a:pt x="616" y="577"/>
                    <a:pt x="615" y="577"/>
                    <a:pt x="619" y="576"/>
                  </a:cubicBezTo>
                  <a:cubicBezTo>
                    <a:pt x="617" y="586"/>
                    <a:pt x="617" y="581"/>
                    <a:pt x="619" y="590"/>
                  </a:cubicBezTo>
                  <a:cubicBezTo>
                    <a:pt x="622" y="592"/>
                    <a:pt x="631" y="594"/>
                    <a:pt x="636" y="594"/>
                  </a:cubicBezTo>
                  <a:lnTo>
                    <a:pt x="629" y="596"/>
                  </a:lnTo>
                  <a:lnTo>
                    <a:pt x="629" y="606"/>
                  </a:lnTo>
                  <a:cubicBezTo>
                    <a:pt x="636" y="609"/>
                    <a:pt x="630" y="611"/>
                    <a:pt x="645" y="611"/>
                  </a:cubicBezTo>
                  <a:cubicBezTo>
                    <a:pt x="646" y="622"/>
                    <a:pt x="651" y="616"/>
                    <a:pt x="647" y="623"/>
                  </a:cubicBezTo>
                  <a:cubicBezTo>
                    <a:pt x="644" y="628"/>
                    <a:pt x="645" y="624"/>
                    <a:pt x="640" y="622"/>
                  </a:cubicBezTo>
                  <a:cubicBezTo>
                    <a:pt x="636" y="627"/>
                    <a:pt x="636" y="624"/>
                    <a:pt x="634" y="631"/>
                  </a:cubicBezTo>
                  <a:lnTo>
                    <a:pt x="631" y="624"/>
                  </a:lnTo>
                  <a:cubicBezTo>
                    <a:pt x="624" y="625"/>
                    <a:pt x="626" y="623"/>
                    <a:pt x="620" y="625"/>
                  </a:cubicBezTo>
                  <a:cubicBezTo>
                    <a:pt x="625" y="645"/>
                    <a:pt x="630" y="634"/>
                    <a:pt x="631" y="648"/>
                  </a:cubicBezTo>
                  <a:cubicBezTo>
                    <a:pt x="622" y="649"/>
                    <a:pt x="628" y="646"/>
                    <a:pt x="626" y="652"/>
                  </a:cubicBezTo>
                  <a:lnTo>
                    <a:pt x="622" y="643"/>
                  </a:lnTo>
                  <a:cubicBezTo>
                    <a:pt x="613" y="644"/>
                    <a:pt x="620" y="641"/>
                    <a:pt x="615" y="646"/>
                  </a:cubicBezTo>
                  <a:cubicBezTo>
                    <a:pt x="609" y="653"/>
                    <a:pt x="619" y="648"/>
                    <a:pt x="610" y="652"/>
                  </a:cubicBezTo>
                  <a:cubicBezTo>
                    <a:pt x="610" y="644"/>
                    <a:pt x="612" y="645"/>
                    <a:pt x="612" y="636"/>
                  </a:cubicBezTo>
                  <a:cubicBezTo>
                    <a:pt x="601" y="639"/>
                    <a:pt x="610" y="641"/>
                    <a:pt x="602" y="635"/>
                  </a:cubicBezTo>
                  <a:cubicBezTo>
                    <a:pt x="595" y="631"/>
                    <a:pt x="596" y="634"/>
                    <a:pt x="589" y="634"/>
                  </a:cubicBezTo>
                  <a:lnTo>
                    <a:pt x="589" y="639"/>
                  </a:lnTo>
                  <a:lnTo>
                    <a:pt x="596" y="639"/>
                  </a:lnTo>
                  <a:cubicBezTo>
                    <a:pt x="592" y="647"/>
                    <a:pt x="590" y="647"/>
                    <a:pt x="585" y="653"/>
                  </a:cubicBezTo>
                  <a:cubicBezTo>
                    <a:pt x="594" y="656"/>
                    <a:pt x="592" y="657"/>
                    <a:pt x="598" y="661"/>
                  </a:cubicBezTo>
                  <a:lnTo>
                    <a:pt x="602" y="663"/>
                  </a:lnTo>
                  <a:cubicBezTo>
                    <a:pt x="606" y="666"/>
                    <a:pt x="604" y="667"/>
                    <a:pt x="609" y="672"/>
                  </a:cubicBezTo>
                  <a:cubicBezTo>
                    <a:pt x="619" y="684"/>
                    <a:pt x="610" y="668"/>
                    <a:pt x="624" y="676"/>
                  </a:cubicBezTo>
                  <a:cubicBezTo>
                    <a:pt x="623" y="682"/>
                    <a:pt x="622" y="681"/>
                    <a:pt x="620" y="687"/>
                  </a:cubicBezTo>
                  <a:cubicBezTo>
                    <a:pt x="626" y="694"/>
                    <a:pt x="623" y="686"/>
                    <a:pt x="625" y="695"/>
                  </a:cubicBezTo>
                  <a:cubicBezTo>
                    <a:pt x="626" y="702"/>
                    <a:pt x="621" y="698"/>
                    <a:pt x="630" y="702"/>
                  </a:cubicBezTo>
                  <a:cubicBezTo>
                    <a:pt x="637" y="706"/>
                    <a:pt x="640" y="701"/>
                    <a:pt x="648" y="699"/>
                  </a:cubicBezTo>
                  <a:cubicBezTo>
                    <a:pt x="644" y="716"/>
                    <a:pt x="641" y="715"/>
                    <a:pt x="636" y="722"/>
                  </a:cubicBezTo>
                  <a:cubicBezTo>
                    <a:pt x="640" y="727"/>
                    <a:pt x="639" y="723"/>
                    <a:pt x="640" y="731"/>
                  </a:cubicBezTo>
                  <a:cubicBezTo>
                    <a:pt x="647" y="730"/>
                    <a:pt x="643" y="731"/>
                    <a:pt x="648" y="727"/>
                  </a:cubicBezTo>
                  <a:lnTo>
                    <a:pt x="650" y="731"/>
                  </a:lnTo>
                  <a:cubicBezTo>
                    <a:pt x="649" y="733"/>
                    <a:pt x="647" y="726"/>
                    <a:pt x="650" y="741"/>
                  </a:cubicBezTo>
                  <a:lnTo>
                    <a:pt x="657" y="739"/>
                  </a:lnTo>
                  <a:lnTo>
                    <a:pt x="657" y="734"/>
                  </a:lnTo>
                  <a:cubicBezTo>
                    <a:pt x="649" y="733"/>
                    <a:pt x="654" y="736"/>
                    <a:pt x="650" y="731"/>
                  </a:cubicBezTo>
                  <a:cubicBezTo>
                    <a:pt x="660" y="728"/>
                    <a:pt x="653" y="724"/>
                    <a:pt x="664" y="724"/>
                  </a:cubicBezTo>
                  <a:cubicBezTo>
                    <a:pt x="667" y="733"/>
                    <a:pt x="666" y="725"/>
                    <a:pt x="671" y="732"/>
                  </a:cubicBezTo>
                  <a:cubicBezTo>
                    <a:pt x="665" y="734"/>
                    <a:pt x="670" y="730"/>
                    <a:pt x="666" y="738"/>
                  </a:cubicBezTo>
                  <a:cubicBezTo>
                    <a:pt x="671" y="740"/>
                    <a:pt x="669" y="739"/>
                    <a:pt x="676" y="739"/>
                  </a:cubicBezTo>
                  <a:cubicBezTo>
                    <a:pt x="676" y="750"/>
                    <a:pt x="671" y="746"/>
                    <a:pt x="671" y="762"/>
                  </a:cubicBezTo>
                  <a:cubicBezTo>
                    <a:pt x="680" y="758"/>
                    <a:pt x="682" y="757"/>
                    <a:pt x="693" y="758"/>
                  </a:cubicBezTo>
                  <a:cubicBezTo>
                    <a:pt x="706" y="760"/>
                    <a:pt x="706" y="761"/>
                    <a:pt x="699" y="771"/>
                  </a:cubicBezTo>
                  <a:cubicBezTo>
                    <a:pt x="724" y="773"/>
                    <a:pt x="714" y="779"/>
                    <a:pt x="713" y="783"/>
                  </a:cubicBezTo>
                  <a:cubicBezTo>
                    <a:pt x="719" y="784"/>
                    <a:pt x="717" y="783"/>
                    <a:pt x="719" y="788"/>
                  </a:cubicBezTo>
                  <a:cubicBezTo>
                    <a:pt x="722" y="788"/>
                    <a:pt x="730" y="787"/>
                    <a:pt x="733" y="785"/>
                  </a:cubicBezTo>
                  <a:cubicBezTo>
                    <a:pt x="739" y="783"/>
                    <a:pt x="748" y="770"/>
                    <a:pt x="742" y="770"/>
                  </a:cubicBezTo>
                  <a:cubicBezTo>
                    <a:pt x="738" y="770"/>
                    <a:pt x="737" y="774"/>
                    <a:pt x="734" y="778"/>
                  </a:cubicBezTo>
                  <a:lnTo>
                    <a:pt x="729" y="774"/>
                  </a:lnTo>
                  <a:cubicBezTo>
                    <a:pt x="729" y="774"/>
                    <a:pt x="729" y="773"/>
                    <a:pt x="728" y="773"/>
                  </a:cubicBezTo>
                  <a:cubicBezTo>
                    <a:pt x="721" y="768"/>
                    <a:pt x="703" y="760"/>
                    <a:pt x="717" y="752"/>
                  </a:cubicBezTo>
                  <a:lnTo>
                    <a:pt x="722" y="749"/>
                  </a:lnTo>
                  <a:cubicBezTo>
                    <a:pt x="732" y="745"/>
                    <a:pt x="730" y="744"/>
                    <a:pt x="727" y="734"/>
                  </a:cubicBezTo>
                  <a:cubicBezTo>
                    <a:pt x="721" y="735"/>
                    <a:pt x="721" y="735"/>
                    <a:pt x="717" y="738"/>
                  </a:cubicBezTo>
                  <a:cubicBezTo>
                    <a:pt x="719" y="731"/>
                    <a:pt x="727" y="728"/>
                    <a:pt x="731" y="722"/>
                  </a:cubicBezTo>
                  <a:cubicBezTo>
                    <a:pt x="725" y="711"/>
                    <a:pt x="721" y="720"/>
                    <a:pt x="715" y="711"/>
                  </a:cubicBezTo>
                  <a:cubicBezTo>
                    <a:pt x="720" y="709"/>
                    <a:pt x="727" y="704"/>
                    <a:pt x="734" y="703"/>
                  </a:cubicBezTo>
                  <a:cubicBezTo>
                    <a:pt x="730" y="697"/>
                    <a:pt x="732" y="699"/>
                    <a:pt x="723" y="700"/>
                  </a:cubicBezTo>
                  <a:cubicBezTo>
                    <a:pt x="703" y="700"/>
                    <a:pt x="709" y="711"/>
                    <a:pt x="696" y="715"/>
                  </a:cubicBezTo>
                  <a:cubicBezTo>
                    <a:pt x="698" y="708"/>
                    <a:pt x="699" y="710"/>
                    <a:pt x="703" y="705"/>
                  </a:cubicBezTo>
                  <a:cubicBezTo>
                    <a:pt x="710" y="696"/>
                    <a:pt x="701" y="706"/>
                    <a:pt x="706" y="696"/>
                  </a:cubicBezTo>
                  <a:cubicBezTo>
                    <a:pt x="699" y="697"/>
                    <a:pt x="699" y="701"/>
                    <a:pt x="692" y="703"/>
                  </a:cubicBezTo>
                  <a:cubicBezTo>
                    <a:pt x="694" y="700"/>
                    <a:pt x="695" y="699"/>
                    <a:pt x="696" y="694"/>
                  </a:cubicBezTo>
                  <a:cubicBezTo>
                    <a:pt x="697" y="689"/>
                    <a:pt x="698" y="690"/>
                    <a:pt x="694" y="687"/>
                  </a:cubicBezTo>
                  <a:lnTo>
                    <a:pt x="708" y="687"/>
                  </a:lnTo>
                  <a:cubicBezTo>
                    <a:pt x="707" y="678"/>
                    <a:pt x="707" y="679"/>
                    <a:pt x="700" y="677"/>
                  </a:cubicBezTo>
                  <a:lnTo>
                    <a:pt x="697" y="675"/>
                  </a:lnTo>
                  <a:cubicBezTo>
                    <a:pt x="693" y="674"/>
                    <a:pt x="695" y="675"/>
                    <a:pt x="690" y="674"/>
                  </a:cubicBezTo>
                  <a:cubicBezTo>
                    <a:pt x="693" y="672"/>
                    <a:pt x="694" y="672"/>
                    <a:pt x="694" y="666"/>
                  </a:cubicBezTo>
                  <a:cubicBezTo>
                    <a:pt x="693" y="662"/>
                    <a:pt x="690" y="657"/>
                    <a:pt x="695" y="659"/>
                  </a:cubicBezTo>
                  <a:cubicBezTo>
                    <a:pt x="701" y="661"/>
                    <a:pt x="700" y="664"/>
                    <a:pt x="701" y="667"/>
                  </a:cubicBezTo>
                  <a:cubicBezTo>
                    <a:pt x="703" y="672"/>
                    <a:pt x="700" y="671"/>
                    <a:pt x="706" y="672"/>
                  </a:cubicBezTo>
                  <a:cubicBezTo>
                    <a:pt x="706" y="672"/>
                    <a:pt x="712" y="671"/>
                    <a:pt x="713" y="671"/>
                  </a:cubicBezTo>
                  <a:cubicBezTo>
                    <a:pt x="711" y="662"/>
                    <a:pt x="706" y="662"/>
                    <a:pt x="706" y="648"/>
                  </a:cubicBezTo>
                  <a:lnTo>
                    <a:pt x="709" y="654"/>
                  </a:lnTo>
                  <a:cubicBezTo>
                    <a:pt x="710" y="657"/>
                    <a:pt x="710" y="657"/>
                    <a:pt x="710" y="660"/>
                  </a:cubicBezTo>
                  <a:cubicBezTo>
                    <a:pt x="717" y="658"/>
                    <a:pt x="710" y="662"/>
                    <a:pt x="717" y="661"/>
                  </a:cubicBezTo>
                  <a:cubicBezTo>
                    <a:pt x="722" y="659"/>
                    <a:pt x="715" y="662"/>
                    <a:pt x="719" y="659"/>
                  </a:cubicBezTo>
                  <a:cubicBezTo>
                    <a:pt x="730" y="653"/>
                    <a:pt x="712" y="661"/>
                    <a:pt x="722" y="657"/>
                  </a:cubicBezTo>
                  <a:cubicBezTo>
                    <a:pt x="722" y="665"/>
                    <a:pt x="724" y="666"/>
                    <a:pt x="726" y="673"/>
                  </a:cubicBezTo>
                  <a:lnTo>
                    <a:pt x="745" y="666"/>
                  </a:lnTo>
                  <a:cubicBezTo>
                    <a:pt x="742" y="677"/>
                    <a:pt x="729" y="672"/>
                    <a:pt x="736" y="687"/>
                  </a:cubicBezTo>
                  <a:cubicBezTo>
                    <a:pt x="746" y="684"/>
                    <a:pt x="737" y="681"/>
                    <a:pt x="745" y="678"/>
                  </a:cubicBezTo>
                  <a:cubicBezTo>
                    <a:pt x="747" y="672"/>
                    <a:pt x="744" y="676"/>
                    <a:pt x="750" y="676"/>
                  </a:cubicBezTo>
                  <a:cubicBezTo>
                    <a:pt x="750" y="676"/>
                    <a:pt x="751" y="676"/>
                    <a:pt x="751" y="676"/>
                  </a:cubicBezTo>
                  <a:lnTo>
                    <a:pt x="753" y="677"/>
                  </a:lnTo>
                  <a:cubicBezTo>
                    <a:pt x="755" y="678"/>
                    <a:pt x="752" y="677"/>
                    <a:pt x="755" y="679"/>
                  </a:cubicBezTo>
                  <a:cubicBezTo>
                    <a:pt x="757" y="681"/>
                    <a:pt x="759" y="680"/>
                    <a:pt x="759" y="680"/>
                  </a:cubicBezTo>
                  <a:lnTo>
                    <a:pt x="761" y="680"/>
                  </a:lnTo>
                  <a:cubicBezTo>
                    <a:pt x="761" y="688"/>
                    <a:pt x="766" y="699"/>
                    <a:pt x="764" y="706"/>
                  </a:cubicBezTo>
                  <a:cubicBezTo>
                    <a:pt x="773" y="707"/>
                    <a:pt x="766" y="707"/>
                    <a:pt x="775" y="710"/>
                  </a:cubicBezTo>
                  <a:cubicBezTo>
                    <a:pt x="777" y="705"/>
                    <a:pt x="779" y="702"/>
                    <a:pt x="780" y="697"/>
                  </a:cubicBezTo>
                  <a:cubicBezTo>
                    <a:pt x="783" y="699"/>
                    <a:pt x="786" y="701"/>
                    <a:pt x="790" y="703"/>
                  </a:cubicBezTo>
                  <a:lnTo>
                    <a:pt x="794" y="704"/>
                  </a:lnTo>
                  <a:cubicBezTo>
                    <a:pt x="794" y="704"/>
                    <a:pt x="795" y="705"/>
                    <a:pt x="795" y="705"/>
                  </a:cubicBezTo>
                  <a:cubicBezTo>
                    <a:pt x="807" y="716"/>
                    <a:pt x="813" y="704"/>
                    <a:pt x="813" y="718"/>
                  </a:cubicBezTo>
                  <a:cubicBezTo>
                    <a:pt x="820" y="718"/>
                    <a:pt x="816" y="717"/>
                    <a:pt x="818" y="716"/>
                  </a:cubicBezTo>
                  <a:cubicBezTo>
                    <a:pt x="822" y="715"/>
                    <a:pt x="818" y="715"/>
                    <a:pt x="822" y="715"/>
                  </a:cubicBezTo>
                  <a:cubicBezTo>
                    <a:pt x="824" y="714"/>
                    <a:pt x="822" y="717"/>
                    <a:pt x="831" y="715"/>
                  </a:cubicBezTo>
                  <a:cubicBezTo>
                    <a:pt x="827" y="722"/>
                    <a:pt x="832" y="722"/>
                    <a:pt x="836" y="724"/>
                  </a:cubicBezTo>
                  <a:cubicBezTo>
                    <a:pt x="842" y="726"/>
                    <a:pt x="844" y="730"/>
                    <a:pt x="850" y="727"/>
                  </a:cubicBezTo>
                  <a:cubicBezTo>
                    <a:pt x="846" y="722"/>
                    <a:pt x="846" y="722"/>
                    <a:pt x="839" y="720"/>
                  </a:cubicBezTo>
                  <a:cubicBezTo>
                    <a:pt x="841" y="712"/>
                    <a:pt x="846" y="714"/>
                    <a:pt x="843" y="711"/>
                  </a:cubicBezTo>
                  <a:cubicBezTo>
                    <a:pt x="841" y="709"/>
                    <a:pt x="840" y="712"/>
                    <a:pt x="834" y="713"/>
                  </a:cubicBezTo>
                  <a:cubicBezTo>
                    <a:pt x="838" y="705"/>
                    <a:pt x="831" y="708"/>
                    <a:pt x="841" y="700"/>
                  </a:cubicBezTo>
                  <a:cubicBezTo>
                    <a:pt x="843" y="699"/>
                    <a:pt x="842" y="701"/>
                    <a:pt x="845" y="697"/>
                  </a:cubicBezTo>
                  <a:cubicBezTo>
                    <a:pt x="840" y="694"/>
                    <a:pt x="843" y="695"/>
                    <a:pt x="838" y="695"/>
                  </a:cubicBezTo>
                  <a:cubicBezTo>
                    <a:pt x="822" y="692"/>
                    <a:pt x="821" y="700"/>
                    <a:pt x="821" y="700"/>
                  </a:cubicBezTo>
                  <a:cubicBezTo>
                    <a:pt x="821" y="699"/>
                    <a:pt x="820" y="700"/>
                    <a:pt x="820" y="701"/>
                  </a:cubicBezTo>
                  <a:cubicBezTo>
                    <a:pt x="820" y="691"/>
                    <a:pt x="811" y="685"/>
                    <a:pt x="831" y="685"/>
                  </a:cubicBezTo>
                  <a:cubicBezTo>
                    <a:pt x="829" y="679"/>
                    <a:pt x="829" y="683"/>
                    <a:pt x="827" y="676"/>
                  </a:cubicBezTo>
                  <a:cubicBezTo>
                    <a:pt x="850" y="674"/>
                    <a:pt x="829" y="671"/>
                    <a:pt x="843" y="669"/>
                  </a:cubicBezTo>
                  <a:cubicBezTo>
                    <a:pt x="843" y="651"/>
                    <a:pt x="836" y="660"/>
                    <a:pt x="824" y="657"/>
                  </a:cubicBezTo>
                  <a:cubicBezTo>
                    <a:pt x="822" y="665"/>
                    <a:pt x="821" y="666"/>
                    <a:pt x="815" y="669"/>
                  </a:cubicBezTo>
                  <a:cubicBezTo>
                    <a:pt x="814" y="662"/>
                    <a:pt x="813" y="665"/>
                    <a:pt x="813" y="657"/>
                  </a:cubicBezTo>
                  <a:lnTo>
                    <a:pt x="810" y="657"/>
                  </a:lnTo>
                  <a:cubicBezTo>
                    <a:pt x="808" y="665"/>
                    <a:pt x="806" y="667"/>
                    <a:pt x="797" y="669"/>
                  </a:cubicBezTo>
                  <a:cubicBezTo>
                    <a:pt x="799" y="667"/>
                    <a:pt x="799" y="667"/>
                    <a:pt x="800" y="663"/>
                  </a:cubicBezTo>
                  <a:cubicBezTo>
                    <a:pt x="802" y="656"/>
                    <a:pt x="801" y="663"/>
                    <a:pt x="805" y="655"/>
                  </a:cubicBezTo>
                  <a:cubicBezTo>
                    <a:pt x="807" y="652"/>
                    <a:pt x="807" y="652"/>
                    <a:pt x="808" y="648"/>
                  </a:cubicBezTo>
                  <a:cubicBezTo>
                    <a:pt x="814" y="650"/>
                    <a:pt x="814" y="653"/>
                    <a:pt x="821" y="649"/>
                  </a:cubicBezTo>
                  <a:cubicBezTo>
                    <a:pt x="827" y="645"/>
                    <a:pt x="825" y="643"/>
                    <a:pt x="827" y="636"/>
                  </a:cubicBezTo>
                  <a:cubicBezTo>
                    <a:pt x="817" y="638"/>
                    <a:pt x="817" y="633"/>
                    <a:pt x="815" y="641"/>
                  </a:cubicBezTo>
                  <a:lnTo>
                    <a:pt x="811" y="641"/>
                  </a:lnTo>
                  <a:cubicBezTo>
                    <a:pt x="811" y="632"/>
                    <a:pt x="812" y="635"/>
                    <a:pt x="803" y="632"/>
                  </a:cubicBezTo>
                  <a:lnTo>
                    <a:pt x="803" y="629"/>
                  </a:lnTo>
                  <a:cubicBezTo>
                    <a:pt x="809" y="627"/>
                    <a:pt x="807" y="626"/>
                    <a:pt x="815" y="625"/>
                  </a:cubicBezTo>
                  <a:cubicBezTo>
                    <a:pt x="813" y="619"/>
                    <a:pt x="809" y="618"/>
                    <a:pt x="805" y="612"/>
                  </a:cubicBezTo>
                  <a:cubicBezTo>
                    <a:pt x="799" y="605"/>
                    <a:pt x="804" y="607"/>
                    <a:pt x="804" y="597"/>
                  </a:cubicBezTo>
                  <a:cubicBezTo>
                    <a:pt x="797" y="599"/>
                    <a:pt x="799" y="601"/>
                    <a:pt x="795" y="607"/>
                  </a:cubicBezTo>
                  <a:cubicBezTo>
                    <a:pt x="792" y="612"/>
                    <a:pt x="788" y="613"/>
                    <a:pt x="783" y="615"/>
                  </a:cubicBezTo>
                  <a:cubicBezTo>
                    <a:pt x="781" y="611"/>
                    <a:pt x="780" y="610"/>
                    <a:pt x="778" y="606"/>
                  </a:cubicBezTo>
                  <a:cubicBezTo>
                    <a:pt x="785" y="604"/>
                    <a:pt x="782" y="605"/>
                    <a:pt x="785" y="599"/>
                  </a:cubicBezTo>
                  <a:cubicBezTo>
                    <a:pt x="778" y="586"/>
                    <a:pt x="780" y="591"/>
                    <a:pt x="773" y="589"/>
                  </a:cubicBezTo>
                  <a:lnTo>
                    <a:pt x="769" y="588"/>
                  </a:lnTo>
                  <a:cubicBezTo>
                    <a:pt x="760" y="584"/>
                    <a:pt x="759" y="580"/>
                    <a:pt x="753" y="588"/>
                  </a:cubicBezTo>
                  <a:cubicBezTo>
                    <a:pt x="751" y="591"/>
                    <a:pt x="749" y="594"/>
                    <a:pt x="745" y="596"/>
                  </a:cubicBezTo>
                  <a:cubicBezTo>
                    <a:pt x="749" y="588"/>
                    <a:pt x="744" y="589"/>
                    <a:pt x="750" y="582"/>
                  </a:cubicBezTo>
                  <a:cubicBezTo>
                    <a:pt x="751" y="582"/>
                    <a:pt x="752" y="581"/>
                    <a:pt x="752" y="580"/>
                  </a:cubicBezTo>
                  <a:lnTo>
                    <a:pt x="755" y="577"/>
                  </a:lnTo>
                  <a:cubicBezTo>
                    <a:pt x="759" y="574"/>
                    <a:pt x="757" y="575"/>
                    <a:pt x="764" y="575"/>
                  </a:cubicBezTo>
                  <a:lnTo>
                    <a:pt x="764" y="583"/>
                  </a:lnTo>
                  <a:cubicBezTo>
                    <a:pt x="770" y="584"/>
                    <a:pt x="771" y="585"/>
                    <a:pt x="778" y="585"/>
                  </a:cubicBezTo>
                  <a:cubicBezTo>
                    <a:pt x="785" y="586"/>
                    <a:pt x="794" y="588"/>
                    <a:pt x="796" y="579"/>
                  </a:cubicBezTo>
                  <a:cubicBezTo>
                    <a:pt x="797" y="574"/>
                    <a:pt x="796" y="579"/>
                    <a:pt x="794" y="571"/>
                  </a:cubicBezTo>
                  <a:cubicBezTo>
                    <a:pt x="803" y="575"/>
                    <a:pt x="796" y="570"/>
                    <a:pt x="804" y="564"/>
                  </a:cubicBezTo>
                  <a:cubicBezTo>
                    <a:pt x="804" y="568"/>
                    <a:pt x="801" y="572"/>
                    <a:pt x="803" y="576"/>
                  </a:cubicBezTo>
                  <a:cubicBezTo>
                    <a:pt x="807" y="581"/>
                    <a:pt x="809" y="577"/>
                    <a:pt x="811" y="575"/>
                  </a:cubicBezTo>
                  <a:cubicBezTo>
                    <a:pt x="811" y="582"/>
                    <a:pt x="809" y="584"/>
                    <a:pt x="811" y="588"/>
                  </a:cubicBezTo>
                  <a:cubicBezTo>
                    <a:pt x="811" y="591"/>
                    <a:pt x="815" y="594"/>
                    <a:pt x="817" y="596"/>
                  </a:cubicBezTo>
                  <a:cubicBezTo>
                    <a:pt x="818" y="589"/>
                    <a:pt x="818" y="589"/>
                    <a:pt x="825" y="587"/>
                  </a:cubicBezTo>
                  <a:cubicBezTo>
                    <a:pt x="831" y="598"/>
                    <a:pt x="824" y="596"/>
                    <a:pt x="836" y="603"/>
                  </a:cubicBezTo>
                  <a:cubicBezTo>
                    <a:pt x="837" y="597"/>
                    <a:pt x="839" y="594"/>
                    <a:pt x="843" y="594"/>
                  </a:cubicBezTo>
                  <a:cubicBezTo>
                    <a:pt x="849" y="595"/>
                    <a:pt x="847" y="598"/>
                    <a:pt x="846" y="603"/>
                  </a:cubicBezTo>
                  <a:cubicBezTo>
                    <a:pt x="852" y="602"/>
                    <a:pt x="856" y="599"/>
                    <a:pt x="857" y="603"/>
                  </a:cubicBezTo>
                  <a:cubicBezTo>
                    <a:pt x="858" y="608"/>
                    <a:pt x="854" y="602"/>
                    <a:pt x="854" y="610"/>
                  </a:cubicBezTo>
                  <a:cubicBezTo>
                    <a:pt x="855" y="620"/>
                    <a:pt x="859" y="621"/>
                    <a:pt x="859" y="634"/>
                  </a:cubicBezTo>
                  <a:cubicBezTo>
                    <a:pt x="866" y="625"/>
                    <a:pt x="866" y="628"/>
                    <a:pt x="869" y="615"/>
                  </a:cubicBezTo>
                  <a:cubicBezTo>
                    <a:pt x="875" y="619"/>
                    <a:pt x="870" y="620"/>
                    <a:pt x="873" y="627"/>
                  </a:cubicBezTo>
                  <a:cubicBezTo>
                    <a:pt x="873" y="627"/>
                    <a:pt x="874" y="629"/>
                    <a:pt x="875" y="630"/>
                  </a:cubicBezTo>
                  <a:cubicBezTo>
                    <a:pt x="879" y="639"/>
                    <a:pt x="875" y="643"/>
                    <a:pt x="881" y="648"/>
                  </a:cubicBezTo>
                  <a:lnTo>
                    <a:pt x="889" y="632"/>
                  </a:lnTo>
                  <a:cubicBezTo>
                    <a:pt x="893" y="627"/>
                    <a:pt x="894" y="630"/>
                    <a:pt x="895" y="624"/>
                  </a:cubicBezTo>
                  <a:cubicBezTo>
                    <a:pt x="902" y="626"/>
                    <a:pt x="899" y="626"/>
                    <a:pt x="902" y="627"/>
                  </a:cubicBezTo>
                  <a:cubicBezTo>
                    <a:pt x="904" y="628"/>
                    <a:pt x="907" y="634"/>
                    <a:pt x="903" y="623"/>
                  </a:cubicBezTo>
                  <a:cubicBezTo>
                    <a:pt x="901" y="619"/>
                    <a:pt x="902" y="624"/>
                    <a:pt x="902" y="621"/>
                  </a:cubicBezTo>
                  <a:cubicBezTo>
                    <a:pt x="902" y="614"/>
                    <a:pt x="903" y="619"/>
                    <a:pt x="903" y="615"/>
                  </a:cubicBezTo>
                  <a:cubicBezTo>
                    <a:pt x="903" y="607"/>
                    <a:pt x="897" y="609"/>
                    <a:pt x="898" y="603"/>
                  </a:cubicBezTo>
                  <a:cubicBezTo>
                    <a:pt x="900" y="597"/>
                    <a:pt x="905" y="608"/>
                    <a:pt x="906" y="610"/>
                  </a:cubicBezTo>
                  <a:cubicBezTo>
                    <a:pt x="914" y="606"/>
                    <a:pt x="916" y="608"/>
                    <a:pt x="922" y="611"/>
                  </a:cubicBezTo>
                  <a:cubicBezTo>
                    <a:pt x="923" y="606"/>
                    <a:pt x="923" y="606"/>
                    <a:pt x="923" y="599"/>
                  </a:cubicBezTo>
                  <a:lnTo>
                    <a:pt x="930" y="599"/>
                  </a:lnTo>
                  <a:cubicBezTo>
                    <a:pt x="933" y="608"/>
                    <a:pt x="939" y="606"/>
                    <a:pt x="950" y="606"/>
                  </a:cubicBezTo>
                  <a:lnTo>
                    <a:pt x="950" y="615"/>
                  </a:lnTo>
                  <a:cubicBezTo>
                    <a:pt x="949" y="617"/>
                    <a:pt x="945" y="624"/>
                    <a:pt x="950" y="622"/>
                  </a:cubicBezTo>
                  <a:lnTo>
                    <a:pt x="958" y="615"/>
                  </a:lnTo>
                  <a:cubicBezTo>
                    <a:pt x="960" y="621"/>
                    <a:pt x="961" y="623"/>
                    <a:pt x="962" y="629"/>
                  </a:cubicBezTo>
                  <a:cubicBezTo>
                    <a:pt x="966" y="631"/>
                    <a:pt x="971" y="627"/>
                    <a:pt x="970" y="637"/>
                  </a:cubicBezTo>
                  <a:cubicBezTo>
                    <a:pt x="969" y="645"/>
                    <a:pt x="966" y="643"/>
                    <a:pt x="965" y="652"/>
                  </a:cubicBezTo>
                  <a:cubicBezTo>
                    <a:pt x="974" y="649"/>
                    <a:pt x="969" y="646"/>
                    <a:pt x="973" y="651"/>
                  </a:cubicBezTo>
                  <a:cubicBezTo>
                    <a:pt x="977" y="656"/>
                    <a:pt x="971" y="653"/>
                    <a:pt x="978" y="659"/>
                  </a:cubicBezTo>
                  <a:cubicBezTo>
                    <a:pt x="988" y="651"/>
                    <a:pt x="969" y="654"/>
                    <a:pt x="987" y="645"/>
                  </a:cubicBezTo>
                  <a:cubicBezTo>
                    <a:pt x="979" y="634"/>
                    <a:pt x="985" y="637"/>
                    <a:pt x="983" y="629"/>
                  </a:cubicBezTo>
                  <a:cubicBezTo>
                    <a:pt x="983" y="629"/>
                    <a:pt x="981" y="626"/>
                    <a:pt x="981" y="624"/>
                  </a:cubicBezTo>
                  <a:cubicBezTo>
                    <a:pt x="976" y="616"/>
                    <a:pt x="973" y="607"/>
                    <a:pt x="985" y="604"/>
                  </a:cubicBezTo>
                  <a:cubicBezTo>
                    <a:pt x="984" y="597"/>
                    <a:pt x="982" y="596"/>
                    <a:pt x="974" y="596"/>
                  </a:cubicBezTo>
                  <a:lnTo>
                    <a:pt x="974" y="592"/>
                  </a:lnTo>
                  <a:cubicBezTo>
                    <a:pt x="983" y="592"/>
                    <a:pt x="980" y="594"/>
                    <a:pt x="985" y="592"/>
                  </a:cubicBezTo>
                  <a:cubicBezTo>
                    <a:pt x="992" y="590"/>
                    <a:pt x="985" y="590"/>
                    <a:pt x="993" y="590"/>
                  </a:cubicBezTo>
                  <a:lnTo>
                    <a:pt x="999" y="590"/>
                  </a:lnTo>
                  <a:cubicBezTo>
                    <a:pt x="1006" y="588"/>
                    <a:pt x="1005" y="588"/>
                    <a:pt x="1006" y="582"/>
                  </a:cubicBezTo>
                  <a:cubicBezTo>
                    <a:pt x="999" y="579"/>
                    <a:pt x="1006" y="581"/>
                    <a:pt x="1002" y="582"/>
                  </a:cubicBezTo>
                  <a:lnTo>
                    <a:pt x="990" y="580"/>
                  </a:lnTo>
                  <a:lnTo>
                    <a:pt x="993" y="572"/>
                  </a:lnTo>
                  <a:cubicBezTo>
                    <a:pt x="994" y="568"/>
                    <a:pt x="991" y="572"/>
                    <a:pt x="995" y="566"/>
                  </a:cubicBezTo>
                  <a:cubicBezTo>
                    <a:pt x="989" y="562"/>
                    <a:pt x="990" y="557"/>
                    <a:pt x="983" y="557"/>
                  </a:cubicBezTo>
                  <a:cubicBezTo>
                    <a:pt x="983" y="557"/>
                    <a:pt x="982" y="557"/>
                    <a:pt x="982" y="557"/>
                  </a:cubicBezTo>
                  <a:lnTo>
                    <a:pt x="971" y="554"/>
                  </a:lnTo>
                  <a:cubicBezTo>
                    <a:pt x="964" y="553"/>
                    <a:pt x="966" y="556"/>
                    <a:pt x="964" y="548"/>
                  </a:cubicBezTo>
                  <a:cubicBezTo>
                    <a:pt x="942" y="548"/>
                    <a:pt x="947" y="558"/>
                    <a:pt x="936" y="559"/>
                  </a:cubicBezTo>
                  <a:cubicBezTo>
                    <a:pt x="933" y="552"/>
                    <a:pt x="940" y="553"/>
                    <a:pt x="934" y="551"/>
                  </a:cubicBezTo>
                  <a:cubicBezTo>
                    <a:pt x="924" y="547"/>
                    <a:pt x="933" y="556"/>
                    <a:pt x="920" y="545"/>
                  </a:cubicBezTo>
                  <a:cubicBezTo>
                    <a:pt x="920" y="545"/>
                    <a:pt x="915" y="542"/>
                    <a:pt x="915" y="542"/>
                  </a:cubicBezTo>
                  <a:lnTo>
                    <a:pt x="912" y="541"/>
                  </a:lnTo>
                  <a:cubicBezTo>
                    <a:pt x="908" y="538"/>
                    <a:pt x="915" y="546"/>
                    <a:pt x="911" y="540"/>
                  </a:cubicBezTo>
                  <a:cubicBezTo>
                    <a:pt x="910" y="539"/>
                    <a:pt x="910" y="540"/>
                    <a:pt x="911" y="536"/>
                  </a:cubicBezTo>
                  <a:cubicBezTo>
                    <a:pt x="900" y="536"/>
                    <a:pt x="894" y="537"/>
                    <a:pt x="892" y="529"/>
                  </a:cubicBezTo>
                  <a:cubicBezTo>
                    <a:pt x="905" y="532"/>
                    <a:pt x="900" y="532"/>
                    <a:pt x="913" y="531"/>
                  </a:cubicBezTo>
                  <a:cubicBezTo>
                    <a:pt x="915" y="533"/>
                    <a:pt x="917" y="538"/>
                    <a:pt x="919" y="540"/>
                  </a:cubicBezTo>
                  <a:lnTo>
                    <a:pt x="927" y="547"/>
                  </a:lnTo>
                  <a:cubicBezTo>
                    <a:pt x="932" y="544"/>
                    <a:pt x="933" y="542"/>
                    <a:pt x="939" y="541"/>
                  </a:cubicBezTo>
                  <a:cubicBezTo>
                    <a:pt x="936" y="537"/>
                    <a:pt x="930" y="537"/>
                    <a:pt x="924" y="534"/>
                  </a:cubicBezTo>
                  <a:cubicBezTo>
                    <a:pt x="919" y="530"/>
                    <a:pt x="914" y="526"/>
                    <a:pt x="903" y="523"/>
                  </a:cubicBezTo>
                  <a:cubicBezTo>
                    <a:pt x="893" y="520"/>
                    <a:pt x="886" y="514"/>
                    <a:pt x="882" y="504"/>
                  </a:cubicBezTo>
                  <a:cubicBezTo>
                    <a:pt x="881" y="500"/>
                    <a:pt x="882" y="501"/>
                    <a:pt x="878" y="498"/>
                  </a:cubicBezTo>
                  <a:cubicBezTo>
                    <a:pt x="878" y="508"/>
                    <a:pt x="879" y="503"/>
                    <a:pt x="874" y="505"/>
                  </a:cubicBezTo>
                  <a:lnTo>
                    <a:pt x="870" y="500"/>
                  </a:lnTo>
                  <a:cubicBezTo>
                    <a:pt x="870" y="500"/>
                    <a:pt x="870" y="499"/>
                    <a:pt x="869" y="499"/>
                  </a:cubicBezTo>
                  <a:lnTo>
                    <a:pt x="864" y="496"/>
                  </a:lnTo>
                  <a:cubicBezTo>
                    <a:pt x="863" y="496"/>
                    <a:pt x="861" y="495"/>
                    <a:pt x="860" y="494"/>
                  </a:cubicBezTo>
                  <a:lnTo>
                    <a:pt x="864" y="487"/>
                  </a:lnTo>
                  <a:cubicBezTo>
                    <a:pt x="865" y="480"/>
                    <a:pt x="861" y="484"/>
                    <a:pt x="865" y="476"/>
                  </a:cubicBezTo>
                  <a:cubicBezTo>
                    <a:pt x="868" y="469"/>
                    <a:pt x="869" y="460"/>
                    <a:pt x="874" y="456"/>
                  </a:cubicBezTo>
                  <a:cubicBezTo>
                    <a:pt x="872" y="465"/>
                    <a:pt x="872" y="460"/>
                    <a:pt x="875" y="469"/>
                  </a:cubicBezTo>
                  <a:cubicBezTo>
                    <a:pt x="876" y="473"/>
                    <a:pt x="877" y="479"/>
                    <a:pt x="879" y="483"/>
                  </a:cubicBezTo>
                  <a:cubicBezTo>
                    <a:pt x="883" y="491"/>
                    <a:pt x="897" y="495"/>
                    <a:pt x="905" y="498"/>
                  </a:cubicBezTo>
                  <a:cubicBezTo>
                    <a:pt x="913" y="501"/>
                    <a:pt x="920" y="505"/>
                    <a:pt x="926" y="510"/>
                  </a:cubicBezTo>
                  <a:cubicBezTo>
                    <a:pt x="928" y="512"/>
                    <a:pt x="929" y="513"/>
                    <a:pt x="931" y="514"/>
                  </a:cubicBezTo>
                  <a:cubicBezTo>
                    <a:pt x="936" y="518"/>
                    <a:pt x="938" y="518"/>
                    <a:pt x="944" y="519"/>
                  </a:cubicBezTo>
                  <a:cubicBezTo>
                    <a:pt x="945" y="510"/>
                    <a:pt x="943" y="516"/>
                    <a:pt x="948" y="512"/>
                  </a:cubicBezTo>
                  <a:cubicBezTo>
                    <a:pt x="954" y="517"/>
                    <a:pt x="953" y="516"/>
                    <a:pt x="961" y="516"/>
                  </a:cubicBezTo>
                  <a:cubicBezTo>
                    <a:pt x="967" y="517"/>
                    <a:pt x="965" y="518"/>
                    <a:pt x="971" y="522"/>
                  </a:cubicBezTo>
                  <a:cubicBezTo>
                    <a:pt x="975" y="521"/>
                    <a:pt x="977" y="519"/>
                    <a:pt x="981" y="517"/>
                  </a:cubicBezTo>
                  <a:cubicBezTo>
                    <a:pt x="982" y="525"/>
                    <a:pt x="979" y="520"/>
                    <a:pt x="985" y="524"/>
                  </a:cubicBezTo>
                  <a:cubicBezTo>
                    <a:pt x="995" y="515"/>
                    <a:pt x="1001" y="521"/>
                    <a:pt x="1011" y="524"/>
                  </a:cubicBezTo>
                  <a:cubicBezTo>
                    <a:pt x="1013" y="520"/>
                    <a:pt x="1012" y="522"/>
                    <a:pt x="1011" y="517"/>
                  </a:cubicBezTo>
                  <a:lnTo>
                    <a:pt x="1020" y="523"/>
                  </a:lnTo>
                  <a:cubicBezTo>
                    <a:pt x="1026" y="528"/>
                    <a:pt x="1020" y="527"/>
                    <a:pt x="1030" y="527"/>
                  </a:cubicBezTo>
                  <a:cubicBezTo>
                    <a:pt x="1030" y="517"/>
                    <a:pt x="1028" y="520"/>
                    <a:pt x="1029" y="512"/>
                  </a:cubicBezTo>
                  <a:cubicBezTo>
                    <a:pt x="1039" y="514"/>
                    <a:pt x="1031" y="516"/>
                    <a:pt x="1044" y="513"/>
                  </a:cubicBezTo>
                  <a:cubicBezTo>
                    <a:pt x="1042" y="518"/>
                    <a:pt x="1042" y="515"/>
                    <a:pt x="1041" y="520"/>
                  </a:cubicBezTo>
                  <a:cubicBezTo>
                    <a:pt x="1053" y="520"/>
                    <a:pt x="1058" y="519"/>
                    <a:pt x="1071" y="519"/>
                  </a:cubicBezTo>
                  <a:lnTo>
                    <a:pt x="1064" y="524"/>
                  </a:lnTo>
                  <a:cubicBezTo>
                    <a:pt x="1071" y="524"/>
                    <a:pt x="1067" y="524"/>
                    <a:pt x="1069" y="526"/>
                  </a:cubicBezTo>
                  <a:cubicBezTo>
                    <a:pt x="1062" y="526"/>
                    <a:pt x="1063" y="527"/>
                    <a:pt x="1059" y="526"/>
                  </a:cubicBezTo>
                  <a:cubicBezTo>
                    <a:pt x="1048" y="524"/>
                    <a:pt x="1045" y="516"/>
                    <a:pt x="1046" y="533"/>
                  </a:cubicBezTo>
                  <a:cubicBezTo>
                    <a:pt x="1081" y="536"/>
                    <a:pt x="1064" y="528"/>
                    <a:pt x="1078" y="515"/>
                  </a:cubicBezTo>
                  <a:cubicBezTo>
                    <a:pt x="1084" y="510"/>
                    <a:pt x="1089" y="511"/>
                    <a:pt x="1097" y="508"/>
                  </a:cubicBezTo>
                  <a:cubicBezTo>
                    <a:pt x="1107" y="504"/>
                    <a:pt x="1104" y="509"/>
                    <a:pt x="1114" y="510"/>
                  </a:cubicBezTo>
                  <a:cubicBezTo>
                    <a:pt x="1116" y="499"/>
                    <a:pt x="1117" y="505"/>
                    <a:pt x="1127" y="504"/>
                  </a:cubicBezTo>
                  <a:cubicBezTo>
                    <a:pt x="1130" y="503"/>
                    <a:pt x="1127" y="504"/>
                    <a:pt x="1130" y="502"/>
                  </a:cubicBezTo>
                  <a:cubicBezTo>
                    <a:pt x="1136" y="500"/>
                    <a:pt x="1141" y="493"/>
                    <a:pt x="1137" y="487"/>
                  </a:cubicBezTo>
                  <a:cubicBezTo>
                    <a:pt x="1135" y="483"/>
                    <a:pt x="1132" y="482"/>
                    <a:pt x="1130" y="478"/>
                  </a:cubicBezTo>
                  <a:cubicBezTo>
                    <a:pt x="1135" y="478"/>
                    <a:pt x="1139" y="479"/>
                    <a:pt x="1144" y="478"/>
                  </a:cubicBezTo>
                  <a:lnTo>
                    <a:pt x="1152" y="472"/>
                  </a:lnTo>
                  <a:cubicBezTo>
                    <a:pt x="1154" y="470"/>
                    <a:pt x="1156" y="472"/>
                    <a:pt x="1153" y="469"/>
                  </a:cubicBezTo>
                  <a:cubicBezTo>
                    <a:pt x="1150" y="467"/>
                    <a:pt x="1145" y="468"/>
                    <a:pt x="1141" y="467"/>
                  </a:cubicBezTo>
                  <a:cubicBezTo>
                    <a:pt x="1137" y="467"/>
                    <a:pt x="1139" y="468"/>
                    <a:pt x="1137" y="466"/>
                  </a:cubicBezTo>
                  <a:cubicBezTo>
                    <a:pt x="1147" y="466"/>
                    <a:pt x="1149" y="468"/>
                    <a:pt x="1153" y="463"/>
                  </a:cubicBezTo>
                  <a:cubicBezTo>
                    <a:pt x="1151" y="462"/>
                    <a:pt x="1136" y="458"/>
                    <a:pt x="1135" y="463"/>
                  </a:cubicBezTo>
                  <a:cubicBezTo>
                    <a:pt x="1132" y="469"/>
                    <a:pt x="1134" y="460"/>
                    <a:pt x="1135" y="464"/>
                  </a:cubicBezTo>
                  <a:lnTo>
                    <a:pt x="1137" y="466"/>
                  </a:lnTo>
                  <a:cubicBezTo>
                    <a:pt x="1130" y="466"/>
                    <a:pt x="1127" y="464"/>
                    <a:pt x="1121" y="461"/>
                  </a:cubicBezTo>
                  <a:cubicBezTo>
                    <a:pt x="1125" y="460"/>
                    <a:pt x="1125" y="460"/>
                    <a:pt x="1128" y="460"/>
                  </a:cubicBezTo>
                  <a:cubicBezTo>
                    <a:pt x="1128" y="460"/>
                    <a:pt x="1129" y="460"/>
                    <a:pt x="1129" y="460"/>
                  </a:cubicBezTo>
                  <a:lnTo>
                    <a:pt x="1131" y="459"/>
                  </a:lnTo>
                  <a:cubicBezTo>
                    <a:pt x="1139" y="458"/>
                    <a:pt x="1164" y="462"/>
                    <a:pt x="1170" y="459"/>
                  </a:cubicBezTo>
                  <a:cubicBezTo>
                    <a:pt x="1177" y="456"/>
                    <a:pt x="1173" y="460"/>
                    <a:pt x="1174" y="455"/>
                  </a:cubicBezTo>
                  <a:lnTo>
                    <a:pt x="1174" y="454"/>
                  </a:lnTo>
                  <a:cubicBezTo>
                    <a:pt x="1172" y="450"/>
                    <a:pt x="1175" y="453"/>
                    <a:pt x="1169" y="452"/>
                  </a:cubicBezTo>
                  <a:cubicBezTo>
                    <a:pt x="1150" y="447"/>
                    <a:pt x="1149" y="451"/>
                    <a:pt x="1135" y="452"/>
                  </a:cubicBezTo>
                  <a:cubicBezTo>
                    <a:pt x="1140" y="446"/>
                    <a:pt x="1146" y="447"/>
                    <a:pt x="1132" y="443"/>
                  </a:cubicBezTo>
                  <a:lnTo>
                    <a:pt x="1132" y="440"/>
                  </a:lnTo>
                  <a:cubicBezTo>
                    <a:pt x="1141" y="438"/>
                    <a:pt x="1138" y="435"/>
                    <a:pt x="1139" y="443"/>
                  </a:cubicBezTo>
                  <a:lnTo>
                    <a:pt x="1148" y="443"/>
                  </a:lnTo>
                  <a:lnTo>
                    <a:pt x="1148" y="436"/>
                  </a:lnTo>
                  <a:cubicBezTo>
                    <a:pt x="1154" y="441"/>
                    <a:pt x="1149" y="438"/>
                    <a:pt x="1158" y="440"/>
                  </a:cubicBezTo>
                  <a:cubicBezTo>
                    <a:pt x="1170" y="444"/>
                    <a:pt x="1178" y="445"/>
                    <a:pt x="1193" y="445"/>
                  </a:cubicBezTo>
                  <a:cubicBezTo>
                    <a:pt x="1188" y="438"/>
                    <a:pt x="1185" y="442"/>
                    <a:pt x="1191" y="440"/>
                  </a:cubicBezTo>
                  <a:cubicBezTo>
                    <a:pt x="1193" y="435"/>
                    <a:pt x="1191" y="435"/>
                    <a:pt x="1198" y="435"/>
                  </a:cubicBezTo>
                  <a:cubicBezTo>
                    <a:pt x="1208" y="435"/>
                    <a:pt x="1215" y="438"/>
                    <a:pt x="1221" y="436"/>
                  </a:cubicBezTo>
                  <a:lnTo>
                    <a:pt x="1229" y="432"/>
                  </a:lnTo>
                  <a:cubicBezTo>
                    <a:pt x="1238" y="428"/>
                    <a:pt x="1258" y="428"/>
                    <a:pt x="1267" y="428"/>
                  </a:cubicBezTo>
                  <a:lnTo>
                    <a:pt x="1267" y="424"/>
                  </a:lnTo>
                  <a:cubicBezTo>
                    <a:pt x="1263" y="424"/>
                    <a:pt x="1260" y="425"/>
                    <a:pt x="1258" y="425"/>
                  </a:cubicBezTo>
                  <a:cubicBezTo>
                    <a:pt x="1254" y="425"/>
                    <a:pt x="1254" y="425"/>
                    <a:pt x="1249" y="424"/>
                  </a:cubicBezTo>
                  <a:cubicBezTo>
                    <a:pt x="1241" y="424"/>
                    <a:pt x="1238" y="423"/>
                    <a:pt x="1232" y="422"/>
                  </a:cubicBezTo>
                  <a:lnTo>
                    <a:pt x="1232" y="419"/>
                  </a:lnTo>
                  <a:cubicBezTo>
                    <a:pt x="1245" y="416"/>
                    <a:pt x="1247" y="420"/>
                    <a:pt x="1258" y="421"/>
                  </a:cubicBezTo>
                  <a:cubicBezTo>
                    <a:pt x="1269" y="421"/>
                    <a:pt x="1263" y="418"/>
                    <a:pt x="1270" y="416"/>
                  </a:cubicBezTo>
                  <a:cubicBezTo>
                    <a:pt x="1280" y="413"/>
                    <a:pt x="1276" y="419"/>
                    <a:pt x="1287" y="409"/>
                  </a:cubicBezTo>
                  <a:cubicBezTo>
                    <a:pt x="1287" y="409"/>
                    <a:pt x="1287" y="408"/>
                    <a:pt x="1288" y="408"/>
                  </a:cubicBezTo>
                  <a:cubicBezTo>
                    <a:pt x="1302" y="394"/>
                    <a:pt x="1308" y="406"/>
                    <a:pt x="1318" y="392"/>
                  </a:cubicBezTo>
                  <a:lnTo>
                    <a:pt x="1287" y="389"/>
                  </a:lnTo>
                  <a:cubicBezTo>
                    <a:pt x="1281" y="388"/>
                    <a:pt x="1288" y="385"/>
                    <a:pt x="1279" y="389"/>
                  </a:cubicBezTo>
                  <a:cubicBezTo>
                    <a:pt x="1280" y="393"/>
                    <a:pt x="1279" y="390"/>
                    <a:pt x="1281" y="392"/>
                  </a:cubicBezTo>
                  <a:cubicBezTo>
                    <a:pt x="1285" y="397"/>
                    <a:pt x="1283" y="391"/>
                    <a:pt x="1286" y="398"/>
                  </a:cubicBezTo>
                  <a:cubicBezTo>
                    <a:pt x="1280" y="400"/>
                    <a:pt x="1253" y="400"/>
                    <a:pt x="1249" y="394"/>
                  </a:cubicBezTo>
                  <a:cubicBezTo>
                    <a:pt x="1255" y="394"/>
                    <a:pt x="1260" y="395"/>
                    <a:pt x="1264" y="395"/>
                  </a:cubicBezTo>
                  <a:lnTo>
                    <a:pt x="1274" y="392"/>
                  </a:lnTo>
                  <a:cubicBezTo>
                    <a:pt x="1270" y="392"/>
                    <a:pt x="1269" y="391"/>
                    <a:pt x="1263" y="391"/>
                  </a:cubicBezTo>
                  <a:lnTo>
                    <a:pt x="1267" y="389"/>
                  </a:lnTo>
                  <a:cubicBezTo>
                    <a:pt x="1269" y="387"/>
                    <a:pt x="1268" y="388"/>
                    <a:pt x="1270" y="387"/>
                  </a:cubicBezTo>
                  <a:cubicBezTo>
                    <a:pt x="1279" y="381"/>
                    <a:pt x="1284" y="387"/>
                    <a:pt x="1285" y="375"/>
                  </a:cubicBezTo>
                  <a:lnTo>
                    <a:pt x="1293" y="382"/>
                  </a:lnTo>
                  <a:lnTo>
                    <a:pt x="1301" y="375"/>
                  </a:lnTo>
                  <a:cubicBezTo>
                    <a:pt x="1304" y="372"/>
                    <a:pt x="1309" y="373"/>
                    <a:pt x="1316" y="373"/>
                  </a:cubicBezTo>
                  <a:cubicBezTo>
                    <a:pt x="1315" y="372"/>
                    <a:pt x="1309" y="367"/>
                    <a:pt x="1308" y="366"/>
                  </a:cubicBezTo>
                  <a:lnTo>
                    <a:pt x="1297" y="359"/>
                  </a:lnTo>
                  <a:cubicBezTo>
                    <a:pt x="1292" y="355"/>
                    <a:pt x="1266" y="348"/>
                    <a:pt x="1260" y="346"/>
                  </a:cubicBezTo>
                  <a:cubicBezTo>
                    <a:pt x="1253" y="345"/>
                    <a:pt x="1244" y="344"/>
                    <a:pt x="1237" y="342"/>
                  </a:cubicBezTo>
                  <a:cubicBezTo>
                    <a:pt x="1231" y="340"/>
                    <a:pt x="1229" y="339"/>
                    <a:pt x="1225" y="338"/>
                  </a:cubicBezTo>
                  <a:cubicBezTo>
                    <a:pt x="1216" y="338"/>
                    <a:pt x="1211" y="343"/>
                    <a:pt x="1201" y="341"/>
                  </a:cubicBezTo>
                  <a:lnTo>
                    <a:pt x="1192" y="336"/>
                  </a:lnTo>
                  <a:cubicBezTo>
                    <a:pt x="1190" y="332"/>
                    <a:pt x="1193" y="331"/>
                    <a:pt x="1187" y="327"/>
                  </a:cubicBezTo>
                  <a:cubicBezTo>
                    <a:pt x="1178" y="322"/>
                    <a:pt x="1161" y="325"/>
                    <a:pt x="1158" y="314"/>
                  </a:cubicBezTo>
                  <a:cubicBezTo>
                    <a:pt x="1166" y="314"/>
                    <a:pt x="1164" y="313"/>
                    <a:pt x="1169" y="312"/>
                  </a:cubicBezTo>
                  <a:cubicBezTo>
                    <a:pt x="1172" y="311"/>
                    <a:pt x="1169" y="312"/>
                    <a:pt x="1174" y="311"/>
                  </a:cubicBezTo>
                  <a:cubicBezTo>
                    <a:pt x="1186" y="308"/>
                    <a:pt x="1182" y="307"/>
                    <a:pt x="1176" y="298"/>
                  </a:cubicBezTo>
                  <a:cubicBezTo>
                    <a:pt x="1180" y="299"/>
                    <a:pt x="1179" y="299"/>
                    <a:pt x="1183" y="301"/>
                  </a:cubicBezTo>
                  <a:lnTo>
                    <a:pt x="1198" y="307"/>
                  </a:lnTo>
                  <a:cubicBezTo>
                    <a:pt x="1218" y="315"/>
                    <a:pt x="1205" y="305"/>
                    <a:pt x="1202" y="300"/>
                  </a:cubicBezTo>
                  <a:lnTo>
                    <a:pt x="1195" y="286"/>
                  </a:lnTo>
                  <a:cubicBezTo>
                    <a:pt x="1206" y="288"/>
                    <a:pt x="1204" y="300"/>
                    <a:pt x="1218" y="291"/>
                  </a:cubicBezTo>
                  <a:cubicBezTo>
                    <a:pt x="1218" y="293"/>
                    <a:pt x="1221" y="300"/>
                    <a:pt x="1222" y="302"/>
                  </a:cubicBezTo>
                  <a:cubicBezTo>
                    <a:pt x="1229" y="313"/>
                    <a:pt x="1235" y="308"/>
                    <a:pt x="1242" y="309"/>
                  </a:cubicBezTo>
                  <a:lnTo>
                    <a:pt x="1266" y="314"/>
                  </a:lnTo>
                  <a:cubicBezTo>
                    <a:pt x="1282" y="319"/>
                    <a:pt x="1285" y="312"/>
                    <a:pt x="1300" y="312"/>
                  </a:cubicBezTo>
                  <a:cubicBezTo>
                    <a:pt x="1300" y="300"/>
                    <a:pt x="1296" y="302"/>
                    <a:pt x="1288" y="297"/>
                  </a:cubicBezTo>
                  <a:cubicBezTo>
                    <a:pt x="1285" y="295"/>
                    <a:pt x="1286" y="296"/>
                    <a:pt x="1284" y="294"/>
                  </a:cubicBezTo>
                  <a:cubicBezTo>
                    <a:pt x="1292" y="295"/>
                    <a:pt x="1292" y="297"/>
                    <a:pt x="1297" y="296"/>
                  </a:cubicBezTo>
                  <a:lnTo>
                    <a:pt x="1309" y="296"/>
                  </a:lnTo>
                  <a:cubicBezTo>
                    <a:pt x="1305" y="291"/>
                    <a:pt x="1306" y="294"/>
                    <a:pt x="1301" y="290"/>
                  </a:cubicBezTo>
                  <a:cubicBezTo>
                    <a:pt x="1298" y="287"/>
                    <a:pt x="1298" y="286"/>
                    <a:pt x="1294" y="283"/>
                  </a:cubicBezTo>
                  <a:cubicBezTo>
                    <a:pt x="1289" y="279"/>
                    <a:pt x="1281" y="276"/>
                    <a:pt x="1276" y="273"/>
                  </a:cubicBezTo>
                  <a:cubicBezTo>
                    <a:pt x="1276" y="250"/>
                    <a:pt x="1270" y="260"/>
                    <a:pt x="1263" y="251"/>
                  </a:cubicBezTo>
                  <a:cubicBezTo>
                    <a:pt x="1264" y="246"/>
                    <a:pt x="1266" y="245"/>
                    <a:pt x="1267" y="243"/>
                  </a:cubicBezTo>
                  <a:lnTo>
                    <a:pt x="1269" y="235"/>
                  </a:lnTo>
                  <a:cubicBezTo>
                    <a:pt x="1247" y="230"/>
                    <a:pt x="1261" y="216"/>
                    <a:pt x="1240" y="208"/>
                  </a:cubicBezTo>
                  <a:cubicBezTo>
                    <a:pt x="1234" y="206"/>
                    <a:pt x="1231" y="208"/>
                    <a:pt x="1225" y="209"/>
                  </a:cubicBezTo>
                  <a:cubicBezTo>
                    <a:pt x="1225" y="209"/>
                    <a:pt x="1224" y="209"/>
                    <a:pt x="1224" y="209"/>
                  </a:cubicBezTo>
                  <a:lnTo>
                    <a:pt x="1221" y="210"/>
                  </a:lnTo>
                  <a:cubicBezTo>
                    <a:pt x="1215" y="212"/>
                    <a:pt x="1207" y="214"/>
                    <a:pt x="1202" y="217"/>
                  </a:cubicBezTo>
                  <a:cubicBezTo>
                    <a:pt x="1197" y="213"/>
                    <a:pt x="1201" y="218"/>
                    <a:pt x="1198" y="212"/>
                  </a:cubicBezTo>
                  <a:cubicBezTo>
                    <a:pt x="1187" y="213"/>
                    <a:pt x="1189" y="218"/>
                    <a:pt x="1179" y="218"/>
                  </a:cubicBezTo>
                  <a:cubicBezTo>
                    <a:pt x="1170" y="218"/>
                    <a:pt x="1173" y="220"/>
                    <a:pt x="1167" y="219"/>
                  </a:cubicBezTo>
                  <a:cubicBezTo>
                    <a:pt x="1167" y="219"/>
                    <a:pt x="1167" y="219"/>
                    <a:pt x="1166" y="219"/>
                  </a:cubicBezTo>
                  <a:lnTo>
                    <a:pt x="1160" y="219"/>
                  </a:lnTo>
                  <a:cubicBezTo>
                    <a:pt x="1147" y="222"/>
                    <a:pt x="1149" y="224"/>
                    <a:pt x="1139" y="222"/>
                  </a:cubicBezTo>
                  <a:cubicBezTo>
                    <a:pt x="1130" y="220"/>
                    <a:pt x="1128" y="224"/>
                    <a:pt x="1116" y="224"/>
                  </a:cubicBezTo>
                  <a:cubicBezTo>
                    <a:pt x="1116" y="233"/>
                    <a:pt x="1116" y="230"/>
                    <a:pt x="1113" y="235"/>
                  </a:cubicBezTo>
                  <a:cubicBezTo>
                    <a:pt x="1113" y="235"/>
                    <a:pt x="1113" y="236"/>
                    <a:pt x="1113" y="236"/>
                  </a:cubicBezTo>
                  <a:lnTo>
                    <a:pt x="1112" y="241"/>
                  </a:lnTo>
                  <a:cubicBezTo>
                    <a:pt x="1107" y="255"/>
                    <a:pt x="1102" y="251"/>
                    <a:pt x="1095" y="267"/>
                  </a:cubicBezTo>
                  <a:cubicBezTo>
                    <a:pt x="1093" y="271"/>
                    <a:pt x="1095" y="270"/>
                    <a:pt x="1090" y="272"/>
                  </a:cubicBezTo>
                  <a:lnTo>
                    <a:pt x="1078" y="277"/>
                  </a:lnTo>
                  <a:cubicBezTo>
                    <a:pt x="1078" y="285"/>
                    <a:pt x="1076" y="273"/>
                    <a:pt x="1079" y="280"/>
                  </a:cubicBezTo>
                  <a:cubicBezTo>
                    <a:pt x="1080" y="285"/>
                    <a:pt x="1079" y="290"/>
                    <a:pt x="1080" y="295"/>
                  </a:cubicBezTo>
                  <a:lnTo>
                    <a:pt x="1090" y="299"/>
                  </a:lnTo>
                  <a:cubicBezTo>
                    <a:pt x="1105" y="302"/>
                    <a:pt x="1096" y="296"/>
                    <a:pt x="1107" y="285"/>
                  </a:cubicBezTo>
                  <a:cubicBezTo>
                    <a:pt x="1107" y="285"/>
                    <a:pt x="1108" y="285"/>
                    <a:pt x="1108" y="285"/>
                  </a:cubicBezTo>
                  <a:cubicBezTo>
                    <a:pt x="1111" y="282"/>
                    <a:pt x="1108" y="284"/>
                    <a:pt x="1111" y="282"/>
                  </a:cubicBezTo>
                  <a:cubicBezTo>
                    <a:pt x="1111" y="294"/>
                    <a:pt x="1106" y="294"/>
                    <a:pt x="1106" y="305"/>
                  </a:cubicBezTo>
                  <a:cubicBezTo>
                    <a:pt x="1118" y="305"/>
                    <a:pt x="1114" y="308"/>
                    <a:pt x="1123" y="308"/>
                  </a:cubicBezTo>
                  <a:cubicBezTo>
                    <a:pt x="1132" y="309"/>
                    <a:pt x="1130" y="306"/>
                    <a:pt x="1139" y="305"/>
                  </a:cubicBezTo>
                  <a:cubicBezTo>
                    <a:pt x="1135" y="320"/>
                    <a:pt x="1130" y="309"/>
                    <a:pt x="1121" y="321"/>
                  </a:cubicBezTo>
                  <a:cubicBezTo>
                    <a:pt x="1130" y="323"/>
                    <a:pt x="1123" y="323"/>
                    <a:pt x="1132" y="324"/>
                  </a:cubicBezTo>
                  <a:cubicBezTo>
                    <a:pt x="1128" y="330"/>
                    <a:pt x="1129" y="325"/>
                    <a:pt x="1128" y="333"/>
                  </a:cubicBezTo>
                  <a:cubicBezTo>
                    <a:pt x="1136" y="333"/>
                    <a:pt x="1139" y="335"/>
                    <a:pt x="1143" y="339"/>
                  </a:cubicBezTo>
                  <a:cubicBezTo>
                    <a:pt x="1147" y="342"/>
                    <a:pt x="1149" y="346"/>
                    <a:pt x="1153" y="349"/>
                  </a:cubicBezTo>
                  <a:cubicBezTo>
                    <a:pt x="1142" y="348"/>
                    <a:pt x="1143" y="345"/>
                    <a:pt x="1135" y="340"/>
                  </a:cubicBezTo>
                  <a:cubicBezTo>
                    <a:pt x="1126" y="335"/>
                    <a:pt x="1115" y="335"/>
                    <a:pt x="1127" y="354"/>
                  </a:cubicBezTo>
                  <a:lnTo>
                    <a:pt x="1136" y="363"/>
                  </a:lnTo>
                  <a:cubicBezTo>
                    <a:pt x="1140" y="367"/>
                    <a:pt x="1138" y="371"/>
                    <a:pt x="1139" y="377"/>
                  </a:cubicBezTo>
                  <a:cubicBezTo>
                    <a:pt x="1134" y="375"/>
                    <a:pt x="1134" y="375"/>
                    <a:pt x="1131" y="369"/>
                  </a:cubicBezTo>
                  <a:cubicBezTo>
                    <a:pt x="1128" y="362"/>
                    <a:pt x="1130" y="361"/>
                    <a:pt x="1123" y="359"/>
                  </a:cubicBezTo>
                  <a:cubicBezTo>
                    <a:pt x="1124" y="364"/>
                    <a:pt x="1125" y="366"/>
                    <a:pt x="1123" y="371"/>
                  </a:cubicBezTo>
                  <a:lnTo>
                    <a:pt x="1121" y="355"/>
                  </a:lnTo>
                  <a:cubicBezTo>
                    <a:pt x="1120" y="350"/>
                    <a:pt x="1118" y="346"/>
                    <a:pt x="1111" y="345"/>
                  </a:cubicBezTo>
                  <a:lnTo>
                    <a:pt x="1111" y="342"/>
                  </a:lnTo>
                  <a:cubicBezTo>
                    <a:pt x="1115" y="343"/>
                    <a:pt x="1115" y="343"/>
                    <a:pt x="1120" y="343"/>
                  </a:cubicBezTo>
                  <a:lnTo>
                    <a:pt x="1118" y="335"/>
                  </a:lnTo>
                  <a:cubicBezTo>
                    <a:pt x="1117" y="329"/>
                    <a:pt x="1120" y="334"/>
                    <a:pt x="1118" y="327"/>
                  </a:cubicBezTo>
                  <a:cubicBezTo>
                    <a:pt x="1117" y="318"/>
                    <a:pt x="1110" y="317"/>
                    <a:pt x="1104" y="321"/>
                  </a:cubicBezTo>
                  <a:cubicBezTo>
                    <a:pt x="1102" y="314"/>
                    <a:pt x="1102" y="312"/>
                    <a:pt x="1095" y="310"/>
                  </a:cubicBezTo>
                  <a:cubicBezTo>
                    <a:pt x="1097" y="318"/>
                    <a:pt x="1097" y="315"/>
                    <a:pt x="1090" y="319"/>
                  </a:cubicBezTo>
                  <a:cubicBezTo>
                    <a:pt x="1092" y="323"/>
                    <a:pt x="1093" y="321"/>
                    <a:pt x="1092" y="324"/>
                  </a:cubicBezTo>
                  <a:cubicBezTo>
                    <a:pt x="1091" y="334"/>
                    <a:pt x="1090" y="326"/>
                    <a:pt x="1089" y="326"/>
                  </a:cubicBezTo>
                  <a:cubicBezTo>
                    <a:pt x="1083" y="324"/>
                    <a:pt x="1096" y="323"/>
                    <a:pt x="1079" y="324"/>
                  </a:cubicBezTo>
                  <a:cubicBezTo>
                    <a:pt x="1081" y="316"/>
                    <a:pt x="1084" y="315"/>
                    <a:pt x="1074" y="317"/>
                  </a:cubicBezTo>
                  <a:cubicBezTo>
                    <a:pt x="1076" y="314"/>
                    <a:pt x="1077" y="311"/>
                    <a:pt x="1078" y="307"/>
                  </a:cubicBezTo>
                  <a:cubicBezTo>
                    <a:pt x="1069" y="306"/>
                    <a:pt x="1075" y="305"/>
                    <a:pt x="1067" y="303"/>
                  </a:cubicBezTo>
                  <a:cubicBezTo>
                    <a:pt x="1064" y="309"/>
                    <a:pt x="1066" y="313"/>
                    <a:pt x="1064" y="320"/>
                  </a:cubicBezTo>
                  <a:lnTo>
                    <a:pt x="1064" y="322"/>
                  </a:lnTo>
                  <a:cubicBezTo>
                    <a:pt x="1064" y="321"/>
                    <a:pt x="1064" y="322"/>
                    <a:pt x="1064" y="322"/>
                  </a:cubicBezTo>
                  <a:cubicBezTo>
                    <a:pt x="1060" y="320"/>
                    <a:pt x="1058" y="319"/>
                    <a:pt x="1055" y="317"/>
                  </a:cubicBezTo>
                  <a:cubicBezTo>
                    <a:pt x="1058" y="308"/>
                    <a:pt x="1054" y="319"/>
                    <a:pt x="1058" y="313"/>
                  </a:cubicBezTo>
                  <a:cubicBezTo>
                    <a:pt x="1062" y="309"/>
                    <a:pt x="1060" y="308"/>
                    <a:pt x="1061" y="301"/>
                  </a:cubicBezTo>
                  <a:cubicBezTo>
                    <a:pt x="1063" y="292"/>
                    <a:pt x="1067" y="293"/>
                    <a:pt x="1067" y="282"/>
                  </a:cubicBezTo>
                  <a:cubicBezTo>
                    <a:pt x="1061" y="280"/>
                    <a:pt x="1060" y="276"/>
                    <a:pt x="1060" y="270"/>
                  </a:cubicBezTo>
                  <a:cubicBezTo>
                    <a:pt x="1049" y="271"/>
                    <a:pt x="1056" y="274"/>
                    <a:pt x="1046" y="277"/>
                  </a:cubicBezTo>
                  <a:cubicBezTo>
                    <a:pt x="1042" y="271"/>
                    <a:pt x="1043" y="276"/>
                    <a:pt x="1043" y="268"/>
                  </a:cubicBezTo>
                  <a:cubicBezTo>
                    <a:pt x="1037" y="270"/>
                    <a:pt x="1040" y="269"/>
                    <a:pt x="1037" y="272"/>
                  </a:cubicBezTo>
                  <a:cubicBezTo>
                    <a:pt x="1033" y="278"/>
                    <a:pt x="1035" y="283"/>
                    <a:pt x="1029" y="280"/>
                  </a:cubicBezTo>
                  <a:cubicBezTo>
                    <a:pt x="1028" y="278"/>
                    <a:pt x="1033" y="278"/>
                    <a:pt x="1030" y="275"/>
                  </a:cubicBezTo>
                  <a:cubicBezTo>
                    <a:pt x="1028" y="272"/>
                    <a:pt x="1030" y="275"/>
                    <a:pt x="1027" y="275"/>
                  </a:cubicBezTo>
                  <a:cubicBezTo>
                    <a:pt x="1025" y="275"/>
                    <a:pt x="1022" y="275"/>
                    <a:pt x="1020" y="275"/>
                  </a:cubicBezTo>
                  <a:cubicBezTo>
                    <a:pt x="1027" y="266"/>
                    <a:pt x="1028" y="279"/>
                    <a:pt x="1025" y="265"/>
                  </a:cubicBezTo>
                  <a:lnTo>
                    <a:pt x="1034" y="265"/>
                  </a:lnTo>
                  <a:cubicBezTo>
                    <a:pt x="1033" y="261"/>
                    <a:pt x="1032" y="261"/>
                    <a:pt x="1032" y="256"/>
                  </a:cubicBezTo>
                  <a:cubicBezTo>
                    <a:pt x="1028" y="254"/>
                    <a:pt x="1031" y="255"/>
                    <a:pt x="1025" y="256"/>
                  </a:cubicBezTo>
                  <a:cubicBezTo>
                    <a:pt x="1028" y="252"/>
                    <a:pt x="1027" y="254"/>
                    <a:pt x="1029" y="249"/>
                  </a:cubicBezTo>
                  <a:cubicBezTo>
                    <a:pt x="1018" y="254"/>
                    <a:pt x="1030" y="248"/>
                    <a:pt x="1018" y="247"/>
                  </a:cubicBezTo>
                  <a:cubicBezTo>
                    <a:pt x="1021" y="236"/>
                    <a:pt x="1026" y="245"/>
                    <a:pt x="1020" y="233"/>
                  </a:cubicBezTo>
                  <a:cubicBezTo>
                    <a:pt x="1030" y="230"/>
                    <a:pt x="1027" y="224"/>
                    <a:pt x="1034" y="219"/>
                  </a:cubicBezTo>
                  <a:cubicBezTo>
                    <a:pt x="1038" y="228"/>
                    <a:pt x="1017" y="239"/>
                    <a:pt x="1034" y="244"/>
                  </a:cubicBezTo>
                  <a:cubicBezTo>
                    <a:pt x="1034" y="235"/>
                    <a:pt x="1034" y="233"/>
                    <a:pt x="1039" y="230"/>
                  </a:cubicBezTo>
                  <a:cubicBezTo>
                    <a:pt x="1045" y="243"/>
                    <a:pt x="1037" y="252"/>
                    <a:pt x="1051" y="263"/>
                  </a:cubicBezTo>
                  <a:cubicBezTo>
                    <a:pt x="1058" y="261"/>
                    <a:pt x="1059" y="259"/>
                    <a:pt x="1065" y="258"/>
                  </a:cubicBezTo>
                  <a:cubicBezTo>
                    <a:pt x="1071" y="256"/>
                    <a:pt x="1077" y="256"/>
                    <a:pt x="1081" y="254"/>
                  </a:cubicBezTo>
                  <a:cubicBezTo>
                    <a:pt x="1082" y="260"/>
                    <a:pt x="1083" y="262"/>
                    <a:pt x="1085" y="268"/>
                  </a:cubicBezTo>
                  <a:cubicBezTo>
                    <a:pt x="1093" y="267"/>
                    <a:pt x="1092" y="265"/>
                    <a:pt x="1094" y="257"/>
                  </a:cubicBezTo>
                  <a:cubicBezTo>
                    <a:pt x="1095" y="251"/>
                    <a:pt x="1093" y="256"/>
                    <a:pt x="1097" y="252"/>
                  </a:cubicBezTo>
                  <a:lnTo>
                    <a:pt x="1101" y="240"/>
                  </a:lnTo>
                  <a:cubicBezTo>
                    <a:pt x="1102" y="237"/>
                    <a:pt x="1101" y="236"/>
                    <a:pt x="1100" y="232"/>
                  </a:cubicBezTo>
                  <a:cubicBezTo>
                    <a:pt x="1093" y="220"/>
                    <a:pt x="1095" y="232"/>
                    <a:pt x="1088" y="223"/>
                  </a:cubicBezTo>
                  <a:cubicBezTo>
                    <a:pt x="1094" y="224"/>
                    <a:pt x="1092" y="224"/>
                    <a:pt x="1097" y="221"/>
                  </a:cubicBezTo>
                  <a:cubicBezTo>
                    <a:pt x="1096" y="217"/>
                    <a:pt x="1095" y="215"/>
                    <a:pt x="1094" y="212"/>
                  </a:cubicBezTo>
                  <a:cubicBezTo>
                    <a:pt x="1094" y="211"/>
                    <a:pt x="1093" y="211"/>
                    <a:pt x="1093" y="210"/>
                  </a:cubicBezTo>
                  <a:lnTo>
                    <a:pt x="1090" y="204"/>
                  </a:lnTo>
                  <a:cubicBezTo>
                    <a:pt x="1087" y="201"/>
                    <a:pt x="1085" y="201"/>
                    <a:pt x="1082" y="199"/>
                  </a:cubicBezTo>
                  <a:cubicBezTo>
                    <a:pt x="1076" y="195"/>
                    <a:pt x="1080" y="197"/>
                    <a:pt x="1077" y="192"/>
                  </a:cubicBezTo>
                  <a:cubicBezTo>
                    <a:pt x="1074" y="188"/>
                    <a:pt x="1076" y="190"/>
                    <a:pt x="1074" y="188"/>
                  </a:cubicBezTo>
                  <a:cubicBezTo>
                    <a:pt x="1068" y="182"/>
                    <a:pt x="1065" y="182"/>
                    <a:pt x="1059" y="181"/>
                  </a:cubicBezTo>
                  <a:lnTo>
                    <a:pt x="1048" y="179"/>
                  </a:lnTo>
                  <a:cubicBezTo>
                    <a:pt x="1049" y="172"/>
                    <a:pt x="1049" y="177"/>
                    <a:pt x="1048" y="170"/>
                  </a:cubicBezTo>
                  <a:cubicBezTo>
                    <a:pt x="1037" y="176"/>
                    <a:pt x="1031" y="183"/>
                    <a:pt x="1023" y="168"/>
                  </a:cubicBezTo>
                  <a:cubicBezTo>
                    <a:pt x="1016" y="170"/>
                    <a:pt x="1021" y="171"/>
                    <a:pt x="1015" y="171"/>
                  </a:cubicBezTo>
                  <a:cubicBezTo>
                    <a:pt x="1013" y="171"/>
                    <a:pt x="1009" y="170"/>
                    <a:pt x="1004" y="170"/>
                  </a:cubicBezTo>
                  <a:cubicBezTo>
                    <a:pt x="1000" y="186"/>
                    <a:pt x="1001" y="178"/>
                    <a:pt x="989" y="183"/>
                  </a:cubicBezTo>
                  <a:cubicBezTo>
                    <a:pt x="981" y="187"/>
                    <a:pt x="993" y="187"/>
                    <a:pt x="980" y="188"/>
                  </a:cubicBezTo>
                  <a:cubicBezTo>
                    <a:pt x="962" y="189"/>
                    <a:pt x="946" y="180"/>
                    <a:pt x="930" y="176"/>
                  </a:cubicBezTo>
                  <a:lnTo>
                    <a:pt x="920" y="172"/>
                  </a:lnTo>
                  <a:cubicBezTo>
                    <a:pt x="908" y="161"/>
                    <a:pt x="903" y="166"/>
                    <a:pt x="891" y="158"/>
                  </a:cubicBezTo>
                  <a:cubicBezTo>
                    <a:pt x="882" y="153"/>
                    <a:pt x="875" y="134"/>
                    <a:pt x="864" y="131"/>
                  </a:cubicBezTo>
                  <a:lnTo>
                    <a:pt x="869" y="144"/>
                  </a:lnTo>
                  <a:cubicBezTo>
                    <a:pt x="871" y="148"/>
                    <a:pt x="869" y="146"/>
                    <a:pt x="871" y="147"/>
                  </a:cubicBezTo>
                  <a:cubicBezTo>
                    <a:pt x="870" y="153"/>
                    <a:pt x="871" y="151"/>
                    <a:pt x="866" y="153"/>
                  </a:cubicBezTo>
                  <a:cubicBezTo>
                    <a:pt x="869" y="157"/>
                    <a:pt x="872" y="157"/>
                    <a:pt x="877" y="164"/>
                  </a:cubicBezTo>
                  <a:cubicBezTo>
                    <a:pt x="891" y="182"/>
                    <a:pt x="893" y="202"/>
                    <a:pt x="904" y="203"/>
                  </a:cubicBezTo>
                  <a:cubicBezTo>
                    <a:pt x="904" y="211"/>
                    <a:pt x="902" y="216"/>
                    <a:pt x="899" y="221"/>
                  </a:cubicBezTo>
                  <a:cubicBezTo>
                    <a:pt x="892" y="220"/>
                    <a:pt x="894" y="219"/>
                    <a:pt x="887" y="219"/>
                  </a:cubicBezTo>
                  <a:lnTo>
                    <a:pt x="850" y="219"/>
                  </a:lnTo>
                  <a:lnTo>
                    <a:pt x="854" y="231"/>
                  </a:lnTo>
                  <a:cubicBezTo>
                    <a:pt x="855" y="234"/>
                    <a:pt x="854" y="232"/>
                    <a:pt x="855" y="235"/>
                  </a:cubicBezTo>
                  <a:cubicBezTo>
                    <a:pt x="842" y="236"/>
                    <a:pt x="847" y="239"/>
                    <a:pt x="845" y="245"/>
                  </a:cubicBezTo>
                  <a:cubicBezTo>
                    <a:pt x="838" y="247"/>
                    <a:pt x="842" y="248"/>
                    <a:pt x="835" y="246"/>
                  </a:cubicBezTo>
                  <a:lnTo>
                    <a:pt x="830" y="243"/>
                  </a:lnTo>
                  <a:cubicBezTo>
                    <a:pt x="830" y="243"/>
                    <a:pt x="830" y="243"/>
                    <a:pt x="829" y="243"/>
                  </a:cubicBezTo>
                  <a:lnTo>
                    <a:pt x="822" y="238"/>
                  </a:lnTo>
                  <a:cubicBezTo>
                    <a:pt x="819" y="235"/>
                    <a:pt x="820" y="235"/>
                    <a:pt x="817" y="233"/>
                  </a:cubicBezTo>
                  <a:cubicBezTo>
                    <a:pt x="815" y="236"/>
                    <a:pt x="814" y="238"/>
                    <a:pt x="812" y="243"/>
                  </a:cubicBezTo>
                  <a:cubicBezTo>
                    <a:pt x="809" y="252"/>
                    <a:pt x="814" y="246"/>
                    <a:pt x="808" y="251"/>
                  </a:cubicBezTo>
                  <a:cubicBezTo>
                    <a:pt x="800" y="257"/>
                    <a:pt x="803" y="249"/>
                    <a:pt x="799" y="266"/>
                  </a:cubicBezTo>
                  <a:lnTo>
                    <a:pt x="807" y="272"/>
                  </a:lnTo>
                  <a:cubicBezTo>
                    <a:pt x="813" y="276"/>
                    <a:pt x="806" y="275"/>
                    <a:pt x="817" y="275"/>
                  </a:cubicBezTo>
                  <a:lnTo>
                    <a:pt x="817" y="270"/>
                  </a:lnTo>
                  <a:cubicBezTo>
                    <a:pt x="823" y="270"/>
                    <a:pt x="822" y="270"/>
                    <a:pt x="826" y="272"/>
                  </a:cubicBezTo>
                  <a:cubicBezTo>
                    <a:pt x="834" y="276"/>
                    <a:pt x="841" y="282"/>
                    <a:pt x="846" y="289"/>
                  </a:cubicBezTo>
                  <a:cubicBezTo>
                    <a:pt x="841" y="289"/>
                    <a:pt x="840" y="288"/>
                    <a:pt x="836" y="287"/>
                  </a:cubicBezTo>
                  <a:cubicBezTo>
                    <a:pt x="834" y="295"/>
                    <a:pt x="836" y="294"/>
                    <a:pt x="829" y="294"/>
                  </a:cubicBezTo>
                  <a:cubicBezTo>
                    <a:pt x="829" y="304"/>
                    <a:pt x="831" y="307"/>
                    <a:pt x="835" y="313"/>
                  </a:cubicBezTo>
                  <a:cubicBezTo>
                    <a:pt x="839" y="317"/>
                    <a:pt x="841" y="319"/>
                    <a:pt x="838" y="323"/>
                  </a:cubicBezTo>
                  <a:cubicBezTo>
                    <a:pt x="831" y="333"/>
                    <a:pt x="840" y="317"/>
                    <a:pt x="836" y="326"/>
                  </a:cubicBezTo>
                  <a:lnTo>
                    <a:pt x="839" y="329"/>
                  </a:lnTo>
                  <a:cubicBezTo>
                    <a:pt x="841" y="331"/>
                    <a:pt x="840" y="330"/>
                    <a:pt x="843" y="331"/>
                  </a:cubicBezTo>
                  <a:lnTo>
                    <a:pt x="843" y="335"/>
                  </a:lnTo>
                  <a:cubicBezTo>
                    <a:pt x="838" y="337"/>
                    <a:pt x="842" y="334"/>
                    <a:pt x="840" y="338"/>
                  </a:cubicBezTo>
                  <a:lnTo>
                    <a:pt x="839" y="341"/>
                  </a:lnTo>
                  <a:cubicBezTo>
                    <a:pt x="839" y="341"/>
                    <a:pt x="840" y="341"/>
                    <a:pt x="839" y="342"/>
                  </a:cubicBezTo>
                  <a:cubicBezTo>
                    <a:pt x="833" y="337"/>
                    <a:pt x="835" y="331"/>
                    <a:pt x="827" y="335"/>
                  </a:cubicBezTo>
                  <a:cubicBezTo>
                    <a:pt x="828" y="331"/>
                    <a:pt x="829" y="331"/>
                    <a:pt x="828" y="326"/>
                  </a:cubicBezTo>
                  <a:cubicBezTo>
                    <a:pt x="827" y="321"/>
                    <a:pt x="828" y="327"/>
                    <a:pt x="827" y="323"/>
                  </a:cubicBezTo>
                  <a:lnTo>
                    <a:pt x="822" y="307"/>
                  </a:lnTo>
                  <a:cubicBezTo>
                    <a:pt x="819" y="298"/>
                    <a:pt x="816" y="285"/>
                    <a:pt x="804" y="284"/>
                  </a:cubicBezTo>
                  <a:cubicBezTo>
                    <a:pt x="806" y="292"/>
                    <a:pt x="809" y="291"/>
                    <a:pt x="811" y="298"/>
                  </a:cubicBezTo>
                  <a:cubicBezTo>
                    <a:pt x="812" y="305"/>
                    <a:pt x="808" y="303"/>
                    <a:pt x="804" y="308"/>
                  </a:cubicBezTo>
                  <a:cubicBezTo>
                    <a:pt x="795" y="321"/>
                    <a:pt x="804" y="324"/>
                    <a:pt x="787" y="333"/>
                  </a:cubicBezTo>
                  <a:cubicBezTo>
                    <a:pt x="789" y="342"/>
                    <a:pt x="793" y="342"/>
                    <a:pt x="800" y="346"/>
                  </a:cubicBezTo>
                  <a:lnTo>
                    <a:pt x="813" y="354"/>
                  </a:lnTo>
                  <a:cubicBezTo>
                    <a:pt x="813" y="355"/>
                    <a:pt x="813" y="355"/>
                    <a:pt x="814" y="355"/>
                  </a:cubicBezTo>
                  <a:lnTo>
                    <a:pt x="815" y="357"/>
                  </a:lnTo>
                  <a:cubicBezTo>
                    <a:pt x="822" y="363"/>
                    <a:pt x="823" y="359"/>
                    <a:pt x="824" y="370"/>
                  </a:cubicBezTo>
                  <a:cubicBezTo>
                    <a:pt x="829" y="367"/>
                    <a:pt x="833" y="369"/>
                    <a:pt x="837" y="372"/>
                  </a:cubicBezTo>
                  <a:cubicBezTo>
                    <a:pt x="843" y="377"/>
                    <a:pt x="841" y="374"/>
                    <a:pt x="838" y="378"/>
                  </a:cubicBezTo>
                  <a:cubicBezTo>
                    <a:pt x="831" y="388"/>
                    <a:pt x="840" y="371"/>
                    <a:pt x="836" y="380"/>
                  </a:cubicBezTo>
                  <a:cubicBezTo>
                    <a:pt x="841" y="381"/>
                    <a:pt x="841" y="382"/>
                    <a:pt x="846" y="384"/>
                  </a:cubicBezTo>
                  <a:cubicBezTo>
                    <a:pt x="844" y="388"/>
                    <a:pt x="843" y="386"/>
                    <a:pt x="842" y="389"/>
                  </a:cubicBezTo>
                  <a:cubicBezTo>
                    <a:pt x="842" y="392"/>
                    <a:pt x="843" y="390"/>
                    <a:pt x="845" y="396"/>
                  </a:cubicBezTo>
                  <a:lnTo>
                    <a:pt x="838" y="405"/>
                  </a:lnTo>
                  <a:cubicBezTo>
                    <a:pt x="833" y="401"/>
                    <a:pt x="836" y="403"/>
                    <a:pt x="834" y="401"/>
                  </a:cubicBezTo>
                  <a:lnTo>
                    <a:pt x="833" y="399"/>
                  </a:lnTo>
                  <a:cubicBezTo>
                    <a:pt x="828" y="395"/>
                    <a:pt x="828" y="402"/>
                    <a:pt x="825" y="392"/>
                  </a:cubicBezTo>
                  <a:lnTo>
                    <a:pt x="822" y="392"/>
                  </a:lnTo>
                  <a:cubicBezTo>
                    <a:pt x="824" y="401"/>
                    <a:pt x="823" y="396"/>
                    <a:pt x="819" y="400"/>
                  </a:cubicBezTo>
                  <a:cubicBezTo>
                    <a:pt x="819" y="400"/>
                    <a:pt x="818" y="400"/>
                    <a:pt x="818" y="401"/>
                  </a:cubicBezTo>
                  <a:cubicBezTo>
                    <a:pt x="813" y="404"/>
                    <a:pt x="810" y="401"/>
                    <a:pt x="808" y="401"/>
                  </a:cubicBezTo>
                  <a:cubicBezTo>
                    <a:pt x="802" y="400"/>
                    <a:pt x="802" y="405"/>
                    <a:pt x="794" y="405"/>
                  </a:cubicBezTo>
                  <a:cubicBezTo>
                    <a:pt x="794" y="419"/>
                    <a:pt x="791" y="410"/>
                    <a:pt x="789" y="421"/>
                  </a:cubicBezTo>
                  <a:cubicBezTo>
                    <a:pt x="783" y="419"/>
                    <a:pt x="785" y="419"/>
                    <a:pt x="782" y="417"/>
                  </a:cubicBezTo>
                  <a:cubicBezTo>
                    <a:pt x="769" y="410"/>
                    <a:pt x="761" y="420"/>
                    <a:pt x="761" y="435"/>
                  </a:cubicBezTo>
                  <a:cubicBezTo>
                    <a:pt x="755" y="431"/>
                    <a:pt x="758" y="436"/>
                    <a:pt x="757" y="428"/>
                  </a:cubicBezTo>
                  <a:cubicBezTo>
                    <a:pt x="742" y="429"/>
                    <a:pt x="757" y="440"/>
                    <a:pt x="741" y="436"/>
                  </a:cubicBezTo>
                  <a:cubicBezTo>
                    <a:pt x="742" y="443"/>
                    <a:pt x="743" y="442"/>
                    <a:pt x="743" y="450"/>
                  </a:cubicBezTo>
                  <a:cubicBezTo>
                    <a:pt x="754" y="451"/>
                    <a:pt x="748" y="449"/>
                    <a:pt x="752" y="457"/>
                  </a:cubicBezTo>
                  <a:cubicBezTo>
                    <a:pt x="742" y="456"/>
                    <a:pt x="749" y="456"/>
                    <a:pt x="745" y="455"/>
                  </a:cubicBezTo>
                  <a:cubicBezTo>
                    <a:pt x="744" y="455"/>
                    <a:pt x="746" y="453"/>
                    <a:pt x="741" y="455"/>
                  </a:cubicBezTo>
                  <a:cubicBezTo>
                    <a:pt x="737" y="457"/>
                    <a:pt x="736" y="459"/>
                    <a:pt x="736" y="464"/>
                  </a:cubicBezTo>
                  <a:cubicBezTo>
                    <a:pt x="724" y="455"/>
                    <a:pt x="739" y="456"/>
                    <a:pt x="722" y="449"/>
                  </a:cubicBezTo>
                  <a:cubicBezTo>
                    <a:pt x="722" y="481"/>
                    <a:pt x="716" y="465"/>
                    <a:pt x="715" y="486"/>
                  </a:cubicBezTo>
                  <a:cubicBezTo>
                    <a:pt x="715" y="487"/>
                    <a:pt x="715" y="489"/>
                    <a:pt x="715" y="491"/>
                  </a:cubicBezTo>
                  <a:lnTo>
                    <a:pt x="706" y="473"/>
                  </a:lnTo>
                  <a:cubicBezTo>
                    <a:pt x="705" y="468"/>
                    <a:pt x="709" y="469"/>
                    <a:pt x="704" y="468"/>
                  </a:cubicBezTo>
                  <a:cubicBezTo>
                    <a:pt x="700" y="466"/>
                    <a:pt x="705" y="466"/>
                    <a:pt x="701" y="471"/>
                  </a:cubicBezTo>
                  <a:lnTo>
                    <a:pt x="699" y="472"/>
                  </a:lnTo>
                  <a:cubicBezTo>
                    <a:pt x="694" y="476"/>
                    <a:pt x="692" y="479"/>
                    <a:pt x="690" y="485"/>
                  </a:cubicBezTo>
                  <a:lnTo>
                    <a:pt x="687" y="485"/>
                  </a:lnTo>
                  <a:cubicBezTo>
                    <a:pt x="688" y="478"/>
                    <a:pt x="689" y="480"/>
                    <a:pt x="690" y="473"/>
                  </a:cubicBezTo>
                  <a:cubicBezTo>
                    <a:pt x="682" y="475"/>
                    <a:pt x="687" y="478"/>
                    <a:pt x="677" y="480"/>
                  </a:cubicBezTo>
                  <a:cubicBezTo>
                    <a:pt x="663" y="484"/>
                    <a:pt x="669" y="489"/>
                    <a:pt x="669" y="490"/>
                  </a:cubicBezTo>
                  <a:cubicBezTo>
                    <a:pt x="669" y="496"/>
                    <a:pt x="667" y="488"/>
                    <a:pt x="668" y="494"/>
                  </a:cubicBezTo>
                  <a:cubicBezTo>
                    <a:pt x="670" y="501"/>
                    <a:pt x="677" y="499"/>
                    <a:pt x="683" y="499"/>
                  </a:cubicBezTo>
                  <a:cubicBezTo>
                    <a:pt x="680" y="505"/>
                    <a:pt x="679" y="502"/>
                    <a:pt x="675" y="508"/>
                  </a:cubicBezTo>
                  <a:cubicBezTo>
                    <a:pt x="678" y="512"/>
                    <a:pt x="676" y="510"/>
                    <a:pt x="679" y="511"/>
                  </a:cubicBezTo>
                  <a:cubicBezTo>
                    <a:pt x="679" y="511"/>
                    <a:pt x="681" y="512"/>
                    <a:pt x="681" y="512"/>
                  </a:cubicBezTo>
                  <a:lnTo>
                    <a:pt x="683" y="513"/>
                  </a:lnTo>
                  <a:cubicBezTo>
                    <a:pt x="676" y="515"/>
                    <a:pt x="672" y="515"/>
                    <a:pt x="668" y="508"/>
                  </a:cubicBezTo>
                  <a:cubicBezTo>
                    <a:pt x="668" y="507"/>
                    <a:pt x="668" y="507"/>
                    <a:pt x="668" y="506"/>
                  </a:cubicBezTo>
                  <a:cubicBezTo>
                    <a:pt x="666" y="504"/>
                    <a:pt x="667" y="510"/>
                    <a:pt x="666" y="501"/>
                  </a:cubicBezTo>
                  <a:cubicBezTo>
                    <a:pt x="662" y="503"/>
                    <a:pt x="661" y="504"/>
                    <a:pt x="657" y="506"/>
                  </a:cubicBezTo>
                  <a:cubicBezTo>
                    <a:pt x="661" y="513"/>
                    <a:pt x="661" y="512"/>
                    <a:pt x="661" y="522"/>
                  </a:cubicBezTo>
                  <a:cubicBezTo>
                    <a:pt x="669" y="523"/>
                    <a:pt x="664" y="523"/>
                    <a:pt x="667" y="524"/>
                  </a:cubicBezTo>
                  <a:cubicBezTo>
                    <a:pt x="668" y="524"/>
                    <a:pt x="668" y="524"/>
                    <a:pt x="668" y="524"/>
                  </a:cubicBezTo>
                  <a:cubicBezTo>
                    <a:pt x="674" y="526"/>
                    <a:pt x="677" y="527"/>
                    <a:pt x="680" y="533"/>
                  </a:cubicBezTo>
                  <a:cubicBezTo>
                    <a:pt x="669" y="538"/>
                    <a:pt x="671" y="526"/>
                    <a:pt x="669" y="538"/>
                  </a:cubicBezTo>
                  <a:cubicBezTo>
                    <a:pt x="662" y="537"/>
                    <a:pt x="663" y="536"/>
                    <a:pt x="658" y="534"/>
                  </a:cubicBezTo>
                  <a:cubicBezTo>
                    <a:pt x="656" y="533"/>
                    <a:pt x="649" y="531"/>
                    <a:pt x="645" y="531"/>
                  </a:cubicBezTo>
                  <a:cubicBezTo>
                    <a:pt x="646" y="524"/>
                    <a:pt x="643" y="522"/>
                    <a:pt x="636" y="520"/>
                  </a:cubicBezTo>
                  <a:cubicBezTo>
                    <a:pt x="634" y="531"/>
                    <a:pt x="631" y="522"/>
                    <a:pt x="629" y="550"/>
                  </a:cubicBezTo>
                  <a:lnTo>
                    <a:pt x="644" y="553"/>
                  </a:lnTo>
                  <a:cubicBezTo>
                    <a:pt x="645" y="553"/>
                    <a:pt x="646" y="552"/>
                    <a:pt x="647" y="552"/>
                  </a:cubicBezTo>
                  <a:cubicBezTo>
                    <a:pt x="652" y="551"/>
                    <a:pt x="645" y="552"/>
                    <a:pt x="652" y="550"/>
                  </a:cubicBezTo>
                  <a:cubicBezTo>
                    <a:pt x="653" y="560"/>
                    <a:pt x="650" y="553"/>
                    <a:pt x="657" y="556"/>
                  </a:cubicBezTo>
                  <a:cubicBezTo>
                    <a:pt x="657" y="556"/>
                    <a:pt x="663" y="557"/>
                    <a:pt x="664" y="557"/>
                  </a:cubicBezTo>
                  <a:lnTo>
                    <a:pt x="650" y="562"/>
                  </a:lnTo>
                  <a:cubicBezTo>
                    <a:pt x="645" y="564"/>
                    <a:pt x="643" y="566"/>
                    <a:pt x="636" y="566"/>
                  </a:cubicBezTo>
                  <a:cubicBezTo>
                    <a:pt x="635" y="560"/>
                    <a:pt x="630" y="557"/>
                    <a:pt x="624" y="555"/>
                  </a:cubicBezTo>
                  <a:cubicBezTo>
                    <a:pt x="620" y="554"/>
                    <a:pt x="623" y="554"/>
                    <a:pt x="620" y="555"/>
                  </a:cubicBezTo>
                  <a:cubicBezTo>
                    <a:pt x="620" y="558"/>
                    <a:pt x="619" y="555"/>
                    <a:pt x="622" y="558"/>
                  </a:cubicBezTo>
                  <a:cubicBezTo>
                    <a:pt x="624" y="560"/>
                    <a:pt x="625" y="560"/>
                    <a:pt x="626" y="562"/>
                  </a:cubicBezTo>
                  <a:lnTo>
                    <a:pt x="634" y="570"/>
                  </a:lnTo>
                  <a:cubicBezTo>
                    <a:pt x="640" y="576"/>
                    <a:pt x="648" y="578"/>
                    <a:pt x="652" y="583"/>
                  </a:cubicBezTo>
                  <a:cubicBezTo>
                    <a:pt x="646" y="583"/>
                    <a:pt x="647" y="583"/>
                    <a:pt x="642" y="581"/>
                  </a:cubicBezTo>
                  <a:lnTo>
                    <a:pt x="634" y="577"/>
                  </a:lnTo>
                  <a:cubicBezTo>
                    <a:pt x="627" y="576"/>
                    <a:pt x="629" y="580"/>
                    <a:pt x="622" y="578"/>
                  </a:cubicBezTo>
                  <a:cubicBezTo>
                    <a:pt x="622" y="578"/>
                    <a:pt x="621" y="578"/>
                    <a:pt x="621" y="578"/>
                  </a:cubicBezTo>
                  <a:lnTo>
                    <a:pt x="619" y="576"/>
                  </a:lnTo>
                  <a:close/>
                  <a:moveTo>
                    <a:pt x="883" y="841"/>
                  </a:moveTo>
                  <a:cubicBezTo>
                    <a:pt x="891" y="843"/>
                    <a:pt x="893" y="842"/>
                    <a:pt x="894" y="832"/>
                  </a:cubicBezTo>
                  <a:cubicBezTo>
                    <a:pt x="887" y="835"/>
                    <a:pt x="887" y="835"/>
                    <a:pt x="883" y="841"/>
                  </a:cubicBezTo>
                  <a:close/>
                  <a:moveTo>
                    <a:pt x="526" y="123"/>
                  </a:moveTo>
                  <a:cubicBezTo>
                    <a:pt x="523" y="118"/>
                    <a:pt x="523" y="116"/>
                    <a:pt x="515" y="116"/>
                  </a:cubicBezTo>
                  <a:cubicBezTo>
                    <a:pt x="516" y="123"/>
                    <a:pt x="519" y="126"/>
                    <a:pt x="526" y="123"/>
                  </a:cubicBezTo>
                  <a:close/>
                  <a:moveTo>
                    <a:pt x="321" y="196"/>
                  </a:moveTo>
                  <a:cubicBezTo>
                    <a:pt x="324" y="196"/>
                    <a:pt x="326" y="196"/>
                    <a:pt x="326" y="193"/>
                  </a:cubicBezTo>
                  <a:cubicBezTo>
                    <a:pt x="326" y="187"/>
                    <a:pt x="325" y="191"/>
                    <a:pt x="323" y="184"/>
                  </a:cubicBezTo>
                  <a:cubicBezTo>
                    <a:pt x="316" y="189"/>
                    <a:pt x="320" y="187"/>
                    <a:pt x="321" y="196"/>
                  </a:cubicBezTo>
                  <a:close/>
                  <a:moveTo>
                    <a:pt x="133" y="592"/>
                  </a:moveTo>
                  <a:cubicBezTo>
                    <a:pt x="135" y="585"/>
                    <a:pt x="134" y="589"/>
                    <a:pt x="133" y="580"/>
                  </a:cubicBezTo>
                  <a:cubicBezTo>
                    <a:pt x="130" y="581"/>
                    <a:pt x="128" y="580"/>
                    <a:pt x="128" y="585"/>
                  </a:cubicBezTo>
                  <a:cubicBezTo>
                    <a:pt x="128" y="589"/>
                    <a:pt x="129" y="587"/>
                    <a:pt x="130" y="592"/>
                  </a:cubicBezTo>
                  <a:lnTo>
                    <a:pt x="133" y="592"/>
                  </a:lnTo>
                  <a:close/>
                  <a:moveTo>
                    <a:pt x="1046" y="555"/>
                  </a:moveTo>
                  <a:cubicBezTo>
                    <a:pt x="1052" y="551"/>
                    <a:pt x="1051" y="553"/>
                    <a:pt x="1053" y="548"/>
                  </a:cubicBezTo>
                  <a:cubicBezTo>
                    <a:pt x="1047" y="546"/>
                    <a:pt x="1047" y="548"/>
                    <a:pt x="1039" y="549"/>
                  </a:cubicBezTo>
                  <a:lnTo>
                    <a:pt x="1046" y="555"/>
                  </a:lnTo>
                  <a:close/>
                  <a:moveTo>
                    <a:pt x="167" y="681"/>
                  </a:moveTo>
                  <a:cubicBezTo>
                    <a:pt x="166" y="678"/>
                    <a:pt x="166" y="680"/>
                    <a:pt x="164" y="677"/>
                  </a:cubicBezTo>
                  <a:cubicBezTo>
                    <a:pt x="162" y="674"/>
                    <a:pt x="163" y="676"/>
                    <a:pt x="162" y="673"/>
                  </a:cubicBezTo>
                  <a:lnTo>
                    <a:pt x="158" y="673"/>
                  </a:lnTo>
                  <a:cubicBezTo>
                    <a:pt x="156" y="679"/>
                    <a:pt x="156" y="675"/>
                    <a:pt x="155" y="681"/>
                  </a:cubicBezTo>
                  <a:lnTo>
                    <a:pt x="167" y="681"/>
                  </a:lnTo>
                  <a:close/>
                  <a:moveTo>
                    <a:pt x="316" y="715"/>
                  </a:moveTo>
                  <a:cubicBezTo>
                    <a:pt x="321" y="715"/>
                    <a:pt x="327" y="709"/>
                    <a:pt x="322" y="707"/>
                  </a:cubicBezTo>
                  <a:cubicBezTo>
                    <a:pt x="318" y="705"/>
                    <a:pt x="312" y="710"/>
                    <a:pt x="310" y="713"/>
                  </a:cubicBezTo>
                  <a:cubicBezTo>
                    <a:pt x="315" y="715"/>
                    <a:pt x="309" y="715"/>
                    <a:pt x="316" y="715"/>
                  </a:cubicBezTo>
                  <a:close/>
                  <a:moveTo>
                    <a:pt x="1197" y="459"/>
                  </a:moveTo>
                  <a:cubicBezTo>
                    <a:pt x="1198" y="452"/>
                    <a:pt x="1200" y="452"/>
                    <a:pt x="1188" y="452"/>
                  </a:cubicBezTo>
                  <a:cubicBezTo>
                    <a:pt x="1183" y="452"/>
                    <a:pt x="1185" y="453"/>
                    <a:pt x="1183" y="456"/>
                  </a:cubicBezTo>
                  <a:cubicBezTo>
                    <a:pt x="1188" y="457"/>
                    <a:pt x="1192" y="458"/>
                    <a:pt x="1197" y="459"/>
                  </a:cubicBezTo>
                  <a:close/>
                  <a:moveTo>
                    <a:pt x="370" y="371"/>
                  </a:moveTo>
                  <a:cubicBezTo>
                    <a:pt x="370" y="366"/>
                    <a:pt x="369" y="363"/>
                    <a:pt x="363" y="363"/>
                  </a:cubicBezTo>
                  <a:cubicBezTo>
                    <a:pt x="361" y="363"/>
                    <a:pt x="359" y="366"/>
                    <a:pt x="358" y="368"/>
                  </a:cubicBezTo>
                  <a:cubicBezTo>
                    <a:pt x="362" y="370"/>
                    <a:pt x="363" y="371"/>
                    <a:pt x="370" y="371"/>
                  </a:cubicBezTo>
                  <a:close/>
                  <a:moveTo>
                    <a:pt x="613" y="219"/>
                  </a:moveTo>
                  <a:lnTo>
                    <a:pt x="610" y="221"/>
                  </a:lnTo>
                  <a:cubicBezTo>
                    <a:pt x="609" y="222"/>
                    <a:pt x="607" y="224"/>
                    <a:pt x="607" y="225"/>
                  </a:cubicBezTo>
                  <a:cubicBezTo>
                    <a:pt x="605" y="231"/>
                    <a:pt x="608" y="230"/>
                    <a:pt x="612" y="231"/>
                  </a:cubicBezTo>
                  <a:cubicBezTo>
                    <a:pt x="613" y="221"/>
                    <a:pt x="615" y="226"/>
                    <a:pt x="620" y="219"/>
                  </a:cubicBezTo>
                  <a:lnTo>
                    <a:pt x="613" y="219"/>
                  </a:lnTo>
                  <a:cubicBezTo>
                    <a:pt x="618" y="216"/>
                    <a:pt x="624" y="219"/>
                    <a:pt x="634" y="219"/>
                  </a:cubicBezTo>
                  <a:cubicBezTo>
                    <a:pt x="635" y="214"/>
                    <a:pt x="635" y="214"/>
                    <a:pt x="636" y="210"/>
                  </a:cubicBezTo>
                  <a:lnTo>
                    <a:pt x="610" y="209"/>
                  </a:lnTo>
                  <a:cubicBezTo>
                    <a:pt x="593" y="205"/>
                    <a:pt x="596" y="202"/>
                    <a:pt x="590" y="197"/>
                  </a:cubicBezTo>
                  <a:cubicBezTo>
                    <a:pt x="585" y="193"/>
                    <a:pt x="587" y="196"/>
                    <a:pt x="585" y="192"/>
                  </a:cubicBezTo>
                  <a:cubicBezTo>
                    <a:pt x="583" y="189"/>
                    <a:pt x="584" y="186"/>
                    <a:pt x="582" y="182"/>
                  </a:cubicBezTo>
                  <a:cubicBezTo>
                    <a:pt x="576" y="184"/>
                    <a:pt x="579" y="178"/>
                    <a:pt x="578" y="188"/>
                  </a:cubicBezTo>
                  <a:cubicBezTo>
                    <a:pt x="578" y="187"/>
                    <a:pt x="561" y="172"/>
                    <a:pt x="573" y="196"/>
                  </a:cubicBezTo>
                  <a:cubicBezTo>
                    <a:pt x="560" y="196"/>
                    <a:pt x="564" y="201"/>
                    <a:pt x="550" y="202"/>
                  </a:cubicBezTo>
                  <a:lnTo>
                    <a:pt x="548" y="195"/>
                  </a:lnTo>
                  <a:cubicBezTo>
                    <a:pt x="543" y="198"/>
                    <a:pt x="545" y="195"/>
                    <a:pt x="542" y="200"/>
                  </a:cubicBezTo>
                  <a:cubicBezTo>
                    <a:pt x="552" y="207"/>
                    <a:pt x="549" y="203"/>
                    <a:pt x="553" y="205"/>
                  </a:cubicBezTo>
                  <a:cubicBezTo>
                    <a:pt x="566" y="209"/>
                    <a:pt x="552" y="211"/>
                    <a:pt x="564" y="214"/>
                  </a:cubicBezTo>
                  <a:cubicBezTo>
                    <a:pt x="564" y="206"/>
                    <a:pt x="565" y="211"/>
                    <a:pt x="561" y="205"/>
                  </a:cubicBezTo>
                  <a:cubicBezTo>
                    <a:pt x="564" y="205"/>
                    <a:pt x="567" y="205"/>
                    <a:pt x="569" y="205"/>
                  </a:cubicBezTo>
                  <a:lnTo>
                    <a:pt x="577" y="210"/>
                  </a:lnTo>
                  <a:cubicBezTo>
                    <a:pt x="577" y="210"/>
                    <a:pt x="578" y="211"/>
                    <a:pt x="578" y="211"/>
                  </a:cubicBezTo>
                  <a:cubicBezTo>
                    <a:pt x="582" y="214"/>
                    <a:pt x="581" y="213"/>
                    <a:pt x="580" y="219"/>
                  </a:cubicBezTo>
                  <a:cubicBezTo>
                    <a:pt x="591" y="216"/>
                    <a:pt x="582" y="211"/>
                    <a:pt x="591" y="207"/>
                  </a:cubicBezTo>
                  <a:lnTo>
                    <a:pt x="593" y="206"/>
                  </a:lnTo>
                  <a:cubicBezTo>
                    <a:pt x="598" y="207"/>
                    <a:pt x="597" y="208"/>
                    <a:pt x="605" y="212"/>
                  </a:cubicBezTo>
                  <a:lnTo>
                    <a:pt x="610" y="216"/>
                  </a:lnTo>
                  <a:cubicBezTo>
                    <a:pt x="601" y="216"/>
                    <a:pt x="588" y="215"/>
                    <a:pt x="587" y="220"/>
                  </a:cubicBezTo>
                  <a:cubicBezTo>
                    <a:pt x="587" y="221"/>
                    <a:pt x="587" y="222"/>
                    <a:pt x="587" y="222"/>
                  </a:cubicBezTo>
                  <a:cubicBezTo>
                    <a:pt x="587" y="222"/>
                    <a:pt x="587" y="223"/>
                    <a:pt x="587" y="223"/>
                  </a:cubicBezTo>
                  <a:lnTo>
                    <a:pt x="584" y="233"/>
                  </a:lnTo>
                  <a:cubicBezTo>
                    <a:pt x="587" y="239"/>
                    <a:pt x="588" y="236"/>
                    <a:pt x="589" y="244"/>
                  </a:cubicBezTo>
                  <a:lnTo>
                    <a:pt x="601" y="237"/>
                  </a:lnTo>
                  <a:cubicBezTo>
                    <a:pt x="606" y="234"/>
                    <a:pt x="600" y="236"/>
                    <a:pt x="606" y="235"/>
                  </a:cubicBezTo>
                  <a:lnTo>
                    <a:pt x="603" y="228"/>
                  </a:lnTo>
                  <a:cubicBezTo>
                    <a:pt x="603" y="228"/>
                    <a:pt x="603" y="227"/>
                    <a:pt x="603" y="227"/>
                  </a:cubicBezTo>
                  <a:cubicBezTo>
                    <a:pt x="601" y="222"/>
                    <a:pt x="606" y="223"/>
                    <a:pt x="594" y="223"/>
                  </a:cubicBezTo>
                  <a:lnTo>
                    <a:pt x="594" y="221"/>
                  </a:lnTo>
                  <a:cubicBezTo>
                    <a:pt x="610" y="221"/>
                    <a:pt x="608" y="218"/>
                    <a:pt x="613" y="219"/>
                  </a:cubicBezTo>
                  <a:close/>
                  <a:moveTo>
                    <a:pt x="175" y="321"/>
                  </a:moveTo>
                  <a:cubicBezTo>
                    <a:pt x="171" y="319"/>
                    <a:pt x="171" y="319"/>
                    <a:pt x="167" y="321"/>
                  </a:cubicBezTo>
                  <a:cubicBezTo>
                    <a:pt x="168" y="324"/>
                    <a:pt x="166" y="324"/>
                    <a:pt x="171" y="327"/>
                  </a:cubicBezTo>
                  <a:cubicBezTo>
                    <a:pt x="175" y="328"/>
                    <a:pt x="177" y="328"/>
                    <a:pt x="181" y="328"/>
                  </a:cubicBezTo>
                  <a:cubicBezTo>
                    <a:pt x="179" y="323"/>
                    <a:pt x="180" y="323"/>
                    <a:pt x="175" y="321"/>
                  </a:cubicBezTo>
                  <a:close/>
                  <a:moveTo>
                    <a:pt x="449" y="245"/>
                  </a:moveTo>
                  <a:cubicBezTo>
                    <a:pt x="447" y="238"/>
                    <a:pt x="442" y="235"/>
                    <a:pt x="433" y="235"/>
                  </a:cubicBezTo>
                  <a:cubicBezTo>
                    <a:pt x="435" y="241"/>
                    <a:pt x="433" y="239"/>
                    <a:pt x="439" y="241"/>
                  </a:cubicBezTo>
                  <a:cubicBezTo>
                    <a:pt x="443" y="243"/>
                    <a:pt x="444" y="244"/>
                    <a:pt x="449" y="245"/>
                  </a:cubicBezTo>
                  <a:close/>
                  <a:moveTo>
                    <a:pt x="612" y="520"/>
                  </a:moveTo>
                  <a:cubicBezTo>
                    <a:pt x="613" y="517"/>
                    <a:pt x="613" y="513"/>
                    <a:pt x="613" y="508"/>
                  </a:cubicBezTo>
                  <a:cubicBezTo>
                    <a:pt x="606" y="510"/>
                    <a:pt x="606" y="513"/>
                    <a:pt x="603" y="519"/>
                  </a:cubicBezTo>
                  <a:cubicBezTo>
                    <a:pt x="607" y="520"/>
                    <a:pt x="607" y="520"/>
                    <a:pt x="612" y="520"/>
                  </a:cubicBezTo>
                  <a:close/>
                  <a:moveTo>
                    <a:pt x="850" y="657"/>
                  </a:moveTo>
                  <a:cubicBezTo>
                    <a:pt x="848" y="660"/>
                    <a:pt x="844" y="665"/>
                    <a:pt x="850" y="666"/>
                  </a:cubicBezTo>
                  <a:cubicBezTo>
                    <a:pt x="860" y="667"/>
                    <a:pt x="849" y="663"/>
                    <a:pt x="860" y="660"/>
                  </a:cubicBezTo>
                  <a:cubicBezTo>
                    <a:pt x="858" y="657"/>
                    <a:pt x="861" y="657"/>
                    <a:pt x="850" y="657"/>
                  </a:cubicBezTo>
                  <a:close/>
                  <a:moveTo>
                    <a:pt x="960" y="659"/>
                  </a:moveTo>
                  <a:cubicBezTo>
                    <a:pt x="964" y="655"/>
                    <a:pt x="965" y="654"/>
                    <a:pt x="962" y="651"/>
                  </a:cubicBezTo>
                  <a:cubicBezTo>
                    <a:pt x="959" y="648"/>
                    <a:pt x="957" y="651"/>
                    <a:pt x="951" y="652"/>
                  </a:cubicBezTo>
                  <a:cubicBezTo>
                    <a:pt x="953" y="654"/>
                    <a:pt x="950" y="655"/>
                    <a:pt x="958" y="660"/>
                  </a:cubicBezTo>
                  <a:lnTo>
                    <a:pt x="960" y="659"/>
                  </a:lnTo>
                  <a:close/>
                  <a:moveTo>
                    <a:pt x="296" y="286"/>
                  </a:moveTo>
                  <a:cubicBezTo>
                    <a:pt x="311" y="278"/>
                    <a:pt x="302" y="279"/>
                    <a:pt x="312" y="279"/>
                  </a:cubicBezTo>
                  <a:cubicBezTo>
                    <a:pt x="309" y="273"/>
                    <a:pt x="310" y="274"/>
                    <a:pt x="302" y="273"/>
                  </a:cubicBezTo>
                  <a:cubicBezTo>
                    <a:pt x="299" y="283"/>
                    <a:pt x="297" y="275"/>
                    <a:pt x="296" y="286"/>
                  </a:cubicBezTo>
                  <a:close/>
                  <a:moveTo>
                    <a:pt x="358" y="214"/>
                  </a:moveTo>
                  <a:cubicBezTo>
                    <a:pt x="356" y="205"/>
                    <a:pt x="350" y="202"/>
                    <a:pt x="340" y="202"/>
                  </a:cubicBezTo>
                  <a:cubicBezTo>
                    <a:pt x="351" y="211"/>
                    <a:pt x="350" y="213"/>
                    <a:pt x="358" y="214"/>
                  </a:cubicBezTo>
                  <a:close/>
                  <a:moveTo>
                    <a:pt x="387" y="89"/>
                  </a:moveTo>
                  <a:cubicBezTo>
                    <a:pt x="406" y="85"/>
                    <a:pt x="400" y="96"/>
                    <a:pt x="403" y="84"/>
                  </a:cubicBezTo>
                  <a:cubicBezTo>
                    <a:pt x="394" y="82"/>
                    <a:pt x="387" y="80"/>
                    <a:pt x="387" y="89"/>
                  </a:cubicBezTo>
                  <a:close/>
                  <a:moveTo>
                    <a:pt x="77" y="461"/>
                  </a:moveTo>
                  <a:cubicBezTo>
                    <a:pt x="78" y="454"/>
                    <a:pt x="77" y="457"/>
                    <a:pt x="79" y="452"/>
                  </a:cubicBezTo>
                  <a:lnTo>
                    <a:pt x="75" y="450"/>
                  </a:lnTo>
                  <a:cubicBezTo>
                    <a:pt x="70" y="449"/>
                    <a:pt x="70" y="450"/>
                    <a:pt x="67" y="454"/>
                  </a:cubicBezTo>
                  <a:cubicBezTo>
                    <a:pt x="72" y="463"/>
                    <a:pt x="68" y="456"/>
                    <a:pt x="77" y="461"/>
                  </a:cubicBezTo>
                  <a:close/>
                  <a:moveTo>
                    <a:pt x="657" y="433"/>
                  </a:moveTo>
                  <a:cubicBezTo>
                    <a:pt x="665" y="436"/>
                    <a:pt x="660" y="435"/>
                    <a:pt x="665" y="430"/>
                  </a:cubicBezTo>
                  <a:cubicBezTo>
                    <a:pt x="667" y="429"/>
                    <a:pt x="675" y="425"/>
                    <a:pt x="669" y="419"/>
                  </a:cubicBezTo>
                  <a:cubicBezTo>
                    <a:pt x="664" y="422"/>
                    <a:pt x="666" y="421"/>
                    <a:pt x="663" y="426"/>
                  </a:cubicBezTo>
                  <a:cubicBezTo>
                    <a:pt x="660" y="429"/>
                    <a:pt x="660" y="429"/>
                    <a:pt x="657" y="433"/>
                  </a:cubicBezTo>
                  <a:close/>
                  <a:moveTo>
                    <a:pt x="328" y="708"/>
                  </a:moveTo>
                  <a:cubicBezTo>
                    <a:pt x="334" y="704"/>
                    <a:pt x="338" y="703"/>
                    <a:pt x="340" y="696"/>
                  </a:cubicBezTo>
                  <a:cubicBezTo>
                    <a:pt x="335" y="697"/>
                    <a:pt x="337" y="697"/>
                    <a:pt x="332" y="698"/>
                  </a:cubicBezTo>
                  <a:cubicBezTo>
                    <a:pt x="328" y="698"/>
                    <a:pt x="331" y="698"/>
                    <a:pt x="324" y="697"/>
                  </a:cubicBezTo>
                  <a:cubicBezTo>
                    <a:pt x="325" y="702"/>
                    <a:pt x="326" y="704"/>
                    <a:pt x="328" y="708"/>
                  </a:cubicBezTo>
                  <a:close/>
                  <a:moveTo>
                    <a:pt x="240" y="275"/>
                  </a:moveTo>
                  <a:cubicBezTo>
                    <a:pt x="238" y="265"/>
                    <a:pt x="236" y="267"/>
                    <a:pt x="226" y="265"/>
                  </a:cubicBezTo>
                  <a:cubicBezTo>
                    <a:pt x="227" y="273"/>
                    <a:pt x="232" y="277"/>
                    <a:pt x="240" y="275"/>
                  </a:cubicBezTo>
                  <a:close/>
                  <a:moveTo>
                    <a:pt x="633" y="506"/>
                  </a:moveTo>
                  <a:cubicBezTo>
                    <a:pt x="639" y="502"/>
                    <a:pt x="639" y="499"/>
                    <a:pt x="640" y="494"/>
                  </a:cubicBezTo>
                  <a:cubicBezTo>
                    <a:pt x="630" y="496"/>
                    <a:pt x="632" y="492"/>
                    <a:pt x="626" y="501"/>
                  </a:cubicBezTo>
                  <a:lnTo>
                    <a:pt x="633" y="506"/>
                  </a:lnTo>
                  <a:close/>
                  <a:moveTo>
                    <a:pt x="116" y="452"/>
                  </a:moveTo>
                  <a:lnTo>
                    <a:pt x="116" y="447"/>
                  </a:lnTo>
                  <a:cubicBezTo>
                    <a:pt x="109" y="448"/>
                    <a:pt x="115" y="447"/>
                    <a:pt x="111" y="449"/>
                  </a:cubicBezTo>
                  <a:cubicBezTo>
                    <a:pt x="102" y="451"/>
                    <a:pt x="108" y="447"/>
                    <a:pt x="100" y="450"/>
                  </a:cubicBezTo>
                  <a:cubicBezTo>
                    <a:pt x="101" y="456"/>
                    <a:pt x="102" y="455"/>
                    <a:pt x="104" y="461"/>
                  </a:cubicBezTo>
                  <a:cubicBezTo>
                    <a:pt x="111" y="456"/>
                    <a:pt x="105" y="455"/>
                    <a:pt x="116" y="452"/>
                  </a:cubicBezTo>
                  <a:cubicBezTo>
                    <a:pt x="113" y="459"/>
                    <a:pt x="118" y="456"/>
                    <a:pt x="112" y="465"/>
                  </a:cubicBezTo>
                  <a:lnTo>
                    <a:pt x="108" y="472"/>
                  </a:lnTo>
                  <a:cubicBezTo>
                    <a:pt x="106" y="475"/>
                    <a:pt x="106" y="476"/>
                    <a:pt x="105" y="480"/>
                  </a:cubicBezTo>
                  <a:cubicBezTo>
                    <a:pt x="100" y="477"/>
                    <a:pt x="97" y="474"/>
                    <a:pt x="91" y="477"/>
                  </a:cubicBezTo>
                  <a:cubicBezTo>
                    <a:pt x="93" y="471"/>
                    <a:pt x="99" y="468"/>
                    <a:pt x="90" y="468"/>
                  </a:cubicBezTo>
                  <a:cubicBezTo>
                    <a:pt x="86" y="468"/>
                    <a:pt x="83" y="471"/>
                    <a:pt x="76" y="471"/>
                  </a:cubicBezTo>
                  <a:cubicBezTo>
                    <a:pt x="79" y="476"/>
                    <a:pt x="79" y="474"/>
                    <a:pt x="77" y="480"/>
                  </a:cubicBezTo>
                  <a:lnTo>
                    <a:pt x="68" y="480"/>
                  </a:lnTo>
                  <a:cubicBezTo>
                    <a:pt x="66" y="480"/>
                    <a:pt x="67" y="475"/>
                    <a:pt x="66" y="482"/>
                  </a:cubicBezTo>
                  <a:cubicBezTo>
                    <a:pt x="66" y="482"/>
                    <a:pt x="66" y="486"/>
                    <a:pt x="67" y="487"/>
                  </a:cubicBezTo>
                  <a:cubicBezTo>
                    <a:pt x="70" y="497"/>
                    <a:pt x="69" y="491"/>
                    <a:pt x="73" y="490"/>
                  </a:cubicBezTo>
                  <a:lnTo>
                    <a:pt x="80" y="492"/>
                  </a:lnTo>
                  <a:cubicBezTo>
                    <a:pt x="80" y="491"/>
                    <a:pt x="81" y="492"/>
                    <a:pt x="81" y="492"/>
                  </a:cubicBezTo>
                  <a:cubicBezTo>
                    <a:pt x="79" y="495"/>
                    <a:pt x="77" y="497"/>
                    <a:pt x="77" y="503"/>
                  </a:cubicBezTo>
                  <a:cubicBezTo>
                    <a:pt x="78" y="510"/>
                    <a:pt x="77" y="508"/>
                    <a:pt x="83" y="510"/>
                  </a:cubicBezTo>
                  <a:cubicBezTo>
                    <a:pt x="81" y="513"/>
                    <a:pt x="77" y="518"/>
                    <a:pt x="81" y="523"/>
                  </a:cubicBezTo>
                  <a:cubicBezTo>
                    <a:pt x="83" y="526"/>
                    <a:pt x="83" y="525"/>
                    <a:pt x="87" y="523"/>
                  </a:cubicBezTo>
                  <a:cubicBezTo>
                    <a:pt x="88" y="523"/>
                    <a:pt x="88" y="523"/>
                    <a:pt x="89" y="523"/>
                  </a:cubicBezTo>
                  <a:cubicBezTo>
                    <a:pt x="89" y="522"/>
                    <a:pt x="89" y="522"/>
                    <a:pt x="90" y="522"/>
                  </a:cubicBezTo>
                  <a:cubicBezTo>
                    <a:pt x="87" y="527"/>
                    <a:pt x="89" y="525"/>
                    <a:pt x="88" y="528"/>
                  </a:cubicBezTo>
                  <a:lnTo>
                    <a:pt x="88" y="530"/>
                  </a:lnTo>
                  <a:cubicBezTo>
                    <a:pt x="87" y="536"/>
                    <a:pt x="86" y="536"/>
                    <a:pt x="90" y="537"/>
                  </a:cubicBezTo>
                  <a:cubicBezTo>
                    <a:pt x="97" y="539"/>
                    <a:pt x="93" y="538"/>
                    <a:pt x="95" y="534"/>
                  </a:cubicBezTo>
                  <a:lnTo>
                    <a:pt x="100" y="534"/>
                  </a:lnTo>
                  <a:cubicBezTo>
                    <a:pt x="101" y="542"/>
                    <a:pt x="104" y="548"/>
                    <a:pt x="112" y="550"/>
                  </a:cubicBezTo>
                  <a:cubicBezTo>
                    <a:pt x="110" y="557"/>
                    <a:pt x="112" y="550"/>
                    <a:pt x="107" y="557"/>
                  </a:cubicBezTo>
                  <a:cubicBezTo>
                    <a:pt x="111" y="559"/>
                    <a:pt x="111" y="558"/>
                    <a:pt x="115" y="560"/>
                  </a:cubicBezTo>
                  <a:lnTo>
                    <a:pt x="121" y="563"/>
                  </a:lnTo>
                  <a:cubicBezTo>
                    <a:pt x="128" y="567"/>
                    <a:pt x="125" y="567"/>
                    <a:pt x="130" y="571"/>
                  </a:cubicBezTo>
                  <a:cubicBezTo>
                    <a:pt x="142" y="565"/>
                    <a:pt x="140" y="558"/>
                    <a:pt x="152" y="554"/>
                  </a:cubicBezTo>
                  <a:lnTo>
                    <a:pt x="169" y="550"/>
                  </a:lnTo>
                  <a:cubicBezTo>
                    <a:pt x="164" y="545"/>
                    <a:pt x="165" y="547"/>
                    <a:pt x="160" y="543"/>
                  </a:cubicBezTo>
                  <a:lnTo>
                    <a:pt x="170" y="543"/>
                  </a:lnTo>
                  <a:cubicBezTo>
                    <a:pt x="172" y="534"/>
                    <a:pt x="169" y="537"/>
                    <a:pt x="173" y="532"/>
                  </a:cubicBezTo>
                  <a:cubicBezTo>
                    <a:pt x="177" y="527"/>
                    <a:pt x="177" y="536"/>
                    <a:pt x="177" y="520"/>
                  </a:cubicBezTo>
                  <a:cubicBezTo>
                    <a:pt x="177" y="521"/>
                    <a:pt x="172" y="524"/>
                    <a:pt x="172" y="524"/>
                  </a:cubicBezTo>
                  <a:cubicBezTo>
                    <a:pt x="168" y="525"/>
                    <a:pt x="171" y="525"/>
                    <a:pt x="168" y="524"/>
                  </a:cubicBezTo>
                  <a:cubicBezTo>
                    <a:pt x="165" y="524"/>
                    <a:pt x="164" y="523"/>
                    <a:pt x="163" y="519"/>
                  </a:cubicBezTo>
                  <a:cubicBezTo>
                    <a:pt x="168" y="518"/>
                    <a:pt x="174" y="517"/>
                    <a:pt x="177" y="515"/>
                  </a:cubicBezTo>
                  <a:cubicBezTo>
                    <a:pt x="174" y="511"/>
                    <a:pt x="176" y="511"/>
                    <a:pt x="170" y="510"/>
                  </a:cubicBezTo>
                  <a:cubicBezTo>
                    <a:pt x="175" y="503"/>
                    <a:pt x="172" y="507"/>
                    <a:pt x="173" y="500"/>
                  </a:cubicBezTo>
                  <a:cubicBezTo>
                    <a:pt x="175" y="465"/>
                    <a:pt x="177" y="476"/>
                    <a:pt x="181" y="468"/>
                  </a:cubicBezTo>
                  <a:cubicBezTo>
                    <a:pt x="185" y="460"/>
                    <a:pt x="178" y="460"/>
                    <a:pt x="180" y="448"/>
                  </a:cubicBezTo>
                  <a:cubicBezTo>
                    <a:pt x="181" y="443"/>
                    <a:pt x="185" y="443"/>
                    <a:pt x="178" y="443"/>
                  </a:cubicBezTo>
                  <a:cubicBezTo>
                    <a:pt x="171" y="442"/>
                    <a:pt x="174" y="443"/>
                    <a:pt x="167" y="442"/>
                  </a:cubicBezTo>
                  <a:cubicBezTo>
                    <a:pt x="168" y="449"/>
                    <a:pt x="169" y="448"/>
                    <a:pt x="162" y="447"/>
                  </a:cubicBezTo>
                  <a:cubicBezTo>
                    <a:pt x="162" y="455"/>
                    <a:pt x="163" y="469"/>
                    <a:pt x="172" y="471"/>
                  </a:cubicBezTo>
                  <a:cubicBezTo>
                    <a:pt x="171" y="474"/>
                    <a:pt x="172" y="472"/>
                    <a:pt x="170" y="474"/>
                  </a:cubicBezTo>
                  <a:cubicBezTo>
                    <a:pt x="165" y="481"/>
                    <a:pt x="166" y="478"/>
                    <a:pt x="165" y="485"/>
                  </a:cubicBezTo>
                  <a:cubicBezTo>
                    <a:pt x="161" y="483"/>
                    <a:pt x="163" y="483"/>
                    <a:pt x="158" y="482"/>
                  </a:cubicBezTo>
                  <a:cubicBezTo>
                    <a:pt x="149" y="496"/>
                    <a:pt x="157" y="484"/>
                    <a:pt x="150" y="487"/>
                  </a:cubicBezTo>
                  <a:cubicBezTo>
                    <a:pt x="145" y="488"/>
                    <a:pt x="146" y="494"/>
                    <a:pt x="146" y="499"/>
                  </a:cubicBezTo>
                  <a:cubicBezTo>
                    <a:pt x="139" y="496"/>
                    <a:pt x="138" y="498"/>
                    <a:pt x="134" y="501"/>
                  </a:cubicBezTo>
                  <a:cubicBezTo>
                    <a:pt x="129" y="505"/>
                    <a:pt x="128" y="503"/>
                    <a:pt x="119" y="505"/>
                  </a:cubicBezTo>
                  <a:cubicBezTo>
                    <a:pt x="119" y="500"/>
                    <a:pt x="119" y="500"/>
                    <a:pt x="118" y="496"/>
                  </a:cubicBezTo>
                  <a:cubicBezTo>
                    <a:pt x="133" y="490"/>
                    <a:pt x="129" y="489"/>
                    <a:pt x="138" y="483"/>
                  </a:cubicBezTo>
                  <a:cubicBezTo>
                    <a:pt x="145" y="479"/>
                    <a:pt x="147" y="480"/>
                    <a:pt x="144" y="473"/>
                  </a:cubicBezTo>
                  <a:cubicBezTo>
                    <a:pt x="149" y="474"/>
                    <a:pt x="148" y="475"/>
                    <a:pt x="153" y="473"/>
                  </a:cubicBezTo>
                  <a:cubicBezTo>
                    <a:pt x="153" y="456"/>
                    <a:pt x="147" y="464"/>
                    <a:pt x="139" y="463"/>
                  </a:cubicBezTo>
                  <a:cubicBezTo>
                    <a:pt x="139" y="462"/>
                    <a:pt x="138" y="458"/>
                    <a:pt x="138" y="458"/>
                  </a:cubicBezTo>
                  <a:lnTo>
                    <a:pt x="139" y="455"/>
                  </a:lnTo>
                  <a:cubicBezTo>
                    <a:pt x="139" y="454"/>
                    <a:pt x="141" y="454"/>
                    <a:pt x="139" y="449"/>
                  </a:cubicBezTo>
                  <a:cubicBezTo>
                    <a:pt x="133" y="450"/>
                    <a:pt x="133" y="449"/>
                    <a:pt x="132" y="456"/>
                  </a:cubicBezTo>
                  <a:cubicBezTo>
                    <a:pt x="123" y="453"/>
                    <a:pt x="126" y="447"/>
                    <a:pt x="116" y="452"/>
                  </a:cubicBezTo>
                  <a:close/>
                  <a:moveTo>
                    <a:pt x="536" y="210"/>
                  </a:moveTo>
                  <a:cubicBezTo>
                    <a:pt x="539" y="219"/>
                    <a:pt x="540" y="215"/>
                    <a:pt x="550" y="217"/>
                  </a:cubicBezTo>
                  <a:cubicBezTo>
                    <a:pt x="552" y="211"/>
                    <a:pt x="554" y="209"/>
                    <a:pt x="545" y="209"/>
                  </a:cubicBezTo>
                  <a:cubicBezTo>
                    <a:pt x="542" y="209"/>
                    <a:pt x="538" y="209"/>
                    <a:pt x="536" y="210"/>
                  </a:cubicBezTo>
                  <a:close/>
                  <a:moveTo>
                    <a:pt x="336" y="355"/>
                  </a:moveTo>
                  <a:lnTo>
                    <a:pt x="335" y="350"/>
                  </a:lnTo>
                  <a:cubicBezTo>
                    <a:pt x="335" y="350"/>
                    <a:pt x="334" y="350"/>
                    <a:pt x="334" y="350"/>
                  </a:cubicBezTo>
                  <a:cubicBezTo>
                    <a:pt x="311" y="341"/>
                    <a:pt x="330" y="366"/>
                    <a:pt x="340" y="361"/>
                  </a:cubicBezTo>
                  <a:cubicBezTo>
                    <a:pt x="338" y="357"/>
                    <a:pt x="340" y="361"/>
                    <a:pt x="338" y="358"/>
                  </a:cubicBezTo>
                  <a:cubicBezTo>
                    <a:pt x="335" y="355"/>
                    <a:pt x="337" y="359"/>
                    <a:pt x="336" y="355"/>
                  </a:cubicBezTo>
                  <a:close/>
                  <a:moveTo>
                    <a:pt x="612" y="463"/>
                  </a:moveTo>
                  <a:cubicBezTo>
                    <a:pt x="617" y="459"/>
                    <a:pt x="626" y="450"/>
                    <a:pt x="627" y="443"/>
                  </a:cubicBezTo>
                  <a:cubicBezTo>
                    <a:pt x="623" y="445"/>
                    <a:pt x="622" y="447"/>
                    <a:pt x="617" y="449"/>
                  </a:cubicBezTo>
                  <a:cubicBezTo>
                    <a:pt x="607" y="455"/>
                    <a:pt x="610" y="455"/>
                    <a:pt x="612" y="463"/>
                  </a:cubicBezTo>
                  <a:close/>
                  <a:moveTo>
                    <a:pt x="1060" y="569"/>
                  </a:moveTo>
                  <a:cubicBezTo>
                    <a:pt x="1058" y="566"/>
                    <a:pt x="1060" y="569"/>
                    <a:pt x="1058" y="564"/>
                  </a:cubicBezTo>
                  <a:cubicBezTo>
                    <a:pt x="1048" y="564"/>
                    <a:pt x="1052" y="565"/>
                    <a:pt x="1045" y="561"/>
                  </a:cubicBezTo>
                  <a:cubicBezTo>
                    <a:pt x="1040" y="558"/>
                    <a:pt x="1041" y="558"/>
                    <a:pt x="1036" y="561"/>
                  </a:cubicBezTo>
                  <a:cubicBezTo>
                    <a:pt x="1037" y="565"/>
                    <a:pt x="1036" y="563"/>
                    <a:pt x="1040" y="565"/>
                  </a:cubicBezTo>
                  <a:cubicBezTo>
                    <a:pt x="1047" y="571"/>
                    <a:pt x="1051" y="569"/>
                    <a:pt x="1060" y="569"/>
                  </a:cubicBezTo>
                  <a:cubicBezTo>
                    <a:pt x="1061" y="575"/>
                    <a:pt x="1062" y="574"/>
                    <a:pt x="1064" y="580"/>
                  </a:cubicBezTo>
                  <a:cubicBezTo>
                    <a:pt x="1058" y="577"/>
                    <a:pt x="1058" y="579"/>
                    <a:pt x="1056" y="579"/>
                  </a:cubicBezTo>
                  <a:cubicBezTo>
                    <a:pt x="1053" y="578"/>
                    <a:pt x="1057" y="580"/>
                    <a:pt x="1054" y="577"/>
                  </a:cubicBezTo>
                  <a:cubicBezTo>
                    <a:pt x="1053" y="577"/>
                    <a:pt x="1053" y="576"/>
                    <a:pt x="1052" y="576"/>
                  </a:cubicBezTo>
                  <a:cubicBezTo>
                    <a:pt x="1048" y="572"/>
                    <a:pt x="1052" y="574"/>
                    <a:pt x="1046" y="572"/>
                  </a:cubicBezTo>
                  <a:cubicBezTo>
                    <a:pt x="1042" y="570"/>
                    <a:pt x="1042" y="571"/>
                    <a:pt x="1039" y="569"/>
                  </a:cubicBezTo>
                  <a:lnTo>
                    <a:pt x="1039" y="574"/>
                  </a:lnTo>
                  <a:cubicBezTo>
                    <a:pt x="1039" y="576"/>
                    <a:pt x="1035" y="572"/>
                    <a:pt x="1039" y="580"/>
                  </a:cubicBezTo>
                  <a:cubicBezTo>
                    <a:pt x="1030" y="580"/>
                    <a:pt x="1026" y="583"/>
                    <a:pt x="1021" y="588"/>
                  </a:cubicBezTo>
                  <a:cubicBezTo>
                    <a:pt x="1017" y="591"/>
                    <a:pt x="1019" y="589"/>
                    <a:pt x="1016" y="592"/>
                  </a:cubicBezTo>
                  <a:cubicBezTo>
                    <a:pt x="1023" y="602"/>
                    <a:pt x="1033" y="601"/>
                    <a:pt x="1025" y="613"/>
                  </a:cubicBezTo>
                  <a:cubicBezTo>
                    <a:pt x="1032" y="615"/>
                    <a:pt x="1028" y="615"/>
                    <a:pt x="1033" y="617"/>
                  </a:cubicBezTo>
                  <a:cubicBezTo>
                    <a:pt x="1036" y="618"/>
                    <a:pt x="1043" y="618"/>
                    <a:pt x="1046" y="629"/>
                  </a:cubicBezTo>
                  <a:lnTo>
                    <a:pt x="1053" y="622"/>
                  </a:lnTo>
                  <a:cubicBezTo>
                    <a:pt x="1054" y="626"/>
                    <a:pt x="1054" y="626"/>
                    <a:pt x="1055" y="631"/>
                  </a:cubicBezTo>
                  <a:cubicBezTo>
                    <a:pt x="1048" y="631"/>
                    <a:pt x="1050" y="630"/>
                    <a:pt x="1048" y="636"/>
                  </a:cubicBezTo>
                  <a:cubicBezTo>
                    <a:pt x="1062" y="644"/>
                    <a:pt x="1055" y="637"/>
                    <a:pt x="1067" y="636"/>
                  </a:cubicBezTo>
                  <a:lnTo>
                    <a:pt x="1067" y="632"/>
                  </a:lnTo>
                  <a:cubicBezTo>
                    <a:pt x="1054" y="629"/>
                    <a:pt x="1064" y="623"/>
                    <a:pt x="1061" y="613"/>
                  </a:cubicBezTo>
                  <a:cubicBezTo>
                    <a:pt x="1057" y="599"/>
                    <a:pt x="1062" y="598"/>
                    <a:pt x="1051" y="601"/>
                  </a:cubicBezTo>
                  <a:lnTo>
                    <a:pt x="1058" y="597"/>
                  </a:lnTo>
                  <a:cubicBezTo>
                    <a:pt x="1057" y="591"/>
                    <a:pt x="1055" y="590"/>
                    <a:pt x="1053" y="583"/>
                  </a:cubicBezTo>
                  <a:cubicBezTo>
                    <a:pt x="1066" y="586"/>
                    <a:pt x="1063" y="589"/>
                    <a:pt x="1064" y="592"/>
                  </a:cubicBezTo>
                  <a:lnTo>
                    <a:pt x="1067" y="592"/>
                  </a:lnTo>
                  <a:cubicBezTo>
                    <a:pt x="1069" y="587"/>
                    <a:pt x="1063" y="589"/>
                    <a:pt x="1072" y="589"/>
                  </a:cubicBezTo>
                  <a:cubicBezTo>
                    <a:pt x="1072" y="584"/>
                    <a:pt x="1071" y="581"/>
                    <a:pt x="1069" y="576"/>
                  </a:cubicBezTo>
                  <a:cubicBezTo>
                    <a:pt x="1066" y="570"/>
                    <a:pt x="1068" y="570"/>
                    <a:pt x="1060" y="569"/>
                  </a:cubicBezTo>
                  <a:close/>
                  <a:moveTo>
                    <a:pt x="1202" y="328"/>
                  </a:moveTo>
                  <a:cubicBezTo>
                    <a:pt x="1201" y="316"/>
                    <a:pt x="1188" y="315"/>
                    <a:pt x="1179" y="317"/>
                  </a:cubicBezTo>
                  <a:lnTo>
                    <a:pt x="1184" y="324"/>
                  </a:lnTo>
                  <a:cubicBezTo>
                    <a:pt x="1202" y="324"/>
                    <a:pt x="1191" y="327"/>
                    <a:pt x="1202" y="328"/>
                  </a:cubicBezTo>
                  <a:close/>
                  <a:moveTo>
                    <a:pt x="328" y="82"/>
                  </a:moveTo>
                  <a:cubicBezTo>
                    <a:pt x="340" y="83"/>
                    <a:pt x="337" y="86"/>
                    <a:pt x="354" y="84"/>
                  </a:cubicBezTo>
                  <a:cubicBezTo>
                    <a:pt x="354" y="76"/>
                    <a:pt x="354" y="76"/>
                    <a:pt x="338" y="78"/>
                  </a:cubicBezTo>
                  <a:cubicBezTo>
                    <a:pt x="329" y="80"/>
                    <a:pt x="332" y="77"/>
                    <a:pt x="328" y="82"/>
                  </a:cubicBezTo>
                  <a:close/>
                  <a:moveTo>
                    <a:pt x="156" y="44"/>
                  </a:moveTo>
                  <a:cubicBezTo>
                    <a:pt x="160" y="49"/>
                    <a:pt x="163" y="50"/>
                    <a:pt x="166" y="55"/>
                  </a:cubicBezTo>
                  <a:cubicBezTo>
                    <a:pt x="171" y="61"/>
                    <a:pt x="170" y="66"/>
                    <a:pt x="179" y="61"/>
                  </a:cubicBezTo>
                  <a:lnTo>
                    <a:pt x="170" y="53"/>
                  </a:lnTo>
                  <a:cubicBezTo>
                    <a:pt x="168" y="50"/>
                    <a:pt x="162" y="37"/>
                    <a:pt x="156" y="44"/>
                  </a:cubicBezTo>
                  <a:close/>
                  <a:moveTo>
                    <a:pt x="996" y="651"/>
                  </a:moveTo>
                  <a:cubicBezTo>
                    <a:pt x="995" y="650"/>
                    <a:pt x="994" y="645"/>
                    <a:pt x="994" y="643"/>
                  </a:cubicBezTo>
                  <a:cubicBezTo>
                    <a:pt x="988" y="647"/>
                    <a:pt x="991" y="644"/>
                    <a:pt x="988" y="650"/>
                  </a:cubicBezTo>
                  <a:cubicBezTo>
                    <a:pt x="989" y="652"/>
                    <a:pt x="990" y="656"/>
                    <a:pt x="990" y="659"/>
                  </a:cubicBezTo>
                  <a:lnTo>
                    <a:pt x="995" y="659"/>
                  </a:lnTo>
                  <a:cubicBezTo>
                    <a:pt x="993" y="663"/>
                    <a:pt x="994" y="661"/>
                    <a:pt x="994" y="667"/>
                  </a:cubicBezTo>
                  <a:lnTo>
                    <a:pt x="999" y="667"/>
                  </a:lnTo>
                  <a:cubicBezTo>
                    <a:pt x="1003" y="651"/>
                    <a:pt x="999" y="661"/>
                    <a:pt x="996" y="651"/>
                  </a:cubicBezTo>
                  <a:close/>
                  <a:moveTo>
                    <a:pt x="177" y="89"/>
                  </a:moveTo>
                  <a:cubicBezTo>
                    <a:pt x="173" y="90"/>
                    <a:pt x="172" y="91"/>
                    <a:pt x="167" y="91"/>
                  </a:cubicBezTo>
                  <a:lnTo>
                    <a:pt x="167" y="95"/>
                  </a:lnTo>
                  <a:cubicBezTo>
                    <a:pt x="194" y="95"/>
                    <a:pt x="173" y="89"/>
                    <a:pt x="191" y="88"/>
                  </a:cubicBezTo>
                  <a:cubicBezTo>
                    <a:pt x="190" y="81"/>
                    <a:pt x="191" y="82"/>
                    <a:pt x="185" y="81"/>
                  </a:cubicBezTo>
                  <a:cubicBezTo>
                    <a:pt x="184" y="81"/>
                    <a:pt x="181" y="81"/>
                    <a:pt x="179" y="81"/>
                  </a:cubicBezTo>
                  <a:cubicBezTo>
                    <a:pt x="179" y="85"/>
                    <a:pt x="178" y="85"/>
                    <a:pt x="177" y="89"/>
                  </a:cubicBezTo>
                  <a:close/>
                  <a:moveTo>
                    <a:pt x="1074" y="573"/>
                  </a:moveTo>
                  <a:cubicBezTo>
                    <a:pt x="1083" y="590"/>
                    <a:pt x="1080" y="575"/>
                    <a:pt x="1079" y="589"/>
                  </a:cubicBezTo>
                  <a:cubicBezTo>
                    <a:pt x="1085" y="589"/>
                    <a:pt x="1086" y="589"/>
                    <a:pt x="1090" y="590"/>
                  </a:cubicBezTo>
                  <a:cubicBezTo>
                    <a:pt x="1092" y="579"/>
                    <a:pt x="1090" y="581"/>
                    <a:pt x="1088" y="575"/>
                  </a:cubicBezTo>
                  <a:cubicBezTo>
                    <a:pt x="1078" y="577"/>
                    <a:pt x="1084" y="575"/>
                    <a:pt x="1074" y="573"/>
                  </a:cubicBezTo>
                  <a:close/>
                  <a:moveTo>
                    <a:pt x="155" y="114"/>
                  </a:moveTo>
                  <a:cubicBezTo>
                    <a:pt x="157" y="118"/>
                    <a:pt x="154" y="117"/>
                    <a:pt x="165" y="117"/>
                  </a:cubicBezTo>
                  <a:cubicBezTo>
                    <a:pt x="174" y="117"/>
                    <a:pt x="182" y="114"/>
                    <a:pt x="186" y="109"/>
                  </a:cubicBezTo>
                  <a:lnTo>
                    <a:pt x="184" y="105"/>
                  </a:lnTo>
                  <a:cubicBezTo>
                    <a:pt x="166" y="109"/>
                    <a:pt x="164" y="114"/>
                    <a:pt x="155" y="114"/>
                  </a:cubicBezTo>
                  <a:close/>
                  <a:moveTo>
                    <a:pt x="612" y="240"/>
                  </a:moveTo>
                  <a:cubicBezTo>
                    <a:pt x="621" y="245"/>
                    <a:pt x="616" y="240"/>
                    <a:pt x="624" y="239"/>
                  </a:cubicBezTo>
                  <a:cubicBezTo>
                    <a:pt x="628" y="239"/>
                    <a:pt x="630" y="243"/>
                    <a:pt x="638" y="244"/>
                  </a:cubicBezTo>
                  <a:cubicBezTo>
                    <a:pt x="636" y="234"/>
                    <a:pt x="640" y="236"/>
                    <a:pt x="631" y="230"/>
                  </a:cubicBezTo>
                  <a:cubicBezTo>
                    <a:pt x="614" y="241"/>
                    <a:pt x="615" y="229"/>
                    <a:pt x="612" y="240"/>
                  </a:cubicBezTo>
                  <a:close/>
                  <a:moveTo>
                    <a:pt x="547" y="149"/>
                  </a:moveTo>
                  <a:cubicBezTo>
                    <a:pt x="546" y="141"/>
                    <a:pt x="546" y="144"/>
                    <a:pt x="536" y="137"/>
                  </a:cubicBezTo>
                  <a:cubicBezTo>
                    <a:pt x="531" y="132"/>
                    <a:pt x="531" y="133"/>
                    <a:pt x="524" y="133"/>
                  </a:cubicBezTo>
                  <a:cubicBezTo>
                    <a:pt x="526" y="143"/>
                    <a:pt x="530" y="149"/>
                    <a:pt x="547" y="149"/>
                  </a:cubicBezTo>
                  <a:close/>
                  <a:moveTo>
                    <a:pt x="592" y="193"/>
                  </a:moveTo>
                  <a:cubicBezTo>
                    <a:pt x="592" y="200"/>
                    <a:pt x="601" y="203"/>
                    <a:pt x="608" y="203"/>
                  </a:cubicBezTo>
                  <a:lnTo>
                    <a:pt x="610" y="201"/>
                  </a:lnTo>
                  <a:cubicBezTo>
                    <a:pt x="611" y="198"/>
                    <a:pt x="610" y="201"/>
                    <a:pt x="612" y="196"/>
                  </a:cubicBezTo>
                  <a:cubicBezTo>
                    <a:pt x="617" y="200"/>
                    <a:pt x="615" y="195"/>
                    <a:pt x="615" y="203"/>
                  </a:cubicBezTo>
                  <a:lnTo>
                    <a:pt x="620" y="203"/>
                  </a:lnTo>
                  <a:cubicBezTo>
                    <a:pt x="623" y="190"/>
                    <a:pt x="614" y="193"/>
                    <a:pt x="614" y="193"/>
                  </a:cubicBezTo>
                  <a:cubicBezTo>
                    <a:pt x="611" y="193"/>
                    <a:pt x="610" y="192"/>
                    <a:pt x="608" y="191"/>
                  </a:cubicBezTo>
                  <a:cubicBezTo>
                    <a:pt x="607" y="193"/>
                    <a:pt x="605" y="196"/>
                    <a:pt x="603" y="196"/>
                  </a:cubicBezTo>
                  <a:cubicBezTo>
                    <a:pt x="594" y="196"/>
                    <a:pt x="601" y="196"/>
                    <a:pt x="599" y="188"/>
                  </a:cubicBezTo>
                  <a:cubicBezTo>
                    <a:pt x="597" y="189"/>
                    <a:pt x="592" y="190"/>
                    <a:pt x="592" y="193"/>
                  </a:cubicBezTo>
                  <a:close/>
                  <a:moveTo>
                    <a:pt x="585" y="634"/>
                  </a:moveTo>
                  <a:cubicBezTo>
                    <a:pt x="590" y="631"/>
                    <a:pt x="591" y="627"/>
                    <a:pt x="592" y="620"/>
                  </a:cubicBezTo>
                  <a:cubicBezTo>
                    <a:pt x="593" y="613"/>
                    <a:pt x="595" y="610"/>
                    <a:pt x="592" y="604"/>
                  </a:cubicBezTo>
                  <a:cubicBezTo>
                    <a:pt x="582" y="612"/>
                    <a:pt x="585" y="614"/>
                    <a:pt x="583" y="621"/>
                  </a:cubicBezTo>
                  <a:cubicBezTo>
                    <a:pt x="582" y="623"/>
                    <a:pt x="575" y="627"/>
                    <a:pt x="585" y="634"/>
                  </a:cubicBezTo>
                  <a:close/>
                  <a:moveTo>
                    <a:pt x="203" y="328"/>
                  </a:moveTo>
                  <a:cubicBezTo>
                    <a:pt x="197" y="325"/>
                    <a:pt x="200" y="326"/>
                    <a:pt x="193" y="328"/>
                  </a:cubicBezTo>
                  <a:lnTo>
                    <a:pt x="198" y="336"/>
                  </a:lnTo>
                  <a:cubicBezTo>
                    <a:pt x="211" y="336"/>
                    <a:pt x="216" y="340"/>
                    <a:pt x="226" y="340"/>
                  </a:cubicBezTo>
                  <a:cubicBezTo>
                    <a:pt x="225" y="335"/>
                    <a:pt x="225" y="335"/>
                    <a:pt x="220" y="332"/>
                  </a:cubicBezTo>
                  <a:cubicBezTo>
                    <a:pt x="208" y="323"/>
                    <a:pt x="216" y="334"/>
                    <a:pt x="203" y="328"/>
                  </a:cubicBezTo>
                  <a:close/>
                  <a:moveTo>
                    <a:pt x="34" y="9"/>
                  </a:moveTo>
                  <a:cubicBezTo>
                    <a:pt x="43" y="10"/>
                    <a:pt x="47" y="17"/>
                    <a:pt x="54" y="23"/>
                  </a:cubicBezTo>
                  <a:cubicBezTo>
                    <a:pt x="62" y="31"/>
                    <a:pt x="64" y="28"/>
                    <a:pt x="69" y="26"/>
                  </a:cubicBezTo>
                  <a:cubicBezTo>
                    <a:pt x="59" y="13"/>
                    <a:pt x="59" y="19"/>
                    <a:pt x="52" y="13"/>
                  </a:cubicBezTo>
                  <a:cubicBezTo>
                    <a:pt x="45" y="8"/>
                    <a:pt x="51" y="4"/>
                    <a:pt x="35" y="0"/>
                  </a:cubicBezTo>
                  <a:cubicBezTo>
                    <a:pt x="34" y="4"/>
                    <a:pt x="34" y="4"/>
                    <a:pt x="34" y="9"/>
                  </a:cubicBezTo>
                  <a:close/>
                  <a:moveTo>
                    <a:pt x="74" y="517"/>
                  </a:moveTo>
                  <a:cubicBezTo>
                    <a:pt x="58" y="520"/>
                    <a:pt x="75" y="503"/>
                    <a:pt x="63" y="503"/>
                  </a:cubicBezTo>
                  <a:lnTo>
                    <a:pt x="48" y="526"/>
                  </a:lnTo>
                  <a:cubicBezTo>
                    <a:pt x="55" y="525"/>
                    <a:pt x="54" y="525"/>
                    <a:pt x="58" y="522"/>
                  </a:cubicBezTo>
                  <a:lnTo>
                    <a:pt x="58" y="527"/>
                  </a:lnTo>
                  <a:lnTo>
                    <a:pt x="65" y="527"/>
                  </a:lnTo>
                  <a:cubicBezTo>
                    <a:pt x="67" y="522"/>
                    <a:pt x="66" y="526"/>
                    <a:pt x="71" y="522"/>
                  </a:cubicBezTo>
                  <a:cubicBezTo>
                    <a:pt x="73" y="520"/>
                    <a:pt x="72" y="520"/>
                    <a:pt x="74" y="517"/>
                  </a:cubicBezTo>
                  <a:close/>
                  <a:moveTo>
                    <a:pt x="237" y="349"/>
                  </a:moveTo>
                  <a:cubicBezTo>
                    <a:pt x="246" y="369"/>
                    <a:pt x="238" y="374"/>
                    <a:pt x="242" y="392"/>
                  </a:cubicBezTo>
                  <a:cubicBezTo>
                    <a:pt x="248" y="391"/>
                    <a:pt x="246" y="392"/>
                    <a:pt x="249" y="387"/>
                  </a:cubicBezTo>
                  <a:cubicBezTo>
                    <a:pt x="251" y="385"/>
                    <a:pt x="253" y="383"/>
                    <a:pt x="254" y="380"/>
                  </a:cubicBezTo>
                  <a:lnTo>
                    <a:pt x="251" y="376"/>
                  </a:lnTo>
                  <a:cubicBezTo>
                    <a:pt x="244" y="367"/>
                    <a:pt x="248" y="352"/>
                    <a:pt x="237" y="349"/>
                  </a:cubicBezTo>
                  <a:close/>
                  <a:moveTo>
                    <a:pt x="810" y="841"/>
                  </a:moveTo>
                  <a:cubicBezTo>
                    <a:pt x="812" y="841"/>
                    <a:pt x="811" y="839"/>
                    <a:pt x="814" y="838"/>
                  </a:cubicBezTo>
                  <a:cubicBezTo>
                    <a:pt x="820" y="834"/>
                    <a:pt x="829" y="832"/>
                    <a:pt x="837" y="831"/>
                  </a:cubicBezTo>
                  <a:cubicBezTo>
                    <a:pt x="839" y="831"/>
                    <a:pt x="838" y="831"/>
                    <a:pt x="839" y="830"/>
                  </a:cubicBezTo>
                  <a:cubicBezTo>
                    <a:pt x="831" y="820"/>
                    <a:pt x="815" y="827"/>
                    <a:pt x="811" y="827"/>
                  </a:cubicBezTo>
                  <a:cubicBezTo>
                    <a:pt x="808" y="828"/>
                    <a:pt x="805" y="824"/>
                    <a:pt x="797" y="836"/>
                  </a:cubicBezTo>
                  <a:cubicBezTo>
                    <a:pt x="800" y="837"/>
                    <a:pt x="801" y="837"/>
                    <a:pt x="803" y="838"/>
                  </a:cubicBezTo>
                  <a:cubicBezTo>
                    <a:pt x="810" y="841"/>
                    <a:pt x="802" y="841"/>
                    <a:pt x="810" y="841"/>
                  </a:cubicBezTo>
                  <a:close/>
                  <a:moveTo>
                    <a:pt x="225" y="189"/>
                  </a:moveTo>
                  <a:cubicBezTo>
                    <a:pt x="225" y="198"/>
                    <a:pt x="228" y="195"/>
                    <a:pt x="231" y="201"/>
                  </a:cubicBezTo>
                  <a:cubicBezTo>
                    <a:pt x="233" y="206"/>
                    <a:pt x="229" y="222"/>
                    <a:pt x="241" y="213"/>
                  </a:cubicBezTo>
                  <a:lnTo>
                    <a:pt x="249" y="198"/>
                  </a:lnTo>
                  <a:lnTo>
                    <a:pt x="244" y="198"/>
                  </a:lnTo>
                  <a:cubicBezTo>
                    <a:pt x="243" y="186"/>
                    <a:pt x="234" y="189"/>
                    <a:pt x="231" y="187"/>
                  </a:cubicBezTo>
                  <a:cubicBezTo>
                    <a:pt x="228" y="186"/>
                    <a:pt x="229" y="183"/>
                    <a:pt x="226" y="186"/>
                  </a:cubicBezTo>
                  <a:cubicBezTo>
                    <a:pt x="224" y="188"/>
                    <a:pt x="225" y="183"/>
                    <a:pt x="225" y="189"/>
                  </a:cubicBezTo>
                  <a:close/>
                  <a:moveTo>
                    <a:pt x="584" y="795"/>
                  </a:moveTo>
                  <a:cubicBezTo>
                    <a:pt x="583" y="800"/>
                    <a:pt x="583" y="800"/>
                    <a:pt x="582" y="804"/>
                  </a:cubicBezTo>
                  <a:cubicBezTo>
                    <a:pt x="588" y="808"/>
                    <a:pt x="586" y="809"/>
                    <a:pt x="601" y="809"/>
                  </a:cubicBezTo>
                  <a:cubicBezTo>
                    <a:pt x="604" y="804"/>
                    <a:pt x="603" y="806"/>
                    <a:pt x="603" y="799"/>
                  </a:cubicBezTo>
                  <a:cubicBezTo>
                    <a:pt x="615" y="799"/>
                    <a:pt x="606" y="796"/>
                    <a:pt x="617" y="795"/>
                  </a:cubicBezTo>
                  <a:cubicBezTo>
                    <a:pt x="611" y="787"/>
                    <a:pt x="611" y="793"/>
                    <a:pt x="613" y="783"/>
                  </a:cubicBezTo>
                  <a:cubicBezTo>
                    <a:pt x="604" y="786"/>
                    <a:pt x="606" y="792"/>
                    <a:pt x="598" y="797"/>
                  </a:cubicBezTo>
                  <a:cubicBezTo>
                    <a:pt x="599" y="789"/>
                    <a:pt x="599" y="795"/>
                    <a:pt x="598" y="792"/>
                  </a:cubicBezTo>
                  <a:cubicBezTo>
                    <a:pt x="593" y="794"/>
                    <a:pt x="590" y="795"/>
                    <a:pt x="584" y="795"/>
                  </a:cubicBezTo>
                  <a:cubicBezTo>
                    <a:pt x="584" y="788"/>
                    <a:pt x="584" y="792"/>
                    <a:pt x="585" y="790"/>
                  </a:cubicBezTo>
                  <a:cubicBezTo>
                    <a:pt x="582" y="783"/>
                    <a:pt x="583" y="789"/>
                    <a:pt x="580" y="783"/>
                  </a:cubicBezTo>
                  <a:cubicBezTo>
                    <a:pt x="583" y="781"/>
                    <a:pt x="582" y="782"/>
                    <a:pt x="584" y="780"/>
                  </a:cubicBezTo>
                  <a:lnTo>
                    <a:pt x="588" y="777"/>
                  </a:lnTo>
                  <a:cubicBezTo>
                    <a:pt x="600" y="767"/>
                    <a:pt x="590" y="775"/>
                    <a:pt x="593" y="766"/>
                  </a:cubicBezTo>
                  <a:cubicBezTo>
                    <a:pt x="596" y="758"/>
                    <a:pt x="595" y="767"/>
                    <a:pt x="605" y="762"/>
                  </a:cubicBezTo>
                  <a:cubicBezTo>
                    <a:pt x="603" y="758"/>
                    <a:pt x="603" y="760"/>
                    <a:pt x="603" y="755"/>
                  </a:cubicBezTo>
                  <a:cubicBezTo>
                    <a:pt x="583" y="756"/>
                    <a:pt x="595" y="762"/>
                    <a:pt x="580" y="757"/>
                  </a:cubicBezTo>
                  <a:cubicBezTo>
                    <a:pt x="577" y="761"/>
                    <a:pt x="575" y="761"/>
                    <a:pt x="574" y="766"/>
                  </a:cubicBezTo>
                  <a:lnTo>
                    <a:pt x="573" y="774"/>
                  </a:lnTo>
                  <a:lnTo>
                    <a:pt x="567" y="777"/>
                  </a:lnTo>
                  <a:cubicBezTo>
                    <a:pt x="563" y="778"/>
                    <a:pt x="564" y="778"/>
                    <a:pt x="561" y="780"/>
                  </a:cubicBezTo>
                  <a:cubicBezTo>
                    <a:pt x="559" y="783"/>
                    <a:pt x="557" y="788"/>
                    <a:pt x="556" y="792"/>
                  </a:cubicBezTo>
                  <a:lnTo>
                    <a:pt x="566" y="792"/>
                  </a:lnTo>
                  <a:cubicBezTo>
                    <a:pt x="563" y="799"/>
                    <a:pt x="568" y="799"/>
                    <a:pt x="575" y="802"/>
                  </a:cubicBezTo>
                  <a:cubicBezTo>
                    <a:pt x="578" y="800"/>
                    <a:pt x="577" y="800"/>
                    <a:pt x="580" y="798"/>
                  </a:cubicBezTo>
                  <a:cubicBezTo>
                    <a:pt x="582" y="796"/>
                    <a:pt x="580" y="797"/>
                    <a:pt x="584" y="795"/>
                  </a:cubicBezTo>
                  <a:close/>
                  <a:moveTo>
                    <a:pt x="601" y="554"/>
                  </a:moveTo>
                  <a:cubicBezTo>
                    <a:pt x="603" y="547"/>
                    <a:pt x="605" y="550"/>
                    <a:pt x="605" y="544"/>
                  </a:cubicBezTo>
                  <a:cubicBezTo>
                    <a:pt x="606" y="537"/>
                    <a:pt x="594" y="532"/>
                    <a:pt x="593" y="552"/>
                  </a:cubicBezTo>
                  <a:lnTo>
                    <a:pt x="591" y="566"/>
                  </a:lnTo>
                  <a:lnTo>
                    <a:pt x="599" y="566"/>
                  </a:lnTo>
                  <a:lnTo>
                    <a:pt x="599" y="573"/>
                  </a:lnTo>
                  <a:cubicBezTo>
                    <a:pt x="605" y="572"/>
                    <a:pt x="608" y="570"/>
                    <a:pt x="612" y="568"/>
                  </a:cubicBezTo>
                  <a:cubicBezTo>
                    <a:pt x="612" y="559"/>
                    <a:pt x="612" y="556"/>
                    <a:pt x="601" y="554"/>
                  </a:cubicBezTo>
                  <a:close/>
                  <a:moveTo>
                    <a:pt x="86" y="21"/>
                  </a:moveTo>
                  <a:cubicBezTo>
                    <a:pt x="83" y="25"/>
                    <a:pt x="81" y="26"/>
                    <a:pt x="77" y="28"/>
                  </a:cubicBezTo>
                  <a:cubicBezTo>
                    <a:pt x="79" y="31"/>
                    <a:pt x="79" y="30"/>
                    <a:pt x="79" y="35"/>
                  </a:cubicBezTo>
                  <a:cubicBezTo>
                    <a:pt x="86" y="32"/>
                    <a:pt x="86" y="33"/>
                    <a:pt x="91" y="36"/>
                  </a:cubicBezTo>
                  <a:cubicBezTo>
                    <a:pt x="100" y="42"/>
                    <a:pt x="98" y="38"/>
                    <a:pt x="109" y="40"/>
                  </a:cubicBezTo>
                  <a:cubicBezTo>
                    <a:pt x="106" y="34"/>
                    <a:pt x="106" y="36"/>
                    <a:pt x="103" y="31"/>
                  </a:cubicBezTo>
                  <a:cubicBezTo>
                    <a:pt x="84" y="5"/>
                    <a:pt x="106" y="17"/>
                    <a:pt x="87" y="10"/>
                  </a:cubicBezTo>
                  <a:cubicBezTo>
                    <a:pt x="80" y="7"/>
                    <a:pt x="88" y="8"/>
                    <a:pt x="79" y="7"/>
                  </a:cubicBezTo>
                  <a:cubicBezTo>
                    <a:pt x="83" y="15"/>
                    <a:pt x="77" y="7"/>
                    <a:pt x="86" y="21"/>
                  </a:cubicBezTo>
                  <a:close/>
                  <a:moveTo>
                    <a:pt x="626" y="470"/>
                  </a:moveTo>
                  <a:cubicBezTo>
                    <a:pt x="634" y="467"/>
                    <a:pt x="625" y="469"/>
                    <a:pt x="631" y="466"/>
                  </a:cubicBezTo>
                  <a:cubicBezTo>
                    <a:pt x="644" y="461"/>
                    <a:pt x="648" y="468"/>
                    <a:pt x="651" y="463"/>
                  </a:cubicBezTo>
                  <a:cubicBezTo>
                    <a:pt x="653" y="460"/>
                    <a:pt x="651" y="452"/>
                    <a:pt x="652" y="447"/>
                  </a:cubicBezTo>
                  <a:cubicBezTo>
                    <a:pt x="654" y="441"/>
                    <a:pt x="655" y="443"/>
                    <a:pt x="657" y="436"/>
                  </a:cubicBezTo>
                  <a:cubicBezTo>
                    <a:pt x="650" y="438"/>
                    <a:pt x="650" y="442"/>
                    <a:pt x="645" y="447"/>
                  </a:cubicBezTo>
                  <a:cubicBezTo>
                    <a:pt x="641" y="450"/>
                    <a:pt x="645" y="448"/>
                    <a:pt x="641" y="450"/>
                  </a:cubicBezTo>
                  <a:cubicBezTo>
                    <a:pt x="631" y="455"/>
                    <a:pt x="640" y="445"/>
                    <a:pt x="622" y="457"/>
                  </a:cubicBezTo>
                  <a:cubicBezTo>
                    <a:pt x="624" y="461"/>
                    <a:pt x="625" y="464"/>
                    <a:pt x="626" y="470"/>
                  </a:cubicBezTo>
                  <a:close/>
                  <a:moveTo>
                    <a:pt x="284" y="167"/>
                  </a:moveTo>
                  <a:cubicBezTo>
                    <a:pt x="290" y="167"/>
                    <a:pt x="291" y="163"/>
                    <a:pt x="295" y="168"/>
                  </a:cubicBezTo>
                  <a:cubicBezTo>
                    <a:pt x="299" y="174"/>
                    <a:pt x="294" y="174"/>
                    <a:pt x="302" y="179"/>
                  </a:cubicBezTo>
                  <a:cubicBezTo>
                    <a:pt x="304" y="172"/>
                    <a:pt x="307" y="174"/>
                    <a:pt x="303" y="165"/>
                  </a:cubicBezTo>
                  <a:cubicBezTo>
                    <a:pt x="300" y="157"/>
                    <a:pt x="299" y="158"/>
                    <a:pt x="293" y="154"/>
                  </a:cubicBezTo>
                  <a:cubicBezTo>
                    <a:pt x="288" y="151"/>
                    <a:pt x="288" y="149"/>
                    <a:pt x="284" y="144"/>
                  </a:cubicBezTo>
                  <a:cubicBezTo>
                    <a:pt x="279" y="139"/>
                    <a:pt x="276" y="136"/>
                    <a:pt x="272" y="135"/>
                  </a:cubicBezTo>
                  <a:cubicBezTo>
                    <a:pt x="274" y="145"/>
                    <a:pt x="271" y="147"/>
                    <a:pt x="273" y="153"/>
                  </a:cubicBezTo>
                  <a:cubicBezTo>
                    <a:pt x="274" y="155"/>
                    <a:pt x="283" y="167"/>
                    <a:pt x="284" y="167"/>
                  </a:cubicBezTo>
                  <a:close/>
                  <a:moveTo>
                    <a:pt x="186" y="583"/>
                  </a:moveTo>
                  <a:cubicBezTo>
                    <a:pt x="183" y="575"/>
                    <a:pt x="186" y="584"/>
                    <a:pt x="183" y="579"/>
                  </a:cubicBezTo>
                  <a:cubicBezTo>
                    <a:pt x="181" y="575"/>
                    <a:pt x="182" y="578"/>
                    <a:pt x="183" y="573"/>
                  </a:cubicBezTo>
                  <a:cubicBezTo>
                    <a:pt x="183" y="573"/>
                    <a:pt x="183" y="572"/>
                    <a:pt x="183" y="572"/>
                  </a:cubicBezTo>
                  <a:cubicBezTo>
                    <a:pt x="183" y="560"/>
                    <a:pt x="179" y="558"/>
                    <a:pt x="172" y="557"/>
                  </a:cubicBezTo>
                  <a:cubicBezTo>
                    <a:pt x="171" y="564"/>
                    <a:pt x="171" y="563"/>
                    <a:pt x="166" y="567"/>
                  </a:cubicBezTo>
                  <a:cubicBezTo>
                    <a:pt x="156" y="572"/>
                    <a:pt x="159" y="569"/>
                    <a:pt x="153" y="571"/>
                  </a:cubicBezTo>
                  <a:cubicBezTo>
                    <a:pt x="149" y="573"/>
                    <a:pt x="148" y="573"/>
                    <a:pt x="146" y="576"/>
                  </a:cubicBezTo>
                  <a:cubicBezTo>
                    <a:pt x="156" y="576"/>
                    <a:pt x="158" y="571"/>
                    <a:pt x="162" y="585"/>
                  </a:cubicBezTo>
                  <a:cubicBezTo>
                    <a:pt x="175" y="579"/>
                    <a:pt x="174" y="591"/>
                    <a:pt x="186" y="583"/>
                  </a:cubicBezTo>
                  <a:close/>
                  <a:moveTo>
                    <a:pt x="28" y="406"/>
                  </a:moveTo>
                  <a:cubicBezTo>
                    <a:pt x="32" y="409"/>
                    <a:pt x="34" y="415"/>
                    <a:pt x="38" y="416"/>
                  </a:cubicBezTo>
                  <a:cubicBezTo>
                    <a:pt x="43" y="417"/>
                    <a:pt x="38" y="412"/>
                    <a:pt x="37" y="406"/>
                  </a:cubicBezTo>
                  <a:cubicBezTo>
                    <a:pt x="46" y="406"/>
                    <a:pt x="44" y="408"/>
                    <a:pt x="51" y="408"/>
                  </a:cubicBezTo>
                  <a:lnTo>
                    <a:pt x="51" y="398"/>
                  </a:lnTo>
                  <a:cubicBezTo>
                    <a:pt x="42" y="400"/>
                    <a:pt x="49" y="403"/>
                    <a:pt x="41" y="399"/>
                  </a:cubicBezTo>
                  <a:cubicBezTo>
                    <a:pt x="36" y="396"/>
                    <a:pt x="37" y="398"/>
                    <a:pt x="35" y="391"/>
                  </a:cubicBezTo>
                  <a:lnTo>
                    <a:pt x="30" y="391"/>
                  </a:lnTo>
                  <a:cubicBezTo>
                    <a:pt x="30" y="401"/>
                    <a:pt x="29" y="404"/>
                    <a:pt x="7" y="399"/>
                  </a:cubicBezTo>
                  <a:cubicBezTo>
                    <a:pt x="8" y="401"/>
                    <a:pt x="9" y="404"/>
                    <a:pt x="10" y="406"/>
                  </a:cubicBezTo>
                  <a:cubicBezTo>
                    <a:pt x="12" y="411"/>
                    <a:pt x="14" y="417"/>
                    <a:pt x="14" y="422"/>
                  </a:cubicBezTo>
                  <a:cubicBezTo>
                    <a:pt x="14" y="437"/>
                    <a:pt x="8" y="421"/>
                    <a:pt x="20" y="443"/>
                  </a:cubicBezTo>
                  <a:cubicBezTo>
                    <a:pt x="30" y="436"/>
                    <a:pt x="24" y="443"/>
                    <a:pt x="27" y="429"/>
                  </a:cubicBezTo>
                  <a:lnTo>
                    <a:pt x="18" y="429"/>
                  </a:lnTo>
                  <a:cubicBezTo>
                    <a:pt x="19" y="425"/>
                    <a:pt x="19" y="425"/>
                    <a:pt x="20" y="421"/>
                  </a:cubicBezTo>
                  <a:lnTo>
                    <a:pt x="25" y="421"/>
                  </a:lnTo>
                  <a:cubicBezTo>
                    <a:pt x="24" y="415"/>
                    <a:pt x="23" y="415"/>
                    <a:pt x="21" y="410"/>
                  </a:cubicBezTo>
                  <a:cubicBezTo>
                    <a:pt x="27" y="409"/>
                    <a:pt x="24" y="409"/>
                    <a:pt x="28" y="406"/>
                  </a:cubicBezTo>
                  <a:close/>
                  <a:moveTo>
                    <a:pt x="911" y="676"/>
                  </a:moveTo>
                  <a:cubicBezTo>
                    <a:pt x="915" y="673"/>
                    <a:pt x="917" y="673"/>
                    <a:pt x="920" y="669"/>
                  </a:cubicBezTo>
                  <a:cubicBezTo>
                    <a:pt x="919" y="662"/>
                    <a:pt x="918" y="665"/>
                    <a:pt x="918" y="657"/>
                  </a:cubicBezTo>
                  <a:cubicBezTo>
                    <a:pt x="914" y="660"/>
                    <a:pt x="915" y="658"/>
                    <a:pt x="912" y="663"/>
                  </a:cubicBezTo>
                  <a:lnTo>
                    <a:pt x="909" y="672"/>
                  </a:lnTo>
                  <a:cubicBezTo>
                    <a:pt x="908" y="673"/>
                    <a:pt x="905" y="680"/>
                    <a:pt x="905" y="680"/>
                  </a:cubicBezTo>
                  <a:lnTo>
                    <a:pt x="906" y="701"/>
                  </a:lnTo>
                  <a:cubicBezTo>
                    <a:pt x="894" y="698"/>
                    <a:pt x="903" y="703"/>
                    <a:pt x="895" y="704"/>
                  </a:cubicBezTo>
                  <a:lnTo>
                    <a:pt x="881" y="704"/>
                  </a:lnTo>
                  <a:cubicBezTo>
                    <a:pt x="880" y="719"/>
                    <a:pt x="874" y="709"/>
                    <a:pt x="873" y="708"/>
                  </a:cubicBezTo>
                  <a:cubicBezTo>
                    <a:pt x="871" y="712"/>
                    <a:pt x="872" y="708"/>
                    <a:pt x="871" y="713"/>
                  </a:cubicBezTo>
                  <a:lnTo>
                    <a:pt x="866" y="713"/>
                  </a:lnTo>
                  <a:cubicBezTo>
                    <a:pt x="864" y="706"/>
                    <a:pt x="864" y="708"/>
                    <a:pt x="855" y="708"/>
                  </a:cubicBezTo>
                  <a:cubicBezTo>
                    <a:pt x="858" y="720"/>
                    <a:pt x="856" y="713"/>
                    <a:pt x="853" y="724"/>
                  </a:cubicBezTo>
                  <a:cubicBezTo>
                    <a:pt x="860" y="721"/>
                    <a:pt x="855" y="721"/>
                    <a:pt x="864" y="720"/>
                  </a:cubicBezTo>
                  <a:cubicBezTo>
                    <a:pt x="883" y="719"/>
                    <a:pt x="870" y="720"/>
                    <a:pt x="884" y="716"/>
                  </a:cubicBezTo>
                  <a:cubicBezTo>
                    <a:pt x="906" y="709"/>
                    <a:pt x="893" y="714"/>
                    <a:pt x="909" y="703"/>
                  </a:cubicBezTo>
                  <a:lnTo>
                    <a:pt x="916" y="696"/>
                  </a:lnTo>
                  <a:cubicBezTo>
                    <a:pt x="917" y="694"/>
                    <a:pt x="917" y="695"/>
                    <a:pt x="918" y="692"/>
                  </a:cubicBezTo>
                  <a:cubicBezTo>
                    <a:pt x="913" y="686"/>
                    <a:pt x="913" y="685"/>
                    <a:pt x="911" y="676"/>
                  </a:cubicBezTo>
                  <a:close/>
                  <a:moveTo>
                    <a:pt x="218" y="664"/>
                  </a:moveTo>
                  <a:cubicBezTo>
                    <a:pt x="210" y="663"/>
                    <a:pt x="214" y="664"/>
                    <a:pt x="208" y="660"/>
                  </a:cubicBezTo>
                  <a:lnTo>
                    <a:pt x="214" y="655"/>
                  </a:lnTo>
                  <a:cubicBezTo>
                    <a:pt x="218" y="661"/>
                    <a:pt x="217" y="656"/>
                    <a:pt x="218" y="664"/>
                  </a:cubicBezTo>
                  <a:close/>
                  <a:moveTo>
                    <a:pt x="493" y="161"/>
                  </a:moveTo>
                  <a:cubicBezTo>
                    <a:pt x="492" y="166"/>
                    <a:pt x="492" y="166"/>
                    <a:pt x="491" y="170"/>
                  </a:cubicBezTo>
                  <a:cubicBezTo>
                    <a:pt x="484" y="169"/>
                    <a:pt x="461" y="163"/>
                    <a:pt x="480" y="183"/>
                  </a:cubicBezTo>
                  <a:cubicBezTo>
                    <a:pt x="487" y="191"/>
                    <a:pt x="481" y="187"/>
                    <a:pt x="492" y="195"/>
                  </a:cubicBezTo>
                  <a:cubicBezTo>
                    <a:pt x="496" y="197"/>
                    <a:pt x="520" y="217"/>
                    <a:pt x="518" y="195"/>
                  </a:cubicBezTo>
                  <a:cubicBezTo>
                    <a:pt x="518" y="190"/>
                    <a:pt x="514" y="184"/>
                    <a:pt x="510" y="181"/>
                  </a:cubicBezTo>
                  <a:lnTo>
                    <a:pt x="515" y="181"/>
                  </a:lnTo>
                  <a:cubicBezTo>
                    <a:pt x="516" y="189"/>
                    <a:pt x="513" y="184"/>
                    <a:pt x="519" y="188"/>
                  </a:cubicBezTo>
                  <a:lnTo>
                    <a:pt x="526" y="182"/>
                  </a:lnTo>
                  <a:lnTo>
                    <a:pt x="520" y="176"/>
                  </a:lnTo>
                  <a:cubicBezTo>
                    <a:pt x="514" y="171"/>
                    <a:pt x="521" y="172"/>
                    <a:pt x="510" y="172"/>
                  </a:cubicBezTo>
                  <a:cubicBezTo>
                    <a:pt x="510" y="166"/>
                    <a:pt x="511" y="160"/>
                    <a:pt x="504" y="161"/>
                  </a:cubicBezTo>
                  <a:cubicBezTo>
                    <a:pt x="498" y="161"/>
                    <a:pt x="504" y="164"/>
                    <a:pt x="493" y="161"/>
                  </a:cubicBezTo>
                  <a:close/>
                  <a:moveTo>
                    <a:pt x="56" y="485"/>
                  </a:moveTo>
                  <a:cubicBezTo>
                    <a:pt x="55" y="490"/>
                    <a:pt x="55" y="491"/>
                    <a:pt x="55" y="498"/>
                  </a:cubicBezTo>
                  <a:cubicBezTo>
                    <a:pt x="52" y="495"/>
                    <a:pt x="52" y="495"/>
                    <a:pt x="51" y="491"/>
                  </a:cubicBezTo>
                  <a:cubicBezTo>
                    <a:pt x="41" y="491"/>
                    <a:pt x="45" y="494"/>
                    <a:pt x="37" y="496"/>
                  </a:cubicBezTo>
                  <a:cubicBezTo>
                    <a:pt x="38" y="493"/>
                    <a:pt x="38" y="494"/>
                    <a:pt x="39" y="492"/>
                  </a:cubicBezTo>
                  <a:cubicBezTo>
                    <a:pt x="39" y="492"/>
                    <a:pt x="40" y="491"/>
                    <a:pt x="40" y="490"/>
                  </a:cubicBezTo>
                  <a:cubicBezTo>
                    <a:pt x="43" y="488"/>
                    <a:pt x="42" y="489"/>
                    <a:pt x="44" y="487"/>
                  </a:cubicBezTo>
                  <a:cubicBezTo>
                    <a:pt x="40" y="482"/>
                    <a:pt x="45" y="484"/>
                    <a:pt x="37" y="484"/>
                  </a:cubicBezTo>
                  <a:cubicBezTo>
                    <a:pt x="40" y="477"/>
                    <a:pt x="41" y="476"/>
                    <a:pt x="47" y="478"/>
                  </a:cubicBezTo>
                  <a:lnTo>
                    <a:pt x="49" y="479"/>
                  </a:lnTo>
                  <a:cubicBezTo>
                    <a:pt x="49" y="479"/>
                    <a:pt x="50" y="479"/>
                    <a:pt x="50" y="479"/>
                  </a:cubicBezTo>
                  <a:cubicBezTo>
                    <a:pt x="55" y="479"/>
                    <a:pt x="50" y="479"/>
                    <a:pt x="56" y="477"/>
                  </a:cubicBezTo>
                  <a:cubicBezTo>
                    <a:pt x="53" y="472"/>
                    <a:pt x="49" y="471"/>
                    <a:pt x="46" y="459"/>
                  </a:cubicBezTo>
                  <a:cubicBezTo>
                    <a:pt x="39" y="461"/>
                    <a:pt x="39" y="461"/>
                    <a:pt x="39" y="470"/>
                  </a:cubicBezTo>
                  <a:cubicBezTo>
                    <a:pt x="32" y="468"/>
                    <a:pt x="37" y="468"/>
                    <a:pt x="30" y="466"/>
                  </a:cubicBezTo>
                  <a:cubicBezTo>
                    <a:pt x="32" y="473"/>
                    <a:pt x="34" y="474"/>
                    <a:pt x="32" y="480"/>
                  </a:cubicBezTo>
                  <a:cubicBezTo>
                    <a:pt x="26" y="479"/>
                    <a:pt x="22" y="473"/>
                    <a:pt x="19" y="467"/>
                  </a:cubicBezTo>
                  <a:cubicBezTo>
                    <a:pt x="17" y="463"/>
                    <a:pt x="20" y="463"/>
                    <a:pt x="14" y="463"/>
                  </a:cubicBezTo>
                  <a:cubicBezTo>
                    <a:pt x="15" y="474"/>
                    <a:pt x="16" y="466"/>
                    <a:pt x="18" y="475"/>
                  </a:cubicBezTo>
                  <a:cubicBezTo>
                    <a:pt x="14" y="473"/>
                    <a:pt x="3" y="471"/>
                    <a:pt x="0" y="484"/>
                  </a:cubicBezTo>
                  <a:cubicBezTo>
                    <a:pt x="13" y="485"/>
                    <a:pt x="14" y="493"/>
                    <a:pt x="20" y="499"/>
                  </a:cubicBezTo>
                  <a:lnTo>
                    <a:pt x="44" y="508"/>
                  </a:lnTo>
                  <a:cubicBezTo>
                    <a:pt x="46" y="501"/>
                    <a:pt x="47" y="503"/>
                    <a:pt x="49" y="498"/>
                  </a:cubicBezTo>
                  <a:cubicBezTo>
                    <a:pt x="57" y="502"/>
                    <a:pt x="62" y="501"/>
                    <a:pt x="67" y="494"/>
                  </a:cubicBezTo>
                  <a:lnTo>
                    <a:pt x="61" y="488"/>
                  </a:lnTo>
                  <a:cubicBezTo>
                    <a:pt x="61" y="487"/>
                    <a:pt x="60" y="487"/>
                    <a:pt x="60" y="487"/>
                  </a:cubicBezTo>
                  <a:cubicBezTo>
                    <a:pt x="60" y="487"/>
                    <a:pt x="59" y="487"/>
                    <a:pt x="59" y="486"/>
                  </a:cubicBezTo>
                  <a:lnTo>
                    <a:pt x="56" y="485"/>
                  </a:lnTo>
                  <a:close/>
                  <a:moveTo>
                    <a:pt x="601" y="704"/>
                  </a:moveTo>
                  <a:cubicBezTo>
                    <a:pt x="603" y="697"/>
                    <a:pt x="606" y="696"/>
                    <a:pt x="606" y="689"/>
                  </a:cubicBezTo>
                  <a:cubicBezTo>
                    <a:pt x="605" y="684"/>
                    <a:pt x="603" y="676"/>
                    <a:pt x="598" y="676"/>
                  </a:cubicBezTo>
                  <a:lnTo>
                    <a:pt x="575" y="678"/>
                  </a:lnTo>
                  <a:cubicBezTo>
                    <a:pt x="574" y="670"/>
                    <a:pt x="572" y="667"/>
                    <a:pt x="571" y="659"/>
                  </a:cubicBezTo>
                  <a:cubicBezTo>
                    <a:pt x="564" y="661"/>
                    <a:pt x="567" y="660"/>
                    <a:pt x="565" y="668"/>
                  </a:cubicBezTo>
                  <a:cubicBezTo>
                    <a:pt x="562" y="674"/>
                    <a:pt x="564" y="670"/>
                    <a:pt x="559" y="676"/>
                  </a:cubicBezTo>
                  <a:cubicBezTo>
                    <a:pt x="564" y="683"/>
                    <a:pt x="559" y="672"/>
                    <a:pt x="566" y="687"/>
                  </a:cubicBezTo>
                  <a:cubicBezTo>
                    <a:pt x="573" y="686"/>
                    <a:pt x="572" y="685"/>
                    <a:pt x="578" y="683"/>
                  </a:cubicBezTo>
                  <a:cubicBezTo>
                    <a:pt x="592" y="710"/>
                    <a:pt x="575" y="705"/>
                    <a:pt x="584" y="722"/>
                  </a:cubicBezTo>
                  <a:cubicBezTo>
                    <a:pt x="579" y="724"/>
                    <a:pt x="575" y="718"/>
                    <a:pt x="575" y="731"/>
                  </a:cubicBezTo>
                  <a:cubicBezTo>
                    <a:pt x="575" y="731"/>
                    <a:pt x="575" y="732"/>
                    <a:pt x="575" y="732"/>
                  </a:cubicBezTo>
                  <a:cubicBezTo>
                    <a:pt x="575" y="732"/>
                    <a:pt x="575" y="733"/>
                    <a:pt x="575" y="733"/>
                  </a:cubicBezTo>
                  <a:cubicBezTo>
                    <a:pt x="577" y="741"/>
                    <a:pt x="580" y="740"/>
                    <a:pt x="580" y="752"/>
                  </a:cubicBezTo>
                  <a:lnTo>
                    <a:pt x="585" y="752"/>
                  </a:lnTo>
                  <a:cubicBezTo>
                    <a:pt x="586" y="744"/>
                    <a:pt x="587" y="742"/>
                    <a:pt x="587" y="732"/>
                  </a:cubicBezTo>
                  <a:cubicBezTo>
                    <a:pt x="593" y="734"/>
                    <a:pt x="589" y="736"/>
                    <a:pt x="600" y="726"/>
                  </a:cubicBezTo>
                  <a:cubicBezTo>
                    <a:pt x="607" y="721"/>
                    <a:pt x="607" y="720"/>
                    <a:pt x="605" y="711"/>
                  </a:cubicBezTo>
                  <a:cubicBezTo>
                    <a:pt x="615" y="710"/>
                    <a:pt x="615" y="704"/>
                    <a:pt x="601" y="704"/>
                  </a:cubicBezTo>
                  <a:close/>
                  <a:moveTo>
                    <a:pt x="373" y="151"/>
                  </a:moveTo>
                  <a:cubicBezTo>
                    <a:pt x="374" y="169"/>
                    <a:pt x="392" y="172"/>
                    <a:pt x="400" y="177"/>
                  </a:cubicBezTo>
                  <a:cubicBezTo>
                    <a:pt x="403" y="179"/>
                    <a:pt x="402" y="178"/>
                    <a:pt x="404" y="181"/>
                  </a:cubicBezTo>
                  <a:cubicBezTo>
                    <a:pt x="410" y="189"/>
                    <a:pt x="433" y="205"/>
                    <a:pt x="434" y="206"/>
                  </a:cubicBezTo>
                  <a:cubicBezTo>
                    <a:pt x="440" y="208"/>
                    <a:pt x="437" y="206"/>
                    <a:pt x="441" y="206"/>
                  </a:cubicBezTo>
                  <a:cubicBezTo>
                    <a:pt x="442" y="207"/>
                    <a:pt x="445" y="198"/>
                    <a:pt x="444" y="217"/>
                  </a:cubicBezTo>
                  <a:lnTo>
                    <a:pt x="426" y="224"/>
                  </a:lnTo>
                  <a:cubicBezTo>
                    <a:pt x="425" y="221"/>
                    <a:pt x="429" y="208"/>
                    <a:pt x="415" y="197"/>
                  </a:cubicBezTo>
                  <a:cubicBezTo>
                    <a:pt x="411" y="194"/>
                    <a:pt x="409" y="192"/>
                    <a:pt x="405" y="191"/>
                  </a:cubicBezTo>
                  <a:lnTo>
                    <a:pt x="403" y="197"/>
                  </a:lnTo>
                  <a:cubicBezTo>
                    <a:pt x="403" y="197"/>
                    <a:pt x="403" y="198"/>
                    <a:pt x="403" y="198"/>
                  </a:cubicBezTo>
                  <a:cubicBezTo>
                    <a:pt x="403" y="200"/>
                    <a:pt x="405" y="198"/>
                    <a:pt x="403" y="202"/>
                  </a:cubicBezTo>
                  <a:cubicBezTo>
                    <a:pt x="400" y="209"/>
                    <a:pt x="386" y="202"/>
                    <a:pt x="386" y="214"/>
                  </a:cubicBezTo>
                  <a:cubicBezTo>
                    <a:pt x="386" y="220"/>
                    <a:pt x="387" y="215"/>
                    <a:pt x="389" y="223"/>
                  </a:cubicBezTo>
                  <a:cubicBezTo>
                    <a:pt x="385" y="222"/>
                    <a:pt x="384" y="221"/>
                    <a:pt x="379" y="221"/>
                  </a:cubicBezTo>
                  <a:cubicBezTo>
                    <a:pt x="380" y="227"/>
                    <a:pt x="379" y="223"/>
                    <a:pt x="388" y="232"/>
                  </a:cubicBezTo>
                  <a:cubicBezTo>
                    <a:pt x="393" y="237"/>
                    <a:pt x="397" y="238"/>
                    <a:pt x="405" y="238"/>
                  </a:cubicBezTo>
                  <a:cubicBezTo>
                    <a:pt x="411" y="230"/>
                    <a:pt x="409" y="232"/>
                    <a:pt x="417" y="226"/>
                  </a:cubicBezTo>
                  <a:cubicBezTo>
                    <a:pt x="425" y="232"/>
                    <a:pt x="410" y="229"/>
                    <a:pt x="436" y="232"/>
                  </a:cubicBezTo>
                  <a:cubicBezTo>
                    <a:pt x="447" y="233"/>
                    <a:pt x="438" y="231"/>
                    <a:pt x="445" y="231"/>
                  </a:cubicBezTo>
                  <a:cubicBezTo>
                    <a:pt x="450" y="231"/>
                    <a:pt x="447" y="233"/>
                    <a:pt x="454" y="233"/>
                  </a:cubicBezTo>
                  <a:cubicBezTo>
                    <a:pt x="450" y="227"/>
                    <a:pt x="449" y="231"/>
                    <a:pt x="449" y="221"/>
                  </a:cubicBezTo>
                  <a:cubicBezTo>
                    <a:pt x="456" y="220"/>
                    <a:pt x="453" y="219"/>
                    <a:pt x="461" y="219"/>
                  </a:cubicBezTo>
                  <a:cubicBezTo>
                    <a:pt x="459" y="212"/>
                    <a:pt x="459" y="216"/>
                    <a:pt x="461" y="210"/>
                  </a:cubicBezTo>
                  <a:cubicBezTo>
                    <a:pt x="461" y="209"/>
                    <a:pt x="462" y="208"/>
                    <a:pt x="462" y="208"/>
                  </a:cubicBezTo>
                  <a:lnTo>
                    <a:pt x="473" y="189"/>
                  </a:lnTo>
                  <a:cubicBezTo>
                    <a:pt x="463" y="184"/>
                    <a:pt x="470" y="192"/>
                    <a:pt x="461" y="188"/>
                  </a:cubicBezTo>
                  <a:cubicBezTo>
                    <a:pt x="464" y="183"/>
                    <a:pt x="465" y="183"/>
                    <a:pt x="468" y="177"/>
                  </a:cubicBezTo>
                  <a:lnTo>
                    <a:pt x="459" y="177"/>
                  </a:lnTo>
                  <a:lnTo>
                    <a:pt x="459" y="172"/>
                  </a:lnTo>
                  <a:cubicBezTo>
                    <a:pt x="452" y="172"/>
                    <a:pt x="448" y="171"/>
                    <a:pt x="443" y="173"/>
                  </a:cubicBezTo>
                  <a:cubicBezTo>
                    <a:pt x="437" y="176"/>
                    <a:pt x="431" y="185"/>
                    <a:pt x="405" y="171"/>
                  </a:cubicBezTo>
                  <a:cubicBezTo>
                    <a:pt x="400" y="168"/>
                    <a:pt x="400" y="168"/>
                    <a:pt x="398" y="163"/>
                  </a:cubicBezTo>
                  <a:cubicBezTo>
                    <a:pt x="396" y="158"/>
                    <a:pt x="395" y="156"/>
                    <a:pt x="394" y="149"/>
                  </a:cubicBezTo>
                  <a:cubicBezTo>
                    <a:pt x="385" y="148"/>
                    <a:pt x="391" y="151"/>
                    <a:pt x="389" y="146"/>
                  </a:cubicBezTo>
                  <a:cubicBezTo>
                    <a:pt x="377" y="149"/>
                    <a:pt x="393" y="151"/>
                    <a:pt x="373" y="151"/>
                  </a:cubicBezTo>
                  <a:close/>
                  <a:moveTo>
                    <a:pt x="314" y="674"/>
                  </a:moveTo>
                  <a:lnTo>
                    <a:pt x="310" y="676"/>
                  </a:lnTo>
                  <a:cubicBezTo>
                    <a:pt x="309" y="669"/>
                    <a:pt x="310" y="671"/>
                    <a:pt x="302" y="671"/>
                  </a:cubicBezTo>
                  <a:cubicBezTo>
                    <a:pt x="304" y="665"/>
                    <a:pt x="299" y="668"/>
                    <a:pt x="296" y="657"/>
                  </a:cubicBezTo>
                  <a:cubicBezTo>
                    <a:pt x="291" y="661"/>
                    <a:pt x="295" y="660"/>
                    <a:pt x="289" y="664"/>
                  </a:cubicBezTo>
                  <a:cubicBezTo>
                    <a:pt x="290" y="660"/>
                    <a:pt x="293" y="656"/>
                    <a:pt x="289" y="655"/>
                  </a:cubicBezTo>
                  <a:cubicBezTo>
                    <a:pt x="285" y="653"/>
                    <a:pt x="286" y="660"/>
                    <a:pt x="281" y="652"/>
                  </a:cubicBezTo>
                  <a:cubicBezTo>
                    <a:pt x="285" y="652"/>
                    <a:pt x="288" y="652"/>
                    <a:pt x="292" y="649"/>
                  </a:cubicBezTo>
                  <a:lnTo>
                    <a:pt x="294" y="647"/>
                  </a:lnTo>
                  <a:cubicBezTo>
                    <a:pt x="294" y="647"/>
                    <a:pt x="294" y="647"/>
                    <a:pt x="295" y="646"/>
                  </a:cubicBezTo>
                  <a:cubicBezTo>
                    <a:pt x="295" y="656"/>
                    <a:pt x="297" y="655"/>
                    <a:pt x="302" y="662"/>
                  </a:cubicBezTo>
                  <a:cubicBezTo>
                    <a:pt x="306" y="667"/>
                    <a:pt x="310" y="669"/>
                    <a:pt x="314" y="674"/>
                  </a:cubicBezTo>
                  <a:cubicBezTo>
                    <a:pt x="314" y="674"/>
                    <a:pt x="317" y="671"/>
                    <a:pt x="317" y="671"/>
                  </a:cubicBezTo>
                  <a:cubicBezTo>
                    <a:pt x="318" y="680"/>
                    <a:pt x="326" y="684"/>
                    <a:pt x="331" y="678"/>
                  </a:cubicBezTo>
                  <a:cubicBezTo>
                    <a:pt x="329" y="672"/>
                    <a:pt x="329" y="677"/>
                    <a:pt x="324" y="671"/>
                  </a:cubicBezTo>
                  <a:cubicBezTo>
                    <a:pt x="328" y="666"/>
                    <a:pt x="336" y="662"/>
                    <a:pt x="344" y="662"/>
                  </a:cubicBezTo>
                  <a:cubicBezTo>
                    <a:pt x="344" y="670"/>
                    <a:pt x="343" y="670"/>
                    <a:pt x="342" y="676"/>
                  </a:cubicBezTo>
                  <a:cubicBezTo>
                    <a:pt x="346" y="678"/>
                    <a:pt x="353" y="682"/>
                    <a:pt x="357" y="680"/>
                  </a:cubicBezTo>
                  <a:cubicBezTo>
                    <a:pt x="365" y="677"/>
                    <a:pt x="358" y="673"/>
                    <a:pt x="356" y="669"/>
                  </a:cubicBezTo>
                  <a:cubicBezTo>
                    <a:pt x="363" y="670"/>
                    <a:pt x="360" y="671"/>
                    <a:pt x="363" y="671"/>
                  </a:cubicBezTo>
                  <a:cubicBezTo>
                    <a:pt x="371" y="672"/>
                    <a:pt x="373" y="664"/>
                    <a:pt x="376" y="659"/>
                  </a:cubicBezTo>
                  <a:lnTo>
                    <a:pt x="390" y="638"/>
                  </a:lnTo>
                  <a:cubicBezTo>
                    <a:pt x="390" y="638"/>
                    <a:pt x="391" y="636"/>
                    <a:pt x="392" y="635"/>
                  </a:cubicBezTo>
                  <a:cubicBezTo>
                    <a:pt x="401" y="622"/>
                    <a:pt x="397" y="610"/>
                    <a:pt x="400" y="596"/>
                  </a:cubicBezTo>
                  <a:lnTo>
                    <a:pt x="402" y="590"/>
                  </a:lnTo>
                  <a:cubicBezTo>
                    <a:pt x="402" y="587"/>
                    <a:pt x="403" y="591"/>
                    <a:pt x="400" y="588"/>
                  </a:cubicBezTo>
                  <a:cubicBezTo>
                    <a:pt x="398" y="586"/>
                    <a:pt x="402" y="588"/>
                    <a:pt x="398" y="587"/>
                  </a:cubicBezTo>
                  <a:cubicBezTo>
                    <a:pt x="396" y="591"/>
                    <a:pt x="394" y="610"/>
                    <a:pt x="394" y="617"/>
                  </a:cubicBezTo>
                  <a:lnTo>
                    <a:pt x="393" y="617"/>
                  </a:lnTo>
                  <a:cubicBezTo>
                    <a:pt x="393" y="586"/>
                    <a:pt x="385" y="591"/>
                    <a:pt x="382" y="582"/>
                  </a:cubicBezTo>
                  <a:cubicBezTo>
                    <a:pt x="394" y="584"/>
                    <a:pt x="390" y="571"/>
                    <a:pt x="407" y="571"/>
                  </a:cubicBezTo>
                  <a:cubicBezTo>
                    <a:pt x="412" y="571"/>
                    <a:pt x="417" y="570"/>
                    <a:pt x="423" y="566"/>
                  </a:cubicBezTo>
                  <a:cubicBezTo>
                    <a:pt x="421" y="572"/>
                    <a:pt x="421" y="571"/>
                    <a:pt x="415" y="574"/>
                  </a:cubicBezTo>
                  <a:cubicBezTo>
                    <a:pt x="413" y="576"/>
                    <a:pt x="407" y="579"/>
                    <a:pt x="405" y="581"/>
                  </a:cubicBezTo>
                  <a:cubicBezTo>
                    <a:pt x="396" y="593"/>
                    <a:pt x="413" y="584"/>
                    <a:pt x="417" y="583"/>
                  </a:cubicBezTo>
                  <a:cubicBezTo>
                    <a:pt x="430" y="578"/>
                    <a:pt x="450" y="585"/>
                    <a:pt x="456" y="582"/>
                  </a:cubicBezTo>
                  <a:lnTo>
                    <a:pt x="462" y="576"/>
                  </a:lnTo>
                  <a:cubicBezTo>
                    <a:pt x="462" y="575"/>
                    <a:pt x="463" y="575"/>
                    <a:pt x="463" y="575"/>
                  </a:cubicBezTo>
                  <a:cubicBezTo>
                    <a:pt x="460" y="570"/>
                    <a:pt x="462" y="571"/>
                    <a:pt x="456" y="569"/>
                  </a:cubicBezTo>
                  <a:cubicBezTo>
                    <a:pt x="457" y="563"/>
                    <a:pt x="458" y="565"/>
                    <a:pt x="459" y="557"/>
                  </a:cubicBezTo>
                  <a:cubicBezTo>
                    <a:pt x="460" y="549"/>
                    <a:pt x="460" y="549"/>
                    <a:pt x="461" y="543"/>
                  </a:cubicBezTo>
                  <a:lnTo>
                    <a:pt x="468" y="545"/>
                  </a:lnTo>
                  <a:cubicBezTo>
                    <a:pt x="466" y="551"/>
                    <a:pt x="466" y="549"/>
                    <a:pt x="463" y="554"/>
                  </a:cubicBezTo>
                  <a:lnTo>
                    <a:pt x="466" y="554"/>
                  </a:lnTo>
                  <a:cubicBezTo>
                    <a:pt x="467" y="554"/>
                    <a:pt x="467" y="555"/>
                    <a:pt x="467" y="555"/>
                  </a:cubicBezTo>
                  <a:cubicBezTo>
                    <a:pt x="470" y="557"/>
                    <a:pt x="469" y="555"/>
                    <a:pt x="470" y="559"/>
                  </a:cubicBezTo>
                  <a:cubicBezTo>
                    <a:pt x="477" y="559"/>
                    <a:pt x="477" y="558"/>
                    <a:pt x="482" y="555"/>
                  </a:cubicBezTo>
                  <a:lnTo>
                    <a:pt x="489" y="569"/>
                  </a:lnTo>
                  <a:cubicBezTo>
                    <a:pt x="490" y="570"/>
                    <a:pt x="490" y="569"/>
                    <a:pt x="491" y="573"/>
                  </a:cubicBezTo>
                  <a:cubicBezTo>
                    <a:pt x="484" y="573"/>
                    <a:pt x="485" y="572"/>
                    <a:pt x="484" y="578"/>
                  </a:cubicBezTo>
                  <a:cubicBezTo>
                    <a:pt x="492" y="580"/>
                    <a:pt x="487" y="583"/>
                    <a:pt x="497" y="581"/>
                  </a:cubicBezTo>
                  <a:cubicBezTo>
                    <a:pt x="510" y="577"/>
                    <a:pt x="512" y="562"/>
                    <a:pt x="522" y="559"/>
                  </a:cubicBezTo>
                  <a:cubicBezTo>
                    <a:pt x="528" y="563"/>
                    <a:pt x="526" y="558"/>
                    <a:pt x="524" y="566"/>
                  </a:cubicBezTo>
                  <a:lnTo>
                    <a:pt x="534" y="562"/>
                  </a:lnTo>
                  <a:cubicBezTo>
                    <a:pt x="540" y="558"/>
                    <a:pt x="541" y="561"/>
                    <a:pt x="544" y="554"/>
                  </a:cubicBezTo>
                  <a:cubicBezTo>
                    <a:pt x="548" y="543"/>
                    <a:pt x="543" y="537"/>
                    <a:pt x="553" y="516"/>
                  </a:cubicBezTo>
                  <a:cubicBezTo>
                    <a:pt x="555" y="510"/>
                    <a:pt x="556" y="511"/>
                    <a:pt x="560" y="506"/>
                  </a:cubicBezTo>
                  <a:lnTo>
                    <a:pt x="566" y="503"/>
                  </a:lnTo>
                  <a:cubicBezTo>
                    <a:pt x="568" y="502"/>
                    <a:pt x="570" y="498"/>
                    <a:pt x="571" y="496"/>
                  </a:cubicBezTo>
                  <a:cubicBezTo>
                    <a:pt x="563" y="498"/>
                    <a:pt x="569" y="497"/>
                    <a:pt x="566" y="496"/>
                  </a:cubicBezTo>
                  <a:lnTo>
                    <a:pt x="582" y="473"/>
                  </a:lnTo>
                  <a:cubicBezTo>
                    <a:pt x="579" y="466"/>
                    <a:pt x="580" y="473"/>
                    <a:pt x="577" y="466"/>
                  </a:cubicBezTo>
                  <a:lnTo>
                    <a:pt x="586" y="467"/>
                  </a:lnTo>
                  <a:cubicBezTo>
                    <a:pt x="594" y="468"/>
                    <a:pt x="593" y="467"/>
                    <a:pt x="601" y="457"/>
                  </a:cubicBezTo>
                  <a:cubicBezTo>
                    <a:pt x="611" y="444"/>
                    <a:pt x="633" y="439"/>
                    <a:pt x="624" y="426"/>
                  </a:cubicBezTo>
                  <a:cubicBezTo>
                    <a:pt x="633" y="421"/>
                    <a:pt x="635" y="415"/>
                    <a:pt x="640" y="407"/>
                  </a:cubicBezTo>
                  <a:cubicBezTo>
                    <a:pt x="642" y="404"/>
                    <a:pt x="641" y="407"/>
                    <a:pt x="642" y="405"/>
                  </a:cubicBezTo>
                  <a:lnTo>
                    <a:pt x="650" y="387"/>
                  </a:lnTo>
                  <a:cubicBezTo>
                    <a:pt x="653" y="386"/>
                    <a:pt x="649" y="386"/>
                    <a:pt x="652" y="387"/>
                  </a:cubicBezTo>
                  <a:lnTo>
                    <a:pt x="655" y="389"/>
                  </a:lnTo>
                  <a:cubicBezTo>
                    <a:pt x="658" y="378"/>
                    <a:pt x="656" y="384"/>
                    <a:pt x="655" y="373"/>
                  </a:cubicBezTo>
                  <a:cubicBezTo>
                    <a:pt x="650" y="374"/>
                    <a:pt x="649" y="376"/>
                    <a:pt x="645" y="378"/>
                  </a:cubicBezTo>
                  <a:cubicBezTo>
                    <a:pt x="647" y="371"/>
                    <a:pt x="653" y="368"/>
                    <a:pt x="659" y="364"/>
                  </a:cubicBezTo>
                  <a:cubicBezTo>
                    <a:pt x="659" y="369"/>
                    <a:pt x="658" y="369"/>
                    <a:pt x="657" y="373"/>
                  </a:cubicBezTo>
                  <a:cubicBezTo>
                    <a:pt x="663" y="370"/>
                    <a:pt x="665" y="366"/>
                    <a:pt x="670" y="362"/>
                  </a:cubicBezTo>
                  <a:cubicBezTo>
                    <a:pt x="677" y="357"/>
                    <a:pt x="678" y="357"/>
                    <a:pt x="683" y="350"/>
                  </a:cubicBezTo>
                  <a:cubicBezTo>
                    <a:pt x="683" y="358"/>
                    <a:pt x="681" y="359"/>
                    <a:pt x="680" y="366"/>
                  </a:cubicBezTo>
                  <a:cubicBezTo>
                    <a:pt x="687" y="366"/>
                    <a:pt x="687" y="367"/>
                    <a:pt x="692" y="368"/>
                  </a:cubicBezTo>
                  <a:cubicBezTo>
                    <a:pt x="696" y="362"/>
                    <a:pt x="699" y="356"/>
                    <a:pt x="705" y="352"/>
                  </a:cubicBezTo>
                  <a:cubicBezTo>
                    <a:pt x="714" y="346"/>
                    <a:pt x="711" y="348"/>
                    <a:pt x="712" y="340"/>
                  </a:cubicBezTo>
                  <a:lnTo>
                    <a:pt x="717" y="328"/>
                  </a:lnTo>
                  <a:cubicBezTo>
                    <a:pt x="723" y="313"/>
                    <a:pt x="729" y="312"/>
                    <a:pt x="729" y="301"/>
                  </a:cubicBezTo>
                  <a:cubicBezTo>
                    <a:pt x="718" y="302"/>
                    <a:pt x="724" y="306"/>
                    <a:pt x="719" y="303"/>
                  </a:cubicBezTo>
                  <a:cubicBezTo>
                    <a:pt x="718" y="301"/>
                    <a:pt x="719" y="302"/>
                    <a:pt x="724" y="293"/>
                  </a:cubicBezTo>
                  <a:lnTo>
                    <a:pt x="717" y="289"/>
                  </a:lnTo>
                  <a:cubicBezTo>
                    <a:pt x="716" y="289"/>
                    <a:pt x="716" y="289"/>
                    <a:pt x="716" y="288"/>
                  </a:cubicBezTo>
                  <a:cubicBezTo>
                    <a:pt x="716" y="288"/>
                    <a:pt x="715" y="288"/>
                    <a:pt x="715" y="287"/>
                  </a:cubicBezTo>
                  <a:cubicBezTo>
                    <a:pt x="721" y="288"/>
                    <a:pt x="721" y="289"/>
                    <a:pt x="726" y="291"/>
                  </a:cubicBezTo>
                  <a:cubicBezTo>
                    <a:pt x="725" y="284"/>
                    <a:pt x="726" y="287"/>
                    <a:pt x="724" y="282"/>
                  </a:cubicBezTo>
                  <a:cubicBezTo>
                    <a:pt x="730" y="283"/>
                    <a:pt x="729" y="282"/>
                    <a:pt x="733" y="284"/>
                  </a:cubicBezTo>
                  <a:cubicBezTo>
                    <a:pt x="728" y="293"/>
                    <a:pt x="726" y="296"/>
                    <a:pt x="729" y="301"/>
                  </a:cubicBezTo>
                  <a:cubicBezTo>
                    <a:pt x="736" y="297"/>
                    <a:pt x="737" y="294"/>
                    <a:pt x="741" y="287"/>
                  </a:cubicBezTo>
                  <a:lnTo>
                    <a:pt x="752" y="274"/>
                  </a:lnTo>
                  <a:cubicBezTo>
                    <a:pt x="760" y="265"/>
                    <a:pt x="770" y="265"/>
                    <a:pt x="780" y="251"/>
                  </a:cubicBezTo>
                  <a:cubicBezTo>
                    <a:pt x="767" y="252"/>
                    <a:pt x="766" y="260"/>
                    <a:pt x="755" y="263"/>
                  </a:cubicBezTo>
                  <a:cubicBezTo>
                    <a:pt x="755" y="260"/>
                    <a:pt x="755" y="258"/>
                    <a:pt x="755" y="258"/>
                  </a:cubicBezTo>
                  <a:lnTo>
                    <a:pt x="753" y="254"/>
                  </a:lnTo>
                  <a:cubicBezTo>
                    <a:pt x="751" y="249"/>
                    <a:pt x="746" y="250"/>
                    <a:pt x="753" y="245"/>
                  </a:cubicBezTo>
                  <a:cubicBezTo>
                    <a:pt x="756" y="244"/>
                    <a:pt x="756" y="244"/>
                    <a:pt x="759" y="244"/>
                  </a:cubicBezTo>
                  <a:cubicBezTo>
                    <a:pt x="765" y="242"/>
                    <a:pt x="779" y="234"/>
                    <a:pt x="782" y="228"/>
                  </a:cubicBezTo>
                  <a:cubicBezTo>
                    <a:pt x="768" y="228"/>
                    <a:pt x="772" y="229"/>
                    <a:pt x="764" y="224"/>
                  </a:cubicBezTo>
                  <a:cubicBezTo>
                    <a:pt x="764" y="224"/>
                    <a:pt x="763" y="224"/>
                    <a:pt x="763" y="224"/>
                  </a:cubicBezTo>
                  <a:lnTo>
                    <a:pt x="734" y="209"/>
                  </a:lnTo>
                  <a:cubicBezTo>
                    <a:pt x="716" y="200"/>
                    <a:pt x="716" y="202"/>
                    <a:pt x="713" y="191"/>
                  </a:cubicBezTo>
                  <a:cubicBezTo>
                    <a:pt x="693" y="193"/>
                    <a:pt x="703" y="196"/>
                    <a:pt x="703" y="205"/>
                  </a:cubicBezTo>
                  <a:lnTo>
                    <a:pt x="694" y="202"/>
                  </a:lnTo>
                  <a:cubicBezTo>
                    <a:pt x="694" y="202"/>
                    <a:pt x="694" y="202"/>
                    <a:pt x="694" y="202"/>
                  </a:cubicBezTo>
                  <a:cubicBezTo>
                    <a:pt x="693" y="201"/>
                    <a:pt x="692" y="201"/>
                    <a:pt x="691" y="201"/>
                  </a:cubicBezTo>
                  <a:cubicBezTo>
                    <a:pt x="690" y="200"/>
                    <a:pt x="691" y="200"/>
                    <a:pt x="687" y="200"/>
                  </a:cubicBezTo>
                  <a:cubicBezTo>
                    <a:pt x="687" y="208"/>
                    <a:pt x="688" y="207"/>
                    <a:pt x="691" y="213"/>
                  </a:cubicBezTo>
                  <a:cubicBezTo>
                    <a:pt x="695" y="221"/>
                    <a:pt x="693" y="217"/>
                    <a:pt x="692" y="226"/>
                  </a:cubicBezTo>
                  <a:cubicBezTo>
                    <a:pt x="686" y="227"/>
                    <a:pt x="684" y="228"/>
                    <a:pt x="678" y="230"/>
                  </a:cubicBezTo>
                  <a:lnTo>
                    <a:pt x="678" y="233"/>
                  </a:lnTo>
                  <a:cubicBezTo>
                    <a:pt x="693" y="233"/>
                    <a:pt x="710" y="236"/>
                    <a:pt x="713" y="251"/>
                  </a:cubicBezTo>
                  <a:cubicBezTo>
                    <a:pt x="708" y="248"/>
                    <a:pt x="710" y="249"/>
                    <a:pt x="703" y="249"/>
                  </a:cubicBezTo>
                  <a:cubicBezTo>
                    <a:pt x="695" y="263"/>
                    <a:pt x="704" y="249"/>
                    <a:pt x="689" y="260"/>
                  </a:cubicBezTo>
                  <a:cubicBezTo>
                    <a:pt x="687" y="261"/>
                    <a:pt x="688" y="261"/>
                    <a:pt x="685" y="263"/>
                  </a:cubicBezTo>
                  <a:cubicBezTo>
                    <a:pt x="670" y="259"/>
                    <a:pt x="672" y="265"/>
                    <a:pt x="661" y="257"/>
                  </a:cubicBezTo>
                  <a:cubicBezTo>
                    <a:pt x="659" y="256"/>
                    <a:pt x="658" y="255"/>
                    <a:pt x="655" y="254"/>
                  </a:cubicBezTo>
                  <a:cubicBezTo>
                    <a:pt x="653" y="261"/>
                    <a:pt x="658" y="260"/>
                    <a:pt x="659" y="270"/>
                  </a:cubicBezTo>
                  <a:cubicBezTo>
                    <a:pt x="653" y="266"/>
                    <a:pt x="655" y="264"/>
                    <a:pt x="647" y="263"/>
                  </a:cubicBezTo>
                  <a:cubicBezTo>
                    <a:pt x="638" y="262"/>
                    <a:pt x="638" y="264"/>
                    <a:pt x="636" y="256"/>
                  </a:cubicBezTo>
                  <a:cubicBezTo>
                    <a:pt x="641" y="255"/>
                    <a:pt x="644" y="253"/>
                    <a:pt x="649" y="251"/>
                  </a:cubicBezTo>
                  <a:lnTo>
                    <a:pt x="655" y="254"/>
                  </a:lnTo>
                  <a:cubicBezTo>
                    <a:pt x="658" y="245"/>
                    <a:pt x="668" y="239"/>
                    <a:pt x="678" y="238"/>
                  </a:cubicBezTo>
                  <a:lnTo>
                    <a:pt x="677" y="236"/>
                  </a:lnTo>
                  <a:cubicBezTo>
                    <a:pt x="675" y="232"/>
                    <a:pt x="678" y="227"/>
                    <a:pt x="671" y="226"/>
                  </a:cubicBezTo>
                  <a:cubicBezTo>
                    <a:pt x="669" y="226"/>
                    <a:pt x="667" y="227"/>
                    <a:pt x="666" y="227"/>
                  </a:cubicBezTo>
                  <a:cubicBezTo>
                    <a:pt x="660" y="231"/>
                    <a:pt x="668" y="231"/>
                    <a:pt x="645" y="245"/>
                  </a:cubicBezTo>
                  <a:cubicBezTo>
                    <a:pt x="636" y="250"/>
                    <a:pt x="638" y="249"/>
                    <a:pt x="627" y="247"/>
                  </a:cubicBezTo>
                  <a:cubicBezTo>
                    <a:pt x="627" y="254"/>
                    <a:pt x="626" y="254"/>
                    <a:pt x="626" y="263"/>
                  </a:cubicBezTo>
                  <a:lnTo>
                    <a:pt x="624" y="263"/>
                  </a:lnTo>
                  <a:cubicBezTo>
                    <a:pt x="624" y="256"/>
                    <a:pt x="623" y="256"/>
                    <a:pt x="622" y="251"/>
                  </a:cubicBezTo>
                  <a:cubicBezTo>
                    <a:pt x="614" y="251"/>
                    <a:pt x="607" y="255"/>
                    <a:pt x="599" y="257"/>
                  </a:cubicBezTo>
                  <a:cubicBezTo>
                    <a:pt x="590" y="260"/>
                    <a:pt x="589" y="263"/>
                    <a:pt x="578" y="262"/>
                  </a:cubicBezTo>
                  <a:cubicBezTo>
                    <a:pt x="572" y="261"/>
                    <a:pt x="566" y="261"/>
                    <a:pt x="559" y="261"/>
                  </a:cubicBezTo>
                  <a:cubicBezTo>
                    <a:pt x="561" y="251"/>
                    <a:pt x="555" y="257"/>
                    <a:pt x="556" y="253"/>
                  </a:cubicBezTo>
                  <a:cubicBezTo>
                    <a:pt x="556" y="249"/>
                    <a:pt x="563" y="251"/>
                    <a:pt x="568" y="249"/>
                  </a:cubicBezTo>
                  <a:cubicBezTo>
                    <a:pt x="569" y="257"/>
                    <a:pt x="566" y="252"/>
                    <a:pt x="571" y="256"/>
                  </a:cubicBezTo>
                  <a:cubicBezTo>
                    <a:pt x="574" y="250"/>
                    <a:pt x="571" y="249"/>
                    <a:pt x="576" y="246"/>
                  </a:cubicBezTo>
                  <a:cubicBezTo>
                    <a:pt x="579" y="245"/>
                    <a:pt x="582" y="246"/>
                    <a:pt x="587" y="244"/>
                  </a:cubicBezTo>
                  <a:cubicBezTo>
                    <a:pt x="585" y="239"/>
                    <a:pt x="579" y="236"/>
                    <a:pt x="575" y="233"/>
                  </a:cubicBezTo>
                  <a:cubicBezTo>
                    <a:pt x="572" y="244"/>
                    <a:pt x="565" y="236"/>
                    <a:pt x="559" y="235"/>
                  </a:cubicBezTo>
                  <a:cubicBezTo>
                    <a:pt x="546" y="233"/>
                    <a:pt x="557" y="240"/>
                    <a:pt x="542" y="237"/>
                  </a:cubicBezTo>
                  <a:lnTo>
                    <a:pt x="545" y="235"/>
                  </a:lnTo>
                  <a:cubicBezTo>
                    <a:pt x="547" y="234"/>
                    <a:pt x="547" y="234"/>
                    <a:pt x="549" y="233"/>
                  </a:cubicBezTo>
                  <a:cubicBezTo>
                    <a:pt x="553" y="230"/>
                    <a:pt x="551" y="232"/>
                    <a:pt x="554" y="228"/>
                  </a:cubicBezTo>
                  <a:cubicBezTo>
                    <a:pt x="536" y="228"/>
                    <a:pt x="533" y="240"/>
                    <a:pt x="526" y="230"/>
                  </a:cubicBezTo>
                  <a:cubicBezTo>
                    <a:pt x="534" y="229"/>
                    <a:pt x="531" y="227"/>
                    <a:pt x="540" y="226"/>
                  </a:cubicBezTo>
                  <a:cubicBezTo>
                    <a:pt x="538" y="220"/>
                    <a:pt x="534" y="219"/>
                    <a:pt x="528" y="217"/>
                  </a:cubicBezTo>
                  <a:cubicBezTo>
                    <a:pt x="530" y="213"/>
                    <a:pt x="535" y="207"/>
                    <a:pt x="528" y="210"/>
                  </a:cubicBezTo>
                  <a:cubicBezTo>
                    <a:pt x="519" y="214"/>
                    <a:pt x="531" y="211"/>
                    <a:pt x="523" y="218"/>
                  </a:cubicBezTo>
                  <a:cubicBezTo>
                    <a:pt x="521" y="219"/>
                    <a:pt x="521" y="218"/>
                    <a:pt x="519" y="219"/>
                  </a:cubicBezTo>
                  <a:cubicBezTo>
                    <a:pt x="522" y="227"/>
                    <a:pt x="519" y="218"/>
                    <a:pt x="522" y="226"/>
                  </a:cubicBezTo>
                  <a:cubicBezTo>
                    <a:pt x="519" y="225"/>
                    <a:pt x="516" y="223"/>
                    <a:pt x="512" y="223"/>
                  </a:cubicBezTo>
                  <a:lnTo>
                    <a:pt x="496" y="233"/>
                  </a:lnTo>
                  <a:cubicBezTo>
                    <a:pt x="495" y="235"/>
                    <a:pt x="495" y="234"/>
                    <a:pt x="495" y="237"/>
                  </a:cubicBezTo>
                  <a:cubicBezTo>
                    <a:pt x="492" y="248"/>
                    <a:pt x="498" y="233"/>
                    <a:pt x="494" y="240"/>
                  </a:cubicBezTo>
                  <a:cubicBezTo>
                    <a:pt x="487" y="237"/>
                    <a:pt x="489" y="239"/>
                    <a:pt x="484" y="233"/>
                  </a:cubicBezTo>
                  <a:cubicBezTo>
                    <a:pt x="489" y="226"/>
                    <a:pt x="492" y="228"/>
                    <a:pt x="494" y="221"/>
                  </a:cubicBezTo>
                  <a:cubicBezTo>
                    <a:pt x="484" y="221"/>
                    <a:pt x="482" y="219"/>
                    <a:pt x="473" y="219"/>
                  </a:cubicBezTo>
                  <a:cubicBezTo>
                    <a:pt x="474" y="225"/>
                    <a:pt x="474" y="232"/>
                    <a:pt x="477" y="237"/>
                  </a:cubicBezTo>
                  <a:cubicBezTo>
                    <a:pt x="471" y="235"/>
                    <a:pt x="466" y="233"/>
                    <a:pt x="459" y="233"/>
                  </a:cubicBezTo>
                  <a:cubicBezTo>
                    <a:pt x="464" y="241"/>
                    <a:pt x="462" y="248"/>
                    <a:pt x="452" y="249"/>
                  </a:cubicBezTo>
                  <a:lnTo>
                    <a:pt x="458" y="259"/>
                  </a:lnTo>
                  <a:cubicBezTo>
                    <a:pt x="465" y="259"/>
                    <a:pt x="476" y="258"/>
                    <a:pt x="483" y="261"/>
                  </a:cubicBezTo>
                  <a:lnTo>
                    <a:pt x="491" y="266"/>
                  </a:lnTo>
                  <a:cubicBezTo>
                    <a:pt x="493" y="269"/>
                    <a:pt x="492" y="268"/>
                    <a:pt x="495" y="270"/>
                  </a:cubicBezTo>
                  <a:lnTo>
                    <a:pt x="498" y="272"/>
                  </a:lnTo>
                  <a:cubicBezTo>
                    <a:pt x="490" y="273"/>
                    <a:pt x="483" y="273"/>
                    <a:pt x="475" y="276"/>
                  </a:cubicBezTo>
                  <a:cubicBezTo>
                    <a:pt x="469" y="278"/>
                    <a:pt x="465" y="276"/>
                    <a:pt x="458" y="277"/>
                  </a:cubicBezTo>
                  <a:lnTo>
                    <a:pt x="454" y="289"/>
                  </a:lnTo>
                  <a:lnTo>
                    <a:pt x="449" y="282"/>
                  </a:lnTo>
                  <a:lnTo>
                    <a:pt x="443" y="282"/>
                  </a:lnTo>
                  <a:lnTo>
                    <a:pt x="445" y="289"/>
                  </a:lnTo>
                  <a:cubicBezTo>
                    <a:pt x="439" y="286"/>
                    <a:pt x="442" y="288"/>
                    <a:pt x="436" y="288"/>
                  </a:cubicBezTo>
                  <a:lnTo>
                    <a:pt x="430" y="286"/>
                  </a:lnTo>
                  <a:cubicBezTo>
                    <a:pt x="431" y="280"/>
                    <a:pt x="430" y="280"/>
                    <a:pt x="437" y="279"/>
                  </a:cubicBezTo>
                  <a:cubicBezTo>
                    <a:pt x="429" y="269"/>
                    <a:pt x="427" y="283"/>
                    <a:pt x="419" y="283"/>
                  </a:cubicBezTo>
                  <a:cubicBezTo>
                    <a:pt x="399" y="285"/>
                    <a:pt x="381" y="268"/>
                    <a:pt x="363" y="259"/>
                  </a:cubicBezTo>
                  <a:cubicBezTo>
                    <a:pt x="354" y="254"/>
                    <a:pt x="353" y="246"/>
                    <a:pt x="345" y="240"/>
                  </a:cubicBezTo>
                  <a:cubicBezTo>
                    <a:pt x="341" y="237"/>
                    <a:pt x="333" y="233"/>
                    <a:pt x="329" y="229"/>
                  </a:cubicBezTo>
                  <a:lnTo>
                    <a:pt x="302" y="212"/>
                  </a:lnTo>
                  <a:cubicBezTo>
                    <a:pt x="294" y="206"/>
                    <a:pt x="297" y="209"/>
                    <a:pt x="289" y="207"/>
                  </a:cubicBezTo>
                  <a:cubicBezTo>
                    <a:pt x="282" y="206"/>
                    <a:pt x="273" y="196"/>
                    <a:pt x="266" y="194"/>
                  </a:cubicBezTo>
                  <a:cubicBezTo>
                    <a:pt x="260" y="192"/>
                    <a:pt x="256" y="191"/>
                    <a:pt x="253" y="193"/>
                  </a:cubicBezTo>
                  <a:cubicBezTo>
                    <a:pt x="255" y="199"/>
                    <a:pt x="264" y="199"/>
                    <a:pt x="268" y="205"/>
                  </a:cubicBezTo>
                  <a:cubicBezTo>
                    <a:pt x="254" y="205"/>
                    <a:pt x="263" y="202"/>
                    <a:pt x="253" y="200"/>
                  </a:cubicBezTo>
                  <a:lnTo>
                    <a:pt x="249" y="203"/>
                  </a:lnTo>
                  <a:cubicBezTo>
                    <a:pt x="251" y="206"/>
                    <a:pt x="256" y="213"/>
                    <a:pt x="259" y="214"/>
                  </a:cubicBezTo>
                  <a:cubicBezTo>
                    <a:pt x="259" y="214"/>
                    <a:pt x="260" y="214"/>
                    <a:pt x="260" y="214"/>
                  </a:cubicBezTo>
                  <a:cubicBezTo>
                    <a:pt x="260" y="214"/>
                    <a:pt x="261" y="214"/>
                    <a:pt x="261" y="214"/>
                  </a:cubicBezTo>
                  <a:cubicBezTo>
                    <a:pt x="261" y="214"/>
                    <a:pt x="261" y="214"/>
                    <a:pt x="261" y="214"/>
                  </a:cubicBezTo>
                  <a:cubicBezTo>
                    <a:pt x="261" y="240"/>
                    <a:pt x="258" y="224"/>
                    <a:pt x="254" y="237"/>
                  </a:cubicBezTo>
                  <a:cubicBezTo>
                    <a:pt x="260" y="240"/>
                    <a:pt x="259" y="238"/>
                    <a:pt x="265" y="240"/>
                  </a:cubicBezTo>
                  <a:cubicBezTo>
                    <a:pt x="276" y="244"/>
                    <a:pt x="266" y="247"/>
                    <a:pt x="281" y="252"/>
                  </a:cubicBezTo>
                  <a:cubicBezTo>
                    <a:pt x="303" y="258"/>
                    <a:pt x="302" y="261"/>
                    <a:pt x="317" y="254"/>
                  </a:cubicBezTo>
                  <a:cubicBezTo>
                    <a:pt x="320" y="252"/>
                    <a:pt x="323" y="251"/>
                    <a:pt x="326" y="251"/>
                  </a:cubicBezTo>
                  <a:cubicBezTo>
                    <a:pt x="330" y="259"/>
                    <a:pt x="325" y="257"/>
                    <a:pt x="332" y="261"/>
                  </a:cubicBezTo>
                  <a:lnTo>
                    <a:pt x="343" y="270"/>
                  </a:lnTo>
                  <a:cubicBezTo>
                    <a:pt x="349" y="281"/>
                    <a:pt x="348" y="276"/>
                    <a:pt x="352" y="282"/>
                  </a:cubicBezTo>
                  <a:cubicBezTo>
                    <a:pt x="350" y="286"/>
                    <a:pt x="350" y="287"/>
                    <a:pt x="347" y="291"/>
                  </a:cubicBezTo>
                  <a:cubicBezTo>
                    <a:pt x="339" y="289"/>
                    <a:pt x="342" y="288"/>
                    <a:pt x="337" y="285"/>
                  </a:cubicBezTo>
                  <a:cubicBezTo>
                    <a:pt x="333" y="283"/>
                    <a:pt x="329" y="284"/>
                    <a:pt x="324" y="283"/>
                  </a:cubicBezTo>
                  <a:cubicBezTo>
                    <a:pt x="315" y="280"/>
                    <a:pt x="321" y="279"/>
                    <a:pt x="313" y="283"/>
                  </a:cubicBezTo>
                  <a:cubicBezTo>
                    <a:pt x="309" y="285"/>
                    <a:pt x="307" y="287"/>
                    <a:pt x="303" y="289"/>
                  </a:cubicBezTo>
                  <a:cubicBezTo>
                    <a:pt x="303" y="294"/>
                    <a:pt x="304" y="296"/>
                    <a:pt x="304" y="298"/>
                  </a:cubicBezTo>
                  <a:lnTo>
                    <a:pt x="309" y="308"/>
                  </a:lnTo>
                  <a:cubicBezTo>
                    <a:pt x="314" y="313"/>
                    <a:pt x="307" y="309"/>
                    <a:pt x="314" y="312"/>
                  </a:cubicBezTo>
                  <a:lnTo>
                    <a:pt x="314" y="315"/>
                  </a:lnTo>
                  <a:cubicBezTo>
                    <a:pt x="308" y="317"/>
                    <a:pt x="310" y="316"/>
                    <a:pt x="307" y="321"/>
                  </a:cubicBezTo>
                  <a:lnTo>
                    <a:pt x="314" y="328"/>
                  </a:lnTo>
                  <a:cubicBezTo>
                    <a:pt x="314" y="320"/>
                    <a:pt x="316" y="323"/>
                    <a:pt x="317" y="318"/>
                  </a:cubicBezTo>
                  <a:cubicBezTo>
                    <a:pt x="318" y="312"/>
                    <a:pt x="316" y="316"/>
                    <a:pt x="316" y="308"/>
                  </a:cubicBezTo>
                  <a:cubicBezTo>
                    <a:pt x="323" y="309"/>
                    <a:pt x="330" y="313"/>
                    <a:pt x="335" y="317"/>
                  </a:cubicBezTo>
                  <a:cubicBezTo>
                    <a:pt x="335" y="317"/>
                    <a:pt x="336" y="318"/>
                    <a:pt x="336" y="318"/>
                  </a:cubicBezTo>
                  <a:cubicBezTo>
                    <a:pt x="350" y="329"/>
                    <a:pt x="351" y="335"/>
                    <a:pt x="371" y="334"/>
                  </a:cubicBezTo>
                  <a:cubicBezTo>
                    <a:pt x="375" y="334"/>
                    <a:pt x="372" y="334"/>
                    <a:pt x="379" y="335"/>
                  </a:cubicBezTo>
                  <a:cubicBezTo>
                    <a:pt x="379" y="338"/>
                    <a:pt x="379" y="343"/>
                    <a:pt x="381" y="345"/>
                  </a:cubicBezTo>
                  <a:cubicBezTo>
                    <a:pt x="390" y="357"/>
                    <a:pt x="399" y="352"/>
                    <a:pt x="405" y="353"/>
                  </a:cubicBezTo>
                  <a:cubicBezTo>
                    <a:pt x="410" y="354"/>
                    <a:pt x="407" y="351"/>
                    <a:pt x="408" y="356"/>
                  </a:cubicBezTo>
                  <a:cubicBezTo>
                    <a:pt x="409" y="356"/>
                    <a:pt x="414" y="357"/>
                    <a:pt x="405" y="358"/>
                  </a:cubicBezTo>
                  <a:cubicBezTo>
                    <a:pt x="403" y="358"/>
                    <a:pt x="401" y="358"/>
                    <a:pt x="396" y="357"/>
                  </a:cubicBezTo>
                  <a:cubicBezTo>
                    <a:pt x="397" y="367"/>
                    <a:pt x="398" y="363"/>
                    <a:pt x="406" y="365"/>
                  </a:cubicBezTo>
                  <a:lnTo>
                    <a:pt x="409" y="365"/>
                  </a:lnTo>
                  <a:cubicBezTo>
                    <a:pt x="420" y="371"/>
                    <a:pt x="412" y="382"/>
                    <a:pt x="445" y="393"/>
                  </a:cubicBezTo>
                  <a:cubicBezTo>
                    <a:pt x="447" y="394"/>
                    <a:pt x="445" y="393"/>
                    <a:pt x="448" y="395"/>
                  </a:cubicBezTo>
                  <a:cubicBezTo>
                    <a:pt x="450" y="397"/>
                    <a:pt x="447" y="395"/>
                    <a:pt x="451" y="398"/>
                  </a:cubicBezTo>
                  <a:cubicBezTo>
                    <a:pt x="451" y="394"/>
                    <a:pt x="452" y="394"/>
                    <a:pt x="452" y="389"/>
                  </a:cubicBezTo>
                  <a:lnTo>
                    <a:pt x="456" y="389"/>
                  </a:lnTo>
                  <a:cubicBezTo>
                    <a:pt x="457" y="399"/>
                    <a:pt x="456" y="405"/>
                    <a:pt x="461" y="414"/>
                  </a:cubicBezTo>
                  <a:cubicBezTo>
                    <a:pt x="455" y="411"/>
                    <a:pt x="460" y="414"/>
                    <a:pt x="454" y="408"/>
                  </a:cubicBezTo>
                  <a:cubicBezTo>
                    <a:pt x="448" y="401"/>
                    <a:pt x="438" y="403"/>
                    <a:pt x="430" y="397"/>
                  </a:cubicBezTo>
                  <a:cubicBezTo>
                    <a:pt x="420" y="390"/>
                    <a:pt x="419" y="377"/>
                    <a:pt x="403" y="377"/>
                  </a:cubicBezTo>
                  <a:cubicBezTo>
                    <a:pt x="401" y="382"/>
                    <a:pt x="401" y="380"/>
                    <a:pt x="401" y="387"/>
                  </a:cubicBezTo>
                  <a:cubicBezTo>
                    <a:pt x="387" y="387"/>
                    <a:pt x="393" y="392"/>
                    <a:pt x="382" y="393"/>
                  </a:cubicBezTo>
                  <a:cubicBezTo>
                    <a:pt x="371" y="394"/>
                    <a:pt x="358" y="381"/>
                    <a:pt x="347" y="390"/>
                  </a:cubicBezTo>
                  <a:lnTo>
                    <a:pt x="333" y="400"/>
                  </a:lnTo>
                  <a:cubicBezTo>
                    <a:pt x="330" y="401"/>
                    <a:pt x="327" y="402"/>
                    <a:pt x="324" y="403"/>
                  </a:cubicBezTo>
                  <a:cubicBezTo>
                    <a:pt x="318" y="406"/>
                    <a:pt x="309" y="408"/>
                    <a:pt x="302" y="407"/>
                  </a:cubicBezTo>
                  <a:cubicBezTo>
                    <a:pt x="287" y="407"/>
                    <a:pt x="281" y="399"/>
                    <a:pt x="272" y="391"/>
                  </a:cubicBezTo>
                  <a:cubicBezTo>
                    <a:pt x="268" y="392"/>
                    <a:pt x="271" y="391"/>
                    <a:pt x="269" y="393"/>
                  </a:cubicBezTo>
                  <a:lnTo>
                    <a:pt x="267" y="396"/>
                  </a:lnTo>
                  <a:cubicBezTo>
                    <a:pt x="265" y="390"/>
                    <a:pt x="260" y="385"/>
                    <a:pt x="254" y="384"/>
                  </a:cubicBezTo>
                  <a:cubicBezTo>
                    <a:pt x="252" y="396"/>
                    <a:pt x="248" y="390"/>
                    <a:pt x="254" y="403"/>
                  </a:cubicBezTo>
                  <a:cubicBezTo>
                    <a:pt x="256" y="407"/>
                    <a:pt x="256" y="415"/>
                    <a:pt x="259" y="419"/>
                  </a:cubicBezTo>
                  <a:cubicBezTo>
                    <a:pt x="266" y="430"/>
                    <a:pt x="276" y="436"/>
                    <a:pt x="279" y="449"/>
                  </a:cubicBezTo>
                  <a:lnTo>
                    <a:pt x="289" y="447"/>
                  </a:lnTo>
                  <a:cubicBezTo>
                    <a:pt x="285" y="454"/>
                    <a:pt x="286" y="453"/>
                    <a:pt x="286" y="464"/>
                  </a:cubicBezTo>
                  <a:cubicBezTo>
                    <a:pt x="294" y="466"/>
                    <a:pt x="297" y="467"/>
                    <a:pt x="303" y="466"/>
                  </a:cubicBezTo>
                  <a:lnTo>
                    <a:pt x="301" y="457"/>
                  </a:lnTo>
                  <a:cubicBezTo>
                    <a:pt x="301" y="457"/>
                    <a:pt x="300" y="456"/>
                    <a:pt x="300" y="456"/>
                  </a:cubicBezTo>
                  <a:lnTo>
                    <a:pt x="296" y="447"/>
                  </a:lnTo>
                  <a:cubicBezTo>
                    <a:pt x="306" y="446"/>
                    <a:pt x="300" y="444"/>
                    <a:pt x="307" y="444"/>
                  </a:cubicBezTo>
                  <a:cubicBezTo>
                    <a:pt x="318" y="444"/>
                    <a:pt x="309" y="451"/>
                    <a:pt x="335" y="445"/>
                  </a:cubicBezTo>
                  <a:cubicBezTo>
                    <a:pt x="332" y="449"/>
                    <a:pt x="329" y="451"/>
                    <a:pt x="324" y="454"/>
                  </a:cubicBezTo>
                  <a:cubicBezTo>
                    <a:pt x="324" y="464"/>
                    <a:pt x="323" y="467"/>
                    <a:pt x="319" y="475"/>
                  </a:cubicBezTo>
                  <a:cubicBezTo>
                    <a:pt x="319" y="477"/>
                    <a:pt x="319" y="478"/>
                    <a:pt x="317" y="480"/>
                  </a:cubicBezTo>
                  <a:cubicBezTo>
                    <a:pt x="312" y="476"/>
                    <a:pt x="316" y="477"/>
                    <a:pt x="310" y="473"/>
                  </a:cubicBezTo>
                  <a:cubicBezTo>
                    <a:pt x="308" y="485"/>
                    <a:pt x="312" y="485"/>
                    <a:pt x="312" y="498"/>
                  </a:cubicBezTo>
                  <a:cubicBezTo>
                    <a:pt x="318" y="497"/>
                    <a:pt x="314" y="498"/>
                    <a:pt x="318" y="496"/>
                  </a:cubicBezTo>
                  <a:cubicBezTo>
                    <a:pt x="325" y="492"/>
                    <a:pt x="314" y="500"/>
                    <a:pt x="320" y="494"/>
                  </a:cubicBezTo>
                  <a:cubicBezTo>
                    <a:pt x="323" y="491"/>
                    <a:pt x="320" y="489"/>
                    <a:pt x="323" y="484"/>
                  </a:cubicBezTo>
                  <a:cubicBezTo>
                    <a:pt x="327" y="487"/>
                    <a:pt x="328" y="490"/>
                    <a:pt x="330" y="496"/>
                  </a:cubicBezTo>
                  <a:cubicBezTo>
                    <a:pt x="324" y="497"/>
                    <a:pt x="322" y="499"/>
                    <a:pt x="321" y="505"/>
                  </a:cubicBezTo>
                  <a:cubicBezTo>
                    <a:pt x="328" y="505"/>
                    <a:pt x="325" y="504"/>
                    <a:pt x="330" y="506"/>
                  </a:cubicBezTo>
                  <a:lnTo>
                    <a:pt x="322" y="517"/>
                  </a:lnTo>
                  <a:cubicBezTo>
                    <a:pt x="322" y="517"/>
                    <a:pt x="321" y="518"/>
                    <a:pt x="321" y="518"/>
                  </a:cubicBezTo>
                  <a:cubicBezTo>
                    <a:pt x="314" y="524"/>
                    <a:pt x="312" y="533"/>
                    <a:pt x="309" y="541"/>
                  </a:cubicBezTo>
                  <a:cubicBezTo>
                    <a:pt x="303" y="540"/>
                    <a:pt x="306" y="540"/>
                    <a:pt x="300" y="540"/>
                  </a:cubicBezTo>
                  <a:lnTo>
                    <a:pt x="277" y="534"/>
                  </a:lnTo>
                  <a:cubicBezTo>
                    <a:pt x="272" y="533"/>
                    <a:pt x="268" y="527"/>
                    <a:pt x="263" y="530"/>
                  </a:cubicBezTo>
                  <a:cubicBezTo>
                    <a:pt x="257" y="534"/>
                    <a:pt x="264" y="537"/>
                    <a:pt x="265" y="541"/>
                  </a:cubicBezTo>
                  <a:cubicBezTo>
                    <a:pt x="279" y="540"/>
                    <a:pt x="281" y="539"/>
                    <a:pt x="292" y="548"/>
                  </a:cubicBezTo>
                  <a:cubicBezTo>
                    <a:pt x="301" y="554"/>
                    <a:pt x="297" y="550"/>
                    <a:pt x="302" y="550"/>
                  </a:cubicBezTo>
                  <a:cubicBezTo>
                    <a:pt x="308" y="549"/>
                    <a:pt x="308" y="551"/>
                    <a:pt x="316" y="552"/>
                  </a:cubicBezTo>
                  <a:lnTo>
                    <a:pt x="316" y="543"/>
                  </a:lnTo>
                  <a:lnTo>
                    <a:pt x="319" y="547"/>
                  </a:lnTo>
                  <a:cubicBezTo>
                    <a:pt x="332" y="546"/>
                    <a:pt x="322" y="544"/>
                    <a:pt x="333" y="540"/>
                  </a:cubicBezTo>
                  <a:cubicBezTo>
                    <a:pt x="335" y="539"/>
                    <a:pt x="339" y="538"/>
                    <a:pt x="341" y="537"/>
                  </a:cubicBezTo>
                  <a:lnTo>
                    <a:pt x="344" y="536"/>
                  </a:lnTo>
                  <a:cubicBezTo>
                    <a:pt x="344" y="536"/>
                    <a:pt x="345" y="536"/>
                    <a:pt x="345" y="536"/>
                  </a:cubicBezTo>
                  <a:lnTo>
                    <a:pt x="347" y="534"/>
                  </a:lnTo>
                  <a:cubicBezTo>
                    <a:pt x="345" y="542"/>
                    <a:pt x="344" y="545"/>
                    <a:pt x="337" y="551"/>
                  </a:cubicBezTo>
                  <a:cubicBezTo>
                    <a:pt x="326" y="560"/>
                    <a:pt x="314" y="565"/>
                    <a:pt x="299" y="565"/>
                  </a:cubicBezTo>
                  <a:cubicBezTo>
                    <a:pt x="289" y="564"/>
                    <a:pt x="289" y="569"/>
                    <a:pt x="288" y="575"/>
                  </a:cubicBezTo>
                  <a:cubicBezTo>
                    <a:pt x="278" y="567"/>
                    <a:pt x="293" y="575"/>
                    <a:pt x="282" y="568"/>
                  </a:cubicBezTo>
                  <a:lnTo>
                    <a:pt x="269" y="565"/>
                  </a:lnTo>
                  <a:cubicBezTo>
                    <a:pt x="269" y="565"/>
                    <a:pt x="268" y="565"/>
                    <a:pt x="268" y="565"/>
                  </a:cubicBezTo>
                  <a:cubicBezTo>
                    <a:pt x="264" y="562"/>
                    <a:pt x="263" y="561"/>
                    <a:pt x="261" y="557"/>
                  </a:cubicBezTo>
                  <a:cubicBezTo>
                    <a:pt x="245" y="559"/>
                    <a:pt x="252" y="563"/>
                    <a:pt x="252" y="569"/>
                  </a:cubicBezTo>
                  <a:cubicBezTo>
                    <a:pt x="251" y="575"/>
                    <a:pt x="250" y="574"/>
                    <a:pt x="249" y="575"/>
                  </a:cubicBezTo>
                  <a:cubicBezTo>
                    <a:pt x="250" y="582"/>
                    <a:pt x="249" y="578"/>
                    <a:pt x="253" y="583"/>
                  </a:cubicBezTo>
                  <a:lnTo>
                    <a:pt x="249" y="589"/>
                  </a:lnTo>
                  <a:cubicBezTo>
                    <a:pt x="253" y="590"/>
                    <a:pt x="251" y="588"/>
                    <a:pt x="253" y="592"/>
                  </a:cubicBezTo>
                  <a:cubicBezTo>
                    <a:pt x="248" y="595"/>
                    <a:pt x="251" y="594"/>
                    <a:pt x="246" y="596"/>
                  </a:cubicBezTo>
                  <a:cubicBezTo>
                    <a:pt x="245" y="587"/>
                    <a:pt x="243" y="581"/>
                    <a:pt x="249" y="575"/>
                  </a:cubicBezTo>
                  <a:cubicBezTo>
                    <a:pt x="249" y="564"/>
                    <a:pt x="247" y="567"/>
                    <a:pt x="246" y="559"/>
                  </a:cubicBezTo>
                  <a:lnTo>
                    <a:pt x="240" y="559"/>
                  </a:lnTo>
                  <a:cubicBezTo>
                    <a:pt x="240" y="566"/>
                    <a:pt x="240" y="574"/>
                    <a:pt x="239" y="578"/>
                  </a:cubicBezTo>
                  <a:cubicBezTo>
                    <a:pt x="238" y="586"/>
                    <a:pt x="236" y="581"/>
                    <a:pt x="232" y="580"/>
                  </a:cubicBezTo>
                  <a:cubicBezTo>
                    <a:pt x="238" y="574"/>
                    <a:pt x="238" y="573"/>
                    <a:pt x="238" y="563"/>
                  </a:cubicBezTo>
                  <a:cubicBezTo>
                    <a:pt x="239" y="551"/>
                    <a:pt x="234" y="557"/>
                    <a:pt x="224" y="556"/>
                  </a:cubicBezTo>
                  <a:cubicBezTo>
                    <a:pt x="209" y="553"/>
                    <a:pt x="210" y="552"/>
                    <a:pt x="194" y="553"/>
                  </a:cubicBezTo>
                  <a:cubicBezTo>
                    <a:pt x="189" y="553"/>
                    <a:pt x="190" y="552"/>
                    <a:pt x="184" y="552"/>
                  </a:cubicBezTo>
                  <a:cubicBezTo>
                    <a:pt x="181" y="568"/>
                    <a:pt x="186" y="557"/>
                    <a:pt x="191" y="570"/>
                  </a:cubicBezTo>
                  <a:lnTo>
                    <a:pt x="192" y="574"/>
                  </a:lnTo>
                  <a:cubicBezTo>
                    <a:pt x="194" y="578"/>
                    <a:pt x="193" y="578"/>
                    <a:pt x="195" y="582"/>
                  </a:cubicBezTo>
                  <a:cubicBezTo>
                    <a:pt x="201" y="577"/>
                    <a:pt x="203" y="575"/>
                    <a:pt x="212" y="578"/>
                  </a:cubicBezTo>
                  <a:cubicBezTo>
                    <a:pt x="220" y="581"/>
                    <a:pt x="220" y="583"/>
                    <a:pt x="221" y="589"/>
                  </a:cubicBezTo>
                  <a:cubicBezTo>
                    <a:pt x="216" y="591"/>
                    <a:pt x="217" y="588"/>
                    <a:pt x="208" y="593"/>
                  </a:cubicBezTo>
                  <a:cubicBezTo>
                    <a:pt x="204" y="594"/>
                    <a:pt x="205" y="594"/>
                    <a:pt x="201" y="596"/>
                  </a:cubicBezTo>
                  <a:lnTo>
                    <a:pt x="193" y="599"/>
                  </a:lnTo>
                  <a:cubicBezTo>
                    <a:pt x="177" y="604"/>
                    <a:pt x="181" y="595"/>
                    <a:pt x="169" y="594"/>
                  </a:cubicBezTo>
                  <a:cubicBezTo>
                    <a:pt x="167" y="598"/>
                    <a:pt x="167" y="595"/>
                    <a:pt x="169" y="601"/>
                  </a:cubicBezTo>
                  <a:lnTo>
                    <a:pt x="158" y="600"/>
                  </a:lnTo>
                  <a:cubicBezTo>
                    <a:pt x="154" y="600"/>
                    <a:pt x="136" y="610"/>
                    <a:pt x="129" y="595"/>
                  </a:cubicBezTo>
                  <a:cubicBezTo>
                    <a:pt x="126" y="588"/>
                    <a:pt x="128" y="585"/>
                    <a:pt x="120" y="583"/>
                  </a:cubicBezTo>
                  <a:cubicBezTo>
                    <a:pt x="120" y="583"/>
                    <a:pt x="119" y="583"/>
                    <a:pt x="119" y="583"/>
                  </a:cubicBezTo>
                  <a:lnTo>
                    <a:pt x="100" y="583"/>
                  </a:lnTo>
                  <a:cubicBezTo>
                    <a:pt x="103" y="594"/>
                    <a:pt x="106" y="587"/>
                    <a:pt x="114" y="590"/>
                  </a:cubicBezTo>
                  <a:cubicBezTo>
                    <a:pt x="114" y="595"/>
                    <a:pt x="112" y="601"/>
                    <a:pt x="111" y="607"/>
                  </a:cubicBezTo>
                  <a:lnTo>
                    <a:pt x="111" y="622"/>
                  </a:lnTo>
                  <a:cubicBezTo>
                    <a:pt x="118" y="620"/>
                    <a:pt x="116" y="620"/>
                    <a:pt x="122" y="623"/>
                  </a:cubicBezTo>
                  <a:cubicBezTo>
                    <a:pt x="123" y="624"/>
                    <a:pt x="121" y="624"/>
                    <a:pt x="125" y="625"/>
                  </a:cubicBezTo>
                  <a:cubicBezTo>
                    <a:pt x="128" y="611"/>
                    <a:pt x="124" y="616"/>
                    <a:pt x="121" y="610"/>
                  </a:cubicBezTo>
                  <a:cubicBezTo>
                    <a:pt x="135" y="613"/>
                    <a:pt x="123" y="614"/>
                    <a:pt x="132" y="622"/>
                  </a:cubicBezTo>
                  <a:lnTo>
                    <a:pt x="138" y="628"/>
                  </a:lnTo>
                  <a:cubicBezTo>
                    <a:pt x="142" y="631"/>
                    <a:pt x="144" y="631"/>
                    <a:pt x="149" y="631"/>
                  </a:cubicBezTo>
                  <a:cubicBezTo>
                    <a:pt x="146" y="646"/>
                    <a:pt x="151" y="636"/>
                    <a:pt x="155" y="648"/>
                  </a:cubicBezTo>
                  <a:cubicBezTo>
                    <a:pt x="164" y="648"/>
                    <a:pt x="168" y="644"/>
                    <a:pt x="175" y="649"/>
                  </a:cubicBezTo>
                  <a:cubicBezTo>
                    <a:pt x="184" y="657"/>
                    <a:pt x="181" y="662"/>
                    <a:pt x="181" y="664"/>
                  </a:cubicBezTo>
                  <a:cubicBezTo>
                    <a:pt x="189" y="664"/>
                    <a:pt x="188" y="666"/>
                    <a:pt x="197" y="666"/>
                  </a:cubicBezTo>
                  <a:cubicBezTo>
                    <a:pt x="197" y="678"/>
                    <a:pt x="195" y="671"/>
                    <a:pt x="193" y="680"/>
                  </a:cubicBezTo>
                  <a:cubicBezTo>
                    <a:pt x="197" y="682"/>
                    <a:pt x="200" y="687"/>
                    <a:pt x="204" y="688"/>
                  </a:cubicBezTo>
                  <a:cubicBezTo>
                    <a:pt x="204" y="688"/>
                    <a:pt x="229" y="683"/>
                    <a:pt x="244" y="690"/>
                  </a:cubicBezTo>
                  <a:cubicBezTo>
                    <a:pt x="243" y="687"/>
                    <a:pt x="244" y="688"/>
                    <a:pt x="242" y="685"/>
                  </a:cubicBezTo>
                  <a:cubicBezTo>
                    <a:pt x="239" y="684"/>
                    <a:pt x="234" y="684"/>
                    <a:pt x="234" y="684"/>
                  </a:cubicBezTo>
                  <a:cubicBezTo>
                    <a:pt x="230" y="682"/>
                    <a:pt x="234" y="685"/>
                    <a:pt x="231" y="682"/>
                  </a:cubicBezTo>
                  <a:lnTo>
                    <a:pt x="228" y="678"/>
                  </a:lnTo>
                  <a:cubicBezTo>
                    <a:pt x="222" y="672"/>
                    <a:pt x="227" y="676"/>
                    <a:pt x="221" y="675"/>
                  </a:cubicBezTo>
                  <a:cubicBezTo>
                    <a:pt x="213" y="673"/>
                    <a:pt x="218" y="676"/>
                    <a:pt x="213" y="670"/>
                  </a:cubicBezTo>
                  <a:cubicBezTo>
                    <a:pt x="207" y="663"/>
                    <a:pt x="210" y="662"/>
                    <a:pt x="200" y="659"/>
                  </a:cubicBezTo>
                  <a:cubicBezTo>
                    <a:pt x="194" y="657"/>
                    <a:pt x="188" y="653"/>
                    <a:pt x="184" y="648"/>
                  </a:cubicBezTo>
                  <a:cubicBezTo>
                    <a:pt x="185" y="644"/>
                    <a:pt x="185" y="644"/>
                    <a:pt x="188" y="641"/>
                  </a:cubicBezTo>
                  <a:cubicBezTo>
                    <a:pt x="195" y="635"/>
                    <a:pt x="193" y="639"/>
                    <a:pt x="195" y="640"/>
                  </a:cubicBezTo>
                  <a:cubicBezTo>
                    <a:pt x="203" y="644"/>
                    <a:pt x="195" y="643"/>
                    <a:pt x="214" y="643"/>
                  </a:cubicBezTo>
                  <a:cubicBezTo>
                    <a:pt x="216" y="649"/>
                    <a:pt x="218" y="650"/>
                    <a:pt x="226" y="650"/>
                  </a:cubicBezTo>
                  <a:cubicBezTo>
                    <a:pt x="228" y="646"/>
                    <a:pt x="229" y="646"/>
                    <a:pt x="233" y="643"/>
                  </a:cubicBezTo>
                  <a:cubicBezTo>
                    <a:pt x="236" y="651"/>
                    <a:pt x="237" y="645"/>
                    <a:pt x="242" y="653"/>
                  </a:cubicBezTo>
                  <a:cubicBezTo>
                    <a:pt x="230" y="652"/>
                    <a:pt x="234" y="648"/>
                    <a:pt x="223" y="664"/>
                  </a:cubicBezTo>
                  <a:cubicBezTo>
                    <a:pt x="234" y="667"/>
                    <a:pt x="222" y="673"/>
                    <a:pt x="237" y="669"/>
                  </a:cubicBezTo>
                  <a:cubicBezTo>
                    <a:pt x="233" y="677"/>
                    <a:pt x="237" y="677"/>
                    <a:pt x="239" y="679"/>
                  </a:cubicBezTo>
                  <a:cubicBezTo>
                    <a:pt x="243" y="683"/>
                    <a:pt x="240" y="680"/>
                    <a:pt x="242" y="685"/>
                  </a:cubicBezTo>
                  <a:lnTo>
                    <a:pt x="252" y="691"/>
                  </a:lnTo>
                  <a:cubicBezTo>
                    <a:pt x="257" y="694"/>
                    <a:pt x="254" y="694"/>
                    <a:pt x="261" y="696"/>
                  </a:cubicBezTo>
                  <a:lnTo>
                    <a:pt x="261" y="699"/>
                  </a:lnTo>
                  <a:cubicBezTo>
                    <a:pt x="255" y="698"/>
                    <a:pt x="252" y="696"/>
                    <a:pt x="247" y="694"/>
                  </a:cubicBezTo>
                  <a:cubicBezTo>
                    <a:pt x="242" y="701"/>
                    <a:pt x="243" y="693"/>
                    <a:pt x="240" y="703"/>
                  </a:cubicBezTo>
                  <a:cubicBezTo>
                    <a:pt x="244" y="708"/>
                    <a:pt x="242" y="706"/>
                    <a:pt x="251" y="706"/>
                  </a:cubicBezTo>
                  <a:lnTo>
                    <a:pt x="246" y="713"/>
                  </a:lnTo>
                  <a:cubicBezTo>
                    <a:pt x="252" y="717"/>
                    <a:pt x="252" y="722"/>
                    <a:pt x="256" y="729"/>
                  </a:cubicBezTo>
                  <a:cubicBezTo>
                    <a:pt x="261" y="728"/>
                    <a:pt x="261" y="728"/>
                    <a:pt x="265" y="728"/>
                  </a:cubicBezTo>
                  <a:cubicBezTo>
                    <a:pt x="270" y="727"/>
                    <a:pt x="264" y="730"/>
                    <a:pt x="270" y="727"/>
                  </a:cubicBezTo>
                  <a:cubicBezTo>
                    <a:pt x="274" y="724"/>
                    <a:pt x="276" y="720"/>
                    <a:pt x="277" y="715"/>
                  </a:cubicBezTo>
                  <a:cubicBezTo>
                    <a:pt x="279" y="715"/>
                    <a:pt x="282" y="715"/>
                    <a:pt x="284" y="715"/>
                  </a:cubicBezTo>
                  <a:cubicBezTo>
                    <a:pt x="288" y="714"/>
                    <a:pt x="288" y="713"/>
                    <a:pt x="292" y="709"/>
                  </a:cubicBezTo>
                  <a:cubicBezTo>
                    <a:pt x="294" y="707"/>
                    <a:pt x="294" y="707"/>
                    <a:pt x="296" y="706"/>
                  </a:cubicBezTo>
                  <a:cubicBezTo>
                    <a:pt x="305" y="697"/>
                    <a:pt x="303" y="700"/>
                    <a:pt x="312" y="696"/>
                  </a:cubicBezTo>
                  <a:cubicBezTo>
                    <a:pt x="309" y="691"/>
                    <a:pt x="310" y="691"/>
                    <a:pt x="303" y="690"/>
                  </a:cubicBezTo>
                  <a:cubicBezTo>
                    <a:pt x="304" y="690"/>
                    <a:pt x="304" y="690"/>
                    <a:pt x="305" y="690"/>
                  </a:cubicBezTo>
                  <a:lnTo>
                    <a:pt x="313" y="685"/>
                  </a:lnTo>
                  <a:cubicBezTo>
                    <a:pt x="316" y="681"/>
                    <a:pt x="315" y="679"/>
                    <a:pt x="314" y="674"/>
                  </a:cubicBezTo>
                  <a:close/>
                  <a:moveTo>
                    <a:pt x="375" y="406"/>
                  </a:moveTo>
                  <a:cubicBezTo>
                    <a:pt x="377" y="412"/>
                    <a:pt x="376" y="413"/>
                    <a:pt x="382" y="415"/>
                  </a:cubicBezTo>
                  <a:cubicBezTo>
                    <a:pt x="392" y="418"/>
                    <a:pt x="395" y="414"/>
                    <a:pt x="400" y="405"/>
                  </a:cubicBezTo>
                  <a:cubicBezTo>
                    <a:pt x="405" y="405"/>
                    <a:pt x="410" y="407"/>
                    <a:pt x="414" y="408"/>
                  </a:cubicBezTo>
                  <a:cubicBezTo>
                    <a:pt x="419" y="408"/>
                    <a:pt x="424" y="404"/>
                    <a:pt x="424" y="411"/>
                  </a:cubicBezTo>
                  <a:cubicBezTo>
                    <a:pt x="423" y="416"/>
                    <a:pt x="422" y="411"/>
                    <a:pt x="422" y="417"/>
                  </a:cubicBezTo>
                  <a:cubicBezTo>
                    <a:pt x="421" y="424"/>
                    <a:pt x="422" y="416"/>
                    <a:pt x="423" y="426"/>
                  </a:cubicBezTo>
                  <a:cubicBezTo>
                    <a:pt x="425" y="442"/>
                    <a:pt x="424" y="435"/>
                    <a:pt x="419" y="443"/>
                  </a:cubicBezTo>
                  <a:cubicBezTo>
                    <a:pt x="418" y="445"/>
                    <a:pt x="418" y="445"/>
                    <a:pt x="417" y="447"/>
                  </a:cubicBezTo>
                  <a:lnTo>
                    <a:pt x="415" y="450"/>
                  </a:lnTo>
                  <a:cubicBezTo>
                    <a:pt x="415" y="444"/>
                    <a:pt x="413" y="442"/>
                    <a:pt x="412" y="436"/>
                  </a:cubicBezTo>
                  <a:cubicBezTo>
                    <a:pt x="401" y="439"/>
                    <a:pt x="411" y="443"/>
                    <a:pt x="403" y="449"/>
                  </a:cubicBezTo>
                  <a:cubicBezTo>
                    <a:pt x="399" y="452"/>
                    <a:pt x="395" y="451"/>
                    <a:pt x="400" y="442"/>
                  </a:cubicBezTo>
                  <a:cubicBezTo>
                    <a:pt x="393" y="439"/>
                    <a:pt x="395" y="445"/>
                    <a:pt x="392" y="439"/>
                  </a:cubicBezTo>
                  <a:cubicBezTo>
                    <a:pt x="390" y="431"/>
                    <a:pt x="393" y="442"/>
                    <a:pt x="396" y="431"/>
                  </a:cubicBezTo>
                  <a:cubicBezTo>
                    <a:pt x="385" y="432"/>
                    <a:pt x="383" y="439"/>
                    <a:pt x="373" y="440"/>
                  </a:cubicBezTo>
                  <a:lnTo>
                    <a:pt x="380" y="456"/>
                  </a:lnTo>
                  <a:cubicBezTo>
                    <a:pt x="377" y="459"/>
                    <a:pt x="375" y="460"/>
                    <a:pt x="373" y="466"/>
                  </a:cubicBezTo>
                  <a:cubicBezTo>
                    <a:pt x="378" y="467"/>
                    <a:pt x="373" y="465"/>
                    <a:pt x="376" y="467"/>
                  </a:cubicBezTo>
                  <a:lnTo>
                    <a:pt x="384" y="480"/>
                  </a:lnTo>
                  <a:cubicBezTo>
                    <a:pt x="381" y="481"/>
                    <a:pt x="386" y="482"/>
                    <a:pt x="378" y="477"/>
                  </a:cubicBezTo>
                  <a:cubicBezTo>
                    <a:pt x="378" y="476"/>
                    <a:pt x="377" y="476"/>
                    <a:pt x="377" y="476"/>
                  </a:cubicBezTo>
                  <a:cubicBezTo>
                    <a:pt x="373" y="473"/>
                    <a:pt x="378" y="474"/>
                    <a:pt x="370" y="473"/>
                  </a:cubicBezTo>
                  <a:cubicBezTo>
                    <a:pt x="373" y="485"/>
                    <a:pt x="374" y="476"/>
                    <a:pt x="371" y="486"/>
                  </a:cubicBezTo>
                  <a:cubicBezTo>
                    <a:pt x="369" y="491"/>
                    <a:pt x="368" y="494"/>
                    <a:pt x="368" y="501"/>
                  </a:cubicBezTo>
                  <a:lnTo>
                    <a:pt x="362" y="495"/>
                  </a:lnTo>
                  <a:cubicBezTo>
                    <a:pt x="362" y="495"/>
                    <a:pt x="361" y="494"/>
                    <a:pt x="361" y="494"/>
                  </a:cubicBezTo>
                  <a:cubicBezTo>
                    <a:pt x="359" y="492"/>
                    <a:pt x="357" y="491"/>
                    <a:pt x="354" y="489"/>
                  </a:cubicBezTo>
                  <a:lnTo>
                    <a:pt x="360" y="475"/>
                  </a:lnTo>
                  <a:cubicBezTo>
                    <a:pt x="362" y="471"/>
                    <a:pt x="362" y="472"/>
                    <a:pt x="365" y="471"/>
                  </a:cubicBezTo>
                  <a:cubicBezTo>
                    <a:pt x="362" y="468"/>
                    <a:pt x="361" y="466"/>
                    <a:pt x="359" y="461"/>
                  </a:cubicBezTo>
                  <a:cubicBezTo>
                    <a:pt x="349" y="462"/>
                    <a:pt x="359" y="461"/>
                    <a:pt x="353" y="463"/>
                  </a:cubicBezTo>
                  <a:cubicBezTo>
                    <a:pt x="350" y="464"/>
                    <a:pt x="351" y="464"/>
                    <a:pt x="350" y="464"/>
                  </a:cubicBezTo>
                  <a:lnTo>
                    <a:pt x="344" y="468"/>
                  </a:lnTo>
                  <a:cubicBezTo>
                    <a:pt x="344" y="463"/>
                    <a:pt x="345" y="463"/>
                    <a:pt x="345" y="459"/>
                  </a:cubicBezTo>
                  <a:cubicBezTo>
                    <a:pt x="361" y="462"/>
                    <a:pt x="360" y="451"/>
                    <a:pt x="358" y="442"/>
                  </a:cubicBezTo>
                  <a:cubicBezTo>
                    <a:pt x="345" y="442"/>
                    <a:pt x="350" y="449"/>
                    <a:pt x="337" y="454"/>
                  </a:cubicBezTo>
                  <a:cubicBezTo>
                    <a:pt x="340" y="448"/>
                    <a:pt x="337" y="451"/>
                    <a:pt x="342" y="447"/>
                  </a:cubicBezTo>
                  <a:cubicBezTo>
                    <a:pt x="337" y="440"/>
                    <a:pt x="334" y="445"/>
                    <a:pt x="339" y="439"/>
                  </a:cubicBezTo>
                  <a:cubicBezTo>
                    <a:pt x="346" y="432"/>
                    <a:pt x="346" y="441"/>
                    <a:pt x="344" y="431"/>
                  </a:cubicBezTo>
                  <a:cubicBezTo>
                    <a:pt x="350" y="432"/>
                    <a:pt x="350" y="432"/>
                    <a:pt x="351" y="438"/>
                  </a:cubicBezTo>
                  <a:lnTo>
                    <a:pt x="365" y="440"/>
                  </a:lnTo>
                  <a:cubicBezTo>
                    <a:pt x="365" y="432"/>
                    <a:pt x="365" y="432"/>
                    <a:pt x="358" y="431"/>
                  </a:cubicBezTo>
                  <a:cubicBezTo>
                    <a:pt x="357" y="421"/>
                    <a:pt x="353" y="422"/>
                    <a:pt x="355" y="416"/>
                  </a:cubicBezTo>
                  <a:cubicBezTo>
                    <a:pt x="359" y="406"/>
                    <a:pt x="362" y="420"/>
                    <a:pt x="373" y="409"/>
                  </a:cubicBezTo>
                  <a:lnTo>
                    <a:pt x="375" y="406"/>
                  </a:lnTo>
                  <a:close/>
                  <a:moveTo>
                    <a:pt x="1102" y="475"/>
                  </a:moveTo>
                  <a:cubicBezTo>
                    <a:pt x="1105" y="473"/>
                    <a:pt x="1104" y="471"/>
                    <a:pt x="1109" y="470"/>
                  </a:cubicBezTo>
                  <a:cubicBezTo>
                    <a:pt x="1107" y="474"/>
                    <a:pt x="1108" y="471"/>
                    <a:pt x="1109" y="477"/>
                  </a:cubicBezTo>
                  <a:cubicBezTo>
                    <a:pt x="1102" y="477"/>
                    <a:pt x="1103" y="477"/>
                    <a:pt x="1100" y="482"/>
                  </a:cubicBezTo>
                  <a:cubicBezTo>
                    <a:pt x="1097" y="480"/>
                    <a:pt x="1090" y="477"/>
                    <a:pt x="1085" y="477"/>
                  </a:cubicBezTo>
                  <a:lnTo>
                    <a:pt x="1085" y="475"/>
                  </a:lnTo>
                  <a:cubicBezTo>
                    <a:pt x="1096" y="475"/>
                    <a:pt x="1090" y="472"/>
                    <a:pt x="1102" y="475"/>
                  </a:cubicBezTo>
                  <a:close/>
                  <a:moveTo>
                    <a:pt x="836" y="449"/>
                  </a:moveTo>
                  <a:cubicBezTo>
                    <a:pt x="840" y="447"/>
                    <a:pt x="839" y="448"/>
                    <a:pt x="845" y="447"/>
                  </a:cubicBezTo>
                  <a:cubicBezTo>
                    <a:pt x="844" y="438"/>
                    <a:pt x="844" y="438"/>
                    <a:pt x="838" y="435"/>
                  </a:cubicBezTo>
                  <a:lnTo>
                    <a:pt x="840" y="431"/>
                  </a:lnTo>
                  <a:cubicBezTo>
                    <a:pt x="843" y="423"/>
                    <a:pt x="831" y="416"/>
                    <a:pt x="836" y="410"/>
                  </a:cubicBezTo>
                  <a:cubicBezTo>
                    <a:pt x="840" y="406"/>
                    <a:pt x="834" y="413"/>
                    <a:pt x="848" y="410"/>
                  </a:cubicBezTo>
                  <a:cubicBezTo>
                    <a:pt x="848" y="416"/>
                    <a:pt x="849" y="416"/>
                    <a:pt x="849" y="420"/>
                  </a:cubicBezTo>
                  <a:cubicBezTo>
                    <a:pt x="849" y="425"/>
                    <a:pt x="847" y="421"/>
                    <a:pt x="849" y="428"/>
                  </a:cubicBezTo>
                  <a:cubicBezTo>
                    <a:pt x="851" y="435"/>
                    <a:pt x="854" y="434"/>
                    <a:pt x="854" y="443"/>
                  </a:cubicBezTo>
                  <a:cubicBezTo>
                    <a:pt x="854" y="444"/>
                    <a:pt x="853" y="446"/>
                    <a:pt x="855" y="450"/>
                  </a:cubicBezTo>
                  <a:cubicBezTo>
                    <a:pt x="858" y="457"/>
                    <a:pt x="856" y="447"/>
                    <a:pt x="858" y="456"/>
                  </a:cubicBezTo>
                  <a:cubicBezTo>
                    <a:pt x="859" y="462"/>
                    <a:pt x="855" y="463"/>
                    <a:pt x="853" y="470"/>
                  </a:cubicBezTo>
                  <a:lnTo>
                    <a:pt x="841" y="464"/>
                  </a:lnTo>
                  <a:cubicBezTo>
                    <a:pt x="837" y="460"/>
                    <a:pt x="838" y="456"/>
                    <a:pt x="836" y="449"/>
                  </a:cubicBezTo>
                  <a:close/>
                  <a:moveTo>
                    <a:pt x="992" y="200"/>
                  </a:moveTo>
                  <a:cubicBezTo>
                    <a:pt x="995" y="199"/>
                    <a:pt x="999" y="198"/>
                    <a:pt x="1001" y="196"/>
                  </a:cubicBezTo>
                  <a:cubicBezTo>
                    <a:pt x="1005" y="193"/>
                    <a:pt x="1004" y="196"/>
                    <a:pt x="1004" y="189"/>
                  </a:cubicBezTo>
                  <a:lnTo>
                    <a:pt x="1006" y="189"/>
                  </a:lnTo>
                  <a:cubicBezTo>
                    <a:pt x="1006" y="198"/>
                    <a:pt x="1007" y="197"/>
                    <a:pt x="1008" y="203"/>
                  </a:cubicBezTo>
                  <a:cubicBezTo>
                    <a:pt x="1006" y="202"/>
                    <a:pt x="1007" y="203"/>
                    <a:pt x="1005" y="200"/>
                  </a:cubicBezTo>
                  <a:lnTo>
                    <a:pt x="1004" y="198"/>
                  </a:lnTo>
                  <a:cubicBezTo>
                    <a:pt x="1002" y="199"/>
                    <a:pt x="1002" y="200"/>
                    <a:pt x="1000" y="200"/>
                  </a:cubicBezTo>
                  <a:lnTo>
                    <a:pt x="992" y="205"/>
                  </a:lnTo>
                  <a:lnTo>
                    <a:pt x="985" y="196"/>
                  </a:lnTo>
                  <a:cubicBezTo>
                    <a:pt x="989" y="195"/>
                    <a:pt x="988" y="200"/>
                    <a:pt x="988" y="191"/>
                  </a:cubicBezTo>
                  <a:lnTo>
                    <a:pt x="990" y="191"/>
                  </a:lnTo>
                  <a:cubicBezTo>
                    <a:pt x="990" y="198"/>
                    <a:pt x="990" y="196"/>
                    <a:pt x="992" y="20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</p:grpSp>
      <p:graphicFrame>
        <p:nvGraphicFramePr>
          <p:cNvPr id="43" name="Chart 16"/>
          <p:cNvGraphicFramePr/>
          <p:nvPr>
            <p:extLst>
              <p:ext uri="{D42A27DB-BD31-4B8C-83A1-F6EECF244321}">
                <p14:modId xmlns:p14="http://schemas.microsoft.com/office/powerpoint/2010/main" val="920697409"/>
              </p:ext>
            </p:extLst>
          </p:nvPr>
        </p:nvGraphicFramePr>
        <p:xfrm>
          <a:off x="1973179" y="2678886"/>
          <a:ext cx="4743022" cy="3731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/>
          <p:cNvSpPr/>
          <p:nvPr/>
        </p:nvSpPr>
        <p:spPr>
          <a:xfrm>
            <a:off x="354830" y="1541495"/>
            <a:ext cx="29530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93559">
              <a:spcBef>
                <a:spcPct val="0"/>
              </a:spcBef>
              <a:defRPr/>
            </a:pPr>
            <a:r>
              <a:rPr lang="es-ES" altLang="es-AR" sz="1600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JUICIOS INGRESADOS 2020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445121" y="2027255"/>
            <a:ext cx="21729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fld id="{261A0625-2BA5-47C2-9228-C0E2CCC52512}" type="CATEGORYNAME">
              <a:rPr lang="en-US" sz="2000" smtClean="0">
                <a:solidFill>
                  <a:srgbClr val="46855C"/>
                </a:solidFill>
              </a:rPr>
              <a:pPr algn="ctr">
                <a:defRPr sz="16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t>No Adheridas</a:t>
            </a:fld>
            <a:endParaRPr lang="en-US" sz="2000" dirty="0">
              <a:solidFill>
                <a:srgbClr val="46855C"/>
              </a:solidFill>
            </a:endParaRPr>
          </a:p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fld id="{091E5F3E-DF39-48C8-87FE-3B6568120418}" type="VALUE">
              <a:rPr lang="en-US" sz="2000" smtClean="0">
                <a:solidFill>
                  <a:srgbClr val="46855C"/>
                </a:solidFill>
              </a:rPr>
              <a:pPr algn="ctr">
                <a:defRPr sz="16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t>2.846</a:t>
            </a:fld>
            <a:r>
              <a:rPr lang="en-US" sz="2000" dirty="0">
                <a:solidFill>
                  <a:srgbClr val="46855C"/>
                </a:solidFill>
              </a:rPr>
              <a:t>   </a:t>
            </a:r>
          </a:p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fld id="{122E4E75-B1D5-4513-978F-89A0069383A0}" type="PERCENTAGE">
              <a:rPr lang="en-US" sz="2000" smtClean="0">
                <a:solidFill>
                  <a:srgbClr val="46855C"/>
                </a:solidFill>
              </a:rPr>
              <a:pPr algn="ctr">
                <a:defRPr sz="16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t>6%</a:t>
            </a:fld>
            <a:endParaRPr lang="en-US" sz="2000" dirty="0">
              <a:solidFill>
                <a:srgbClr val="46855C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531616" y="5136795"/>
            <a:ext cx="16914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2000" smtClean="0"/>
              <a:pPr algn="ctr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2000" dirty="0"/>
          </a:p>
          <a:p>
            <a:pPr algn="ctr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FB955BC6-8080-4696-8569-AB3391ACA64E}" type="VALUE">
              <a:rPr lang="en-US" sz="2000" smtClean="0"/>
              <a:pPr algn="ctr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41.821</a:t>
            </a:fld>
            <a:endParaRPr lang="en-US" sz="2000" dirty="0"/>
          </a:p>
          <a:p>
            <a:pPr algn="ctr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   </a:t>
            </a:r>
            <a:fld id="{72ED1772-5106-42CA-9071-085F2E394225}" type="PERCENTAGE">
              <a:rPr lang="en-US" sz="2000" smtClean="0"/>
              <a:pPr algn="ctr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94%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8903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1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BAJA DE JUICIOS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Right Brace 15"/>
          <p:cNvSpPr/>
          <p:nvPr/>
        </p:nvSpPr>
        <p:spPr>
          <a:xfrm>
            <a:off x="11153460" y="4829377"/>
            <a:ext cx="110613" cy="103557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72542" tIns="36271" rIns="72542" bIns="36271" rtlCol="0" anchor="ctr"/>
          <a:lstStyle/>
          <a:p>
            <a:pPr algn="ctr" defTabSz="725429"/>
            <a:endParaRPr lang="es-AR">
              <a:solidFill>
                <a:prstClr val="black"/>
              </a:solidFill>
            </a:endParaRPr>
          </a:p>
        </p:txBody>
      </p:sp>
      <p:sp>
        <p:nvSpPr>
          <p:cNvPr id="29" name="TextBox 16"/>
          <p:cNvSpPr txBox="1"/>
          <p:nvPr/>
        </p:nvSpPr>
        <p:spPr>
          <a:xfrm>
            <a:off x="11277657" y="5176950"/>
            <a:ext cx="828814" cy="688804"/>
          </a:xfrm>
          <a:prstGeom prst="rect">
            <a:avLst/>
          </a:prstGeom>
          <a:noFill/>
        </p:spPr>
        <p:txBody>
          <a:bodyPr wrap="square" lIns="72542" tIns="36271" rIns="72542" bIns="36271" rtlCol="0">
            <a:spAutoFit/>
          </a:bodyPr>
          <a:lstStyle/>
          <a:p>
            <a:pPr defTabSz="725429"/>
            <a:r>
              <a:rPr lang="es-AR" sz="1300" b="1" dirty="0">
                <a:solidFill>
                  <a:srgbClr val="125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50.788</a:t>
            </a:r>
            <a:r>
              <a:rPr lang="es-AR" dirty="0">
                <a:solidFill>
                  <a:srgbClr val="125763"/>
                </a:solidFill>
              </a:rPr>
              <a:t> </a:t>
            </a:r>
            <a:r>
              <a:rPr lang="es-AR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efectivo a ago-21</a:t>
            </a:r>
          </a:p>
        </p:txBody>
      </p:sp>
      <p:sp>
        <p:nvSpPr>
          <p:cNvPr id="30" name="TextBox 18"/>
          <p:cNvSpPr txBox="1"/>
          <p:nvPr/>
        </p:nvSpPr>
        <p:spPr>
          <a:xfrm>
            <a:off x="11267400" y="3787649"/>
            <a:ext cx="924599" cy="411805"/>
          </a:xfrm>
          <a:prstGeom prst="rect">
            <a:avLst/>
          </a:prstGeom>
          <a:noFill/>
        </p:spPr>
        <p:txBody>
          <a:bodyPr wrap="square" lIns="72542" tIns="36271" rIns="72542" bIns="36271" rtlCol="0">
            <a:spAutoFit/>
          </a:bodyPr>
          <a:lstStyle/>
          <a:p>
            <a:pPr defTabSz="725429"/>
            <a:r>
              <a:rPr lang="es-AR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Proyección 2021</a:t>
            </a:r>
            <a:endParaRPr lang="es-AR" sz="1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ight Brace 19"/>
          <p:cNvSpPr/>
          <p:nvPr/>
        </p:nvSpPr>
        <p:spPr>
          <a:xfrm>
            <a:off x="11164631" y="3028206"/>
            <a:ext cx="99441" cy="177329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72542" tIns="36271" rIns="72542" bIns="36271" rtlCol="0" anchor="ctr"/>
          <a:lstStyle/>
          <a:p>
            <a:pPr algn="ctr" defTabSz="725429"/>
            <a:endParaRPr lang="es-AR">
              <a:solidFill>
                <a:prstClr val="black"/>
              </a:solidFill>
            </a:endParaRPr>
          </a:p>
        </p:txBody>
      </p:sp>
      <p:graphicFrame>
        <p:nvGraphicFramePr>
          <p:cNvPr id="32" name="Char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076379"/>
              </p:ext>
            </p:extLst>
          </p:nvPr>
        </p:nvGraphicFramePr>
        <p:xfrm>
          <a:off x="489622" y="557580"/>
          <a:ext cx="10715291" cy="570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245660" y="6193476"/>
            <a:ext cx="11204812" cy="294423"/>
          </a:xfrm>
          <a:prstGeom prst="rect">
            <a:avLst/>
          </a:prstGeom>
          <a:solidFill>
            <a:srgbClr val="BBD3C3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2976" tIns="31488" rIns="62976" bIns="3148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629561" eaLnBrk="1" hangingPunct="1">
              <a:spcBef>
                <a:spcPct val="50000"/>
              </a:spcBef>
              <a:buNone/>
            </a:pPr>
            <a:r>
              <a:rPr lang="es-AR" altLang="es-AR" sz="1500" b="1" dirty="0">
                <a:solidFill>
                  <a:srgbClr val="43707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Var. Anual: 26%  80%   72%    47%   58%   53%   31%     6%   11%    23%   13%   20%   20%    2%    </a:t>
            </a:r>
            <a:r>
              <a:rPr lang="es-AR" altLang="es-AR" sz="15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-39% -15%  -34%   </a:t>
            </a:r>
            <a:r>
              <a:rPr lang="es-AR" altLang="es-AR" sz="1500" b="1" dirty="0">
                <a:solidFill>
                  <a:srgbClr val="43707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87%</a:t>
            </a:r>
            <a:r>
              <a:rPr lang="es-AR" altLang="es-AR" sz="15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endParaRPr lang="es-ES" altLang="es-AR" sz="1500" b="1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ight Brace 22"/>
          <p:cNvSpPr/>
          <p:nvPr/>
        </p:nvSpPr>
        <p:spPr>
          <a:xfrm>
            <a:off x="11153460" y="4807574"/>
            <a:ext cx="110613" cy="103557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72542" tIns="36271" rIns="72542" bIns="36271" rtlCol="0" anchor="ctr"/>
          <a:lstStyle/>
          <a:p>
            <a:pPr algn="ctr" defTabSz="725429"/>
            <a:endParaRPr lang="es-AR">
              <a:solidFill>
                <a:prstClr val="black"/>
              </a:solidFill>
            </a:endParaRPr>
          </a:p>
        </p:txBody>
      </p:sp>
      <p:sp>
        <p:nvSpPr>
          <p:cNvPr id="35" name="Right Brace 23"/>
          <p:cNvSpPr/>
          <p:nvPr/>
        </p:nvSpPr>
        <p:spPr>
          <a:xfrm>
            <a:off x="11164631" y="3006404"/>
            <a:ext cx="99441" cy="177329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72542" tIns="36271" rIns="72542" bIns="36271" rtlCol="0" anchor="ctr"/>
          <a:lstStyle/>
          <a:p>
            <a:pPr algn="ctr" defTabSz="725429"/>
            <a:endParaRPr lang="es-AR">
              <a:solidFill>
                <a:prstClr val="black"/>
              </a:solidFill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adroTexto 65"/>
          <p:cNvSpPr txBox="1">
            <a:spLocks noChangeArrowheads="1"/>
          </p:cNvSpPr>
          <p:nvPr/>
        </p:nvSpPr>
        <p:spPr bwMode="auto">
          <a:xfrm>
            <a:off x="373530" y="1672450"/>
            <a:ext cx="4467411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718371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altLang="es-AR" sz="1800" b="1" dirty="0">
                <a:solidFill>
                  <a:srgbClr val="46855C"/>
                </a:solidFill>
              </a:rPr>
              <a:t>Cantidad de nuevos juicios notificados</a:t>
            </a:r>
          </a:p>
          <a:p>
            <a:pPr defTabSz="718371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altLang="es-AR" sz="1800" b="1" dirty="0">
                <a:solidFill>
                  <a:srgbClr val="46855C"/>
                </a:solidFill>
              </a:rPr>
              <a:t>Serie Anual 2003-2021</a:t>
            </a:r>
          </a:p>
        </p:txBody>
      </p:sp>
      <p:sp>
        <p:nvSpPr>
          <p:cNvPr id="45" name="CuadroTexto 3">
            <a:extLst>
              <a:ext uri="{FF2B5EF4-FFF2-40B4-BE49-F238E27FC236}">
                <a16:creationId xmlns:a16="http://schemas.microsoft.com/office/drawing/2014/main" id="{6B269A52-70CD-4057-9724-1C772E2CB7B8}"/>
              </a:ext>
            </a:extLst>
          </p:cNvPr>
          <p:cNvSpPr txBox="1"/>
          <p:nvPr/>
        </p:nvSpPr>
        <p:spPr>
          <a:xfrm>
            <a:off x="380903" y="2342642"/>
            <a:ext cx="3276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5429"/>
            <a:r>
              <a:rPr lang="es-ES" sz="1400" dirty="0" err="1">
                <a:solidFill>
                  <a:srgbClr val="C00000"/>
                </a:solidFill>
                <a:ea typeface="Verdana" panose="020B0604030504040204" pitchFamily="34" charset="0"/>
              </a:rPr>
              <a:t>Judicialidad</a:t>
            </a:r>
            <a:r>
              <a:rPr lang="es-ES" sz="1400" dirty="0">
                <a:solidFill>
                  <a:srgbClr val="C00000"/>
                </a:solidFill>
                <a:ea typeface="Verdana" panose="020B0604030504040204" pitchFamily="34" charset="0"/>
              </a:rPr>
              <a:t> contenida que comenzó a recuperarse a fines del 2019, se detuvo </a:t>
            </a:r>
            <a:br>
              <a:rPr lang="es-ES" sz="1400" dirty="0">
                <a:solidFill>
                  <a:srgbClr val="C00000"/>
                </a:solidFill>
                <a:ea typeface="Verdana" panose="020B0604030504040204" pitchFamily="34" charset="0"/>
              </a:rPr>
            </a:br>
            <a:r>
              <a:rPr lang="es-ES" sz="1400" dirty="0">
                <a:solidFill>
                  <a:srgbClr val="C00000"/>
                </a:solidFill>
                <a:ea typeface="Verdana" panose="020B0604030504040204" pitchFamily="34" charset="0"/>
              </a:rPr>
              <a:t>en pandemia (por ASPO y DISPO) y continuará creciendo en el 2021</a:t>
            </a:r>
            <a:endParaRPr lang="es-AR" sz="1400" dirty="0">
              <a:solidFill>
                <a:srgbClr val="C00000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89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1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3894441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STOCK DE JUICIOS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4498023" y="932619"/>
            <a:ext cx="7292172" cy="509204"/>
            <a:chOff x="4498023" y="1067089"/>
            <a:chExt cx="7292172" cy="764502"/>
          </a:xfrm>
        </p:grpSpPr>
        <p:sp>
          <p:nvSpPr>
            <p:cNvPr id="17" name="object 12"/>
            <p:cNvSpPr/>
            <p:nvPr/>
          </p:nvSpPr>
          <p:spPr>
            <a:xfrm>
              <a:off x="4498023" y="1067089"/>
              <a:ext cx="271148" cy="7564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" name="object 13"/>
            <p:cNvSpPr/>
            <p:nvPr/>
          </p:nvSpPr>
          <p:spPr>
            <a:xfrm>
              <a:off x="11633041" y="1082079"/>
              <a:ext cx="157154" cy="74951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9" name="object 14"/>
          <p:cNvSpPr txBox="1"/>
          <p:nvPr/>
        </p:nvSpPr>
        <p:spPr>
          <a:xfrm>
            <a:off x="4769171" y="1017929"/>
            <a:ext cx="6695262" cy="343684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200" b="1" dirty="0">
                <a:solidFill>
                  <a:srgbClr val="46855C"/>
                </a:solidFill>
              </a:rPr>
              <a:t>LAS ART SIGUEN TRABAJANDO EN DISMINUIRLO</a:t>
            </a:r>
          </a:p>
        </p:txBody>
      </p:sp>
      <p:graphicFrame>
        <p:nvGraphicFramePr>
          <p:cNvPr id="13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491087"/>
              </p:ext>
            </p:extLst>
          </p:nvPr>
        </p:nvGraphicFramePr>
        <p:xfrm>
          <a:off x="489622" y="2267632"/>
          <a:ext cx="11154051" cy="4586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6974957" y="1580047"/>
            <a:ext cx="4939313" cy="1297189"/>
            <a:chOff x="6974957" y="1580047"/>
            <a:chExt cx="4939313" cy="1297189"/>
          </a:xfrm>
        </p:grpSpPr>
        <p:sp>
          <p:nvSpPr>
            <p:cNvPr id="3" name="Flecha abajo 2"/>
            <p:cNvSpPr/>
            <p:nvPr/>
          </p:nvSpPr>
          <p:spPr>
            <a:xfrm flipH="1">
              <a:off x="10816645" y="1875012"/>
              <a:ext cx="1097625" cy="1002224"/>
            </a:xfrm>
            <a:prstGeom prst="downArrow">
              <a:avLst/>
            </a:prstGeom>
            <a:solidFill>
              <a:srgbClr val="A2C2AD"/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Rectángulo 3"/>
            <p:cNvSpPr/>
            <p:nvPr/>
          </p:nvSpPr>
          <p:spPr>
            <a:xfrm flipH="1">
              <a:off x="6974957" y="1580047"/>
              <a:ext cx="4668716" cy="641532"/>
            </a:xfrm>
            <a:prstGeom prst="rect">
              <a:avLst/>
            </a:prstGeom>
            <a:solidFill>
              <a:srgbClr val="A2C2AD"/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000" b="1" dirty="0">
                  <a:solidFill>
                    <a:schemeClr val="bg1"/>
                  </a:solidFill>
                </a:rPr>
                <a:t>Caída del 28% desde el pico en mar-18</a:t>
              </a:r>
            </a:p>
          </p:txBody>
        </p:sp>
      </p:grpSp>
      <p:sp>
        <p:nvSpPr>
          <p:cNvPr id="16" name="Rectángulo 15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61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1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JUICIOS INGRESADOS POR PROVINCIA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6008122" y="932619"/>
            <a:ext cx="5442439" cy="667581"/>
            <a:chOff x="6008122" y="932619"/>
            <a:chExt cx="5442439" cy="764502"/>
          </a:xfrm>
        </p:grpSpPr>
        <p:sp>
          <p:nvSpPr>
            <p:cNvPr id="17" name="object 12"/>
            <p:cNvSpPr/>
            <p:nvPr/>
          </p:nvSpPr>
          <p:spPr>
            <a:xfrm>
              <a:off x="6008122" y="932619"/>
              <a:ext cx="271148" cy="7564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" name="object 13"/>
            <p:cNvSpPr/>
            <p:nvPr/>
          </p:nvSpPr>
          <p:spPr>
            <a:xfrm>
              <a:off x="11293407" y="947609"/>
              <a:ext cx="157154" cy="74951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9" name="object 14"/>
          <p:cNvSpPr txBox="1"/>
          <p:nvPr/>
        </p:nvSpPr>
        <p:spPr>
          <a:xfrm>
            <a:off x="6121175" y="1077929"/>
            <a:ext cx="5212573" cy="297517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b="1" dirty="0">
                <a:solidFill>
                  <a:srgbClr val="46855C"/>
                </a:solidFill>
              </a:rPr>
              <a:t>JUICIOS NOTIFICADOS A LAS ART POST LEY 27.348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249879"/>
              </p:ext>
            </p:extLst>
          </p:nvPr>
        </p:nvGraphicFramePr>
        <p:xfrm>
          <a:off x="489622" y="1482493"/>
          <a:ext cx="11238552" cy="4905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4776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2</a:t>
              </a:r>
            </a:p>
          </p:txBody>
        </p:sp>
      </p:grpSp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ACOMPAÑAMIENTO JUDICIAL – CSJN – 2018 A 2021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object 11"/>
          <p:cNvSpPr txBox="1"/>
          <p:nvPr/>
        </p:nvSpPr>
        <p:spPr>
          <a:xfrm>
            <a:off x="354829" y="1430900"/>
            <a:ext cx="10295637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s-AR" sz="2200" b="1" spc="60" dirty="0">
                <a:solidFill>
                  <a:srgbClr val="46855C"/>
                </a:solidFill>
                <a:cs typeface="Calibri"/>
              </a:rPr>
              <a:t>Más de 2 docenas de fallos con aval importante a aspectos clave del sistema </a:t>
            </a:r>
            <a:endParaRPr sz="2200" b="1" dirty="0">
              <a:solidFill>
                <a:srgbClr val="46855C"/>
              </a:solidFill>
              <a:latin typeface="Tahoma"/>
              <a:cs typeface="Tahoma"/>
            </a:endParaRPr>
          </a:p>
        </p:txBody>
      </p:sp>
      <p:sp>
        <p:nvSpPr>
          <p:cNvPr id="16" name="1 Rectángulo"/>
          <p:cNvSpPr/>
          <p:nvPr/>
        </p:nvSpPr>
        <p:spPr>
          <a:xfrm>
            <a:off x="1083967" y="1833393"/>
            <a:ext cx="10236122" cy="4575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Constitucionalidad de la actuación de las CCMM como instancia administrativa previa, obligatoria y excluyente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Irretroactividad Ley 26.773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Utilización obligatoria de fórmulas prestacionales tarifadas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Utilización obligatoria del Baremo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20% adicional solo para AT (no “in </a:t>
            </a:r>
            <a:r>
              <a:rPr lang="es-A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itinere</a:t>
            </a: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”)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Monto de condena. Falta de elementos de cálculo. Arbitrariedad. </a:t>
            </a:r>
            <a:b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Consideración de factores personales. Atenuación considerando patrimonio del deudor.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Intereses. Límite al Acta 2601 CNAT (Tasa Activa).  Adecuación del interés a la realidad económica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Responsabilidad Civil. Exclusión en caso de “in </a:t>
            </a:r>
            <a:r>
              <a:rPr lang="es-A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itinere</a:t>
            </a: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”. Requisito de relación causal. </a:t>
            </a:r>
            <a:b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Actividad desplegada por la ART.  Actitud del trabajador. Pautas de ponderación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Pericias. Enfermedad preexistente. Enfermedad no reclamada. Factores extra-laborales. </a:t>
            </a:r>
            <a:b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Falta de ponderación de pruebas</a:t>
            </a:r>
          </a:p>
        </p:txBody>
      </p:sp>
    </p:spTree>
    <p:extLst>
      <p:ext uri="{BB962C8B-B14F-4D97-AF65-F5344CB8AC3E}">
        <p14:creationId xmlns:p14="http://schemas.microsoft.com/office/powerpoint/2010/main" val="3346212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</a:t>
              </a:r>
            </a:p>
          </p:txBody>
        </p:sp>
      </p:grpSp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JUICIOS INGRESADOS CADA 10.000 TRABAJADORES CUBIERTOS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Rectángulo 14"/>
          <p:cNvSpPr/>
          <p:nvPr/>
        </p:nvSpPr>
        <p:spPr>
          <a:xfrm>
            <a:off x="310816" y="1541495"/>
            <a:ext cx="30410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93559">
              <a:spcBef>
                <a:spcPct val="0"/>
              </a:spcBef>
              <a:defRPr/>
            </a:pPr>
            <a:r>
              <a:rPr lang="es-ES" altLang="es-AR" sz="1600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POR SECTOR DE ACTIVIDAD</a:t>
            </a:r>
          </a:p>
        </p:txBody>
      </p:sp>
      <p:graphicFrame>
        <p:nvGraphicFramePr>
          <p:cNvPr id="17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857263"/>
              </p:ext>
            </p:extLst>
          </p:nvPr>
        </p:nvGraphicFramePr>
        <p:xfrm>
          <a:off x="107576" y="1734671"/>
          <a:ext cx="11785428" cy="5015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uadroTexto 1">
            <a:extLst>
              <a:ext uri="{FF2B5EF4-FFF2-40B4-BE49-F238E27FC236}">
                <a16:creationId xmlns:a16="http://schemas.microsoft.com/office/drawing/2014/main" id="{DB9A4ACE-85CE-489C-A60B-8375346BAA8C}"/>
              </a:ext>
            </a:extLst>
          </p:cNvPr>
          <p:cNvSpPr txBox="1"/>
          <p:nvPr/>
        </p:nvSpPr>
        <p:spPr>
          <a:xfrm>
            <a:off x="234349" y="6330992"/>
            <a:ext cx="2649525" cy="296403"/>
          </a:xfrm>
          <a:prstGeom prst="rect">
            <a:avLst/>
          </a:prstGeom>
        </p:spPr>
        <p:txBody>
          <a:bodyPr wrap="square" rtlCol="0" anchor="b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1000" b="1" dirty="0">
                <a:solidFill>
                  <a:schemeClr val="bg2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Fuente:</a:t>
            </a:r>
            <a:r>
              <a:rPr lang="es-AR" sz="1000" dirty="0">
                <a:solidFill>
                  <a:schemeClr val="bg2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SRT    </a:t>
            </a:r>
          </a:p>
        </p:txBody>
      </p:sp>
    </p:spTree>
    <p:extLst>
      <p:ext uri="{BB962C8B-B14F-4D97-AF65-F5344CB8AC3E}">
        <p14:creationId xmlns:p14="http://schemas.microsoft.com/office/powerpoint/2010/main" val="731611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</a:rPr>
                <a:t>LITIGIOSIDAD. INEDITO 2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ACOMPAÑAMIENTO JUDICIAL - CSJN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5" name="Google Shape;126;p18"/>
          <p:cNvGraphicFramePr/>
          <p:nvPr/>
        </p:nvGraphicFramePr>
        <p:xfrm>
          <a:off x="354830" y="1525015"/>
          <a:ext cx="11438636" cy="4821199"/>
        </p:xfrm>
        <a:graphic>
          <a:graphicData uri="http://schemas.openxmlformats.org/drawingml/2006/table">
            <a:tbl>
              <a:tblPr>
                <a:noFill/>
                <a:effectLst/>
              </a:tblPr>
              <a:tblGrid>
                <a:gridCol w="589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9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62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Imposición de costas al trabajador por no presentación a pericia</a:t>
                      </a:r>
                      <a:endParaRPr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LÓPEZ c/ HORIZONTE</a:t>
                      </a:r>
                      <a:endParaRPr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04/07/17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Dictado de nueva sentencia por monto de condena arbitrario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FONTANA c/ BRINK´S ARGENTINA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03/10/17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22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Utilización obligatoria de fórmulas prestacionales tarifadas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MARANDO c/ QBE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12/09/17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01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Eximición de responsabilidad civil dada la actitud del trabajador</a:t>
                      </a: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MOLINA c/ QBE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21/06/18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377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Accidente “in </a:t>
                      </a:r>
                      <a:r>
                        <a:rPr kumimoji="0" lang="es-E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itinere</a:t>
                      </a: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”. Improcedencia del adicional del 20%. </a:t>
                      </a:r>
                      <a:b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RIPTE sólo sobre sumas fijas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PAEZ  ALFONSO c/  ASOCIART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27/09/18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85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Fondo de Garantía. Excluye intereses y costas</a:t>
                      </a: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VILLANUEVA  c/ LA GRUTA SRL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11/10/18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76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Eximición de Responsabilidad Civil por falta de relación causal</a:t>
                      </a:r>
                      <a:endParaRPr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PALACIN c/ BRUNO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13/11/18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652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Irretroactividad Ley 26773</a:t>
                      </a: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DÍAZ  GARCÍA c/ SWISS MEDICAL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04/12/18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652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7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Tasa de interés. Límites al Acta 2601 CNAT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BONET c/ EXPERTA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26/02/19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6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327930"/>
              </p:ext>
            </p:extLst>
          </p:nvPr>
        </p:nvGraphicFramePr>
        <p:xfrm>
          <a:off x="540000" y="1357622"/>
          <a:ext cx="11353004" cy="535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6AA5A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6AA5A6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6AA5A6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COBERTURA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36000" cy="468000"/>
          </a:xfrm>
          <a:prstGeom prst="rect">
            <a:avLst/>
          </a:prstGeom>
          <a:solidFill>
            <a:srgbClr val="6AA5A6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EVOLUCIÓN DE LA COBERTURA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Google Shape;13255;p74"/>
          <p:cNvSpPr/>
          <p:nvPr/>
        </p:nvSpPr>
        <p:spPr>
          <a:xfrm>
            <a:off x="540000" y="1022650"/>
            <a:ext cx="269599" cy="258383"/>
          </a:xfrm>
          <a:custGeom>
            <a:avLst/>
            <a:gdLst/>
            <a:ahLst/>
            <a:cxnLst/>
            <a:rect l="l" t="t" r="r" b="b"/>
            <a:pathLst>
              <a:path w="18772" h="17991" extrusionOk="0">
                <a:moveTo>
                  <a:pt x="17492" y="6197"/>
                </a:moveTo>
                <a:lnTo>
                  <a:pt x="17217" y="8063"/>
                </a:lnTo>
                <a:lnTo>
                  <a:pt x="15626" y="6472"/>
                </a:lnTo>
                <a:lnTo>
                  <a:pt x="17492" y="6197"/>
                </a:lnTo>
                <a:close/>
                <a:moveTo>
                  <a:pt x="6055" y="9391"/>
                </a:moveTo>
                <a:lnTo>
                  <a:pt x="6055" y="16858"/>
                </a:lnTo>
                <a:lnTo>
                  <a:pt x="1133" y="16858"/>
                </a:lnTo>
                <a:lnTo>
                  <a:pt x="1133" y="13332"/>
                </a:lnTo>
                <a:lnTo>
                  <a:pt x="6055" y="9391"/>
                </a:lnTo>
                <a:close/>
                <a:moveTo>
                  <a:pt x="7187" y="9141"/>
                </a:moveTo>
                <a:lnTo>
                  <a:pt x="11903" y="11568"/>
                </a:lnTo>
                <a:lnTo>
                  <a:pt x="11903" y="16858"/>
                </a:lnTo>
                <a:lnTo>
                  <a:pt x="7187" y="16858"/>
                </a:lnTo>
                <a:lnTo>
                  <a:pt x="7187" y="9141"/>
                </a:lnTo>
                <a:close/>
                <a:moveTo>
                  <a:pt x="565" y="1"/>
                </a:moveTo>
                <a:cubicBezTo>
                  <a:pt x="254" y="1"/>
                  <a:pt x="1" y="255"/>
                  <a:pt x="1" y="569"/>
                </a:cubicBezTo>
                <a:lnTo>
                  <a:pt x="1" y="17423"/>
                </a:lnTo>
                <a:cubicBezTo>
                  <a:pt x="1" y="17737"/>
                  <a:pt x="254" y="17991"/>
                  <a:pt x="565" y="17991"/>
                </a:cubicBezTo>
                <a:lnTo>
                  <a:pt x="18141" y="17991"/>
                </a:lnTo>
                <a:cubicBezTo>
                  <a:pt x="18455" y="17991"/>
                  <a:pt x="18706" y="17737"/>
                  <a:pt x="18706" y="17423"/>
                </a:cubicBezTo>
                <a:cubicBezTo>
                  <a:pt x="18706" y="17112"/>
                  <a:pt x="18455" y="16858"/>
                  <a:pt x="18141" y="16858"/>
                </a:cubicBezTo>
                <a:lnTo>
                  <a:pt x="13033" y="16858"/>
                </a:lnTo>
                <a:lnTo>
                  <a:pt x="13033" y="11457"/>
                </a:lnTo>
                <a:lnTo>
                  <a:pt x="16022" y="8467"/>
                </a:lnTo>
                <a:lnTo>
                  <a:pt x="17214" y="9660"/>
                </a:lnTo>
                <a:cubicBezTo>
                  <a:pt x="17329" y="9774"/>
                  <a:pt x="17471" y="9826"/>
                  <a:pt x="17611" y="9826"/>
                </a:cubicBezTo>
                <a:cubicBezTo>
                  <a:pt x="17874" y="9826"/>
                  <a:pt x="18129" y="9643"/>
                  <a:pt x="18175" y="9343"/>
                </a:cubicBezTo>
                <a:lnTo>
                  <a:pt x="18721" y="5608"/>
                </a:lnTo>
                <a:cubicBezTo>
                  <a:pt x="18771" y="5262"/>
                  <a:pt x="18501" y="4962"/>
                  <a:pt x="18164" y="4962"/>
                </a:cubicBezTo>
                <a:cubicBezTo>
                  <a:pt x="18137" y="4962"/>
                  <a:pt x="18109" y="4964"/>
                  <a:pt x="18081" y="4968"/>
                </a:cubicBezTo>
                <a:lnTo>
                  <a:pt x="14346" y="5514"/>
                </a:lnTo>
                <a:cubicBezTo>
                  <a:pt x="13887" y="5584"/>
                  <a:pt x="13700" y="6145"/>
                  <a:pt x="14029" y="6475"/>
                </a:cubicBezTo>
                <a:lnTo>
                  <a:pt x="15222" y="7667"/>
                </a:lnTo>
                <a:lnTo>
                  <a:pt x="12359" y="10530"/>
                </a:lnTo>
                <a:lnTo>
                  <a:pt x="6879" y="7710"/>
                </a:lnTo>
                <a:cubicBezTo>
                  <a:pt x="6867" y="7703"/>
                  <a:pt x="6855" y="7697"/>
                  <a:pt x="6846" y="7694"/>
                </a:cubicBezTo>
                <a:lnTo>
                  <a:pt x="6831" y="7688"/>
                </a:lnTo>
                <a:lnTo>
                  <a:pt x="6794" y="7673"/>
                </a:lnTo>
                <a:lnTo>
                  <a:pt x="6776" y="7670"/>
                </a:lnTo>
                <a:cubicBezTo>
                  <a:pt x="6767" y="7667"/>
                  <a:pt x="6755" y="7664"/>
                  <a:pt x="6743" y="7661"/>
                </a:cubicBezTo>
                <a:lnTo>
                  <a:pt x="6728" y="7658"/>
                </a:lnTo>
                <a:cubicBezTo>
                  <a:pt x="6713" y="7655"/>
                  <a:pt x="6695" y="7652"/>
                  <a:pt x="6680" y="7649"/>
                </a:cubicBezTo>
                <a:lnTo>
                  <a:pt x="6553" y="7649"/>
                </a:lnTo>
                <a:cubicBezTo>
                  <a:pt x="6541" y="7649"/>
                  <a:pt x="6526" y="7655"/>
                  <a:pt x="6514" y="7655"/>
                </a:cubicBezTo>
                <a:lnTo>
                  <a:pt x="6495" y="7661"/>
                </a:lnTo>
                <a:cubicBezTo>
                  <a:pt x="6483" y="7661"/>
                  <a:pt x="6474" y="7664"/>
                  <a:pt x="6465" y="7667"/>
                </a:cubicBezTo>
                <a:lnTo>
                  <a:pt x="6447" y="7673"/>
                </a:lnTo>
                <a:cubicBezTo>
                  <a:pt x="6432" y="7679"/>
                  <a:pt x="6417" y="7682"/>
                  <a:pt x="6405" y="7688"/>
                </a:cubicBezTo>
                <a:lnTo>
                  <a:pt x="6387" y="7697"/>
                </a:lnTo>
                <a:lnTo>
                  <a:pt x="6360" y="7710"/>
                </a:lnTo>
                <a:lnTo>
                  <a:pt x="6341" y="7719"/>
                </a:lnTo>
                <a:cubicBezTo>
                  <a:pt x="6332" y="7725"/>
                  <a:pt x="6323" y="7731"/>
                  <a:pt x="6314" y="7737"/>
                </a:cubicBezTo>
                <a:lnTo>
                  <a:pt x="6299" y="7746"/>
                </a:lnTo>
                <a:cubicBezTo>
                  <a:pt x="6287" y="7752"/>
                  <a:pt x="6275" y="7761"/>
                  <a:pt x="6266" y="7770"/>
                </a:cubicBezTo>
                <a:lnTo>
                  <a:pt x="6260" y="7776"/>
                </a:lnTo>
                <a:lnTo>
                  <a:pt x="1133" y="11879"/>
                </a:lnTo>
                <a:lnTo>
                  <a:pt x="1133" y="569"/>
                </a:lnTo>
                <a:cubicBezTo>
                  <a:pt x="1133" y="255"/>
                  <a:pt x="879" y="1"/>
                  <a:pt x="56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354829" y="6300321"/>
            <a:ext cx="6694387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AR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Fuente:</a:t>
            </a:r>
            <a:r>
              <a:rPr lang="es-A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Elaboraci</a:t>
            </a:r>
            <a:r>
              <a:rPr lang="es-AR" altLang="ja-JP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34" charset="-128"/>
              </a:rPr>
              <a:t>ón propia en base a datos trimestrales de SRT y estimaciones de UART.</a:t>
            </a:r>
            <a:endParaRPr lang="es-E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4370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</a:rPr>
                <a:t>LITIGIOSIDAD. INEDITO 2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ACOMPAÑAMIENTO JUDICIAL - CSJN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1" name="Google Shape;126;p18"/>
          <p:cNvGraphicFramePr/>
          <p:nvPr/>
        </p:nvGraphicFramePr>
        <p:xfrm>
          <a:off x="378923" y="1528410"/>
          <a:ext cx="11438636" cy="492746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33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2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17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Eximición de Responsabilidad Civil por actividad de la ART</a:t>
                      </a: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RODRÍGUEZ c/ INDUSTRIAS PERNA SRL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12/03/19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987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No procede indemnización por enfermedades preexistentes si el</a:t>
                      </a:r>
                      <a:br>
                        <a:rPr kumimoji="0" lang="es-E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E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trabajo no influyó en su agravamiento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BAEZ c/ DARLENE SAIC</a:t>
                      </a:r>
                      <a:endParaRPr kumimoji="0" lang="es-E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09/04/19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80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Eximición de la ART por condena “extra </a:t>
                      </a:r>
                      <a:r>
                        <a:rPr kumimoji="0" lang="es-E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petitia</a:t>
                      </a: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” </a:t>
                      </a:r>
                      <a:b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(la ART no fue demandada)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FERNÁNDEZ c/ UNILEVER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28/05/19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08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Absurdo pericial. No aplicación de Baremo. Meñique de $ 8 millones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CANNAO c/ CONGELADORES PATAGÓNICOS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11/06/19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27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Choque en ruta. Eximición de Responsabilidad Civil por falta de </a:t>
                      </a:r>
                      <a:b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relación causal</a:t>
                      </a: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RÍOS  c/ TRANSP. ECHEVERRÍA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02/07/19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94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Validó la extinción del contrato por falta de pago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ACOSTA c/ INDUSTRIAS PROPAR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22/08/19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27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7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Tasa de interés. Límites al Acta 2601 CNAT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BONET c/ EXPERTA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26/02/19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1647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Absurdo pericial. Lesiones inexistentes y Preexistencia.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Arbitrariedad en el monto sentenciado (cuadruplica monto demandado)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BOZA  c/  BRIDGSTONE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29/08/19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227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Piso prestacional vigente a la fecha de la contingencia, no a la fecha de la sentencia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AIELLO c/ GALENO 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03/09/19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72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</a:rPr>
                <a:t>LITIGIOSIDAD. INEDITO 2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ACOMPAÑAMIENTO JUDICIAL - CSJN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3" name="Google Shape;126;p18"/>
          <p:cNvGraphicFramePr/>
          <p:nvPr/>
        </p:nvGraphicFramePr>
        <p:xfrm>
          <a:off x="354830" y="1696050"/>
          <a:ext cx="11438636" cy="458177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457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2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Absurdo pericial. Lesiones inexistentes y Preexistencia.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Arbitrariedad en el monto sentenciado (cuadruplica monto demandado)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BOZA  c/  BRIDGSTONE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29/08/19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2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Arbitrariedad en el monto de la sentencia. Revoca por ausencia de cálculo y por no </a:t>
                      </a:r>
                      <a:b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tener en cuenta % de incapacidad, ingresos y factores personales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IBARRA  c/  INDUSTRIAS ALIMENTARIAS DEL SUD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03/09/19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91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Piso prestacional vigente a la fecha de la contingencia, no a la fecha de la sentencia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AIELLO c/ GALENO 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03/09/19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91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Revoca sentencia que elevó al doble la incapacidad de una pericia firme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ROLÓN c/ ALGABO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18/02/20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391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 por acreditado el pago extrajudicial de la ART expresamente reconocido </a:t>
                      </a:r>
                      <a:b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por el trabajador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LÓPEZ c/ PROVINCIA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18/02/20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391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Revoca intereses por el cuádruple del monto del capital ya actualizado</a:t>
                      </a: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ALARCÓN c/ SAPIENZA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27/02/20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764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Resuelve por unanimidad la constitucionalidad de la actuación de las CCMM como instancia administrativa previa, obligatoria y excluyente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POGONZA c/ GALENO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02/09/21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02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2</a:t>
              </a:r>
            </a:p>
          </p:txBody>
        </p:sp>
      </p:grpSp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ACOMPAÑAMIENTO JUDICIAL – Cortes Provinciales – 2018 a 2021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6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192011"/>
              </p:ext>
            </p:extLst>
          </p:nvPr>
        </p:nvGraphicFramePr>
        <p:xfrm>
          <a:off x="677311" y="1847829"/>
          <a:ext cx="10762131" cy="4413887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srgbClr val="FFD966"/>
                  </a:innerShdw>
                </a:effectLst>
                <a:tableStyleId>{5C22544A-7EE6-4342-B048-85BDC9FD1C3A}</a:tableStyleId>
              </a:tblPr>
              <a:tblGrid>
                <a:gridCol w="1919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1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5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21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7453">
                <a:tc>
                  <a:txBody>
                    <a:bodyPr/>
                    <a:lstStyle/>
                    <a:p>
                      <a:pPr algn="ctr"/>
                      <a:r>
                        <a:rPr lang="es-AR" sz="1700" dirty="0"/>
                        <a:t>PROVINCIA</a:t>
                      </a:r>
                      <a:endParaRPr lang="es-AR" sz="17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/>
                        <a:t>ADHESIÓN</a:t>
                      </a:r>
                      <a:endParaRPr lang="es-AR" sz="17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/>
                        <a:t>PROCEDIMIENTO</a:t>
                      </a:r>
                      <a:br>
                        <a:rPr lang="es-AR" sz="1700" dirty="0"/>
                      </a:br>
                      <a:r>
                        <a:rPr lang="es-AR" sz="1700" dirty="0"/>
                        <a:t>ANTE</a:t>
                      </a:r>
                      <a:r>
                        <a:rPr lang="es-AR" sz="1700" baseline="0" dirty="0"/>
                        <a:t> CCMM</a:t>
                      </a:r>
                      <a:endParaRPr lang="es-AR" sz="17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/>
                        <a:t>BAREMO</a:t>
                      </a:r>
                      <a:endParaRPr lang="es-AR" sz="17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/>
                        <a:t>OTROS</a:t>
                      </a:r>
                      <a:endParaRPr lang="es-AR" sz="17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694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CABA - CNAT</a:t>
                      </a:r>
                      <a:endParaRPr lang="es-AR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N/A</a:t>
                      </a: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 Salas a favor</a:t>
                      </a:r>
                    </a:p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 en contra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 Salas a favor</a:t>
                      </a:r>
                    </a:p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r>
                        <a:rPr lang="es-AR" sz="17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en contra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88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PBA</a:t>
                      </a:r>
                      <a:endParaRPr lang="es-AR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Competencia</a:t>
                      </a:r>
                      <a:r>
                        <a:rPr lang="es-AR" sz="17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territorial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88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SANTA FE</a:t>
                      </a:r>
                      <a:endParaRPr lang="es-AR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Morigeración</a:t>
                      </a:r>
                      <a:r>
                        <a:rPr lang="es-AR" sz="17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de intereses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800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CÓRDOBA</a:t>
                      </a:r>
                      <a:endParaRPr lang="es-AR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Plazo de apelación</a:t>
                      </a:r>
                      <a:r>
                        <a:rPr lang="es-AR" sz="17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y cosa juzgada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588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MENDOZA</a:t>
                      </a:r>
                      <a:endParaRPr lang="es-AR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RIPTE</a:t>
                      </a:r>
                      <a:r>
                        <a:rPr lang="es-AR" sz="17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y cosa juzgada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588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ENTRE RÍOS</a:t>
                      </a:r>
                      <a:endParaRPr lang="es-AR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588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CORRIENTES</a:t>
                      </a:r>
                      <a:endParaRPr lang="es-AR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Irretroactividad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159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2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AR" sz="2400" b="1" spc="60" dirty="0">
                <a:solidFill>
                  <a:schemeClr val="bg1"/>
                </a:solidFill>
                <a:latin typeface="Calibri"/>
                <a:cs typeface="Calibri"/>
              </a:rPr>
              <a:t>SALAS A FAVOR - Casos</a:t>
            </a:r>
            <a:endParaRPr lang="es-AR" sz="24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9" name="Google Shape;134;p19"/>
          <p:cNvGraphicFramePr/>
          <p:nvPr>
            <p:extLst>
              <p:ext uri="{D42A27DB-BD31-4B8C-83A1-F6EECF244321}">
                <p14:modId xmlns:p14="http://schemas.microsoft.com/office/powerpoint/2010/main" val="1389631856"/>
              </p:ext>
            </p:extLst>
          </p:nvPr>
        </p:nvGraphicFramePr>
        <p:xfrm>
          <a:off x="1105262" y="1577238"/>
          <a:ext cx="10037310" cy="4876372"/>
        </p:xfrm>
        <a:graphic>
          <a:graphicData uri="http://schemas.openxmlformats.org/drawingml/2006/table">
            <a:tbl>
              <a:tblPr>
                <a:noFill/>
                <a:effectLst/>
              </a:tblPr>
              <a:tblGrid>
                <a:gridCol w="1708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7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1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75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SALA CNAT</a:t>
                      </a:r>
                      <a:endParaRPr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PROCEDIMIENTO ANTE CCMM</a:t>
                      </a:r>
                      <a:endParaRPr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BAREMO</a:t>
                      </a:r>
                      <a:endParaRPr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AD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4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CORTES  c/ Prevención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MUÑOZ  c/ Swiss Medical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4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II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BURGHI  c/ Swiss Medical   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FERREYRA  c/ Swiss Medical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4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III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SOTTO  c/ Galeno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4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IV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LOPEZ  c/ Galeno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SOSA  c/ Asociart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4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V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TONELLI  c/ Asociart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4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VI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VOSS  c/ Prevención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942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VII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ALARCON  c/ Swiss Medical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IZQUIERDO  c/ Asociart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LEDESMA  c/ Galeno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4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VIII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ROJAS  c/ Omint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DI PAOLA  c/ Asociart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00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X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MEDINA  c/ Swiss Medical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FEDELLE  c/ Asociart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9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000" y="5578436"/>
            <a:ext cx="2734152" cy="720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783964" y="1586751"/>
            <a:ext cx="4756742" cy="1800000"/>
          </a:xfrm>
          <a:prstGeom prst="rect">
            <a:avLst/>
          </a:prstGeom>
          <a:solidFill>
            <a:srgbClr val="E64D3E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object 17"/>
          <p:cNvSpPr txBox="1"/>
          <p:nvPr/>
        </p:nvSpPr>
        <p:spPr>
          <a:xfrm>
            <a:off x="7104302" y="2155432"/>
            <a:ext cx="4252595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es-AR" sz="4400" b="1" spc="-20" dirty="0">
                <a:solidFill>
                  <a:srgbClr val="FFFFFF"/>
                </a:solidFill>
                <a:cs typeface="Calibri"/>
              </a:rPr>
              <a:t>PENDIENTES</a:t>
            </a:r>
            <a:endParaRPr sz="36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88898" y="1591234"/>
            <a:ext cx="3600000" cy="1800000"/>
          </a:xfrm>
          <a:prstGeom prst="rect">
            <a:avLst/>
          </a:prstGeom>
          <a:solidFill>
            <a:srgbClr val="E64D3E">
              <a:alpha val="56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64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107576"/>
            <a:ext cx="4519015" cy="6642848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8224394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      FALTA DE CONFORMACIÓN DE LOS CMF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516516" y="969517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976451"/>
              </p:ext>
            </p:extLst>
          </p:nvPr>
        </p:nvGraphicFramePr>
        <p:xfrm>
          <a:off x="4776716" y="1634831"/>
          <a:ext cx="7088104" cy="4958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8104">
                  <a:extLst>
                    <a:ext uri="{9D8B030D-6E8A-4147-A177-3AD203B41FA5}">
                      <a16:colId xmlns:a16="http://schemas.microsoft.com/office/drawing/2014/main" val="215685123"/>
                    </a:ext>
                  </a:extLst>
                </a:gridCol>
              </a:tblGrid>
              <a:tr h="444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ANTE LA AUSENCIA CMF: </a:t>
                      </a:r>
                      <a:r>
                        <a:rPr lang="es-MX" sz="18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Descalabro pericial en la justicia</a:t>
                      </a:r>
                      <a:endParaRPr lang="es-MX" sz="18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25514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Pericias sin control especializado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732126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Honorarios de peritos atados al resultado del juicio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535634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admisión de peritos de parte (CABA y PBA)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757598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utilización (o uso inadecuado) del Baremo</a:t>
                      </a:r>
                      <a:b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</a:br>
                      <a:endParaRPr lang="es-ES" sz="17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Verdana" pitchFamily="34" charset="0"/>
                        <a:cs typeface="Calibri" pitchFamily="34" charset="0"/>
                      </a:endParaRP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939430"/>
                  </a:ext>
                </a:extLst>
              </a:tr>
              <a:tr h="444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SOLUCION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 PENDIENTE - URGENTE</a:t>
                      </a:r>
                    </a:p>
                  </a:txBody>
                  <a:tcPr marL="180000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97824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Cumplir con el artículo 2 de la Ley 27.348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044368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Conformar los CMF y Cuerpos Periciales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698680"/>
                  </a:ext>
                </a:extLst>
              </a:tr>
              <a:tr h="789455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Cuerpos </a:t>
                      </a:r>
                      <a:r>
                        <a:rPr lang="es-ES" sz="17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especializados</a:t>
                      </a: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, integrantes </a:t>
                      </a:r>
                      <a:r>
                        <a:rPr lang="es-ES" sz="17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seleccionados por concurso</a:t>
                      </a:r>
                      <a:r>
                        <a:rPr lang="es-ES" sz="1700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</a:t>
                      </a: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realizan peritajes o controlan, según sea el caso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02868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Honorarios</a:t>
                      </a: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en función del trabajo realizado (y no de la pericia)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97854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Utilización adecuada del </a:t>
                      </a:r>
                      <a:r>
                        <a:rPr lang="es-ES" sz="17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Baremo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674347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82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428107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FALTA DE CONFORMACIÓN DE LOS CMF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516516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9" name="Diagrama 28"/>
          <p:cNvGraphicFramePr/>
          <p:nvPr>
            <p:extLst>
              <p:ext uri="{D42A27DB-BD31-4B8C-83A1-F6EECF244321}">
                <p14:modId xmlns:p14="http://schemas.microsoft.com/office/powerpoint/2010/main" val="3866806896"/>
              </p:ext>
            </p:extLst>
          </p:nvPr>
        </p:nvGraphicFramePr>
        <p:xfrm>
          <a:off x="6474832" y="1544456"/>
          <a:ext cx="5009752" cy="4909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689852185"/>
              </p:ext>
            </p:extLst>
          </p:nvPr>
        </p:nvGraphicFramePr>
        <p:xfrm>
          <a:off x="723342" y="1408304"/>
          <a:ext cx="5382980" cy="4909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8" name="Grupo 17"/>
          <p:cNvGrpSpPr/>
          <p:nvPr/>
        </p:nvGrpSpPr>
        <p:grpSpPr>
          <a:xfrm>
            <a:off x="6987263" y="932619"/>
            <a:ext cx="3240711" cy="652624"/>
            <a:chOff x="6987263" y="932619"/>
            <a:chExt cx="3240711" cy="764502"/>
          </a:xfrm>
        </p:grpSpPr>
        <p:sp>
          <p:nvSpPr>
            <p:cNvPr id="30" name="object 12"/>
            <p:cNvSpPr/>
            <p:nvPr/>
          </p:nvSpPr>
          <p:spPr>
            <a:xfrm>
              <a:off x="6987263" y="932619"/>
              <a:ext cx="271148" cy="7564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31" name="object 13"/>
            <p:cNvSpPr/>
            <p:nvPr/>
          </p:nvSpPr>
          <p:spPr>
            <a:xfrm>
              <a:off x="10070820" y="947609"/>
              <a:ext cx="157154" cy="74951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7030191" y="1025082"/>
            <a:ext cx="3197783" cy="359073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300" b="1" dirty="0">
                <a:solidFill>
                  <a:srgbClr val="E15D5D"/>
                </a:solidFill>
              </a:rPr>
              <a:t>DOBLE IMPACTO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40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397665"/>
              </p:ext>
            </p:extLst>
          </p:nvPr>
        </p:nvGraphicFramePr>
        <p:xfrm>
          <a:off x="329154" y="1585434"/>
          <a:ext cx="11538173" cy="498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+mn-lt"/>
                <a:cs typeface="Calibri"/>
              </a:rPr>
              <a:t>INFRATARIFACION CRONICA. </a:t>
            </a:r>
            <a:r>
              <a:rPr lang="es-MX" sz="2400" spc="60" dirty="0">
                <a:solidFill>
                  <a:schemeClr val="bg1"/>
                </a:solidFill>
                <a:latin typeface="+mn-lt"/>
                <a:cs typeface="Calibri"/>
              </a:rPr>
              <a:t>EN PARTE POR LA LITIGIOSIDAD</a:t>
            </a:r>
            <a:endParaRPr lang="es-MX" sz="2000" dirty="0">
              <a:solidFill>
                <a:schemeClr val="bg1"/>
              </a:solidFill>
              <a:latin typeface="+mn-lt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354830" y="1501581"/>
            <a:ext cx="4371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AR" sz="2000" dirty="0">
                <a:solidFill>
                  <a:srgbClr val="E15D5D"/>
                </a:solidFill>
              </a:rPr>
              <a:t>Juicios ingresados y alícuotas promedio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240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731770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LAS TASAS DE INTERÉS EN LA JUSTICIA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1650029" y="1801907"/>
            <a:ext cx="8731100" cy="4341892"/>
            <a:chOff x="2303879" y="2141713"/>
            <a:chExt cx="7700733" cy="4002085"/>
          </a:xfrm>
        </p:grpSpPr>
        <p:sp>
          <p:nvSpPr>
            <p:cNvPr id="13" name="Google Shape;12429;p72"/>
            <p:cNvSpPr/>
            <p:nvPr/>
          </p:nvSpPr>
          <p:spPr>
            <a:xfrm>
              <a:off x="6152851" y="2141713"/>
              <a:ext cx="3851761" cy="4002051"/>
            </a:xfrm>
            <a:custGeom>
              <a:avLst/>
              <a:gdLst>
                <a:gd name="connsiteX0" fmla="*/ 0 w 79166"/>
                <a:gd name="connsiteY0" fmla="*/ 0 h 121366"/>
                <a:gd name="connsiteX1" fmla="*/ 0 w 79166"/>
                <a:gd name="connsiteY1" fmla="*/ 38997 h 121366"/>
                <a:gd name="connsiteX2" fmla="*/ 5359 w 79166"/>
                <a:gd name="connsiteY2" fmla="*/ 52918 h 121366"/>
                <a:gd name="connsiteX3" fmla="*/ 9328 w 79166"/>
                <a:gd name="connsiteY3" fmla="*/ 58469 h 121366"/>
                <a:gd name="connsiteX4" fmla="*/ 9328 w 79166"/>
                <a:gd name="connsiteY4" fmla="*/ 62897 h 121366"/>
                <a:gd name="connsiteX5" fmla="*/ 5359 w 79166"/>
                <a:gd name="connsiteY5" fmla="*/ 68448 h 121366"/>
                <a:gd name="connsiteX6" fmla="*/ 0 w 79166"/>
                <a:gd name="connsiteY6" fmla="*/ 82370 h 121366"/>
                <a:gd name="connsiteX7" fmla="*/ 0 w 79166"/>
                <a:gd name="connsiteY7" fmla="*/ 121366 h 121366"/>
                <a:gd name="connsiteX8" fmla="*/ 68742 w 79166"/>
                <a:gd name="connsiteY8" fmla="*/ 121366 h 121366"/>
                <a:gd name="connsiteX9" fmla="*/ 68742 w 79166"/>
                <a:gd name="connsiteY9" fmla="*/ 85815 h 121366"/>
                <a:gd name="connsiteX10" fmla="*/ 74292 w 79166"/>
                <a:gd name="connsiteY10" fmla="*/ 68448 h 121366"/>
                <a:gd name="connsiteX11" fmla="*/ 78248 w 79166"/>
                <a:gd name="connsiteY11" fmla="*/ 62897 h 121366"/>
                <a:gd name="connsiteX12" fmla="*/ 78248 w 79166"/>
                <a:gd name="connsiteY12" fmla="*/ 58469 h 121366"/>
                <a:gd name="connsiteX13" fmla="*/ 68729 w 79166"/>
                <a:gd name="connsiteY13" fmla="*/ 35551 h 121366"/>
                <a:gd name="connsiteX14" fmla="*/ 68729 w 79166"/>
                <a:gd name="connsiteY14" fmla="*/ 0 h 121366"/>
                <a:gd name="connsiteX15" fmla="*/ 0 w 79166"/>
                <a:gd name="connsiteY15" fmla="*/ 0 h 121366"/>
                <a:gd name="connsiteX0" fmla="*/ 0 w 78248"/>
                <a:gd name="connsiteY0" fmla="*/ 0 h 121366"/>
                <a:gd name="connsiteX1" fmla="*/ 0 w 78248"/>
                <a:gd name="connsiteY1" fmla="*/ 38997 h 121366"/>
                <a:gd name="connsiteX2" fmla="*/ 5359 w 78248"/>
                <a:gd name="connsiteY2" fmla="*/ 52918 h 121366"/>
                <a:gd name="connsiteX3" fmla="*/ 9328 w 78248"/>
                <a:gd name="connsiteY3" fmla="*/ 58469 h 121366"/>
                <a:gd name="connsiteX4" fmla="*/ 9328 w 78248"/>
                <a:gd name="connsiteY4" fmla="*/ 62897 h 121366"/>
                <a:gd name="connsiteX5" fmla="*/ 5359 w 78248"/>
                <a:gd name="connsiteY5" fmla="*/ 68448 h 121366"/>
                <a:gd name="connsiteX6" fmla="*/ 0 w 78248"/>
                <a:gd name="connsiteY6" fmla="*/ 82370 h 121366"/>
                <a:gd name="connsiteX7" fmla="*/ 0 w 78248"/>
                <a:gd name="connsiteY7" fmla="*/ 121366 h 121366"/>
                <a:gd name="connsiteX8" fmla="*/ 68742 w 78248"/>
                <a:gd name="connsiteY8" fmla="*/ 121366 h 121366"/>
                <a:gd name="connsiteX9" fmla="*/ 68742 w 78248"/>
                <a:gd name="connsiteY9" fmla="*/ 85815 h 121366"/>
                <a:gd name="connsiteX10" fmla="*/ 74292 w 78248"/>
                <a:gd name="connsiteY10" fmla="*/ 68448 h 121366"/>
                <a:gd name="connsiteX11" fmla="*/ 78248 w 78248"/>
                <a:gd name="connsiteY11" fmla="*/ 62897 h 121366"/>
                <a:gd name="connsiteX12" fmla="*/ 68729 w 78248"/>
                <a:gd name="connsiteY12" fmla="*/ 35551 h 121366"/>
                <a:gd name="connsiteX13" fmla="*/ 68729 w 78248"/>
                <a:gd name="connsiteY13" fmla="*/ 0 h 121366"/>
                <a:gd name="connsiteX14" fmla="*/ 0 w 78248"/>
                <a:gd name="connsiteY14" fmla="*/ 0 h 121366"/>
                <a:gd name="connsiteX0" fmla="*/ 0 w 74292"/>
                <a:gd name="connsiteY0" fmla="*/ 0 h 121366"/>
                <a:gd name="connsiteX1" fmla="*/ 0 w 74292"/>
                <a:gd name="connsiteY1" fmla="*/ 38997 h 121366"/>
                <a:gd name="connsiteX2" fmla="*/ 5359 w 74292"/>
                <a:gd name="connsiteY2" fmla="*/ 52918 h 121366"/>
                <a:gd name="connsiteX3" fmla="*/ 9328 w 74292"/>
                <a:gd name="connsiteY3" fmla="*/ 58469 h 121366"/>
                <a:gd name="connsiteX4" fmla="*/ 9328 w 74292"/>
                <a:gd name="connsiteY4" fmla="*/ 62897 h 121366"/>
                <a:gd name="connsiteX5" fmla="*/ 5359 w 74292"/>
                <a:gd name="connsiteY5" fmla="*/ 68448 h 121366"/>
                <a:gd name="connsiteX6" fmla="*/ 0 w 74292"/>
                <a:gd name="connsiteY6" fmla="*/ 82370 h 121366"/>
                <a:gd name="connsiteX7" fmla="*/ 0 w 74292"/>
                <a:gd name="connsiteY7" fmla="*/ 121366 h 121366"/>
                <a:gd name="connsiteX8" fmla="*/ 68742 w 74292"/>
                <a:gd name="connsiteY8" fmla="*/ 121366 h 121366"/>
                <a:gd name="connsiteX9" fmla="*/ 68742 w 74292"/>
                <a:gd name="connsiteY9" fmla="*/ 85815 h 121366"/>
                <a:gd name="connsiteX10" fmla="*/ 74292 w 74292"/>
                <a:gd name="connsiteY10" fmla="*/ 68448 h 121366"/>
                <a:gd name="connsiteX11" fmla="*/ 68729 w 74292"/>
                <a:gd name="connsiteY11" fmla="*/ 35551 h 121366"/>
                <a:gd name="connsiteX12" fmla="*/ 68729 w 74292"/>
                <a:gd name="connsiteY12" fmla="*/ 0 h 121366"/>
                <a:gd name="connsiteX13" fmla="*/ 0 w 74292"/>
                <a:gd name="connsiteY13" fmla="*/ 0 h 121366"/>
                <a:gd name="connsiteX0" fmla="*/ 0 w 68742"/>
                <a:gd name="connsiteY0" fmla="*/ 0 h 121366"/>
                <a:gd name="connsiteX1" fmla="*/ 0 w 68742"/>
                <a:gd name="connsiteY1" fmla="*/ 38997 h 121366"/>
                <a:gd name="connsiteX2" fmla="*/ 5359 w 68742"/>
                <a:gd name="connsiteY2" fmla="*/ 52918 h 121366"/>
                <a:gd name="connsiteX3" fmla="*/ 9328 w 68742"/>
                <a:gd name="connsiteY3" fmla="*/ 58469 h 121366"/>
                <a:gd name="connsiteX4" fmla="*/ 9328 w 68742"/>
                <a:gd name="connsiteY4" fmla="*/ 62897 h 121366"/>
                <a:gd name="connsiteX5" fmla="*/ 5359 w 68742"/>
                <a:gd name="connsiteY5" fmla="*/ 68448 h 121366"/>
                <a:gd name="connsiteX6" fmla="*/ 0 w 68742"/>
                <a:gd name="connsiteY6" fmla="*/ 82370 h 121366"/>
                <a:gd name="connsiteX7" fmla="*/ 0 w 68742"/>
                <a:gd name="connsiteY7" fmla="*/ 121366 h 121366"/>
                <a:gd name="connsiteX8" fmla="*/ 68742 w 68742"/>
                <a:gd name="connsiteY8" fmla="*/ 121366 h 121366"/>
                <a:gd name="connsiteX9" fmla="*/ 68742 w 68742"/>
                <a:gd name="connsiteY9" fmla="*/ 85815 h 121366"/>
                <a:gd name="connsiteX10" fmla="*/ 68729 w 68742"/>
                <a:gd name="connsiteY10" fmla="*/ 35551 h 121366"/>
                <a:gd name="connsiteX11" fmla="*/ 68729 w 68742"/>
                <a:gd name="connsiteY11" fmla="*/ 0 h 121366"/>
                <a:gd name="connsiteX12" fmla="*/ 0 w 68742"/>
                <a:gd name="connsiteY12" fmla="*/ 0 h 12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742" h="121366" extrusionOk="0">
                  <a:moveTo>
                    <a:pt x="0" y="0"/>
                  </a:moveTo>
                  <a:lnTo>
                    <a:pt x="0" y="38997"/>
                  </a:lnTo>
                  <a:cubicBezTo>
                    <a:pt x="587" y="44011"/>
                    <a:pt x="2424" y="48797"/>
                    <a:pt x="5359" y="52918"/>
                  </a:cubicBezTo>
                  <a:lnTo>
                    <a:pt x="9328" y="58469"/>
                  </a:lnTo>
                  <a:cubicBezTo>
                    <a:pt x="10540" y="59694"/>
                    <a:pt x="10540" y="61672"/>
                    <a:pt x="9328" y="62897"/>
                  </a:cubicBezTo>
                  <a:lnTo>
                    <a:pt x="5359" y="68448"/>
                  </a:lnTo>
                  <a:cubicBezTo>
                    <a:pt x="2424" y="72557"/>
                    <a:pt x="587" y="77355"/>
                    <a:pt x="0" y="82370"/>
                  </a:cubicBezTo>
                  <a:lnTo>
                    <a:pt x="0" y="121366"/>
                  </a:lnTo>
                  <a:lnTo>
                    <a:pt x="68742" y="121366"/>
                  </a:lnTo>
                  <a:lnTo>
                    <a:pt x="68742" y="85815"/>
                  </a:lnTo>
                  <a:cubicBezTo>
                    <a:pt x="68740" y="71513"/>
                    <a:pt x="68731" y="49853"/>
                    <a:pt x="68729" y="35551"/>
                  </a:cubicBezTo>
                  <a:lnTo>
                    <a:pt x="687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C490"/>
            </a:solidFill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  <a:effectLst>
              <a:innerShdw blurRad="419100">
                <a:srgbClr val="437071"/>
              </a:innerShdw>
            </a:effectLst>
          </p:spPr>
          <p:txBody>
            <a:bodyPr spcFirstLastPara="1" wrap="square" lIns="900000" tIns="0" rIns="360000" bIns="0" anchor="ctr" anchorCtr="0">
              <a:noAutofit/>
            </a:bodyPr>
            <a:lstStyle/>
            <a:p>
              <a:pPr algn="ctr"/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Brecha entre tasa de actualización</a:t>
              </a:r>
              <a:b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</a:br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de pasivos judiciales y rendimiento</a:t>
              </a:r>
              <a:b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</a:br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de inversiones</a:t>
              </a:r>
              <a:b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</a:br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y/o evolución de</a:t>
              </a:r>
              <a:b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</a:br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los salarios</a:t>
              </a:r>
              <a:r>
                <a:rPr lang="es-ES" sz="2600" dirty="0">
                  <a:solidFill>
                    <a:schemeClr val="bg1"/>
                  </a:solidFill>
                </a:rPr>
                <a:t>.</a:t>
              </a:r>
              <a:endParaRPr lang="es-ES" sz="2600" dirty="0">
                <a:solidFill>
                  <a:schemeClr val="bg1"/>
                </a:solidFill>
                <a:ea typeface="Verdana" pitchFamily="34" charset="0"/>
              </a:endParaRPr>
            </a:p>
          </p:txBody>
        </p:sp>
        <p:sp>
          <p:nvSpPr>
            <p:cNvPr id="15" name="Google Shape;12430;p72"/>
            <p:cNvSpPr/>
            <p:nvPr/>
          </p:nvSpPr>
          <p:spPr>
            <a:xfrm>
              <a:off x="3639462" y="2141714"/>
              <a:ext cx="2653353" cy="4002084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bg1"/>
                </a:solidFill>
              </a:endParaRPr>
            </a:p>
          </p:txBody>
        </p:sp>
        <p:sp>
          <p:nvSpPr>
            <p:cNvPr id="16" name="Google Shape;12431;p72"/>
            <p:cNvSpPr/>
            <p:nvPr/>
          </p:nvSpPr>
          <p:spPr>
            <a:xfrm>
              <a:off x="2303879" y="2141714"/>
              <a:ext cx="3848919" cy="4002084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solidFill>
              <a:srgbClr val="849E9F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>
              <a:innerShdw blurRad="419100">
                <a:srgbClr val="335657"/>
              </a:innerShdw>
            </a:effectLst>
          </p:spPr>
          <p:txBody>
            <a:bodyPr spcFirstLastPara="1" wrap="square" lIns="432000" tIns="0" rIns="720000" bIns="0" anchor="ctr" anchorCtr="0">
              <a:noAutofit/>
            </a:bodyPr>
            <a:lstStyle/>
            <a:p>
              <a:r>
                <a:rPr lang="es-ES" sz="3300" b="1" dirty="0">
                  <a:solidFill>
                    <a:schemeClr val="bg1"/>
                  </a:solidFill>
                  <a:ea typeface="Verdana" pitchFamily="34" charset="0"/>
                </a:rPr>
                <a:t>Un agravante de la situación…</a:t>
              </a:r>
            </a:p>
          </p:txBody>
        </p:sp>
        <p:grpSp>
          <p:nvGrpSpPr>
            <p:cNvPr id="17" name="Google Shape;13907;p76"/>
            <p:cNvGrpSpPr/>
            <p:nvPr/>
          </p:nvGrpSpPr>
          <p:grpSpPr>
            <a:xfrm>
              <a:off x="2695060" y="5158854"/>
              <a:ext cx="725785" cy="714328"/>
              <a:chOff x="683125" y="1955275"/>
              <a:chExt cx="299325" cy="294600"/>
            </a:xfrm>
            <a:solidFill>
              <a:schemeClr val="bg1"/>
            </a:solidFill>
          </p:grpSpPr>
          <p:sp>
            <p:nvSpPr>
              <p:cNvPr id="18" name="Google Shape;13908;p76"/>
              <p:cNvSpPr/>
              <p:nvPr/>
            </p:nvSpPr>
            <p:spPr>
              <a:xfrm>
                <a:off x="876875" y="1989925"/>
                <a:ext cx="52800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553" extrusionOk="0">
                    <a:moveTo>
                      <a:pt x="1072" y="0"/>
                    </a:moveTo>
                    <a:cubicBezTo>
                      <a:pt x="473" y="0"/>
                      <a:pt x="64" y="473"/>
                      <a:pt x="64" y="1009"/>
                    </a:cubicBezTo>
                    <a:cubicBezTo>
                      <a:pt x="1" y="1229"/>
                      <a:pt x="158" y="1324"/>
                      <a:pt x="379" y="1324"/>
                    </a:cubicBezTo>
                    <a:cubicBezTo>
                      <a:pt x="568" y="1324"/>
                      <a:pt x="725" y="1166"/>
                      <a:pt x="725" y="977"/>
                    </a:cubicBezTo>
                    <a:cubicBezTo>
                      <a:pt x="725" y="788"/>
                      <a:pt x="883" y="631"/>
                      <a:pt x="1072" y="631"/>
                    </a:cubicBezTo>
                    <a:cubicBezTo>
                      <a:pt x="1261" y="631"/>
                      <a:pt x="1418" y="788"/>
                      <a:pt x="1418" y="977"/>
                    </a:cubicBezTo>
                    <a:cubicBezTo>
                      <a:pt x="1418" y="1103"/>
                      <a:pt x="1355" y="1198"/>
                      <a:pt x="1229" y="1292"/>
                    </a:cubicBezTo>
                    <a:cubicBezTo>
                      <a:pt x="914" y="1450"/>
                      <a:pt x="725" y="1796"/>
                      <a:pt x="725" y="2206"/>
                    </a:cubicBezTo>
                    <a:cubicBezTo>
                      <a:pt x="725" y="2395"/>
                      <a:pt x="883" y="2552"/>
                      <a:pt x="1072" y="2552"/>
                    </a:cubicBezTo>
                    <a:cubicBezTo>
                      <a:pt x="1261" y="2552"/>
                      <a:pt x="1418" y="2395"/>
                      <a:pt x="1418" y="2206"/>
                    </a:cubicBezTo>
                    <a:cubicBezTo>
                      <a:pt x="1418" y="2080"/>
                      <a:pt x="1481" y="1954"/>
                      <a:pt x="1544" y="1922"/>
                    </a:cubicBezTo>
                    <a:cubicBezTo>
                      <a:pt x="1891" y="1733"/>
                      <a:pt x="2111" y="1355"/>
                      <a:pt x="2111" y="1009"/>
                    </a:cubicBezTo>
                    <a:cubicBezTo>
                      <a:pt x="2111" y="410"/>
                      <a:pt x="1639" y="0"/>
                      <a:pt x="1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909;p76"/>
              <p:cNvSpPr/>
              <p:nvPr/>
            </p:nvSpPr>
            <p:spPr>
              <a:xfrm>
                <a:off x="683125" y="2058450"/>
                <a:ext cx="159900" cy="191425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7657" extrusionOk="0">
                    <a:moveTo>
                      <a:pt x="3245" y="693"/>
                    </a:moveTo>
                    <a:cubicBezTo>
                      <a:pt x="3812" y="693"/>
                      <a:pt x="4285" y="1166"/>
                      <a:pt x="4285" y="1702"/>
                    </a:cubicBezTo>
                    <a:cubicBezTo>
                      <a:pt x="4285" y="2269"/>
                      <a:pt x="3812" y="2710"/>
                      <a:pt x="3245" y="2710"/>
                    </a:cubicBezTo>
                    <a:cubicBezTo>
                      <a:pt x="2647" y="2710"/>
                      <a:pt x="2174" y="2269"/>
                      <a:pt x="2174" y="1702"/>
                    </a:cubicBezTo>
                    <a:cubicBezTo>
                      <a:pt x="2174" y="1166"/>
                      <a:pt x="2678" y="693"/>
                      <a:pt x="3245" y="693"/>
                    </a:cubicBezTo>
                    <a:close/>
                    <a:moveTo>
                      <a:pt x="3245" y="3434"/>
                    </a:moveTo>
                    <a:cubicBezTo>
                      <a:pt x="4569" y="3434"/>
                      <a:pt x="5671" y="4537"/>
                      <a:pt x="5671" y="5892"/>
                    </a:cubicBezTo>
                    <a:lnTo>
                      <a:pt x="5671" y="6994"/>
                    </a:lnTo>
                    <a:lnTo>
                      <a:pt x="788" y="6994"/>
                    </a:lnTo>
                    <a:lnTo>
                      <a:pt x="788" y="5892"/>
                    </a:lnTo>
                    <a:cubicBezTo>
                      <a:pt x="788" y="4537"/>
                      <a:pt x="1891" y="3434"/>
                      <a:pt x="3245" y="3434"/>
                    </a:cubicBezTo>
                    <a:close/>
                    <a:moveTo>
                      <a:pt x="3182" y="0"/>
                    </a:moveTo>
                    <a:cubicBezTo>
                      <a:pt x="2237" y="0"/>
                      <a:pt x="1418" y="788"/>
                      <a:pt x="1418" y="1733"/>
                    </a:cubicBezTo>
                    <a:cubicBezTo>
                      <a:pt x="1418" y="2206"/>
                      <a:pt x="1607" y="2678"/>
                      <a:pt x="1985" y="2993"/>
                    </a:cubicBezTo>
                    <a:cubicBezTo>
                      <a:pt x="819" y="3466"/>
                      <a:pt x="0" y="4569"/>
                      <a:pt x="0" y="5892"/>
                    </a:cubicBezTo>
                    <a:lnTo>
                      <a:pt x="0" y="7309"/>
                    </a:lnTo>
                    <a:cubicBezTo>
                      <a:pt x="126" y="7499"/>
                      <a:pt x="284" y="7656"/>
                      <a:pt x="441" y="7656"/>
                    </a:cubicBezTo>
                    <a:lnTo>
                      <a:pt x="6018" y="7656"/>
                    </a:lnTo>
                    <a:cubicBezTo>
                      <a:pt x="6238" y="7656"/>
                      <a:pt x="6396" y="7499"/>
                      <a:pt x="6396" y="7309"/>
                    </a:cubicBezTo>
                    <a:lnTo>
                      <a:pt x="6396" y="5892"/>
                    </a:lnTo>
                    <a:cubicBezTo>
                      <a:pt x="6396" y="4569"/>
                      <a:pt x="5545" y="3466"/>
                      <a:pt x="4411" y="2993"/>
                    </a:cubicBezTo>
                    <a:cubicBezTo>
                      <a:pt x="4758" y="2647"/>
                      <a:pt x="4978" y="2206"/>
                      <a:pt x="4978" y="1733"/>
                    </a:cubicBezTo>
                    <a:cubicBezTo>
                      <a:pt x="4978" y="788"/>
                      <a:pt x="4190" y="0"/>
                      <a:pt x="31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910;p76"/>
              <p:cNvSpPr/>
              <p:nvPr/>
            </p:nvSpPr>
            <p:spPr>
              <a:xfrm>
                <a:off x="824900" y="1955275"/>
                <a:ext cx="15755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6239" extrusionOk="0">
                    <a:moveTo>
                      <a:pt x="3151" y="662"/>
                    </a:moveTo>
                    <a:cubicBezTo>
                      <a:pt x="4505" y="662"/>
                      <a:pt x="5608" y="1765"/>
                      <a:pt x="5608" y="3119"/>
                    </a:cubicBezTo>
                    <a:cubicBezTo>
                      <a:pt x="5608" y="4442"/>
                      <a:pt x="4505" y="5545"/>
                      <a:pt x="3151" y="5545"/>
                    </a:cubicBezTo>
                    <a:cubicBezTo>
                      <a:pt x="2710" y="5545"/>
                      <a:pt x="2332" y="5451"/>
                      <a:pt x="1954" y="5230"/>
                    </a:cubicBezTo>
                    <a:cubicBezTo>
                      <a:pt x="1890" y="5199"/>
                      <a:pt x="1796" y="5199"/>
                      <a:pt x="1733" y="5199"/>
                    </a:cubicBezTo>
                    <a:lnTo>
                      <a:pt x="945" y="5388"/>
                    </a:lnTo>
                    <a:lnTo>
                      <a:pt x="1166" y="4694"/>
                    </a:lnTo>
                    <a:cubicBezTo>
                      <a:pt x="1229" y="4568"/>
                      <a:pt x="1166" y="4505"/>
                      <a:pt x="1134" y="4411"/>
                    </a:cubicBezTo>
                    <a:cubicBezTo>
                      <a:pt x="914" y="4033"/>
                      <a:pt x="756" y="3592"/>
                      <a:pt x="756" y="3119"/>
                    </a:cubicBezTo>
                    <a:cubicBezTo>
                      <a:pt x="725" y="1733"/>
                      <a:pt x="1827" y="662"/>
                      <a:pt x="3151" y="662"/>
                    </a:cubicBezTo>
                    <a:close/>
                    <a:moveTo>
                      <a:pt x="3182" y="0"/>
                    </a:moveTo>
                    <a:cubicBezTo>
                      <a:pt x="1449" y="0"/>
                      <a:pt x="95" y="1418"/>
                      <a:pt x="95" y="3119"/>
                    </a:cubicBezTo>
                    <a:cubicBezTo>
                      <a:pt x="95" y="3655"/>
                      <a:pt x="189" y="4190"/>
                      <a:pt x="473" y="4663"/>
                    </a:cubicBezTo>
                    <a:lnTo>
                      <a:pt x="32" y="5766"/>
                    </a:lnTo>
                    <a:cubicBezTo>
                      <a:pt x="0" y="5860"/>
                      <a:pt x="32" y="5986"/>
                      <a:pt x="126" y="6112"/>
                    </a:cubicBezTo>
                    <a:cubicBezTo>
                      <a:pt x="189" y="6175"/>
                      <a:pt x="315" y="6238"/>
                      <a:pt x="473" y="6238"/>
                    </a:cubicBezTo>
                    <a:lnTo>
                      <a:pt x="1764" y="5923"/>
                    </a:lnTo>
                    <a:cubicBezTo>
                      <a:pt x="2206" y="6144"/>
                      <a:pt x="2678" y="6238"/>
                      <a:pt x="3182" y="6238"/>
                    </a:cubicBezTo>
                    <a:cubicBezTo>
                      <a:pt x="4915" y="6238"/>
                      <a:pt x="6301" y="4820"/>
                      <a:pt x="6301" y="3119"/>
                    </a:cubicBezTo>
                    <a:cubicBezTo>
                      <a:pt x="6301" y="1386"/>
                      <a:pt x="4883" y="0"/>
                      <a:pt x="31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911;p76"/>
              <p:cNvSpPr/>
              <p:nvPr/>
            </p:nvSpPr>
            <p:spPr>
              <a:xfrm>
                <a:off x="895000" y="2058450"/>
                <a:ext cx="173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5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78"/>
                    </a:cubicBezTo>
                    <a:cubicBezTo>
                      <a:pt x="0" y="567"/>
                      <a:pt x="158" y="725"/>
                      <a:pt x="347" y="725"/>
                    </a:cubicBezTo>
                    <a:cubicBezTo>
                      <a:pt x="536" y="725"/>
                      <a:pt x="693" y="567"/>
                      <a:pt x="693" y="378"/>
                    </a:cubicBez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Rectángulo 2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00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731770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</a:t>
            </a:r>
            <a:r>
              <a:rPr lang="es-AR" sz="2400" b="1" spc="60" dirty="0">
                <a:solidFill>
                  <a:schemeClr val="bg1"/>
                </a:solidFill>
                <a:latin typeface="Calibri"/>
                <a:cs typeface="Calibri"/>
              </a:rPr>
              <a:t>ES NECESARIO….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Rectángulo 2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upo 67"/>
          <p:cNvGrpSpPr/>
          <p:nvPr/>
        </p:nvGrpSpPr>
        <p:grpSpPr>
          <a:xfrm>
            <a:off x="4596904" y="2369946"/>
            <a:ext cx="3348626" cy="3338578"/>
            <a:chOff x="11005530" y="1796681"/>
            <a:chExt cx="4499762" cy="4499762"/>
          </a:xfrm>
        </p:grpSpPr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9603C40F-28B1-4ED3-A5CC-A19F0D5D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49" y="4653011"/>
              <a:ext cx="2224446" cy="1643432"/>
            </a:xfrm>
            <a:custGeom>
              <a:avLst/>
              <a:gdLst>
                <a:gd name="T0" fmla="*/ 298 w 1922"/>
                <a:gd name="T1" fmla="*/ 324 h 1419"/>
                <a:gd name="T2" fmla="*/ 0 w 1922"/>
                <a:gd name="T3" fmla="*/ 875 h 1419"/>
                <a:gd name="T4" fmla="*/ 298 w 1922"/>
                <a:gd name="T5" fmla="*/ 1419 h 1419"/>
                <a:gd name="T6" fmla="*/ 301 w 1922"/>
                <a:gd name="T7" fmla="*/ 1419 h 1419"/>
                <a:gd name="T8" fmla="*/ 364 w 1922"/>
                <a:gd name="T9" fmla="*/ 1418 h 1419"/>
                <a:gd name="T10" fmla="*/ 490 w 1922"/>
                <a:gd name="T11" fmla="*/ 1410 h 1419"/>
                <a:gd name="T12" fmla="*/ 612 w 1922"/>
                <a:gd name="T13" fmla="*/ 1394 h 1419"/>
                <a:gd name="T14" fmla="*/ 732 w 1922"/>
                <a:gd name="T15" fmla="*/ 1371 h 1419"/>
                <a:gd name="T16" fmla="*/ 849 w 1922"/>
                <a:gd name="T17" fmla="*/ 1341 h 1419"/>
                <a:gd name="T18" fmla="*/ 964 w 1922"/>
                <a:gd name="T19" fmla="*/ 1304 h 1419"/>
                <a:gd name="T20" fmla="*/ 1075 w 1922"/>
                <a:gd name="T21" fmla="*/ 1260 h 1419"/>
                <a:gd name="T22" fmla="*/ 1182 w 1922"/>
                <a:gd name="T23" fmla="*/ 1209 h 1419"/>
                <a:gd name="T24" fmla="*/ 1287 w 1922"/>
                <a:gd name="T25" fmla="*/ 1152 h 1419"/>
                <a:gd name="T26" fmla="*/ 1387 w 1922"/>
                <a:gd name="T27" fmla="*/ 1088 h 1419"/>
                <a:gd name="T28" fmla="*/ 1482 w 1922"/>
                <a:gd name="T29" fmla="*/ 1020 h 1419"/>
                <a:gd name="T30" fmla="*/ 1574 w 1922"/>
                <a:gd name="T31" fmla="*/ 946 h 1419"/>
                <a:gd name="T32" fmla="*/ 1660 w 1922"/>
                <a:gd name="T33" fmla="*/ 866 h 1419"/>
                <a:gd name="T34" fmla="*/ 1742 w 1922"/>
                <a:gd name="T35" fmla="*/ 781 h 1419"/>
                <a:gd name="T36" fmla="*/ 1819 w 1922"/>
                <a:gd name="T37" fmla="*/ 692 h 1419"/>
                <a:gd name="T38" fmla="*/ 1889 w 1922"/>
                <a:gd name="T39" fmla="*/ 597 h 1419"/>
                <a:gd name="T40" fmla="*/ 1922 w 1922"/>
                <a:gd name="T41" fmla="*/ 549 h 1419"/>
                <a:gd name="T42" fmla="*/ 1298 w 1922"/>
                <a:gd name="T43" fmla="*/ 535 h 1419"/>
                <a:gd name="T44" fmla="*/ 970 w 1922"/>
                <a:gd name="T45" fmla="*/ 0 h 1419"/>
                <a:gd name="T46" fmla="*/ 940 w 1922"/>
                <a:gd name="T47" fmla="*/ 36 h 1419"/>
                <a:gd name="T48" fmla="*/ 874 w 1922"/>
                <a:gd name="T49" fmla="*/ 103 h 1419"/>
                <a:gd name="T50" fmla="*/ 800 w 1922"/>
                <a:gd name="T51" fmla="*/ 163 h 1419"/>
                <a:gd name="T52" fmla="*/ 721 w 1922"/>
                <a:gd name="T53" fmla="*/ 214 h 1419"/>
                <a:gd name="T54" fmla="*/ 635 w 1922"/>
                <a:gd name="T55" fmla="*/ 256 h 1419"/>
                <a:gd name="T56" fmla="*/ 546 w 1922"/>
                <a:gd name="T57" fmla="*/ 289 h 1419"/>
                <a:gd name="T58" fmla="*/ 451 w 1922"/>
                <a:gd name="T59" fmla="*/ 312 h 1419"/>
                <a:gd name="T60" fmla="*/ 353 w 1922"/>
                <a:gd name="T61" fmla="*/ 324 h 1419"/>
                <a:gd name="T62" fmla="*/ 301 w 1922"/>
                <a:gd name="T63" fmla="*/ 325 h 1419"/>
                <a:gd name="T64" fmla="*/ 298 w 1922"/>
                <a:gd name="T65" fmla="*/ 324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298" y="324"/>
                  </a:move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335657"/>
                </a:solidFill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9E2C7B22-FB40-439A-8736-0A4D2AB7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1002 w 1209"/>
                <a:gd name="T1" fmla="*/ 0 h 1842"/>
                <a:gd name="T2" fmla="*/ 678 w 1209"/>
                <a:gd name="T3" fmla="*/ 534 h 1842"/>
                <a:gd name="T4" fmla="*/ 52 w 1209"/>
                <a:gd name="T5" fmla="*/ 551 h 1842"/>
                <a:gd name="T6" fmla="*/ 66 w 1209"/>
                <a:gd name="T7" fmla="*/ 588 h 1842"/>
                <a:gd name="T8" fmla="*/ 89 w 1209"/>
                <a:gd name="T9" fmla="*/ 667 h 1842"/>
                <a:gd name="T10" fmla="*/ 106 w 1209"/>
                <a:gd name="T11" fmla="*/ 748 h 1842"/>
                <a:gd name="T12" fmla="*/ 114 w 1209"/>
                <a:gd name="T13" fmla="*/ 832 h 1842"/>
                <a:gd name="T14" fmla="*/ 115 w 1209"/>
                <a:gd name="T15" fmla="*/ 875 h 1842"/>
                <a:gd name="T16" fmla="*/ 114 w 1209"/>
                <a:gd name="T17" fmla="*/ 933 h 1842"/>
                <a:gd name="T18" fmla="*/ 98 w 1209"/>
                <a:gd name="T19" fmla="*/ 1046 h 1842"/>
                <a:gd name="T20" fmla="*/ 70 w 1209"/>
                <a:gd name="T21" fmla="*/ 1152 h 1842"/>
                <a:gd name="T22" fmla="*/ 27 w 1209"/>
                <a:gd name="T23" fmla="*/ 1255 h 1842"/>
                <a:gd name="T24" fmla="*/ 0 w 1209"/>
                <a:gd name="T25" fmla="*/ 1301 h 1842"/>
                <a:gd name="T26" fmla="*/ 324 w 1209"/>
                <a:gd name="T27" fmla="*/ 1829 h 1842"/>
                <a:gd name="T28" fmla="*/ 952 w 1209"/>
                <a:gd name="T29" fmla="*/ 1842 h 1842"/>
                <a:gd name="T30" fmla="*/ 982 w 1209"/>
                <a:gd name="T31" fmla="*/ 1789 h 1842"/>
                <a:gd name="T32" fmla="*/ 1037 w 1209"/>
                <a:gd name="T33" fmla="*/ 1677 h 1842"/>
                <a:gd name="T34" fmla="*/ 1085 w 1209"/>
                <a:gd name="T35" fmla="*/ 1563 h 1842"/>
                <a:gd name="T36" fmla="*/ 1125 w 1209"/>
                <a:gd name="T37" fmla="*/ 1444 h 1842"/>
                <a:gd name="T38" fmla="*/ 1158 w 1209"/>
                <a:gd name="T39" fmla="*/ 1323 h 1842"/>
                <a:gd name="T40" fmla="*/ 1183 w 1209"/>
                <a:gd name="T41" fmla="*/ 1198 h 1842"/>
                <a:gd name="T42" fmla="*/ 1200 w 1209"/>
                <a:gd name="T43" fmla="*/ 1070 h 1842"/>
                <a:gd name="T44" fmla="*/ 1209 w 1209"/>
                <a:gd name="T45" fmla="*/ 941 h 1842"/>
                <a:gd name="T46" fmla="*/ 1209 w 1209"/>
                <a:gd name="T47" fmla="*/ 875 h 1842"/>
                <a:gd name="T48" fmla="*/ 1209 w 1209"/>
                <a:gd name="T49" fmla="*/ 816 h 1842"/>
                <a:gd name="T50" fmla="*/ 1203 w 1209"/>
                <a:gd name="T51" fmla="*/ 700 h 1842"/>
                <a:gd name="T52" fmla="*/ 1188 w 1209"/>
                <a:gd name="T53" fmla="*/ 586 h 1842"/>
                <a:gd name="T54" fmla="*/ 1169 w 1209"/>
                <a:gd name="T55" fmla="*/ 473 h 1842"/>
                <a:gd name="T56" fmla="*/ 1142 w 1209"/>
                <a:gd name="T57" fmla="*/ 363 h 1842"/>
                <a:gd name="T58" fmla="*/ 1109 w 1209"/>
                <a:gd name="T59" fmla="*/ 257 h 1842"/>
                <a:gd name="T60" fmla="*/ 1070 w 1209"/>
                <a:gd name="T61" fmla="*/ 152 h 1842"/>
                <a:gd name="T62" fmla="*/ 1026 w 1209"/>
                <a:gd name="T63" fmla="*/ 49 h 1842"/>
                <a:gd name="T64" fmla="*/ 1002 w 1209"/>
                <a:gd name="T6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1002" y="0"/>
                  </a:moveTo>
                  <a:lnTo>
                    <a:pt x="678" y="534"/>
                  </a:lnTo>
                  <a:lnTo>
                    <a:pt x="52" y="551"/>
                  </a:ln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335657"/>
                </a:solidFill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DB822F24-EF34-44A5-B297-3D5BD416F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1" y="1801312"/>
              <a:ext cx="1817479" cy="1745278"/>
            </a:xfrm>
            <a:custGeom>
              <a:avLst/>
              <a:gdLst>
                <a:gd name="T0" fmla="*/ 6 w 1572"/>
                <a:gd name="T1" fmla="*/ 0 h 1511"/>
                <a:gd name="T2" fmla="*/ 303 w 1572"/>
                <a:gd name="T3" fmla="*/ 541 h 1511"/>
                <a:gd name="T4" fmla="*/ 0 w 1572"/>
                <a:gd name="T5" fmla="*/ 1099 h 1511"/>
                <a:gd name="T6" fmla="*/ 50 w 1572"/>
                <a:gd name="T7" fmla="*/ 1106 h 1511"/>
                <a:gd name="T8" fmla="*/ 146 w 1572"/>
                <a:gd name="T9" fmla="*/ 1129 h 1511"/>
                <a:gd name="T10" fmla="*/ 238 w 1572"/>
                <a:gd name="T11" fmla="*/ 1164 h 1511"/>
                <a:gd name="T12" fmla="*/ 325 w 1572"/>
                <a:gd name="T13" fmla="*/ 1208 h 1511"/>
                <a:gd name="T14" fmla="*/ 406 w 1572"/>
                <a:gd name="T15" fmla="*/ 1261 h 1511"/>
                <a:gd name="T16" fmla="*/ 478 w 1572"/>
                <a:gd name="T17" fmla="*/ 1324 h 1511"/>
                <a:gd name="T18" fmla="*/ 544 w 1572"/>
                <a:gd name="T19" fmla="*/ 1394 h 1511"/>
                <a:gd name="T20" fmla="*/ 603 w 1572"/>
                <a:gd name="T21" fmla="*/ 1470 h 1511"/>
                <a:gd name="T22" fmla="*/ 628 w 1572"/>
                <a:gd name="T23" fmla="*/ 1511 h 1511"/>
                <a:gd name="T24" fmla="*/ 1245 w 1572"/>
                <a:gd name="T25" fmla="*/ 1495 h 1511"/>
                <a:gd name="T26" fmla="*/ 1572 w 1572"/>
                <a:gd name="T27" fmla="*/ 958 h 1511"/>
                <a:gd name="T28" fmla="*/ 1542 w 1572"/>
                <a:gd name="T29" fmla="*/ 906 h 1511"/>
                <a:gd name="T30" fmla="*/ 1476 w 1572"/>
                <a:gd name="T31" fmla="*/ 809 h 1511"/>
                <a:gd name="T32" fmla="*/ 1404 w 1572"/>
                <a:gd name="T33" fmla="*/ 716 h 1511"/>
                <a:gd name="T34" fmla="*/ 1327 w 1572"/>
                <a:gd name="T35" fmla="*/ 626 h 1511"/>
                <a:gd name="T36" fmla="*/ 1245 w 1572"/>
                <a:gd name="T37" fmla="*/ 542 h 1511"/>
                <a:gd name="T38" fmla="*/ 1157 w 1572"/>
                <a:gd name="T39" fmla="*/ 463 h 1511"/>
                <a:gd name="T40" fmla="*/ 1065 w 1572"/>
                <a:gd name="T41" fmla="*/ 389 h 1511"/>
                <a:gd name="T42" fmla="*/ 969 w 1572"/>
                <a:gd name="T43" fmla="*/ 320 h 1511"/>
                <a:gd name="T44" fmla="*/ 870 w 1572"/>
                <a:gd name="T45" fmla="*/ 258 h 1511"/>
                <a:gd name="T46" fmla="*/ 765 w 1572"/>
                <a:gd name="T47" fmla="*/ 202 h 1511"/>
                <a:gd name="T48" fmla="*/ 657 w 1572"/>
                <a:gd name="T49" fmla="*/ 152 h 1511"/>
                <a:gd name="T50" fmla="*/ 544 w 1572"/>
                <a:gd name="T51" fmla="*/ 109 h 1511"/>
                <a:gd name="T52" fmla="*/ 430 w 1572"/>
                <a:gd name="T53" fmla="*/ 71 h 1511"/>
                <a:gd name="T54" fmla="*/ 312 w 1572"/>
                <a:gd name="T55" fmla="*/ 42 h 1511"/>
                <a:gd name="T56" fmla="*/ 192 w 1572"/>
                <a:gd name="T57" fmla="*/ 20 h 1511"/>
                <a:gd name="T58" fmla="*/ 69 w 1572"/>
                <a:gd name="T59" fmla="*/ 5 h 1511"/>
                <a:gd name="T60" fmla="*/ 6 w 1572"/>
                <a:gd name="T61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6" y="0"/>
                  </a:moveTo>
                  <a:lnTo>
                    <a:pt x="303" y="541"/>
                  </a:lnTo>
                  <a:lnTo>
                    <a:pt x="0" y="1099"/>
                  </a:ln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335657"/>
                </a:solidFill>
              </a:endParaRPr>
            </a:p>
          </p:txBody>
        </p:sp>
        <p:sp>
          <p:nvSpPr>
            <p:cNvPr id="33" name="Freeform 1164">
              <a:extLst>
                <a:ext uri="{FF2B5EF4-FFF2-40B4-BE49-F238E27FC236}">
                  <a16:creationId xmlns:a16="http://schemas.microsoft.com/office/drawing/2014/main" id="{EDD52E57-6058-4E49-8421-A574FDF5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4" y="1801312"/>
              <a:ext cx="1817479" cy="1745278"/>
            </a:xfrm>
            <a:custGeom>
              <a:avLst/>
              <a:gdLst>
                <a:gd name="T0" fmla="*/ 0 w 1572"/>
                <a:gd name="T1" fmla="*/ 1099 h 1511"/>
                <a:gd name="T2" fmla="*/ 50 w 1572"/>
                <a:gd name="T3" fmla="*/ 1106 h 1511"/>
                <a:gd name="T4" fmla="*/ 146 w 1572"/>
                <a:gd name="T5" fmla="*/ 1129 h 1511"/>
                <a:gd name="T6" fmla="*/ 238 w 1572"/>
                <a:gd name="T7" fmla="*/ 1164 h 1511"/>
                <a:gd name="T8" fmla="*/ 325 w 1572"/>
                <a:gd name="T9" fmla="*/ 1208 h 1511"/>
                <a:gd name="T10" fmla="*/ 406 w 1572"/>
                <a:gd name="T11" fmla="*/ 1261 h 1511"/>
                <a:gd name="T12" fmla="*/ 478 w 1572"/>
                <a:gd name="T13" fmla="*/ 1324 h 1511"/>
                <a:gd name="T14" fmla="*/ 544 w 1572"/>
                <a:gd name="T15" fmla="*/ 1394 h 1511"/>
                <a:gd name="T16" fmla="*/ 603 w 1572"/>
                <a:gd name="T17" fmla="*/ 1470 h 1511"/>
                <a:gd name="T18" fmla="*/ 628 w 1572"/>
                <a:gd name="T19" fmla="*/ 1511 h 1511"/>
                <a:gd name="T20" fmla="*/ 1245 w 1572"/>
                <a:gd name="T21" fmla="*/ 1495 h 1511"/>
                <a:gd name="T22" fmla="*/ 1572 w 1572"/>
                <a:gd name="T23" fmla="*/ 958 h 1511"/>
                <a:gd name="T24" fmla="*/ 1542 w 1572"/>
                <a:gd name="T25" fmla="*/ 906 h 1511"/>
                <a:gd name="T26" fmla="*/ 1476 w 1572"/>
                <a:gd name="T27" fmla="*/ 809 h 1511"/>
                <a:gd name="T28" fmla="*/ 1404 w 1572"/>
                <a:gd name="T29" fmla="*/ 716 h 1511"/>
                <a:gd name="T30" fmla="*/ 1327 w 1572"/>
                <a:gd name="T31" fmla="*/ 626 h 1511"/>
                <a:gd name="T32" fmla="*/ 1245 w 1572"/>
                <a:gd name="T33" fmla="*/ 542 h 1511"/>
                <a:gd name="T34" fmla="*/ 1157 w 1572"/>
                <a:gd name="T35" fmla="*/ 463 h 1511"/>
                <a:gd name="T36" fmla="*/ 1065 w 1572"/>
                <a:gd name="T37" fmla="*/ 389 h 1511"/>
                <a:gd name="T38" fmla="*/ 969 w 1572"/>
                <a:gd name="T39" fmla="*/ 320 h 1511"/>
                <a:gd name="T40" fmla="*/ 870 w 1572"/>
                <a:gd name="T41" fmla="*/ 258 h 1511"/>
                <a:gd name="T42" fmla="*/ 765 w 1572"/>
                <a:gd name="T43" fmla="*/ 202 h 1511"/>
                <a:gd name="T44" fmla="*/ 657 w 1572"/>
                <a:gd name="T45" fmla="*/ 152 h 1511"/>
                <a:gd name="T46" fmla="*/ 544 w 1572"/>
                <a:gd name="T47" fmla="*/ 109 h 1511"/>
                <a:gd name="T48" fmla="*/ 430 w 1572"/>
                <a:gd name="T49" fmla="*/ 71 h 1511"/>
                <a:gd name="T50" fmla="*/ 312 w 1572"/>
                <a:gd name="T51" fmla="*/ 42 h 1511"/>
                <a:gd name="T52" fmla="*/ 192 w 1572"/>
                <a:gd name="T53" fmla="*/ 20 h 1511"/>
                <a:gd name="T54" fmla="*/ 69 w 1572"/>
                <a:gd name="T55" fmla="*/ 5 h 1511"/>
                <a:gd name="T56" fmla="*/ 6 w 1572"/>
                <a:gd name="T57" fmla="*/ 0 h 1511"/>
                <a:gd name="T58" fmla="*/ 303 w 1572"/>
                <a:gd name="T59" fmla="*/ 541 h 1511"/>
                <a:gd name="T60" fmla="*/ 0 w 1572"/>
                <a:gd name="T61" fmla="*/ 109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0" y="1099"/>
                  </a:move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  <a:lnTo>
                    <a:pt x="303" y="541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chemeClr val="accent1">
                <a:lumMod val="75000"/>
                <a:alpha val="78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4" name="Freeform 1165">
              <a:extLst>
                <a:ext uri="{FF2B5EF4-FFF2-40B4-BE49-F238E27FC236}">
                  <a16:creationId xmlns:a16="http://schemas.microsoft.com/office/drawing/2014/main" id="{3A37C7FE-D204-4898-B907-2A4BBB24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52 w 1209"/>
                <a:gd name="T1" fmla="*/ 551 h 1842"/>
                <a:gd name="T2" fmla="*/ 66 w 1209"/>
                <a:gd name="T3" fmla="*/ 588 h 1842"/>
                <a:gd name="T4" fmla="*/ 89 w 1209"/>
                <a:gd name="T5" fmla="*/ 667 h 1842"/>
                <a:gd name="T6" fmla="*/ 106 w 1209"/>
                <a:gd name="T7" fmla="*/ 748 h 1842"/>
                <a:gd name="T8" fmla="*/ 114 w 1209"/>
                <a:gd name="T9" fmla="*/ 832 h 1842"/>
                <a:gd name="T10" fmla="*/ 115 w 1209"/>
                <a:gd name="T11" fmla="*/ 875 h 1842"/>
                <a:gd name="T12" fmla="*/ 114 w 1209"/>
                <a:gd name="T13" fmla="*/ 933 h 1842"/>
                <a:gd name="T14" fmla="*/ 98 w 1209"/>
                <a:gd name="T15" fmla="*/ 1046 h 1842"/>
                <a:gd name="T16" fmla="*/ 70 w 1209"/>
                <a:gd name="T17" fmla="*/ 1152 h 1842"/>
                <a:gd name="T18" fmla="*/ 27 w 1209"/>
                <a:gd name="T19" fmla="*/ 1255 h 1842"/>
                <a:gd name="T20" fmla="*/ 0 w 1209"/>
                <a:gd name="T21" fmla="*/ 1301 h 1842"/>
                <a:gd name="T22" fmla="*/ 324 w 1209"/>
                <a:gd name="T23" fmla="*/ 1829 h 1842"/>
                <a:gd name="T24" fmla="*/ 952 w 1209"/>
                <a:gd name="T25" fmla="*/ 1842 h 1842"/>
                <a:gd name="T26" fmla="*/ 982 w 1209"/>
                <a:gd name="T27" fmla="*/ 1789 h 1842"/>
                <a:gd name="T28" fmla="*/ 1037 w 1209"/>
                <a:gd name="T29" fmla="*/ 1677 h 1842"/>
                <a:gd name="T30" fmla="*/ 1085 w 1209"/>
                <a:gd name="T31" fmla="*/ 1563 h 1842"/>
                <a:gd name="T32" fmla="*/ 1125 w 1209"/>
                <a:gd name="T33" fmla="*/ 1444 h 1842"/>
                <a:gd name="T34" fmla="*/ 1158 w 1209"/>
                <a:gd name="T35" fmla="*/ 1323 h 1842"/>
                <a:gd name="T36" fmla="*/ 1183 w 1209"/>
                <a:gd name="T37" fmla="*/ 1198 h 1842"/>
                <a:gd name="T38" fmla="*/ 1200 w 1209"/>
                <a:gd name="T39" fmla="*/ 1070 h 1842"/>
                <a:gd name="T40" fmla="*/ 1209 w 1209"/>
                <a:gd name="T41" fmla="*/ 941 h 1842"/>
                <a:gd name="T42" fmla="*/ 1209 w 1209"/>
                <a:gd name="T43" fmla="*/ 875 h 1842"/>
                <a:gd name="T44" fmla="*/ 1209 w 1209"/>
                <a:gd name="T45" fmla="*/ 816 h 1842"/>
                <a:gd name="T46" fmla="*/ 1203 w 1209"/>
                <a:gd name="T47" fmla="*/ 700 h 1842"/>
                <a:gd name="T48" fmla="*/ 1188 w 1209"/>
                <a:gd name="T49" fmla="*/ 586 h 1842"/>
                <a:gd name="T50" fmla="*/ 1169 w 1209"/>
                <a:gd name="T51" fmla="*/ 473 h 1842"/>
                <a:gd name="T52" fmla="*/ 1142 w 1209"/>
                <a:gd name="T53" fmla="*/ 363 h 1842"/>
                <a:gd name="T54" fmla="*/ 1109 w 1209"/>
                <a:gd name="T55" fmla="*/ 257 h 1842"/>
                <a:gd name="T56" fmla="*/ 1070 w 1209"/>
                <a:gd name="T57" fmla="*/ 152 h 1842"/>
                <a:gd name="T58" fmla="*/ 1026 w 1209"/>
                <a:gd name="T59" fmla="*/ 49 h 1842"/>
                <a:gd name="T60" fmla="*/ 1002 w 1209"/>
                <a:gd name="T61" fmla="*/ 0 h 1842"/>
                <a:gd name="T62" fmla="*/ 678 w 1209"/>
                <a:gd name="T63" fmla="*/ 534 h 1842"/>
                <a:gd name="T64" fmla="*/ 52 w 1209"/>
                <a:gd name="T65" fmla="*/ 55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52" y="551"/>
                  </a:move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lnTo>
                    <a:pt x="678" y="534"/>
                  </a:lnTo>
                  <a:lnTo>
                    <a:pt x="52" y="55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6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1440" tIns="2743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5" name="Freeform 1166">
              <a:extLst>
                <a:ext uri="{FF2B5EF4-FFF2-40B4-BE49-F238E27FC236}">
                  <a16:creationId xmlns:a16="http://schemas.microsoft.com/office/drawing/2014/main" id="{19BAC2DB-7EBE-43B3-B77E-B8834A68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126" y="1796681"/>
              <a:ext cx="2205947" cy="1657319"/>
            </a:xfrm>
            <a:custGeom>
              <a:avLst/>
              <a:gdLst>
                <a:gd name="T0" fmla="*/ 943 w 1905"/>
                <a:gd name="T1" fmla="*/ 1432 h 1432"/>
                <a:gd name="T2" fmla="*/ 972 w 1905"/>
                <a:gd name="T3" fmla="*/ 1394 h 1432"/>
                <a:gd name="T4" fmla="*/ 1037 w 1905"/>
                <a:gd name="T5" fmla="*/ 1326 h 1432"/>
                <a:gd name="T6" fmla="*/ 1109 w 1905"/>
                <a:gd name="T7" fmla="*/ 1265 h 1432"/>
                <a:gd name="T8" fmla="*/ 1188 w 1905"/>
                <a:gd name="T9" fmla="*/ 1211 h 1432"/>
                <a:gd name="T10" fmla="*/ 1272 w 1905"/>
                <a:gd name="T11" fmla="*/ 1167 h 1432"/>
                <a:gd name="T12" fmla="*/ 1362 w 1905"/>
                <a:gd name="T13" fmla="*/ 1134 h 1432"/>
                <a:gd name="T14" fmla="*/ 1457 w 1905"/>
                <a:gd name="T15" fmla="*/ 1109 h 1432"/>
                <a:gd name="T16" fmla="*/ 1555 w 1905"/>
                <a:gd name="T17" fmla="*/ 1096 h 1432"/>
                <a:gd name="T18" fmla="*/ 1606 w 1905"/>
                <a:gd name="T19" fmla="*/ 1095 h 1432"/>
                <a:gd name="T20" fmla="*/ 1905 w 1905"/>
                <a:gd name="T21" fmla="*/ 544 h 1432"/>
                <a:gd name="T22" fmla="*/ 1607 w 1905"/>
                <a:gd name="T23" fmla="*/ 0 h 1432"/>
                <a:gd name="T24" fmla="*/ 1543 w 1905"/>
                <a:gd name="T25" fmla="*/ 1 h 1432"/>
                <a:gd name="T26" fmla="*/ 1420 w 1905"/>
                <a:gd name="T27" fmla="*/ 10 h 1432"/>
                <a:gd name="T28" fmla="*/ 1298 w 1905"/>
                <a:gd name="T29" fmla="*/ 26 h 1432"/>
                <a:gd name="T30" fmla="*/ 1179 w 1905"/>
                <a:gd name="T31" fmla="*/ 50 h 1432"/>
                <a:gd name="T32" fmla="*/ 1062 w 1905"/>
                <a:gd name="T33" fmla="*/ 80 h 1432"/>
                <a:gd name="T34" fmla="*/ 950 w 1905"/>
                <a:gd name="T35" fmla="*/ 119 h 1432"/>
                <a:gd name="T36" fmla="*/ 840 w 1905"/>
                <a:gd name="T37" fmla="*/ 163 h 1432"/>
                <a:gd name="T38" fmla="*/ 733 w 1905"/>
                <a:gd name="T39" fmla="*/ 213 h 1432"/>
                <a:gd name="T40" fmla="*/ 630 w 1905"/>
                <a:gd name="T41" fmla="*/ 270 h 1432"/>
                <a:gd name="T42" fmla="*/ 531 w 1905"/>
                <a:gd name="T43" fmla="*/ 333 h 1432"/>
                <a:gd name="T44" fmla="*/ 436 w 1905"/>
                <a:gd name="T45" fmla="*/ 401 h 1432"/>
                <a:gd name="T46" fmla="*/ 346 w 1905"/>
                <a:gd name="T47" fmla="*/ 475 h 1432"/>
                <a:gd name="T48" fmla="*/ 260 w 1905"/>
                <a:gd name="T49" fmla="*/ 556 h 1432"/>
                <a:gd name="T50" fmla="*/ 179 w 1905"/>
                <a:gd name="T51" fmla="*/ 639 h 1432"/>
                <a:gd name="T52" fmla="*/ 103 w 1905"/>
                <a:gd name="T53" fmla="*/ 728 h 1432"/>
                <a:gd name="T54" fmla="*/ 32 w 1905"/>
                <a:gd name="T55" fmla="*/ 821 h 1432"/>
                <a:gd name="T56" fmla="*/ 0 w 1905"/>
                <a:gd name="T57" fmla="*/ 871 h 1432"/>
                <a:gd name="T58" fmla="*/ 606 w 1905"/>
                <a:gd name="T59" fmla="*/ 884 h 1432"/>
                <a:gd name="T60" fmla="*/ 943 w 1905"/>
                <a:gd name="T61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5" h="1432">
                  <a:moveTo>
                    <a:pt x="943" y="1432"/>
                  </a:moveTo>
                  <a:lnTo>
                    <a:pt x="972" y="1394"/>
                  </a:lnTo>
                  <a:lnTo>
                    <a:pt x="1037" y="1326"/>
                  </a:lnTo>
                  <a:lnTo>
                    <a:pt x="1109" y="1265"/>
                  </a:lnTo>
                  <a:lnTo>
                    <a:pt x="1188" y="1211"/>
                  </a:lnTo>
                  <a:lnTo>
                    <a:pt x="1272" y="1167"/>
                  </a:lnTo>
                  <a:lnTo>
                    <a:pt x="1362" y="1134"/>
                  </a:lnTo>
                  <a:lnTo>
                    <a:pt x="1457" y="1109"/>
                  </a:lnTo>
                  <a:lnTo>
                    <a:pt x="1555" y="1096"/>
                  </a:lnTo>
                  <a:lnTo>
                    <a:pt x="1606" y="1095"/>
                  </a:lnTo>
                  <a:lnTo>
                    <a:pt x="1905" y="544"/>
                  </a:lnTo>
                  <a:lnTo>
                    <a:pt x="1607" y="0"/>
                  </a:lnTo>
                  <a:lnTo>
                    <a:pt x="1543" y="1"/>
                  </a:lnTo>
                  <a:lnTo>
                    <a:pt x="1420" y="10"/>
                  </a:lnTo>
                  <a:lnTo>
                    <a:pt x="1298" y="26"/>
                  </a:lnTo>
                  <a:lnTo>
                    <a:pt x="1179" y="50"/>
                  </a:lnTo>
                  <a:lnTo>
                    <a:pt x="1062" y="80"/>
                  </a:lnTo>
                  <a:lnTo>
                    <a:pt x="950" y="119"/>
                  </a:lnTo>
                  <a:lnTo>
                    <a:pt x="840" y="163"/>
                  </a:lnTo>
                  <a:lnTo>
                    <a:pt x="733" y="213"/>
                  </a:lnTo>
                  <a:lnTo>
                    <a:pt x="630" y="270"/>
                  </a:lnTo>
                  <a:lnTo>
                    <a:pt x="531" y="333"/>
                  </a:lnTo>
                  <a:lnTo>
                    <a:pt x="436" y="401"/>
                  </a:lnTo>
                  <a:lnTo>
                    <a:pt x="346" y="475"/>
                  </a:lnTo>
                  <a:lnTo>
                    <a:pt x="260" y="556"/>
                  </a:lnTo>
                  <a:lnTo>
                    <a:pt x="179" y="639"/>
                  </a:lnTo>
                  <a:lnTo>
                    <a:pt x="103" y="728"/>
                  </a:lnTo>
                  <a:lnTo>
                    <a:pt x="32" y="821"/>
                  </a:lnTo>
                  <a:lnTo>
                    <a:pt x="0" y="871"/>
                  </a:lnTo>
                  <a:lnTo>
                    <a:pt x="606" y="884"/>
                  </a:lnTo>
                  <a:lnTo>
                    <a:pt x="943" y="14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5486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6" name="Freeform 1167">
              <a:extLst>
                <a:ext uri="{FF2B5EF4-FFF2-40B4-BE49-F238E27FC236}">
                  <a16:creationId xmlns:a16="http://schemas.microsoft.com/office/drawing/2014/main" id="{B0EB4F54-B648-4A7A-AC19-811A66C72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5530" y="2926250"/>
              <a:ext cx="1392014" cy="2115629"/>
            </a:xfrm>
            <a:custGeom>
              <a:avLst/>
              <a:gdLst>
                <a:gd name="T0" fmla="*/ 1158 w 1201"/>
                <a:gd name="T1" fmla="*/ 1290 h 1826"/>
                <a:gd name="T2" fmla="*/ 1144 w 1201"/>
                <a:gd name="T3" fmla="*/ 1252 h 1826"/>
                <a:gd name="T4" fmla="*/ 1119 w 1201"/>
                <a:gd name="T5" fmla="*/ 1174 h 1826"/>
                <a:gd name="T6" fmla="*/ 1104 w 1201"/>
                <a:gd name="T7" fmla="*/ 1093 h 1826"/>
                <a:gd name="T8" fmla="*/ 1095 w 1201"/>
                <a:gd name="T9" fmla="*/ 1010 h 1826"/>
                <a:gd name="T10" fmla="*/ 1095 w 1201"/>
                <a:gd name="T11" fmla="*/ 967 h 1826"/>
                <a:gd name="T12" fmla="*/ 1096 w 1201"/>
                <a:gd name="T13" fmla="*/ 911 h 1826"/>
                <a:gd name="T14" fmla="*/ 1110 w 1201"/>
                <a:gd name="T15" fmla="*/ 802 h 1826"/>
                <a:gd name="T16" fmla="*/ 1138 w 1201"/>
                <a:gd name="T17" fmla="*/ 698 h 1826"/>
                <a:gd name="T18" fmla="*/ 1177 w 1201"/>
                <a:gd name="T19" fmla="*/ 601 h 1826"/>
                <a:gd name="T20" fmla="*/ 1201 w 1201"/>
                <a:gd name="T21" fmla="*/ 555 h 1826"/>
                <a:gd name="T22" fmla="*/ 869 w 1201"/>
                <a:gd name="T23" fmla="*/ 13 h 1826"/>
                <a:gd name="T24" fmla="*/ 258 w 1201"/>
                <a:gd name="T25" fmla="*/ 0 h 1826"/>
                <a:gd name="T26" fmla="*/ 228 w 1201"/>
                <a:gd name="T27" fmla="*/ 53 h 1826"/>
                <a:gd name="T28" fmla="*/ 173 w 1201"/>
                <a:gd name="T29" fmla="*/ 164 h 1826"/>
                <a:gd name="T30" fmla="*/ 125 w 1201"/>
                <a:gd name="T31" fmla="*/ 279 h 1826"/>
                <a:gd name="T32" fmla="*/ 85 w 1201"/>
                <a:gd name="T33" fmla="*/ 398 h 1826"/>
                <a:gd name="T34" fmla="*/ 51 w 1201"/>
                <a:gd name="T35" fmla="*/ 520 h 1826"/>
                <a:gd name="T36" fmla="*/ 27 w 1201"/>
                <a:gd name="T37" fmla="*/ 644 h 1826"/>
                <a:gd name="T38" fmla="*/ 10 w 1201"/>
                <a:gd name="T39" fmla="*/ 771 h 1826"/>
                <a:gd name="T40" fmla="*/ 1 w 1201"/>
                <a:gd name="T41" fmla="*/ 901 h 1826"/>
                <a:gd name="T42" fmla="*/ 0 w 1201"/>
                <a:gd name="T43" fmla="*/ 967 h 1826"/>
                <a:gd name="T44" fmla="*/ 1 w 1201"/>
                <a:gd name="T45" fmla="*/ 1024 h 1826"/>
                <a:gd name="T46" fmla="*/ 7 w 1201"/>
                <a:gd name="T47" fmla="*/ 1138 h 1826"/>
                <a:gd name="T48" fmla="*/ 20 w 1201"/>
                <a:gd name="T49" fmla="*/ 1251 h 1826"/>
                <a:gd name="T50" fmla="*/ 40 w 1201"/>
                <a:gd name="T51" fmla="*/ 1361 h 1826"/>
                <a:gd name="T52" fmla="*/ 66 w 1201"/>
                <a:gd name="T53" fmla="*/ 1468 h 1826"/>
                <a:gd name="T54" fmla="*/ 97 w 1201"/>
                <a:gd name="T55" fmla="*/ 1573 h 1826"/>
                <a:gd name="T56" fmla="*/ 134 w 1201"/>
                <a:gd name="T57" fmla="*/ 1677 h 1826"/>
                <a:gd name="T58" fmla="*/ 176 w 1201"/>
                <a:gd name="T59" fmla="*/ 1777 h 1826"/>
                <a:gd name="T60" fmla="*/ 201 w 1201"/>
                <a:gd name="T61" fmla="*/ 1826 h 1826"/>
                <a:gd name="T62" fmla="*/ 514 w 1201"/>
                <a:gd name="T63" fmla="*/ 1306 h 1826"/>
                <a:gd name="T64" fmla="*/ 1158 w 1201"/>
                <a:gd name="T65" fmla="*/ 129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1" h="1826">
                  <a:moveTo>
                    <a:pt x="1158" y="1290"/>
                  </a:moveTo>
                  <a:lnTo>
                    <a:pt x="1144" y="1252"/>
                  </a:lnTo>
                  <a:lnTo>
                    <a:pt x="1119" y="1174"/>
                  </a:lnTo>
                  <a:lnTo>
                    <a:pt x="1104" y="1093"/>
                  </a:lnTo>
                  <a:lnTo>
                    <a:pt x="1095" y="1010"/>
                  </a:lnTo>
                  <a:lnTo>
                    <a:pt x="1095" y="967"/>
                  </a:lnTo>
                  <a:lnTo>
                    <a:pt x="1096" y="911"/>
                  </a:lnTo>
                  <a:lnTo>
                    <a:pt x="1110" y="802"/>
                  </a:lnTo>
                  <a:lnTo>
                    <a:pt x="1138" y="698"/>
                  </a:lnTo>
                  <a:lnTo>
                    <a:pt x="1177" y="601"/>
                  </a:lnTo>
                  <a:lnTo>
                    <a:pt x="1201" y="555"/>
                  </a:lnTo>
                  <a:lnTo>
                    <a:pt x="869" y="13"/>
                  </a:lnTo>
                  <a:lnTo>
                    <a:pt x="258" y="0"/>
                  </a:lnTo>
                  <a:lnTo>
                    <a:pt x="228" y="53"/>
                  </a:lnTo>
                  <a:lnTo>
                    <a:pt x="173" y="164"/>
                  </a:lnTo>
                  <a:lnTo>
                    <a:pt x="125" y="279"/>
                  </a:lnTo>
                  <a:lnTo>
                    <a:pt x="85" y="398"/>
                  </a:lnTo>
                  <a:lnTo>
                    <a:pt x="51" y="520"/>
                  </a:lnTo>
                  <a:lnTo>
                    <a:pt x="27" y="644"/>
                  </a:lnTo>
                  <a:lnTo>
                    <a:pt x="10" y="771"/>
                  </a:lnTo>
                  <a:lnTo>
                    <a:pt x="1" y="901"/>
                  </a:lnTo>
                  <a:lnTo>
                    <a:pt x="0" y="967"/>
                  </a:lnTo>
                  <a:lnTo>
                    <a:pt x="1" y="1024"/>
                  </a:lnTo>
                  <a:lnTo>
                    <a:pt x="7" y="1138"/>
                  </a:lnTo>
                  <a:lnTo>
                    <a:pt x="20" y="1251"/>
                  </a:lnTo>
                  <a:lnTo>
                    <a:pt x="40" y="1361"/>
                  </a:lnTo>
                  <a:lnTo>
                    <a:pt x="66" y="1468"/>
                  </a:lnTo>
                  <a:lnTo>
                    <a:pt x="97" y="1573"/>
                  </a:lnTo>
                  <a:lnTo>
                    <a:pt x="134" y="1677"/>
                  </a:lnTo>
                  <a:lnTo>
                    <a:pt x="176" y="1777"/>
                  </a:lnTo>
                  <a:lnTo>
                    <a:pt x="201" y="1826"/>
                  </a:lnTo>
                  <a:lnTo>
                    <a:pt x="514" y="1306"/>
                  </a:lnTo>
                  <a:lnTo>
                    <a:pt x="1158" y="1290"/>
                  </a:ln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36576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7" name="Freeform 1168">
              <a:extLst>
                <a:ext uri="{FF2B5EF4-FFF2-40B4-BE49-F238E27FC236}">
                  <a16:creationId xmlns:a16="http://schemas.microsoft.com/office/drawing/2014/main" id="{F2E65E22-47EC-4CFE-BEA2-269B96E3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6132" y="4546534"/>
              <a:ext cx="1808230" cy="1745278"/>
            </a:xfrm>
            <a:custGeom>
              <a:avLst/>
              <a:gdLst>
                <a:gd name="T0" fmla="*/ 1564 w 1564"/>
                <a:gd name="T1" fmla="*/ 411 h 1510"/>
                <a:gd name="T2" fmla="*/ 1516 w 1564"/>
                <a:gd name="T3" fmla="*/ 403 h 1510"/>
                <a:gd name="T4" fmla="*/ 1422 w 1564"/>
                <a:gd name="T5" fmla="*/ 379 h 1510"/>
                <a:gd name="T6" fmla="*/ 1332 w 1564"/>
                <a:gd name="T7" fmla="*/ 344 h 1510"/>
                <a:gd name="T8" fmla="*/ 1248 w 1564"/>
                <a:gd name="T9" fmla="*/ 298 h 1510"/>
                <a:gd name="T10" fmla="*/ 1170 w 1564"/>
                <a:gd name="T11" fmla="*/ 245 h 1510"/>
                <a:gd name="T12" fmla="*/ 1099 w 1564"/>
                <a:gd name="T13" fmla="*/ 184 h 1510"/>
                <a:gd name="T14" fmla="*/ 1034 w 1564"/>
                <a:gd name="T15" fmla="*/ 115 h 1510"/>
                <a:gd name="T16" fmla="*/ 977 w 1564"/>
                <a:gd name="T17" fmla="*/ 40 h 1510"/>
                <a:gd name="T18" fmla="*/ 953 w 1564"/>
                <a:gd name="T19" fmla="*/ 0 h 1510"/>
                <a:gd name="T20" fmla="*/ 317 w 1564"/>
                <a:gd name="T21" fmla="*/ 17 h 1510"/>
                <a:gd name="T22" fmla="*/ 0 w 1564"/>
                <a:gd name="T23" fmla="*/ 539 h 1510"/>
                <a:gd name="T24" fmla="*/ 30 w 1564"/>
                <a:gd name="T25" fmla="*/ 591 h 1510"/>
                <a:gd name="T26" fmla="*/ 96 w 1564"/>
                <a:gd name="T27" fmla="*/ 690 h 1510"/>
                <a:gd name="T28" fmla="*/ 166 w 1564"/>
                <a:gd name="T29" fmla="*/ 783 h 1510"/>
                <a:gd name="T30" fmla="*/ 242 w 1564"/>
                <a:gd name="T31" fmla="*/ 874 h 1510"/>
                <a:gd name="T32" fmla="*/ 324 w 1564"/>
                <a:gd name="T33" fmla="*/ 958 h 1510"/>
                <a:gd name="T34" fmla="*/ 411 w 1564"/>
                <a:gd name="T35" fmla="*/ 1038 h 1510"/>
                <a:gd name="T36" fmla="*/ 501 w 1564"/>
                <a:gd name="T37" fmla="*/ 1112 h 1510"/>
                <a:gd name="T38" fmla="*/ 597 w 1564"/>
                <a:gd name="T39" fmla="*/ 1181 h 1510"/>
                <a:gd name="T40" fmla="*/ 697 w 1564"/>
                <a:gd name="T41" fmla="*/ 1244 h 1510"/>
                <a:gd name="T42" fmla="*/ 801 w 1564"/>
                <a:gd name="T43" fmla="*/ 1301 h 1510"/>
                <a:gd name="T44" fmla="*/ 908 w 1564"/>
                <a:gd name="T45" fmla="*/ 1353 h 1510"/>
                <a:gd name="T46" fmla="*/ 1020 w 1564"/>
                <a:gd name="T47" fmla="*/ 1397 h 1510"/>
                <a:gd name="T48" fmla="*/ 1134 w 1564"/>
                <a:gd name="T49" fmla="*/ 1435 h 1510"/>
                <a:gd name="T50" fmla="*/ 1252 w 1564"/>
                <a:gd name="T51" fmla="*/ 1466 h 1510"/>
                <a:gd name="T52" fmla="*/ 1371 w 1564"/>
                <a:gd name="T53" fmla="*/ 1489 h 1510"/>
                <a:gd name="T54" fmla="*/ 1494 w 1564"/>
                <a:gd name="T55" fmla="*/ 1505 h 1510"/>
                <a:gd name="T56" fmla="*/ 1557 w 1564"/>
                <a:gd name="T57" fmla="*/ 1510 h 1510"/>
                <a:gd name="T58" fmla="*/ 1261 w 1564"/>
                <a:gd name="T59" fmla="*/ 971 h 1510"/>
                <a:gd name="T60" fmla="*/ 1564 w 1564"/>
                <a:gd name="T61" fmla="*/ 411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4" h="1510">
                  <a:moveTo>
                    <a:pt x="1564" y="411"/>
                  </a:moveTo>
                  <a:lnTo>
                    <a:pt x="1516" y="403"/>
                  </a:lnTo>
                  <a:lnTo>
                    <a:pt x="1422" y="379"/>
                  </a:lnTo>
                  <a:lnTo>
                    <a:pt x="1332" y="344"/>
                  </a:lnTo>
                  <a:lnTo>
                    <a:pt x="1248" y="298"/>
                  </a:lnTo>
                  <a:lnTo>
                    <a:pt x="1170" y="245"/>
                  </a:lnTo>
                  <a:lnTo>
                    <a:pt x="1099" y="184"/>
                  </a:lnTo>
                  <a:lnTo>
                    <a:pt x="1034" y="115"/>
                  </a:lnTo>
                  <a:lnTo>
                    <a:pt x="977" y="40"/>
                  </a:lnTo>
                  <a:lnTo>
                    <a:pt x="953" y="0"/>
                  </a:lnTo>
                  <a:lnTo>
                    <a:pt x="317" y="17"/>
                  </a:lnTo>
                  <a:lnTo>
                    <a:pt x="0" y="539"/>
                  </a:lnTo>
                  <a:lnTo>
                    <a:pt x="30" y="591"/>
                  </a:lnTo>
                  <a:lnTo>
                    <a:pt x="96" y="690"/>
                  </a:lnTo>
                  <a:lnTo>
                    <a:pt x="166" y="783"/>
                  </a:lnTo>
                  <a:lnTo>
                    <a:pt x="242" y="874"/>
                  </a:lnTo>
                  <a:lnTo>
                    <a:pt x="324" y="958"/>
                  </a:lnTo>
                  <a:lnTo>
                    <a:pt x="411" y="1038"/>
                  </a:lnTo>
                  <a:lnTo>
                    <a:pt x="501" y="1112"/>
                  </a:lnTo>
                  <a:lnTo>
                    <a:pt x="597" y="1181"/>
                  </a:lnTo>
                  <a:lnTo>
                    <a:pt x="697" y="1244"/>
                  </a:lnTo>
                  <a:lnTo>
                    <a:pt x="801" y="1301"/>
                  </a:lnTo>
                  <a:lnTo>
                    <a:pt x="908" y="1353"/>
                  </a:lnTo>
                  <a:lnTo>
                    <a:pt x="1020" y="1397"/>
                  </a:lnTo>
                  <a:lnTo>
                    <a:pt x="1134" y="1435"/>
                  </a:lnTo>
                  <a:lnTo>
                    <a:pt x="1252" y="1466"/>
                  </a:lnTo>
                  <a:lnTo>
                    <a:pt x="1371" y="1489"/>
                  </a:lnTo>
                  <a:lnTo>
                    <a:pt x="1494" y="1505"/>
                  </a:lnTo>
                  <a:lnTo>
                    <a:pt x="1557" y="1510"/>
                  </a:lnTo>
                  <a:lnTo>
                    <a:pt x="1261" y="971"/>
                  </a:lnTo>
                  <a:lnTo>
                    <a:pt x="1564" y="411"/>
                  </a:lnTo>
                  <a:close/>
                </a:path>
              </a:pathLst>
            </a:custGeom>
            <a:solidFill>
              <a:srgbClr val="7CB6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8" name="Freeform 1169">
              <a:extLst>
                <a:ext uri="{FF2B5EF4-FFF2-40B4-BE49-F238E27FC236}">
                  <a16:creationId xmlns:a16="http://schemas.microsoft.com/office/drawing/2014/main" id="{C171A18D-61CD-4CD6-BC5C-8F68BD8E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52" y="4653011"/>
              <a:ext cx="2224446" cy="1643432"/>
            </a:xfrm>
            <a:custGeom>
              <a:avLst/>
              <a:gdLst>
                <a:gd name="T0" fmla="*/ 970 w 1922"/>
                <a:gd name="T1" fmla="*/ 0 h 1419"/>
                <a:gd name="T2" fmla="*/ 940 w 1922"/>
                <a:gd name="T3" fmla="*/ 36 h 1419"/>
                <a:gd name="T4" fmla="*/ 874 w 1922"/>
                <a:gd name="T5" fmla="*/ 103 h 1419"/>
                <a:gd name="T6" fmla="*/ 800 w 1922"/>
                <a:gd name="T7" fmla="*/ 163 h 1419"/>
                <a:gd name="T8" fmla="*/ 721 w 1922"/>
                <a:gd name="T9" fmla="*/ 214 h 1419"/>
                <a:gd name="T10" fmla="*/ 635 w 1922"/>
                <a:gd name="T11" fmla="*/ 256 h 1419"/>
                <a:gd name="T12" fmla="*/ 546 w 1922"/>
                <a:gd name="T13" fmla="*/ 289 h 1419"/>
                <a:gd name="T14" fmla="*/ 451 w 1922"/>
                <a:gd name="T15" fmla="*/ 312 h 1419"/>
                <a:gd name="T16" fmla="*/ 353 w 1922"/>
                <a:gd name="T17" fmla="*/ 324 h 1419"/>
                <a:gd name="T18" fmla="*/ 301 w 1922"/>
                <a:gd name="T19" fmla="*/ 325 h 1419"/>
                <a:gd name="T20" fmla="*/ 298 w 1922"/>
                <a:gd name="T21" fmla="*/ 324 h 1419"/>
                <a:gd name="T22" fmla="*/ 0 w 1922"/>
                <a:gd name="T23" fmla="*/ 875 h 1419"/>
                <a:gd name="T24" fmla="*/ 298 w 1922"/>
                <a:gd name="T25" fmla="*/ 1419 h 1419"/>
                <a:gd name="T26" fmla="*/ 301 w 1922"/>
                <a:gd name="T27" fmla="*/ 1419 h 1419"/>
                <a:gd name="T28" fmla="*/ 364 w 1922"/>
                <a:gd name="T29" fmla="*/ 1418 h 1419"/>
                <a:gd name="T30" fmla="*/ 490 w 1922"/>
                <a:gd name="T31" fmla="*/ 1410 h 1419"/>
                <a:gd name="T32" fmla="*/ 612 w 1922"/>
                <a:gd name="T33" fmla="*/ 1394 h 1419"/>
                <a:gd name="T34" fmla="*/ 732 w 1922"/>
                <a:gd name="T35" fmla="*/ 1371 h 1419"/>
                <a:gd name="T36" fmla="*/ 849 w 1922"/>
                <a:gd name="T37" fmla="*/ 1341 h 1419"/>
                <a:gd name="T38" fmla="*/ 964 w 1922"/>
                <a:gd name="T39" fmla="*/ 1304 h 1419"/>
                <a:gd name="T40" fmla="*/ 1075 w 1922"/>
                <a:gd name="T41" fmla="*/ 1260 h 1419"/>
                <a:gd name="T42" fmla="*/ 1182 w 1922"/>
                <a:gd name="T43" fmla="*/ 1209 h 1419"/>
                <a:gd name="T44" fmla="*/ 1287 w 1922"/>
                <a:gd name="T45" fmla="*/ 1152 h 1419"/>
                <a:gd name="T46" fmla="*/ 1387 w 1922"/>
                <a:gd name="T47" fmla="*/ 1088 h 1419"/>
                <a:gd name="T48" fmla="*/ 1482 w 1922"/>
                <a:gd name="T49" fmla="*/ 1020 h 1419"/>
                <a:gd name="T50" fmla="*/ 1574 w 1922"/>
                <a:gd name="T51" fmla="*/ 946 h 1419"/>
                <a:gd name="T52" fmla="*/ 1660 w 1922"/>
                <a:gd name="T53" fmla="*/ 866 h 1419"/>
                <a:gd name="T54" fmla="*/ 1742 w 1922"/>
                <a:gd name="T55" fmla="*/ 781 h 1419"/>
                <a:gd name="T56" fmla="*/ 1819 w 1922"/>
                <a:gd name="T57" fmla="*/ 692 h 1419"/>
                <a:gd name="T58" fmla="*/ 1889 w 1922"/>
                <a:gd name="T59" fmla="*/ 597 h 1419"/>
                <a:gd name="T60" fmla="*/ 1922 w 1922"/>
                <a:gd name="T61" fmla="*/ 549 h 1419"/>
                <a:gd name="T62" fmla="*/ 1298 w 1922"/>
                <a:gd name="T63" fmla="*/ 535 h 1419"/>
                <a:gd name="T64" fmla="*/ 970 w 1922"/>
                <a:gd name="T65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970" y="0"/>
                  </a:move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1440" tIns="45720" rIns="45720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</p:grp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1707890" y="1987230"/>
            <a:ext cx="28598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Favorece los estímulos a la prevención y cumplimiento de responsabilidades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1334976" y="3593634"/>
            <a:ext cx="28598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Estructura de incentivos adecuada + instrumentos específicos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1334976" y="5267338"/>
            <a:ext cx="33784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Precios en función del riesgo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7740125" y="5453240"/>
            <a:ext cx="2488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Costos predecibles</a:t>
            </a: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8228377" y="4351601"/>
            <a:ext cx="26374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itchFamily="34" charset="0"/>
              </a:rPr>
              <a:t>Prestaciones dinerarias y en especie oportunas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 pitchFamily="34" charset="0"/>
            </a:endParaRPr>
          </a:p>
        </p:txBody>
      </p:sp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8423981" y="2879665"/>
            <a:ext cx="2828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itchFamily="34" charset="0"/>
              </a:rPr>
              <a:t>Procedimientos ágiles de resolución de discrepancias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7615202" y="1778026"/>
            <a:ext cx="34217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Contingencias y prestaciones precisas y predeterminadas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7" name="Elipse 46"/>
          <p:cNvSpPr/>
          <p:nvPr/>
        </p:nvSpPr>
        <p:spPr>
          <a:xfrm rot="1417873">
            <a:off x="7326497" y="1439157"/>
            <a:ext cx="4327267" cy="2555533"/>
          </a:xfrm>
          <a:prstGeom prst="ellipse">
            <a:avLst/>
          </a:prstGeom>
          <a:noFill/>
          <a:ln w="25400" cap="sq">
            <a:solidFill>
              <a:srgbClr val="C00000"/>
            </a:solidFill>
            <a:prstDash val="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99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6AA5A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6AA5A6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6AA5A6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COBERTURA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36000" cy="468000"/>
          </a:xfrm>
          <a:prstGeom prst="rect">
            <a:avLst/>
          </a:prstGeom>
          <a:solidFill>
            <a:srgbClr val="6AA5A6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COBERTURA EN CONTEXTO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964525"/>
              </p:ext>
            </p:extLst>
          </p:nvPr>
        </p:nvGraphicFramePr>
        <p:xfrm>
          <a:off x="329155" y="1694329"/>
          <a:ext cx="1153817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4543">
                  <a:extLst>
                    <a:ext uri="{9D8B030D-6E8A-4147-A177-3AD203B41FA5}">
                      <a16:colId xmlns:a16="http://schemas.microsoft.com/office/drawing/2014/main" val="1192856867"/>
                    </a:ext>
                  </a:extLst>
                </a:gridCol>
                <a:gridCol w="2884543">
                  <a:extLst>
                    <a:ext uri="{9D8B030D-6E8A-4147-A177-3AD203B41FA5}">
                      <a16:colId xmlns:a16="http://schemas.microsoft.com/office/drawing/2014/main" val="3736338555"/>
                    </a:ext>
                  </a:extLst>
                </a:gridCol>
                <a:gridCol w="2884543">
                  <a:extLst>
                    <a:ext uri="{9D8B030D-6E8A-4147-A177-3AD203B41FA5}">
                      <a16:colId xmlns:a16="http://schemas.microsoft.com/office/drawing/2014/main" val="2212761558"/>
                    </a:ext>
                  </a:extLst>
                </a:gridCol>
                <a:gridCol w="2884543">
                  <a:extLst>
                    <a:ext uri="{9D8B030D-6E8A-4147-A177-3AD203B41FA5}">
                      <a16:colId xmlns:a16="http://schemas.microsoft.com/office/drawing/2014/main" val="1398569853"/>
                    </a:ext>
                  </a:extLst>
                </a:gridCol>
              </a:tblGrid>
              <a:tr h="425266">
                <a:tc grid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PEA (21,2 M)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5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295622"/>
                  </a:ext>
                </a:extLst>
              </a:tr>
              <a:tr h="425266">
                <a:tc gridSpan="3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335657"/>
                          </a:solidFill>
                          <a:latin typeface="+mn-lt"/>
                        </a:rPr>
                        <a:t>Ocupados (19,1 M)</a:t>
                      </a:r>
                      <a:endParaRPr lang="en-US" sz="2400" b="1" dirty="0">
                        <a:solidFill>
                          <a:srgbClr val="335657"/>
                        </a:solidFill>
                        <a:latin typeface="+mn-lt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C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B6C5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B6C5C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2400" b="1" i="0" u="none" strike="noStrike" kern="1200" dirty="0">
                          <a:solidFill>
                            <a:srgbClr val="005D6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Desocupados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AR" sz="2400" b="1" i="0" u="none" strike="noStrike" kern="1200" dirty="0">
                          <a:solidFill>
                            <a:srgbClr val="005D6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(2,1 M)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9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004530"/>
                  </a:ext>
                </a:extLst>
              </a:tr>
              <a:tr h="7087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2200" b="1" i="0" u="none" strike="noStrike" dirty="0">
                          <a:solidFill>
                            <a:srgbClr val="005D62"/>
                          </a:solidFill>
                          <a:effectLst/>
                          <a:latin typeface="+mn-lt"/>
                        </a:rPr>
                        <a:t>Asalariados </a:t>
                      </a:r>
                    </a:p>
                    <a:p>
                      <a:pPr algn="ctr" rtl="0" fontAlgn="ctr"/>
                      <a:r>
                        <a:rPr lang="es-AR" sz="2200" b="1" i="0" u="none" strike="noStrike" dirty="0">
                          <a:solidFill>
                            <a:srgbClr val="005D62"/>
                          </a:solidFill>
                          <a:effectLst/>
                          <a:latin typeface="+mn-lt"/>
                        </a:rPr>
                        <a:t>(12,7 M)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9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2200" b="1" i="0" u="none" strike="noStrike" dirty="0">
                          <a:solidFill>
                            <a:srgbClr val="005D62"/>
                          </a:solidFill>
                          <a:effectLst/>
                          <a:latin typeface="+mn-lt"/>
                        </a:rPr>
                        <a:t>Empleo Doméstico </a:t>
                      </a:r>
                    </a:p>
                    <a:p>
                      <a:pPr algn="ctr" rtl="0" fontAlgn="ctr"/>
                      <a:r>
                        <a:rPr lang="es-AR" sz="2200" b="1" i="0" u="none" strike="noStrike">
                          <a:solidFill>
                            <a:srgbClr val="005D62"/>
                          </a:solidFill>
                          <a:effectLst/>
                          <a:latin typeface="+mn-lt"/>
                        </a:rPr>
                        <a:t>(1 M</a:t>
                      </a:r>
                      <a:r>
                        <a:rPr lang="es-AR" sz="2200" b="1" i="0" u="none" strike="noStrike" dirty="0">
                          <a:solidFill>
                            <a:srgbClr val="005D62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9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2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Independientes</a:t>
                      </a:r>
                    </a:p>
                    <a:p>
                      <a:pPr algn="ctr" rtl="0" fontAlgn="ctr"/>
                      <a:r>
                        <a:rPr lang="es-AR" sz="2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(5,4 M)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9C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AR" sz="1600" b="1" i="0" u="none" strike="noStrike" kern="1200" dirty="0">
                        <a:solidFill>
                          <a:srgbClr val="005D6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B6C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595334"/>
                  </a:ext>
                </a:extLst>
              </a:tr>
            </a:tbl>
          </a:graphicData>
        </a:graphic>
      </p:graphicFrame>
      <p:graphicFrame>
        <p:nvGraphicFramePr>
          <p:cNvPr id="19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440344"/>
              </p:ext>
            </p:extLst>
          </p:nvPr>
        </p:nvGraphicFramePr>
        <p:xfrm>
          <a:off x="354831" y="3643321"/>
          <a:ext cx="11438240" cy="2918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Google Shape;13731;p76"/>
          <p:cNvSpPr/>
          <p:nvPr/>
        </p:nvSpPr>
        <p:spPr>
          <a:xfrm>
            <a:off x="487067" y="1004620"/>
            <a:ext cx="323580" cy="319735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48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000" y="5578436"/>
            <a:ext cx="2734152" cy="720000"/>
          </a:xfrm>
          <a:prstGeom prst="rect">
            <a:avLst/>
          </a:prstGeom>
        </p:spPr>
      </p:pic>
      <p:sp>
        <p:nvSpPr>
          <p:cNvPr id="34" name="Rectángulo 33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849E9F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ángulo 34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849E9F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bject 17"/>
          <p:cNvSpPr txBox="1"/>
          <p:nvPr/>
        </p:nvSpPr>
        <p:spPr>
          <a:xfrm>
            <a:off x="7104302" y="1810466"/>
            <a:ext cx="4252595" cy="1379865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4400" b="1" spc="-20" dirty="0">
                <a:solidFill>
                  <a:srgbClr val="FFFFFF"/>
                </a:solidFill>
                <a:latin typeface="Calibri"/>
                <a:cs typeface="Calibri"/>
              </a:rPr>
              <a:t>COVID-19</a:t>
            </a: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2200" spc="-20" dirty="0">
                <a:solidFill>
                  <a:srgbClr val="FFFFFF"/>
                </a:solidFill>
                <a:latin typeface="Calibri"/>
                <a:cs typeface="Calibri"/>
              </a:rPr>
              <a:t>COMO ENFERMEDAD LABORAL</a:t>
            </a: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2200" spc="-20" dirty="0">
                <a:solidFill>
                  <a:srgbClr val="FFFFFF"/>
                </a:solidFill>
                <a:latin typeface="Calibri"/>
                <a:cs typeface="Calibri"/>
              </a:rPr>
              <a:t>NO LISTADA</a:t>
            </a:r>
            <a:endParaRPr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253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upo 18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RESOLUCIÓN SRT 10/21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54830" y="932619"/>
            <a:ext cx="6120002" cy="4680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MARCO LEGISLATIVO Y NORMATIVO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04287" y="997064"/>
            <a:ext cx="360713" cy="353210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1156447" y="1775078"/>
            <a:ext cx="9749117" cy="4230267"/>
            <a:chOff x="1156447" y="1775078"/>
            <a:chExt cx="9749117" cy="4230267"/>
          </a:xfrm>
        </p:grpSpPr>
        <p:grpSp>
          <p:nvGrpSpPr>
            <p:cNvPr id="34" name="Google Shape;119;p16"/>
            <p:cNvGrpSpPr/>
            <p:nvPr/>
          </p:nvGrpSpPr>
          <p:grpSpPr>
            <a:xfrm>
              <a:off x="1156447" y="2136330"/>
              <a:ext cx="2823815" cy="1710990"/>
              <a:chOff x="777219" y="1608049"/>
              <a:chExt cx="2241342" cy="1389746"/>
            </a:xfrm>
          </p:grpSpPr>
          <p:sp>
            <p:nvSpPr>
              <p:cNvPr id="35" name="Google Shape;120;p16"/>
              <p:cNvSpPr/>
              <p:nvPr/>
            </p:nvSpPr>
            <p:spPr>
              <a:xfrm>
                <a:off x="1873137" y="1608049"/>
                <a:ext cx="1145424" cy="609575"/>
              </a:xfrm>
              <a:custGeom>
                <a:avLst/>
                <a:gdLst/>
                <a:ahLst/>
                <a:cxnLst/>
                <a:rect l="l" t="t" r="r" b="b"/>
                <a:pathLst>
                  <a:path w="23731" h="24383" extrusionOk="0">
                    <a:moveTo>
                      <a:pt x="8" y="24383"/>
                    </a:moveTo>
                    <a:lnTo>
                      <a:pt x="0" y="0"/>
                    </a:lnTo>
                    <a:lnTo>
                      <a:pt x="23731" y="0"/>
                    </a:lnTo>
                  </a:path>
                </a:pathLst>
              </a:custGeom>
              <a:noFill/>
              <a:ln w="9525" cap="flat" cmpd="sng">
                <a:solidFill>
                  <a:srgbClr val="437071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39" name="Google Shape;124;p16"/>
              <p:cNvSpPr/>
              <p:nvPr/>
            </p:nvSpPr>
            <p:spPr>
              <a:xfrm>
                <a:off x="777219" y="2352719"/>
                <a:ext cx="2207429" cy="645076"/>
              </a:xfrm>
              <a:custGeom>
                <a:avLst/>
                <a:gdLst/>
                <a:ahLst/>
                <a:cxnLst/>
                <a:rect l="l" t="t" r="r" b="b"/>
                <a:pathLst>
                  <a:path w="40411" h="27850" extrusionOk="0">
                    <a:moveTo>
                      <a:pt x="40410" y="1"/>
                    </a:moveTo>
                    <a:lnTo>
                      <a:pt x="0" y="632"/>
                    </a:lnTo>
                    <a:lnTo>
                      <a:pt x="1905" y="27849"/>
                    </a:lnTo>
                    <a:lnTo>
                      <a:pt x="38493" y="27278"/>
                    </a:lnTo>
                    <a:lnTo>
                      <a:pt x="40410" y="1"/>
                    </a:lnTo>
                    <a:close/>
                  </a:path>
                </a:pathLst>
              </a:custGeom>
              <a:solidFill>
                <a:srgbClr val="6385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b="1" dirty="0">
                    <a:solidFill>
                      <a:prstClr val="white"/>
                    </a:solidFill>
                  </a:rPr>
                  <a:t>Estudio de diagnóstico  COVID +</a:t>
                </a:r>
              </a:p>
            </p:txBody>
          </p:sp>
        </p:grpSp>
        <p:grpSp>
          <p:nvGrpSpPr>
            <p:cNvPr id="50" name="Google Shape;135;p16"/>
            <p:cNvGrpSpPr/>
            <p:nvPr/>
          </p:nvGrpSpPr>
          <p:grpSpPr>
            <a:xfrm>
              <a:off x="4441020" y="2624083"/>
              <a:ext cx="3013861" cy="1265329"/>
              <a:chOff x="4077799" y="2004225"/>
              <a:chExt cx="2392187" cy="1027759"/>
            </a:xfrm>
          </p:grpSpPr>
          <p:sp>
            <p:nvSpPr>
              <p:cNvPr id="51" name="Google Shape;136;p16"/>
              <p:cNvSpPr/>
              <p:nvPr/>
            </p:nvSpPr>
            <p:spPr>
              <a:xfrm>
                <a:off x="4816706" y="2386654"/>
                <a:ext cx="936121" cy="645330"/>
              </a:xfrm>
              <a:custGeom>
                <a:avLst/>
                <a:gdLst/>
                <a:ahLst/>
                <a:cxnLst/>
                <a:rect l="l" t="t" r="r" b="b"/>
                <a:pathLst>
                  <a:path w="40411" h="27861" extrusionOk="0">
                    <a:moveTo>
                      <a:pt x="40410" y="0"/>
                    </a:moveTo>
                    <a:lnTo>
                      <a:pt x="0" y="631"/>
                    </a:lnTo>
                    <a:lnTo>
                      <a:pt x="1905" y="27861"/>
                    </a:lnTo>
                    <a:lnTo>
                      <a:pt x="38493" y="27277"/>
                    </a:lnTo>
                    <a:lnTo>
                      <a:pt x="4041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39;p16"/>
              <p:cNvSpPr/>
              <p:nvPr/>
            </p:nvSpPr>
            <p:spPr>
              <a:xfrm>
                <a:off x="4077799" y="2352719"/>
                <a:ext cx="2392187" cy="645076"/>
              </a:xfrm>
              <a:custGeom>
                <a:avLst/>
                <a:gdLst/>
                <a:ahLst/>
                <a:cxnLst/>
                <a:rect l="l" t="t" r="r" b="b"/>
                <a:pathLst>
                  <a:path w="40398" h="27850" extrusionOk="0">
                    <a:moveTo>
                      <a:pt x="40398" y="1"/>
                    </a:moveTo>
                    <a:lnTo>
                      <a:pt x="0" y="632"/>
                    </a:lnTo>
                    <a:lnTo>
                      <a:pt x="1893" y="27849"/>
                    </a:lnTo>
                    <a:lnTo>
                      <a:pt x="38493" y="27278"/>
                    </a:lnTo>
                    <a:lnTo>
                      <a:pt x="40398" y="1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s-ES" b="1" dirty="0">
                    <a:solidFill>
                      <a:prstClr val="white"/>
                    </a:solidFill>
                  </a:rPr>
                  <a:t>Descripción del puesto</a:t>
                </a:r>
                <a:br>
                  <a:rPr lang="es-ES" b="1" dirty="0">
                    <a:solidFill>
                      <a:prstClr val="white"/>
                    </a:solidFill>
                  </a:rPr>
                </a:br>
                <a:r>
                  <a:rPr lang="es-ES" b="1" dirty="0">
                    <a:solidFill>
                      <a:prstClr val="white"/>
                    </a:solidFill>
                  </a:rPr>
                  <a:t>de trabajo</a:t>
                </a:r>
              </a:p>
            </p:txBody>
          </p:sp>
          <p:cxnSp>
            <p:nvCxnSpPr>
              <p:cNvPr id="60" name="Google Shape;142;p16"/>
              <p:cNvCxnSpPr/>
              <p:nvPr/>
            </p:nvCxnSpPr>
            <p:spPr>
              <a:xfrm>
                <a:off x="5254050" y="2004225"/>
                <a:ext cx="0" cy="280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7071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cxnSp>
        </p:grpSp>
        <p:grpSp>
          <p:nvGrpSpPr>
            <p:cNvPr id="61" name="Google Shape;143;p16"/>
            <p:cNvGrpSpPr/>
            <p:nvPr/>
          </p:nvGrpSpPr>
          <p:grpSpPr>
            <a:xfrm>
              <a:off x="7887499" y="2115284"/>
              <a:ext cx="3018065" cy="1732037"/>
              <a:chOff x="6119847" y="1590954"/>
              <a:chExt cx="2395524" cy="1406841"/>
            </a:xfrm>
          </p:grpSpPr>
          <p:sp>
            <p:nvSpPr>
              <p:cNvPr id="81" name="Google Shape;147;p16"/>
              <p:cNvSpPr/>
              <p:nvPr/>
            </p:nvSpPr>
            <p:spPr>
              <a:xfrm>
                <a:off x="6119847" y="2352719"/>
                <a:ext cx="2395524" cy="645076"/>
              </a:xfrm>
              <a:custGeom>
                <a:avLst/>
                <a:gdLst/>
                <a:ahLst/>
                <a:cxnLst/>
                <a:rect l="l" t="t" r="r" b="b"/>
                <a:pathLst>
                  <a:path w="40411" h="27850" extrusionOk="0">
                    <a:moveTo>
                      <a:pt x="40410" y="1"/>
                    </a:moveTo>
                    <a:lnTo>
                      <a:pt x="1" y="632"/>
                    </a:lnTo>
                    <a:lnTo>
                      <a:pt x="1906" y="27849"/>
                    </a:lnTo>
                    <a:lnTo>
                      <a:pt x="38493" y="27278"/>
                    </a:lnTo>
                    <a:lnTo>
                      <a:pt x="40410" y="1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s-ES" b="1" dirty="0">
                    <a:solidFill>
                      <a:schemeClr val="bg2">
                        <a:lumMod val="50000"/>
                      </a:schemeClr>
                    </a:solidFill>
                  </a:rPr>
                  <a:t>Constancia otorgada por</a:t>
                </a:r>
                <a:br>
                  <a:rPr lang="es-ES" b="1" dirty="0">
                    <a:solidFill>
                      <a:schemeClr val="bg2">
                        <a:lumMod val="50000"/>
                      </a:schemeClr>
                    </a:solidFill>
                  </a:rPr>
                </a:br>
                <a:r>
                  <a:rPr lang="es-ES" b="1" dirty="0">
                    <a:solidFill>
                      <a:schemeClr val="bg2">
                        <a:lumMod val="50000"/>
                      </a:schemeClr>
                    </a:solidFill>
                  </a:rPr>
                  <a:t>el empleador</a:t>
                </a:r>
              </a:p>
            </p:txBody>
          </p:sp>
          <p:sp>
            <p:nvSpPr>
              <p:cNvPr id="84" name="Google Shape;150;p16"/>
              <p:cNvSpPr/>
              <p:nvPr/>
            </p:nvSpPr>
            <p:spPr>
              <a:xfrm flipH="1">
                <a:off x="6151488" y="1590954"/>
                <a:ext cx="1305909" cy="609575"/>
              </a:xfrm>
              <a:custGeom>
                <a:avLst/>
                <a:gdLst/>
                <a:ahLst/>
                <a:cxnLst/>
                <a:rect l="l" t="t" r="r" b="b"/>
                <a:pathLst>
                  <a:path w="23731" h="24383" extrusionOk="0">
                    <a:moveTo>
                      <a:pt x="8" y="24383"/>
                    </a:moveTo>
                    <a:lnTo>
                      <a:pt x="0" y="0"/>
                    </a:lnTo>
                    <a:lnTo>
                      <a:pt x="23731" y="0"/>
                    </a:lnTo>
                  </a:path>
                </a:pathLst>
              </a:custGeom>
              <a:noFill/>
              <a:ln w="9525" cap="flat" cmpd="sng">
                <a:solidFill>
                  <a:srgbClr val="437071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</p:grpSp>
        <p:grpSp>
          <p:nvGrpSpPr>
            <p:cNvPr id="85" name="Google Shape;151;p16"/>
            <p:cNvGrpSpPr/>
            <p:nvPr/>
          </p:nvGrpSpPr>
          <p:grpSpPr>
            <a:xfrm>
              <a:off x="4244263" y="1775078"/>
              <a:ext cx="3434773" cy="917255"/>
              <a:chOff x="3266873" y="1282523"/>
              <a:chExt cx="2609762" cy="577799"/>
            </a:xfrm>
          </p:grpSpPr>
          <p:sp>
            <p:nvSpPr>
              <p:cNvPr id="86" name="Google Shape;152;p16"/>
              <p:cNvSpPr/>
              <p:nvPr/>
            </p:nvSpPr>
            <p:spPr>
              <a:xfrm>
                <a:off x="3304096" y="1331606"/>
                <a:ext cx="2572539" cy="528716"/>
              </a:xfrm>
              <a:custGeom>
                <a:avLst/>
                <a:gdLst/>
                <a:ahLst/>
                <a:cxnLst/>
                <a:rect l="l" t="t" r="r" b="b"/>
                <a:pathLst>
                  <a:path w="111063" h="22826" extrusionOk="0">
                    <a:moveTo>
                      <a:pt x="111062" y="1"/>
                    </a:moveTo>
                    <a:lnTo>
                      <a:pt x="1" y="942"/>
                    </a:lnTo>
                    <a:lnTo>
                      <a:pt x="3549" y="22825"/>
                    </a:lnTo>
                    <a:lnTo>
                      <a:pt x="107133" y="21385"/>
                    </a:lnTo>
                    <a:lnTo>
                      <a:pt x="111062" y="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53;p16"/>
              <p:cNvSpPr/>
              <p:nvPr/>
            </p:nvSpPr>
            <p:spPr>
              <a:xfrm>
                <a:off x="3266873" y="1282523"/>
                <a:ext cx="2572474" cy="528684"/>
              </a:xfrm>
              <a:custGeom>
                <a:avLst/>
                <a:gdLst/>
                <a:ahLst/>
                <a:cxnLst/>
                <a:rect l="l" t="t" r="r" b="b"/>
                <a:pathLst>
                  <a:path w="111062" h="22825" extrusionOk="0">
                    <a:moveTo>
                      <a:pt x="111062" y="1"/>
                    </a:moveTo>
                    <a:lnTo>
                      <a:pt x="0" y="465"/>
                    </a:lnTo>
                    <a:lnTo>
                      <a:pt x="3548" y="22825"/>
                    </a:lnTo>
                    <a:lnTo>
                      <a:pt x="107133" y="21384"/>
                    </a:lnTo>
                    <a:lnTo>
                      <a:pt x="1110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 b="1" dirty="0">
                    <a:solidFill>
                      <a:srgbClr val="FFFFFF"/>
                    </a:solidFill>
                    <a:ea typeface="Fira Sans Extra Condensed Medium"/>
                    <a:cs typeface="Fira Sans Extra Condensed Medium"/>
                    <a:sym typeface="Fira Sans Extra Condensed Medium"/>
                  </a:rPr>
                  <a:t>REQUISITOS</a:t>
                </a:r>
                <a:endParaRPr sz="3000" b="1" dirty="0">
                  <a:solidFill>
                    <a:srgbClr val="FFFFFF"/>
                  </a:solidFill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4" name="Rectángulo 3"/>
            <p:cNvSpPr/>
            <p:nvPr/>
          </p:nvSpPr>
          <p:spPr>
            <a:xfrm>
              <a:off x="1334073" y="4305616"/>
              <a:ext cx="205649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Emitido por </a:t>
              </a:r>
              <a:r>
                <a:rPr lang="es-ES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entidad sanitaria</a:t>
              </a:r>
              <a:r>
                <a:rPr lang="es-ES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 incluida en el REFES</a:t>
              </a: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4497158" y="4251019"/>
              <a:ext cx="2957723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Descripción del </a:t>
              </a:r>
              <a:r>
                <a:rPr lang="es-ES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puesto</a:t>
              </a:r>
              <a:br>
                <a:rPr lang="es-ES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</a:br>
              <a:r>
                <a:rPr lang="es-ES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de trabajo</a:t>
              </a:r>
              <a:r>
                <a:rPr lang="es-ES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 y de </a:t>
              </a:r>
              <a:r>
                <a:rPr lang="es-ES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jornadas trabajadas</a:t>
              </a:r>
              <a:r>
                <a:rPr lang="es-ES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 fuera del domicilio particular, entre</a:t>
              </a:r>
              <a:br>
                <a:rPr lang="es-ES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</a:br>
              <a:r>
                <a:rPr lang="es-ES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los 3 y 14 días previos a</a:t>
              </a:r>
              <a:br>
                <a:rPr lang="es-ES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</a:br>
              <a:r>
                <a:rPr lang="es-ES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los primeros síntomas</a:t>
              </a: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8269941" y="4305616"/>
              <a:ext cx="2514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Declaración Jurada donde conste la </a:t>
              </a:r>
              <a:r>
                <a:rPr lang="es-ES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prestación de tareas</a:t>
              </a:r>
              <a:br>
                <a:rPr lang="es-ES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</a:br>
              <a:r>
                <a:rPr lang="es-ES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en el lugar de trabajo.</a:t>
              </a:r>
              <a:endParaRPr lang="es-ES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120" name="object 12"/>
          <p:cNvSpPr/>
          <p:nvPr/>
        </p:nvSpPr>
        <p:spPr>
          <a:xfrm>
            <a:off x="6649549" y="972960"/>
            <a:ext cx="271148" cy="503823"/>
          </a:xfrm>
          <a:custGeom>
            <a:avLst/>
            <a:gdLst/>
            <a:ahLst/>
            <a:cxnLst/>
            <a:rect l="l" t="t" r="r" b="b"/>
            <a:pathLst>
              <a:path w="344169" h="2070100">
                <a:moveTo>
                  <a:pt x="0" y="2069846"/>
                </a:moveTo>
                <a:lnTo>
                  <a:pt x="343814" y="2069846"/>
                </a:lnTo>
              </a:path>
              <a:path w="344169" h="2070100">
                <a:moveTo>
                  <a:pt x="5549" y="3175"/>
                </a:moveTo>
                <a:lnTo>
                  <a:pt x="5549" y="2066289"/>
                </a:lnTo>
              </a:path>
              <a:path w="344169" h="2070100">
                <a:moveTo>
                  <a:pt x="0" y="0"/>
                </a:moveTo>
                <a:lnTo>
                  <a:pt x="175361" y="0"/>
                </a:lnTo>
              </a:path>
            </a:pathLst>
          </a:custGeom>
          <a:solidFill>
            <a:srgbClr val="005D62"/>
          </a:solidFill>
          <a:ln w="22225">
            <a:solidFill>
              <a:srgbClr val="6AA5A6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21" name="object 13"/>
          <p:cNvSpPr/>
          <p:nvPr/>
        </p:nvSpPr>
        <p:spPr>
          <a:xfrm>
            <a:off x="11646488" y="982944"/>
            <a:ext cx="157154" cy="499220"/>
          </a:xfrm>
          <a:custGeom>
            <a:avLst/>
            <a:gdLst/>
            <a:ahLst/>
            <a:cxnLst/>
            <a:rect l="l" t="t" r="r" b="b"/>
            <a:pathLst>
              <a:path w="533400" h="2070100">
                <a:moveTo>
                  <a:pt x="533018" y="0"/>
                </a:moveTo>
                <a:lnTo>
                  <a:pt x="0" y="0"/>
                </a:lnTo>
              </a:path>
              <a:path w="533400" h="2070100">
                <a:moveTo>
                  <a:pt x="524382" y="2066544"/>
                </a:moveTo>
                <a:lnTo>
                  <a:pt x="524382" y="3428"/>
                </a:lnTo>
              </a:path>
              <a:path w="533400" h="2070100">
                <a:moveTo>
                  <a:pt x="533018" y="2069846"/>
                </a:moveTo>
                <a:lnTo>
                  <a:pt x="261238" y="2069846"/>
                </a:lnTo>
              </a:path>
            </a:pathLst>
          </a:custGeom>
          <a:ln w="22225">
            <a:solidFill>
              <a:srgbClr val="6AA5A6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22" name="object 14"/>
          <p:cNvSpPr txBox="1"/>
          <p:nvPr/>
        </p:nvSpPr>
        <p:spPr>
          <a:xfrm>
            <a:off x="6893803" y="1031376"/>
            <a:ext cx="4725791" cy="343684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200" b="1" dirty="0">
                <a:solidFill>
                  <a:schemeClr val="bg2">
                    <a:lumMod val="50000"/>
                  </a:schemeClr>
                </a:solidFill>
              </a:rPr>
              <a:t>DENUNCIA DE LA CONTINGENCIA</a:t>
            </a:r>
          </a:p>
        </p:txBody>
      </p:sp>
    </p:spTree>
    <p:extLst>
      <p:ext uri="{BB962C8B-B14F-4D97-AF65-F5344CB8AC3E}">
        <p14:creationId xmlns:p14="http://schemas.microsoft.com/office/powerpoint/2010/main" val="1780305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upo 18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54830" y="932619"/>
            <a:ext cx="6120002" cy="4680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DOBLE IMPACTO. </a:t>
            </a:r>
            <a:r>
              <a:rPr lang="es-MX" sz="2400" spc="60" dirty="0">
                <a:solidFill>
                  <a:schemeClr val="bg1"/>
                </a:solidFill>
                <a:latin typeface="Calibri"/>
                <a:cs typeface="Calibri"/>
              </a:rPr>
              <a:t>EN ART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04287" y="997064"/>
            <a:ext cx="360713" cy="353210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object 19"/>
          <p:cNvSpPr/>
          <p:nvPr/>
        </p:nvSpPr>
        <p:spPr>
          <a:xfrm>
            <a:off x="201705" y="3751588"/>
            <a:ext cx="4750613" cy="638920"/>
          </a:xfrm>
          <a:custGeom>
            <a:avLst/>
            <a:gdLst/>
            <a:ahLst/>
            <a:cxnLst/>
            <a:rect l="l" t="t" r="r" b="b"/>
            <a:pathLst>
              <a:path w="6256020" h="612139">
                <a:moveTo>
                  <a:pt x="6100953" y="0"/>
                </a:moveTo>
                <a:lnTo>
                  <a:pt x="0" y="0"/>
                </a:lnTo>
                <a:lnTo>
                  <a:pt x="0" y="612013"/>
                </a:lnTo>
                <a:lnTo>
                  <a:pt x="6255639" y="612013"/>
                </a:lnTo>
                <a:lnTo>
                  <a:pt x="6100953" y="0"/>
                </a:lnTo>
                <a:close/>
              </a:path>
            </a:pathLst>
          </a:custGeom>
          <a:solidFill>
            <a:srgbClr val="D2CA6F">
              <a:alpha val="89000"/>
            </a:srgbClr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493077" y="1632510"/>
            <a:ext cx="11231661" cy="4893057"/>
            <a:chOff x="493077" y="1632510"/>
            <a:chExt cx="11231661" cy="4893057"/>
          </a:xfrm>
        </p:grpSpPr>
        <p:sp>
          <p:nvSpPr>
            <p:cNvPr id="34" name="object 5"/>
            <p:cNvSpPr txBox="1"/>
            <p:nvPr/>
          </p:nvSpPr>
          <p:spPr>
            <a:xfrm>
              <a:off x="4204853" y="4635306"/>
              <a:ext cx="2250628" cy="137986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sz="2200" b="1" dirty="0">
                  <a:solidFill>
                    <a:srgbClr val="6C6D70"/>
                  </a:solidFill>
                  <a:latin typeface="Calibri"/>
                  <a:cs typeface="Calibri"/>
                </a:rPr>
                <a:t>ALIVIOS</a:t>
              </a:r>
              <a:r>
                <a:rPr sz="2200" b="1" spc="-35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00" b="1" dirty="0">
                  <a:solidFill>
                    <a:srgbClr val="6C6D70"/>
                  </a:solidFill>
                  <a:latin typeface="Calibri"/>
                  <a:cs typeface="Calibri"/>
                </a:rPr>
                <a:t>Y</a:t>
              </a:r>
              <a:r>
                <a:rPr sz="2200" b="1" spc="-20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00" b="1" spc="-5" dirty="0">
                  <a:solidFill>
                    <a:srgbClr val="6C6D70"/>
                  </a:solidFill>
                  <a:latin typeface="Calibri"/>
                  <a:cs typeface="Calibri"/>
                </a:rPr>
                <a:t>AGRAVANTES</a:t>
              </a:r>
              <a:endParaRPr sz="2200" b="1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12700" algn="ctr">
                <a:spcBef>
                  <a:spcPts val="75"/>
                </a:spcBef>
              </a:pPr>
              <a:r>
                <a:rPr sz="2200" dirty="0">
                  <a:solidFill>
                    <a:srgbClr val="6C6D70"/>
                  </a:solidFill>
                  <a:latin typeface="Calibri"/>
                  <a:cs typeface="Calibri"/>
                </a:rPr>
                <a:t>en</a:t>
              </a:r>
              <a:r>
                <a:rPr sz="2200" spc="-10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00" spc="-5" dirty="0">
                  <a:solidFill>
                    <a:srgbClr val="6C6D70"/>
                  </a:solidFill>
                  <a:latin typeface="Calibri"/>
                  <a:cs typeface="Calibri"/>
                </a:rPr>
                <a:t>materia</a:t>
              </a:r>
              <a:r>
                <a:rPr sz="2200" spc="-15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00" spc="-5" dirty="0">
                  <a:solidFill>
                    <a:srgbClr val="6C6D70"/>
                  </a:solidFill>
                  <a:latin typeface="Calibri"/>
                  <a:cs typeface="Calibri"/>
                </a:rPr>
                <a:t>siniestral</a:t>
              </a:r>
              <a:endParaRPr sz="22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38" name="object 6"/>
            <p:cNvSpPr txBox="1"/>
            <p:nvPr/>
          </p:nvSpPr>
          <p:spPr>
            <a:xfrm>
              <a:off x="6832601" y="4635306"/>
              <a:ext cx="2285201" cy="68993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sz="2200" b="1" spc="-5" dirty="0">
                  <a:solidFill>
                    <a:srgbClr val="6C6D70"/>
                  </a:solidFill>
                  <a:latin typeface="Calibri"/>
                  <a:cs typeface="Calibri"/>
                </a:rPr>
                <a:t>LITIGIOSIDAD</a:t>
              </a:r>
              <a:r>
                <a:rPr sz="2200" b="1" spc="-50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00" b="1" spc="-5" dirty="0">
                  <a:solidFill>
                    <a:srgbClr val="6C6D70"/>
                  </a:solidFill>
                  <a:latin typeface="Calibri"/>
                  <a:cs typeface="Calibri"/>
                </a:rPr>
                <a:t>CONTENIDA</a:t>
              </a:r>
              <a:endParaRPr sz="2200" b="1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39" name="object 7"/>
            <p:cNvSpPr txBox="1"/>
            <p:nvPr/>
          </p:nvSpPr>
          <p:spPr>
            <a:xfrm>
              <a:off x="9441331" y="4635306"/>
              <a:ext cx="2041895" cy="137986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sz="2200" b="1" spc="-5" dirty="0">
                  <a:solidFill>
                    <a:srgbClr val="6C6D70"/>
                  </a:solidFill>
                  <a:latin typeface="Calibri"/>
                  <a:cs typeface="Calibri"/>
                </a:rPr>
                <a:t>DELICADO</a:t>
              </a:r>
              <a:r>
                <a:rPr sz="2200" b="1" spc="-50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00" b="1" spc="-5" dirty="0">
                  <a:solidFill>
                    <a:srgbClr val="6C6D70"/>
                  </a:solidFill>
                  <a:latin typeface="Calibri"/>
                  <a:cs typeface="Calibri"/>
                </a:rPr>
                <a:t>PANORAMA</a:t>
              </a:r>
              <a:endParaRPr sz="2200" b="1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12700" algn="ctr">
                <a:spcBef>
                  <a:spcPts val="75"/>
                </a:spcBef>
              </a:pPr>
              <a:r>
                <a:rPr sz="2200" spc="-5" dirty="0">
                  <a:solidFill>
                    <a:srgbClr val="6C6D70"/>
                  </a:solidFill>
                  <a:latin typeface="Calibri"/>
                  <a:cs typeface="Calibri"/>
                </a:rPr>
                <a:t>económico</a:t>
              </a:r>
              <a:r>
                <a:rPr sz="2200" spc="-10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00" spc="-5" dirty="0">
                  <a:solidFill>
                    <a:srgbClr val="6C6D70"/>
                  </a:solidFill>
                  <a:latin typeface="Calibri"/>
                  <a:cs typeface="Calibri"/>
                </a:rPr>
                <a:t>financiero</a:t>
              </a:r>
              <a:endParaRPr sz="22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44" name="object 12"/>
            <p:cNvSpPr/>
            <p:nvPr/>
          </p:nvSpPr>
          <p:spPr>
            <a:xfrm>
              <a:off x="649244" y="1632510"/>
              <a:ext cx="174714" cy="1584176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ln w="22225">
              <a:solidFill>
                <a:srgbClr val="D2CA6F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5" name="object 13"/>
            <p:cNvSpPr/>
            <p:nvPr/>
          </p:nvSpPr>
          <p:spPr>
            <a:xfrm>
              <a:off x="5410352" y="1632510"/>
              <a:ext cx="101262" cy="156970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D2CA6F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" name="object 14"/>
            <p:cNvSpPr txBox="1"/>
            <p:nvPr/>
          </p:nvSpPr>
          <p:spPr>
            <a:xfrm>
              <a:off x="736601" y="1737529"/>
              <a:ext cx="4700632" cy="1369439"/>
            </a:xfrm>
            <a:prstGeom prst="rect">
              <a:avLst/>
            </a:prstGeom>
            <a:solidFill>
              <a:srgbClr val="E6DDA2">
                <a:alpha val="45097"/>
              </a:srgbClr>
            </a:solidFill>
          </p:spPr>
          <p:txBody>
            <a:bodyPr vert="horz" wrap="square" lIns="0" tIns="5080" rIns="0" bIns="0" rtlCol="0" anchor="ctr" anchorCtr="0">
              <a:noAutofit/>
            </a:bodyPr>
            <a:lstStyle/>
            <a:p>
              <a:pPr marL="800735" marR="861694" indent="-23495" algn="ctr"/>
              <a:r>
                <a:rPr sz="2200" b="1" dirty="0">
                  <a:solidFill>
                    <a:srgbClr val="005D61"/>
                  </a:solidFill>
                  <a:latin typeface="Calibri"/>
                  <a:cs typeface="Calibri"/>
                </a:rPr>
                <a:t>SERVICIOS Y ATENCIÓN </a:t>
              </a:r>
              <a:r>
                <a:rPr sz="2200" b="1" spc="-575" dirty="0">
                  <a:solidFill>
                    <a:srgbClr val="005D61"/>
                  </a:solidFill>
                  <a:latin typeface="Calibri"/>
                  <a:cs typeface="Calibri"/>
                </a:rPr>
                <a:t> </a:t>
              </a:r>
              <a:r>
                <a:rPr sz="2200" b="1" dirty="0">
                  <a:solidFill>
                    <a:srgbClr val="005D61"/>
                  </a:solidFill>
                  <a:latin typeface="Calibri"/>
                  <a:cs typeface="Calibri"/>
                </a:rPr>
                <a:t>COBERTURA HABITUAL </a:t>
              </a:r>
              <a:r>
                <a:rPr sz="2200" b="1" spc="-575" dirty="0">
                  <a:solidFill>
                    <a:srgbClr val="005D61"/>
                  </a:solidFill>
                  <a:latin typeface="Calibri"/>
                  <a:cs typeface="Calibri"/>
                </a:rPr>
                <a:t> </a:t>
              </a:r>
              <a:r>
                <a:rPr sz="2200" b="1" dirty="0">
                  <a:solidFill>
                    <a:srgbClr val="005D61"/>
                  </a:solidFill>
                  <a:latin typeface="Calibri"/>
                  <a:cs typeface="Calibri"/>
                </a:rPr>
                <a:t>DE</a:t>
              </a:r>
              <a:r>
                <a:rPr sz="2200" b="1" spc="-20" dirty="0">
                  <a:solidFill>
                    <a:srgbClr val="005D61"/>
                  </a:solidFill>
                  <a:latin typeface="Calibri"/>
                  <a:cs typeface="Calibri"/>
                </a:rPr>
                <a:t> </a:t>
              </a:r>
              <a:r>
                <a:rPr sz="2200" b="1" dirty="0">
                  <a:solidFill>
                    <a:srgbClr val="005D61"/>
                  </a:solidFill>
                  <a:latin typeface="Calibri"/>
                  <a:cs typeface="Calibri"/>
                </a:rPr>
                <a:t>AT</a:t>
              </a:r>
              <a:r>
                <a:rPr sz="2200" b="1" spc="-20" dirty="0">
                  <a:solidFill>
                    <a:srgbClr val="005D61"/>
                  </a:solidFill>
                  <a:latin typeface="Calibri"/>
                  <a:cs typeface="Calibri"/>
                </a:rPr>
                <a:t> </a:t>
              </a:r>
              <a:r>
                <a:rPr sz="2200" b="1" dirty="0">
                  <a:solidFill>
                    <a:srgbClr val="005D61"/>
                  </a:solidFill>
                  <a:latin typeface="Calibri"/>
                  <a:cs typeface="Calibri"/>
                </a:rPr>
                <a:t>Y EP</a:t>
              </a:r>
              <a:endParaRPr sz="22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47" name="object 15"/>
            <p:cNvSpPr/>
            <p:nvPr/>
          </p:nvSpPr>
          <p:spPr>
            <a:xfrm>
              <a:off x="6808896" y="1667291"/>
              <a:ext cx="130675" cy="1551611"/>
            </a:xfrm>
            <a:custGeom>
              <a:avLst/>
              <a:gdLst/>
              <a:ahLst/>
              <a:cxnLst/>
              <a:rect l="l" t="t" r="r" b="b"/>
              <a:pathLst>
                <a:path w="344170" h="2070100">
                  <a:moveTo>
                    <a:pt x="0" y="2069846"/>
                  </a:moveTo>
                  <a:lnTo>
                    <a:pt x="343788" y="2069846"/>
                  </a:lnTo>
                </a:path>
                <a:path w="344170" h="2070100">
                  <a:moveTo>
                    <a:pt x="5587" y="3301"/>
                  </a:moveTo>
                  <a:lnTo>
                    <a:pt x="5587" y="2066416"/>
                  </a:lnTo>
                </a:path>
                <a:path w="344170" h="2070100">
                  <a:moveTo>
                    <a:pt x="0" y="0"/>
                  </a:moveTo>
                  <a:lnTo>
                    <a:pt x="175386" y="0"/>
                  </a:lnTo>
                </a:path>
              </a:pathLst>
            </a:custGeom>
            <a:ln w="19050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8" name="object 16"/>
            <p:cNvSpPr/>
            <p:nvPr/>
          </p:nvSpPr>
          <p:spPr>
            <a:xfrm>
              <a:off x="11480800" y="1667291"/>
              <a:ext cx="243938" cy="1577008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9" y="0"/>
                  </a:moveTo>
                  <a:lnTo>
                    <a:pt x="0" y="0"/>
                  </a:lnTo>
                </a:path>
                <a:path w="533400" h="2070100">
                  <a:moveTo>
                    <a:pt x="524383" y="2066671"/>
                  </a:moveTo>
                  <a:lnTo>
                    <a:pt x="524383" y="3555"/>
                  </a:lnTo>
                </a:path>
                <a:path w="533400" h="2070100">
                  <a:moveTo>
                    <a:pt x="533019" y="2069846"/>
                  </a:moveTo>
                  <a:lnTo>
                    <a:pt x="261112" y="2069846"/>
                  </a:lnTo>
                </a:path>
              </a:pathLst>
            </a:custGeom>
            <a:ln w="19050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9" name="object 17"/>
            <p:cNvSpPr txBox="1"/>
            <p:nvPr/>
          </p:nvSpPr>
          <p:spPr>
            <a:xfrm>
              <a:off x="6894257" y="1747013"/>
              <a:ext cx="4708512" cy="1368000"/>
            </a:xfrm>
            <a:prstGeom prst="rect">
              <a:avLst/>
            </a:prstGeom>
            <a:solidFill>
              <a:srgbClr val="8F8E7E">
                <a:alpha val="12156"/>
              </a:srgbClr>
            </a:solidFill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779780" marR="796290" indent="1905" algn="ctr"/>
              <a:r>
                <a:rPr sz="2200" b="1" dirty="0">
                  <a:solidFill>
                    <a:srgbClr val="777777"/>
                  </a:solidFill>
                  <a:latin typeface="Calibri"/>
                  <a:cs typeface="Calibri"/>
                </a:rPr>
                <a:t>ATENCIÓN </a:t>
              </a:r>
              <a:r>
                <a:rPr sz="2200" b="1" spc="5" dirty="0">
                  <a:solidFill>
                    <a:srgbClr val="777777"/>
                  </a:solidFill>
                  <a:latin typeface="Calibri"/>
                  <a:cs typeface="Calibri"/>
                </a:rPr>
                <a:t> </a:t>
              </a:r>
              <a:r>
                <a:rPr sz="2200" b="1" dirty="0">
                  <a:solidFill>
                    <a:srgbClr val="777777"/>
                  </a:solidFill>
                  <a:latin typeface="Calibri"/>
                  <a:cs typeface="Calibri"/>
                </a:rPr>
                <a:t>POR</a:t>
              </a:r>
              <a:r>
                <a:rPr sz="2200" b="1" spc="-40" dirty="0">
                  <a:solidFill>
                    <a:srgbClr val="777777"/>
                  </a:solidFill>
                  <a:latin typeface="Calibri"/>
                  <a:cs typeface="Calibri"/>
                </a:rPr>
                <a:t> </a:t>
              </a:r>
              <a:r>
                <a:rPr sz="2200" b="1" spc="-5" dirty="0">
                  <a:solidFill>
                    <a:srgbClr val="777777"/>
                  </a:solidFill>
                  <a:latin typeface="Calibri"/>
                  <a:cs typeface="Calibri"/>
                </a:rPr>
                <a:t>COVID</a:t>
              </a:r>
              <a:r>
                <a:rPr lang="es-AR" sz="2200" b="1" spc="-5" dirty="0">
                  <a:solidFill>
                    <a:srgbClr val="777777"/>
                  </a:solidFill>
                  <a:latin typeface="Calibri"/>
                  <a:cs typeface="Calibri"/>
                </a:rPr>
                <a:t> </a:t>
              </a:r>
              <a:r>
                <a:rPr sz="2200" b="1" spc="-5" dirty="0">
                  <a:solidFill>
                    <a:srgbClr val="777777"/>
                  </a:solidFill>
                  <a:latin typeface="Calibri"/>
                  <a:cs typeface="Calibri"/>
                </a:rPr>
                <a:t>PATOLOGÍA</a:t>
              </a:r>
              <a:endParaRPr sz="2200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R="14604" algn="ctr"/>
              <a:r>
                <a:rPr sz="2200" b="1" dirty="0">
                  <a:solidFill>
                    <a:srgbClr val="777777"/>
                  </a:solidFill>
                  <a:latin typeface="Calibri"/>
                  <a:cs typeface="Calibri"/>
                </a:rPr>
                <a:t>AJENA/EXTRAÑA</a:t>
              </a:r>
              <a:r>
                <a:rPr sz="2200" b="1" spc="-65" dirty="0">
                  <a:solidFill>
                    <a:srgbClr val="777777"/>
                  </a:solidFill>
                  <a:latin typeface="Calibri"/>
                  <a:cs typeface="Calibri"/>
                </a:rPr>
                <a:t> </a:t>
              </a:r>
              <a:r>
                <a:rPr sz="2200" b="1" dirty="0">
                  <a:solidFill>
                    <a:srgbClr val="777777"/>
                  </a:solidFill>
                  <a:latin typeface="Calibri"/>
                  <a:cs typeface="Calibri"/>
                </a:rPr>
                <a:t>NO</a:t>
              </a:r>
              <a:r>
                <a:rPr sz="2200" b="1" spc="-10" dirty="0">
                  <a:solidFill>
                    <a:srgbClr val="777777"/>
                  </a:solidFill>
                  <a:latin typeface="Calibri"/>
                  <a:cs typeface="Calibri"/>
                </a:rPr>
                <a:t> </a:t>
              </a:r>
              <a:r>
                <a:rPr sz="2200" b="1" spc="-5" dirty="0">
                  <a:solidFill>
                    <a:srgbClr val="777777"/>
                  </a:solidFill>
                  <a:latin typeface="Calibri"/>
                  <a:cs typeface="Calibri"/>
                </a:rPr>
                <a:t>LISTADA</a:t>
              </a:r>
              <a:endParaRPr sz="22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object 21"/>
            <p:cNvSpPr txBox="1"/>
            <p:nvPr/>
          </p:nvSpPr>
          <p:spPr>
            <a:xfrm>
              <a:off x="1723345" y="4667350"/>
              <a:ext cx="283533" cy="289182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spcBef>
                  <a:spcPts val="95"/>
                </a:spcBef>
              </a:pPr>
              <a:r>
                <a:rPr sz="1800" spc="-5" dirty="0">
                  <a:solidFill>
                    <a:srgbClr val="FFFFFF"/>
                  </a:solidFill>
                  <a:latin typeface="Calibri"/>
                  <a:cs typeface="Calibri"/>
                </a:rPr>
                <a:t>*</a:t>
              </a:r>
              <a:endParaRPr sz="180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object 22"/>
            <p:cNvSpPr txBox="1"/>
            <p:nvPr/>
          </p:nvSpPr>
          <p:spPr>
            <a:xfrm>
              <a:off x="889142" y="3866353"/>
              <a:ext cx="4444499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2400" b="1" spc="80" dirty="0">
                  <a:solidFill>
                    <a:srgbClr val="FFFFFF"/>
                  </a:solidFill>
                  <a:latin typeface="Calibri"/>
                  <a:cs typeface="Calibri"/>
                </a:rPr>
                <a:t>Condicionados</a:t>
              </a:r>
              <a:r>
                <a:rPr sz="2400" b="1" spc="2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400" b="1" spc="65" dirty="0">
                  <a:solidFill>
                    <a:srgbClr val="FFFFFF"/>
                  </a:solidFill>
                  <a:latin typeface="Calibri"/>
                  <a:cs typeface="Calibri"/>
                </a:rPr>
                <a:t>por:</a:t>
              </a:r>
              <a:endParaRPr sz="24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object 25"/>
            <p:cNvSpPr/>
            <p:nvPr/>
          </p:nvSpPr>
          <p:spPr>
            <a:xfrm>
              <a:off x="5842000" y="2121680"/>
              <a:ext cx="632832" cy="675307"/>
            </a:xfrm>
            <a:custGeom>
              <a:avLst/>
              <a:gdLst/>
              <a:ahLst/>
              <a:cxnLst/>
              <a:rect l="l" t="t" r="r" b="b"/>
              <a:pathLst>
                <a:path w="545465" h="572135">
                  <a:moveTo>
                    <a:pt x="272569" y="0"/>
                  </a:moveTo>
                  <a:lnTo>
                    <a:pt x="228500" y="4698"/>
                  </a:lnTo>
                  <a:lnTo>
                    <a:pt x="209958" y="22225"/>
                  </a:lnTo>
                  <a:lnTo>
                    <a:pt x="209958" y="227456"/>
                  </a:lnTo>
                  <a:lnTo>
                    <a:pt x="20093" y="227456"/>
                  </a:lnTo>
                  <a:lnTo>
                    <a:pt x="865" y="264775"/>
                  </a:lnTo>
                  <a:lnTo>
                    <a:pt x="0" y="278594"/>
                  </a:lnTo>
                  <a:lnTo>
                    <a:pt x="21" y="294358"/>
                  </a:lnTo>
                  <a:lnTo>
                    <a:pt x="9933" y="337057"/>
                  </a:lnTo>
                  <a:lnTo>
                    <a:pt x="21871" y="345313"/>
                  </a:lnTo>
                  <a:lnTo>
                    <a:pt x="209958" y="345313"/>
                  </a:lnTo>
                  <a:lnTo>
                    <a:pt x="209958" y="551052"/>
                  </a:lnTo>
                  <a:lnTo>
                    <a:pt x="249084" y="571117"/>
                  </a:lnTo>
                  <a:lnTo>
                    <a:pt x="272569" y="572134"/>
                  </a:lnTo>
                  <a:lnTo>
                    <a:pt x="288857" y="571674"/>
                  </a:lnTo>
                  <a:lnTo>
                    <a:pt x="326036" y="562990"/>
                  </a:lnTo>
                  <a:lnTo>
                    <a:pt x="334418" y="551052"/>
                  </a:lnTo>
                  <a:lnTo>
                    <a:pt x="334418" y="345313"/>
                  </a:lnTo>
                  <a:lnTo>
                    <a:pt x="523140" y="345313"/>
                  </a:lnTo>
                  <a:lnTo>
                    <a:pt x="544147" y="308352"/>
                  </a:lnTo>
                  <a:lnTo>
                    <a:pt x="545111" y="286384"/>
                  </a:lnTo>
                  <a:lnTo>
                    <a:pt x="544699" y="271398"/>
                  </a:lnTo>
                  <a:lnTo>
                    <a:pt x="533554" y="232409"/>
                  </a:lnTo>
                  <a:lnTo>
                    <a:pt x="524537" y="227456"/>
                  </a:lnTo>
                  <a:lnTo>
                    <a:pt x="334418" y="227456"/>
                  </a:lnTo>
                  <a:lnTo>
                    <a:pt x="334418" y="22225"/>
                  </a:lnTo>
                  <a:lnTo>
                    <a:pt x="295929" y="1017"/>
                  </a:lnTo>
                  <a:lnTo>
                    <a:pt x="288857" y="460"/>
                  </a:lnTo>
                  <a:lnTo>
                    <a:pt x="272569" y="0"/>
                  </a:lnTo>
                  <a:close/>
                </a:path>
              </a:pathLst>
            </a:custGeom>
            <a:solidFill>
              <a:srgbClr val="005D61">
                <a:alpha val="67057"/>
              </a:srgbClr>
            </a:solidFill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4" name="object 26"/>
            <p:cNvSpPr txBox="1"/>
            <p:nvPr/>
          </p:nvSpPr>
          <p:spPr>
            <a:xfrm>
              <a:off x="493077" y="4635306"/>
              <a:ext cx="3255665" cy="189026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spcBef>
                  <a:spcPts val="100"/>
                </a:spcBef>
              </a:pPr>
              <a:r>
                <a:rPr sz="2200" b="1" spc="-10" dirty="0">
                  <a:solidFill>
                    <a:srgbClr val="6C6D70"/>
                  </a:solidFill>
                  <a:latin typeface="Calibri"/>
                  <a:cs typeface="Calibri"/>
                </a:rPr>
                <a:t>COBERTURA</a:t>
              </a:r>
              <a:r>
                <a:rPr sz="2200" b="1" spc="-50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00" b="1" dirty="0">
                  <a:solidFill>
                    <a:srgbClr val="6C6D70"/>
                  </a:solidFill>
                  <a:latin typeface="Calibri"/>
                  <a:cs typeface="Calibri"/>
                </a:rPr>
                <a:t>INTEGRAL</a:t>
              </a:r>
              <a:endParaRPr sz="2200" b="1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ctr"/>
              <a:r>
                <a:rPr lang="es-AR" sz="2000" spc="-5" dirty="0">
                  <a:solidFill>
                    <a:srgbClr val="6C6D70"/>
                  </a:solidFill>
                  <a:latin typeface="Calibri"/>
                  <a:cs typeface="Calibri"/>
                </a:rPr>
                <a:t>D</a:t>
              </a:r>
              <a:r>
                <a:rPr sz="2000" spc="-5" dirty="0" err="1">
                  <a:solidFill>
                    <a:srgbClr val="6C6D70"/>
                  </a:solidFill>
                  <a:latin typeface="Calibri"/>
                  <a:cs typeface="Calibri"/>
                </a:rPr>
                <a:t>ineraria</a:t>
              </a:r>
              <a:endParaRPr lang="es-AR" sz="2000" spc="-5" dirty="0">
                <a:solidFill>
                  <a:srgbClr val="6C6D70"/>
                </a:solidFill>
                <a:latin typeface="Calibri"/>
                <a:cs typeface="Calibri"/>
              </a:endParaRPr>
            </a:p>
            <a:p>
              <a:pPr algn="ctr"/>
              <a:r>
                <a:rPr lang="es-AR" sz="2000" b="1" dirty="0">
                  <a:solidFill>
                    <a:srgbClr val="437071"/>
                  </a:solidFill>
                  <a:latin typeface="Arial Black" panose="020B0A04020102020204" pitchFamily="34" charset="0"/>
                  <a:cs typeface="Calibri"/>
                </a:rPr>
                <a:t>+</a:t>
              </a:r>
              <a:endParaRPr lang="es-AR" sz="2000" spc="-5" dirty="0">
                <a:solidFill>
                  <a:srgbClr val="6C6D70"/>
                </a:solidFill>
                <a:latin typeface="Calibri"/>
                <a:cs typeface="Calibri"/>
              </a:endParaRPr>
            </a:p>
            <a:p>
              <a:pPr algn="ctr"/>
              <a:r>
                <a:rPr sz="2000" spc="-10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lang="es-AR" sz="2000" dirty="0">
                  <a:solidFill>
                    <a:srgbClr val="6C6D70"/>
                  </a:solidFill>
                  <a:latin typeface="Calibri"/>
                  <a:cs typeface="Calibri"/>
                </a:rPr>
                <a:t>E</a:t>
              </a:r>
              <a:r>
                <a:rPr sz="2000" dirty="0">
                  <a:solidFill>
                    <a:srgbClr val="6C6D70"/>
                  </a:solidFill>
                  <a:latin typeface="Calibri"/>
                  <a:cs typeface="Calibri"/>
                </a:rPr>
                <a:t>n</a:t>
              </a:r>
              <a:r>
                <a:rPr sz="2000" spc="-5" dirty="0">
                  <a:solidFill>
                    <a:srgbClr val="6C6D70"/>
                  </a:solidFill>
                  <a:latin typeface="Calibri"/>
                  <a:cs typeface="Calibri"/>
                </a:rPr>
                <a:t> especie</a:t>
              </a:r>
              <a:endParaRPr sz="2000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1270" algn="ctr"/>
              <a:r>
                <a:rPr sz="2000" b="1" dirty="0">
                  <a:solidFill>
                    <a:srgbClr val="437071"/>
                  </a:solidFill>
                  <a:latin typeface="Arial Black" panose="020B0A04020102020204" pitchFamily="34" charset="0"/>
                  <a:cs typeface="Calibri"/>
                </a:rPr>
                <a:t>+</a:t>
              </a:r>
              <a:br>
                <a:rPr lang="es-AR" sz="2000" b="1" dirty="0">
                  <a:solidFill>
                    <a:srgbClr val="437071"/>
                  </a:solidFill>
                  <a:latin typeface="Arial Black" panose="020B0A04020102020204" pitchFamily="34" charset="0"/>
                  <a:cs typeface="Calibri"/>
                </a:rPr>
              </a:br>
              <a:r>
                <a:rPr lang="es-AR" sz="2000" spc="-5" dirty="0">
                  <a:solidFill>
                    <a:srgbClr val="6C6D70"/>
                  </a:solidFill>
                  <a:latin typeface="Calibri"/>
                  <a:cs typeface="Calibri"/>
                </a:rPr>
                <a:t>P</a:t>
              </a:r>
              <a:r>
                <a:rPr sz="2000" spc="-5" dirty="0" err="1">
                  <a:solidFill>
                    <a:srgbClr val="6C6D70"/>
                  </a:solidFill>
                  <a:latin typeface="Calibri"/>
                  <a:cs typeface="Calibri"/>
                </a:rPr>
                <a:t>rocedimientos</a:t>
              </a:r>
              <a:r>
                <a:rPr sz="2000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000" spc="-5" dirty="0">
                  <a:solidFill>
                    <a:srgbClr val="6C6D70"/>
                  </a:solidFill>
                  <a:latin typeface="Calibri"/>
                  <a:cs typeface="Calibri"/>
                </a:rPr>
                <a:t>LRT</a:t>
              </a:r>
              <a:endParaRPr sz="20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cxnSp>
          <p:nvCxnSpPr>
            <p:cNvPr id="7" name="Conector recto 6"/>
            <p:cNvCxnSpPr/>
            <p:nvPr/>
          </p:nvCxnSpPr>
          <p:spPr>
            <a:xfrm>
              <a:off x="3966882" y="4635306"/>
              <a:ext cx="0" cy="1627094"/>
            </a:xfrm>
            <a:prstGeom prst="line">
              <a:avLst/>
            </a:prstGeom>
            <a:ln>
              <a:solidFill>
                <a:srgbClr val="ADBE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/>
            <p:cNvCxnSpPr/>
            <p:nvPr/>
          </p:nvCxnSpPr>
          <p:spPr>
            <a:xfrm>
              <a:off x="6683188" y="4635306"/>
              <a:ext cx="0" cy="1627094"/>
            </a:xfrm>
            <a:prstGeom prst="line">
              <a:avLst/>
            </a:prstGeom>
            <a:ln>
              <a:solidFill>
                <a:srgbClr val="ADBE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/>
            <p:cNvCxnSpPr/>
            <p:nvPr/>
          </p:nvCxnSpPr>
          <p:spPr>
            <a:xfrm>
              <a:off x="9332259" y="4635306"/>
              <a:ext cx="0" cy="1627094"/>
            </a:xfrm>
            <a:prstGeom prst="line">
              <a:avLst/>
            </a:prstGeom>
            <a:ln>
              <a:solidFill>
                <a:srgbClr val="ADBE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86492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upo 18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54830" y="932619"/>
            <a:ext cx="6120002" cy="4680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ATENCIÓN MÉDICA INTEGRAL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04287" y="997064"/>
            <a:ext cx="360713" cy="353210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445248" y="1875887"/>
            <a:ext cx="11334358" cy="4439794"/>
            <a:chOff x="445248" y="1875887"/>
            <a:chExt cx="11334358" cy="4439794"/>
          </a:xfrm>
        </p:grpSpPr>
        <p:sp>
          <p:nvSpPr>
            <p:cNvPr id="33" name="object 22"/>
            <p:cNvSpPr txBox="1"/>
            <p:nvPr/>
          </p:nvSpPr>
          <p:spPr>
            <a:xfrm>
              <a:off x="1578512" y="1875887"/>
              <a:ext cx="4536504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lang="es-AR" sz="2400" b="1" spc="80" dirty="0">
                  <a:solidFill>
                    <a:srgbClr val="FFFFFF"/>
                  </a:solidFill>
                  <a:cs typeface="Calibri"/>
                </a:rPr>
                <a:t>ATENCIÓN MÉDICA INTEGRAL</a:t>
              </a:r>
              <a:endParaRPr sz="2400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35" name="object 10"/>
            <p:cNvSpPr txBox="1"/>
            <p:nvPr/>
          </p:nvSpPr>
          <p:spPr>
            <a:xfrm>
              <a:off x="1674182" y="2044250"/>
              <a:ext cx="3954572" cy="4150961"/>
            </a:xfrm>
            <a:prstGeom prst="rect">
              <a:avLst/>
            </a:prstGeom>
          </p:spPr>
          <p:txBody>
            <a:bodyPr vert="horz" wrap="square" lIns="0" tIns="2112" rIns="0" bIns="0" rtlCol="0">
              <a:spAutoFit/>
            </a:bodyPr>
            <a:lstStyle/>
            <a:p>
              <a:pPr marL="10559" marR="4224">
                <a:lnSpc>
                  <a:spcPct val="104200"/>
                </a:lnSpc>
                <a:spcBef>
                  <a:spcPts val="17"/>
                </a:spcBef>
              </a:pPr>
              <a:r>
                <a:rPr sz="2000" spc="-12" dirty="0">
                  <a:solidFill>
                    <a:srgbClr val="58595B"/>
                  </a:solidFill>
                  <a:cs typeface="Tahoma"/>
                </a:rPr>
                <a:t>Incorporación de </a:t>
              </a:r>
              <a:r>
                <a:rPr sz="2000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Módulos </a:t>
              </a:r>
              <a:r>
                <a:rPr sz="2000" b="1" spc="33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de Aislamiento </a:t>
              </a:r>
              <a:r>
                <a:rPr sz="2000" b="1" spc="25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en  </a:t>
              </a:r>
              <a:r>
                <a:rPr lang="es-AR" sz="2000" b="1" spc="42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los prestadores</a:t>
              </a:r>
              <a:r>
                <a:rPr lang="es-AR" sz="2000" spc="-4" dirty="0">
                  <a:solidFill>
                    <a:srgbClr val="58595B"/>
                  </a:solidFill>
                  <a:cs typeface="Tahoma"/>
                </a:rPr>
                <a:t>.</a:t>
              </a:r>
              <a:endParaRPr sz="2000" dirty="0">
                <a:solidFill>
                  <a:prstClr val="black"/>
                </a:solidFill>
                <a:cs typeface="Tahoma"/>
              </a:endParaRPr>
            </a:p>
            <a:p>
              <a:pPr marL="10559" marR="4224">
                <a:lnSpc>
                  <a:spcPct val="104200"/>
                </a:lnSpc>
              </a:pPr>
              <a:br>
                <a:rPr lang="es-AR" sz="2000" spc="-12" dirty="0">
                  <a:solidFill>
                    <a:srgbClr val="58595B"/>
                  </a:solidFill>
                  <a:cs typeface="Tahoma"/>
                </a:rPr>
              </a:br>
              <a:br>
                <a:rPr lang="es-AR" sz="2000" spc="-12" dirty="0">
                  <a:solidFill>
                    <a:srgbClr val="58595B"/>
                  </a:solidFill>
                  <a:cs typeface="Tahoma"/>
                </a:rPr>
              </a:br>
              <a:r>
                <a:rPr sz="2000" spc="-12" dirty="0" err="1">
                  <a:solidFill>
                    <a:srgbClr val="58595B"/>
                  </a:solidFill>
                  <a:cs typeface="Tahoma"/>
                </a:rPr>
                <a:t>Relevamiento</a:t>
              </a:r>
              <a:r>
                <a:rPr sz="2000" spc="-12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00" spc="-58" dirty="0">
                  <a:solidFill>
                    <a:srgbClr val="58595B"/>
                  </a:solidFill>
                  <a:cs typeface="Tahoma"/>
                </a:rPr>
                <a:t>y </a:t>
              </a:r>
              <a:r>
                <a:rPr sz="2000" spc="4" dirty="0">
                  <a:solidFill>
                    <a:srgbClr val="58595B"/>
                  </a:solidFill>
                  <a:cs typeface="Tahoma"/>
                </a:rPr>
                <a:t>contratación </a:t>
              </a:r>
              <a:r>
                <a:rPr sz="2000" spc="-12" dirty="0">
                  <a:solidFill>
                    <a:srgbClr val="58595B"/>
                  </a:solidFill>
                  <a:cs typeface="Tahoma"/>
                </a:rPr>
                <a:t>de </a:t>
              </a:r>
              <a:r>
                <a:rPr sz="2000" b="1" spc="-8" dirty="0" err="1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hoteles</a:t>
              </a:r>
              <a:r>
                <a:rPr lang="es-AR" sz="2000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 y </a:t>
              </a:r>
              <a:r>
                <a:rPr sz="2000" b="1" spc="-8" dirty="0" err="1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proveedores</a:t>
              </a:r>
              <a:r>
                <a:rPr sz="2000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  de traslados</a:t>
              </a:r>
              <a:r>
                <a:rPr sz="2000" b="1" spc="37" dirty="0">
                  <a:solidFill>
                    <a:srgbClr val="338C8E"/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sz="2000" spc="-21" dirty="0">
                  <a:solidFill>
                    <a:srgbClr val="58595B"/>
                  </a:solidFill>
                  <a:cs typeface="Tahoma"/>
                </a:rPr>
                <a:t>para</a:t>
              </a:r>
              <a:r>
                <a:rPr sz="2000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00" spc="8" dirty="0">
                  <a:solidFill>
                    <a:srgbClr val="58595B"/>
                  </a:solidFill>
                  <a:cs typeface="Tahoma"/>
                </a:rPr>
                <a:t>pacientes</a:t>
              </a:r>
              <a:r>
                <a:rPr sz="2000" spc="-14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00" spc="-42" dirty="0">
                  <a:solidFill>
                    <a:srgbClr val="58595B"/>
                  </a:solidFill>
                  <a:cs typeface="Tahoma"/>
                </a:rPr>
                <a:t>CON</a:t>
              </a:r>
              <a:r>
                <a:rPr sz="2000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00" spc="-83" dirty="0">
                  <a:solidFill>
                    <a:srgbClr val="58595B"/>
                  </a:solidFill>
                  <a:cs typeface="Tahoma"/>
                </a:rPr>
                <a:t>COVID</a:t>
              </a:r>
              <a:r>
                <a:rPr sz="2000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00" spc="-312" dirty="0">
                  <a:solidFill>
                    <a:srgbClr val="58595B"/>
                  </a:solidFill>
                  <a:cs typeface="Tahoma"/>
                </a:rPr>
                <a:t>+</a:t>
              </a:r>
              <a:endParaRPr sz="2000" dirty="0">
                <a:solidFill>
                  <a:prstClr val="black"/>
                </a:solidFill>
                <a:cs typeface="Tahoma"/>
              </a:endParaRPr>
            </a:p>
            <a:p>
              <a:pPr marL="10559" marR="4224">
                <a:lnSpc>
                  <a:spcPct val="104200"/>
                </a:lnSpc>
              </a:pPr>
              <a:br>
                <a:rPr lang="es-AR" sz="2000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</a:br>
              <a:br>
                <a:rPr lang="es-AR" sz="2000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</a:br>
              <a:r>
                <a:rPr sz="2000" b="1" spc="-8" dirty="0" err="1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Contacto</a:t>
              </a:r>
              <a:r>
                <a:rPr sz="2000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 permanente </a:t>
              </a:r>
              <a:r>
                <a:rPr sz="2000" spc="17" dirty="0">
                  <a:solidFill>
                    <a:srgbClr val="58595B"/>
                  </a:solidFill>
                  <a:cs typeface="Tahoma"/>
                </a:rPr>
                <a:t>con </a:t>
              </a:r>
              <a:r>
                <a:rPr sz="2000" spc="12" dirty="0" err="1">
                  <a:solidFill>
                    <a:srgbClr val="58595B"/>
                  </a:solidFill>
                  <a:cs typeface="Tahoma"/>
                </a:rPr>
                <a:t>hospitales</a:t>
              </a:r>
              <a:r>
                <a:rPr sz="2000" spc="-87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00" spc="12" dirty="0" err="1">
                  <a:solidFill>
                    <a:srgbClr val="58595B"/>
                  </a:solidFill>
                  <a:cs typeface="Tahoma"/>
                </a:rPr>
                <a:t>públicos</a:t>
              </a:r>
              <a:r>
                <a:rPr sz="2000" spc="12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00" spc="-12" dirty="0">
                  <a:solidFill>
                    <a:srgbClr val="58595B"/>
                  </a:solidFill>
                  <a:cs typeface="Tahoma"/>
                </a:rPr>
                <a:t>para </a:t>
              </a:r>
              <a:r>
                <a:rPr sz="2000" spc="-8" dirty="0">
                  <a:solidFill>
                    <a:srgbClr val="58595B"/>
                  </a:solidFill>
                  <a:cs typeface="Tahoma"/>
                </a:rPr>
                <a:t>informar </a:t>
              </a:r>
              <a:r>
                <a:rPr sz="2000" dirty="0">
                  <a:solidFill>
                    <a:srgbClr val="58595B"/>
                  </a:solidFill>
                  <a:cs typeface="Tahoma"/>
                </a:rPr>
                <a:t>módulos </a:t>
              </a:r>
              <a:r>
                <a:rPr sz="2000" spc="-12" dirty="0">
                  <a:solidFill>
                    <a:srgbClr val="58595B"/>
                  </a:solidFill>
                  <a:cs typeface="Tahoma"/>
                </a:rPr>
                <a:t>para </a:t>
              </a:r>
              <a:r>
                <a:rPr sz="2000" spc="12" dirty="0">
                  <a:solidFill>
                    <a:srgbClr val="58595B"/>
                  </a:solidFill>
                  <a:cs typeface="Tahoma"/>
                </a:rPr>
                <a:t>trata</a:t>
              </a:r>
              <a:r>
                <a:rPr sz="2000" spc="8" dirty="0">
                  <a:solidFill>
                    <a:srgbClr val="58595B"/>
                  </a:solidFill>
                  <a:cs typeface="Tahoma"/>
                </a:rPr>
                <a:t>mientos</a:t>
              </a:r>
              <a:r>
                <a:rPr sz="2000" spc="-154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00" spc="-4" dirty="0">
                  <a:solidFill>
                    <a:srgbClr val="58595B"/>
                  </a:solidFill>
                  <a:cs typeface="Tahoma"/>
                </a:rPr>
                <a:t>de</a:t>
              </a:r>
              <a:r>
                <a:rPr sz="2000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00" spc="29" dirty="0">
                  <a:solidFill>
                    <a:srgbClr val="58595B"/>
                  </a:solidFill>
                  <a:cs typeface="Tahoma"/>
                </a:rPr>
                <a:t>casos</a:t>
              </a:r>
              <a:r>
                <a:rPr sz="2000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00" spc="-75" dirty="0">
                  <a:solidFill>
                    <a:srgbClr val="58595B"/>
                  </a:solidFill>
                  <a:cs typeface="Tahoma"/>
                </a:rPr>
                <a:t>COVID</a:t>
              </a:r>
              <a:r>
                <a:rPr sz="2000" spc="-154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00" spc="-303" dirty="0">
                  <a:solidFill>
                    <a:srgbClr val="58595B"/>
                  </a:solidFill>
                  <a:cs typeface="Tahoma"/>
                </a:rPr>
                <a:t>+</a:t>
              </a:r>
              <a:endParaRPr sz="2000" dirty="0">
                <a:solidFill>
                  <a:prstClr val="black"/>
                </a:solidFill>
                <a:cs typeface="Tahoma"/>
              </a:endParaRPr>
            </a:p>
            <a:p>
              <a:pPr>
                <a:spcBef>
                  <a:spcPts val="8"/>
                </a:spcBef>
              </a:pPr>
              <a:endParaRPr sz="2000" dirty="0">
                <a:solidFill>
                  <a:prstClr val="black"/>
                </a:solidFill>
                <a:cs typeface="Times New Roman"/>
              </a:endParaRPr>
            </a:p>
          </p:txBody>
        </p:sp>
        <p:sp>
          <p:nvSpPr>
            <p:cNvPr id="36" name="object 12"/>
            <p:cNvSpPr/>
            <p:nvPr/>
          </p:nvSpPr>
          <p:spPr>
            <a:xfrm>
              <a:off x="1445583" y="1910939"/>
              <a:ext cx="45719" cy="4404742"/>
            </a:xfrm>
            <a:custGeom>
              <a:avLst/>
              <a:gdLst/>
              <a:ahLst/>
              <a:cxnLst/>
              <a:rect l="l" t="t" r="r" b="b"/>
              <a:pathLst>
                <a:path h="4191000">
                  <a:moveTo>
                    <a:pt x="0" y="0"/>
                  </a:moveTo>
                  <a:lnTo>
                    <a:pt x="0" y="4190949"/>
                  </a:lnTo>
                </a:path>
              </a:pathLst>
            </a:custGeom>
            <a:ln w="25400">
              <a:solidFill>
                <a:srgbClr val="338C8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40" name="object 16"/>
            <p:cNvSpPr/>
            <p:nvPr/>
          </p:nvSpPr>
          <p:spPr>
            <a:xfrm>
              <a:off x="7160580" y="1904906"/>
              <a:ext cx="47044" cy="4173165"/>
            </a:xfrm>
            <a:custGeom>
              <a:avLst/>
              <a:gdLst/>
              <a:ahLst/>
              <a:cxnLst/>
              <a:rect l="l" t="t" r="r" b="b"/>
              <a:pathLst>
                <a:path h="4191000">
                  <a:moveTo>
                    <a:pt x="0" y="0"/>
                  </a:moveTo>
                  <a:lnTo>
                    <a:pt x="0" y="4190949"/>
                  </a:lnTo>
                </a:path>
              </a:pathLst>
            </a:custGeom>
            <a:ln w="25400">
              <a:solidFill>
                <a:srgbClr val="338C8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42" name="30 CuadroTexto"/>
            <p:cNvSpPr txBox="1"/>
            <p:nvPr/>
          </p:nvSpPr>
          <p:spPr>
            <a:xfrm>
              <a:off x="7345439" y="2003909"/>
              <a:ext cx="4434167" cy="4237906"/>
            </a:xfrm>
            <a:prstGeom prst="rect">
              <a:avLst/>
            </a:prstGeom>
            <a:noFill/>
          </p:spPr>
          <p:txBody>
            <a:bodyPr wrap="square" lIns="76023" tIns="38012" rIns="76023" bIns="38012" rtlCol="0">
              <a:spAutoFit/>
            </a:bodyPr>
            <a:lstStyle/>
            <a:p>
              <a:pPr marL="10559" marR="4224">
                <a:lnSpc>
                  <a:spcPct val="104200"/>
                </a:lnSpc>
              </a:pPr>
              <a:r>
                <a:rPr lang="es-ES" sz="2000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Protocolo operativo de gestión interna</a:t>
              </a:r>
              <a:r>
                <a:rPr lang="es-ES" sz="2000" spc="12" dirty="0">
                  <a:solidFill>
                    <a:srgbClr val="58595B"/>
                  </a:solidFill>
                  <a:cs typeface="Tahoma"/>
                </a:rPr>
                <a:t>, </a:t>
              </a:r>
              <a:r>
                <a:rPr lang="es-ES" sz="2000" spc="-21" dirty="0">
                  <a:solidFill>
                    <a:srgbClr val="58595B"/>
                  </a:solidFill>
                  <a:cs typeface="Tahoma"/>
                </a:rPr>
                <a:t>para </a:t>
              </a:r>
              <a:r>
                <a:rPr lang="es-ES" sz="2000" spc="8" dirty="0">
                  <a:solidFill>
                    <a:srgbClr val="58595B"/>
                  </a:solidFill>
                  <a:cs typeface="Tahoma"/>
                </a:rPr>
                <a:t>proceso</a:t>
              </a:r>
              <a:r>
                <a:rPr lang="es-ES" sz="2000" spc="-179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00" dirty="0">
                  <a:solidFill>
                    <a:srgbClr val="58595B"/>
                  </a:solidFill>
                  <a:cs typeface="Tahoma"/>
                </a:rPr>
                <a:t>desde</a:t>
              </a:r>
              <a:r>
                <a:rPr lang="es-ES" sz="2000" spc="-179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00" spc="8" dirty="0">
                  <a:solidFill>
                    <a:srgbClr val="58595B"/>
                  </a:solidFill>
                  <a:cs typeface="Tahoma"/>
                </a:rPr>
                <a:t>recepción</a:t>
              </a:r>
              <a:r>
                <a:rPr lang="es-ES" sz="2000" spc="-179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00" spc="-12" dirty="0">
                  <a:solidFill>
                    <a:srgbClr val="58595B"/>
                  </a:solidFill>
                  <a:cs typeface="Tahoma"/>
                </a:rPr>
                <a:t>de</a:t>
              </a:r>
              <a:r>
                <a:rPr lang="es-ES" sz="2000" spc="-183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00" spc="-12" dirty="0">
                  <a:solidFill>
                    <a:srgbClr val="58595B"/>
                  </a:solidFill>
                  <a:cs typeface="Tahoma"/>
                </a:rPr>
                <a:t>denuncia, </a:t>
              </a:r>
              <a:r>
                <a:rPr lang="es-ES" sz="2000" spc="4" dirty="0">
                  <a:solidFill>
                    <a:srgbClr val="58595B"/>
                  </a:solidFill>
                  <a:cs typeface="Tahoma"/>
                </a:rPr>
                <a:t>prestación </a:t>
              </a:r>
              <a:r>
                <a:rPr lang="es-ES" sz="2000" dirty="0">
                  <a:solidFill>
                    <a:srgbClr val="58595B"/>
                  </a:solidFill>
                  <a:cs typeface="Tahoma"/>
                </a:rPr>
                <a:t>médica</a:t>
              </a:r>
              <a:r>
                <a:rPr lang="es-ES" sz="2000" spc="-25" dirty="0">
                  <a:solidFill>
                    <a:srgbClr val="58595B"/>
                  </a:solidFill>
                  <a:cs typeface="Tahoma"/>
                </a:rPr>
                <a:t>, </a:t>
              </a:r>
              <a:r>
                <a:rPr lang="es-ES" sz="2000" spc="-8" dirty="0">
                  <a:solidFill>
                    <a:srgbClr val="58595B"/>
                  </a:solidFill>
                  <a:cs typeface="Tahoma"/>
                </a:rPr>
                <a:t>seguimiento, </a:t>
              </a:r>
              <a:r>
                <a:rPr lang="es-ES" sz="2000" spc="4" dirty="0">
                  <a:solidFill>
                    <a:srgbClr val="58595B"/>
                  </a:solidFill>
                  <a:cs typeface="Tahoma"/>
                </a:rPr>
                <a:t>control</a:t>
              </a:r>
              <a:r>
                <a:rPr lang="es-ES" sz="2000" spc="-158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00" spc="-58" dirty="0">
                  <a:solidFill>
                    <a:srgbClr val="58595B"/>
                  </a:solidFill>
                  <a:cs typeface="Tahoma"/>
                </a:rPr>
                <a:t>y</a:t>
              </a:r>
              <a:r>
                <a:rPr lang="es-ES" sz="2000" spc="-154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00" spc="-4" dirty="0">
                  <a:solidFill>
                    <a:srgbClr val="58595B"/>
                  </a:solidFill>
                  <a:cs typeface="Tahoma"/>
                </a:rPr>
                <a:t>alta</a:t>
              </a:r>
            </a:p>
            <a:p>
              <a:pPr marL="10559" marR="4224">
                <a:lnSpc>
                  <a:spcPct val="104200"/>
                </a:lnSpc>
              </a:pPr>
              <a:endParaRPr lang="es-ES" sz="2000" spc="-4" dirty="0">
                <a:solidFill>
                  <a:srgbClr val="58595B"/>
                </a:solidFill>
                <a:cs typeface="Tahoma"/>
              </a:endParaRPr>
            </a:p>
            <a:p>
              <a:pPr marL="10559" marR="4224">
                <a:lnSpc>
                  <a:spcPct val="104200"/>
                </a:lnSpc>
              </a:pPr>
              <a:endParaRPr lang="es-ES" sz="2000" spc="-4" dirty="0">
                <a:solidFill>
                  <a:srgbClr val="58595B"/>
                </a:solidFill>
                <a:cs typeface="Tahoma"/>
              </a:endParaRPr>
            </a:p>
            <a:p>
              <a:pPr marL="10559" marR="4224">
                <a:lnSpc>
                  <a:spcPct val="104200"/>
                </a:lnSpc>
              </a:pPr>
              <a:endParaRPr lang="es-ES" sz="2000" spc="-4" dirty="0">
                <a:solidFill>
                  <a:srgbClr val="58595B"/>
                </a:solidFill>
                <a:cs typeface="Tahoma"/>
              </a:endParaRPr>
            </a:p>
            <a:p>
              <a:pPr marL="10559" marR="4224" lvl="0">
                <a:lnSpc>
                  <a:spcPct val="104200"/>
                </a:lnSpc>
              </a:pPr>
              <a:r>
                <a:rPr lang="es-ES" sz="2000" spc="-29" dirty="0">
                  <a:solidFill>
                    <a:srgbClr val="58595B"/>
                  </a:solidFill>
                  <a:cs typeface="Tahoma"/>
                </a:rPr>
                <a:t>Armado</a:t>
              </a:r>
              <a:r>
                <a:rPr lang="es-ES" sz="2000" spc="-19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00" spc="-25" dirty="0">
                  <a:solidFill>
                    <a:srgbClr val="58595B"/>
                  </a:solidFill>
                  <a:cs typeface="Tahoma"/>
                </a:rPr>
                <a:t>de</a:t>
              </a:r>
              <a:r>
                <a:rPr lang="es-ES" sz="2000" spc="-19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00" spc="-54" dirty="0">
                  <a:solidFill>
                    <a:srgbClr val="58595B"/>
                  </a:solidFill>
                  <a:cs typeface="Tahoma"/>
                </a:rPr>
                <a:t>“Grupos</a:t>
              </a:r>
              <a:r>
                <a:rPr lang="es-ES" sz="2000" spc="-19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00" spc="-104" dirty="0">
                  <a:solidFill>
                    <a:srgbClr val="58595B"/>
                  </a:solidFill>
                  <a:cs typeface="Tahoma"/>
                </a:rPr>
                <a:t>COVID”.</a:t>
              </a:r>
              <a:r>
                <a:rPr lang="es-ES" sz="2000" spc="-19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00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Refuerzo de los planteles </a:t>
              </a:r>
              <a:r>
                <a:rPr lang="es-ES" sz="2000" spc="-25" dirty="0">
                  <a:solidFill>
                    <a:srgbClr val="58595B"/>
                  </a:solidFill>
                  <a:cs typeface="Tahoma"/>
                </a:rPr>
                <a:t>de </a:t>
              </a:r>
              <a:r>
                <a:rPr lang="es-ES" sz="2000" spc="-4" dirty="0">
                  <a:solidFill>
                    <a:srgbClr val="58595B"/>
                  </a:solidFill>
                  <a:cs typeface="Tahoma"/>
                </a:rPr>
                <a:t>médicos </a:t>
              </a:r>
              <a:r>
                <a:rPr lang="es-ES" sz="2000" spc="-33" dirty="0">
                  <a:solidFill>
                    <a:srgbClr val="58595B"/>
                  </a:solidFill>
                  <a:cs typeface="Tahoma"/>
                </a:rPr>
                <a:t>para </a:t>
              </a:r>
              <a:r>
                <a:rPr lang="es-ES" sz="2000" spc="-25" dirty="0">
                  <a:solidFill>
                    <a:srgbClr val="58595B"/>
                  </a:solidFill>
                  <a:cs typeface="Tahoma"/>
                </a:rPr>
                <a:t>auditoría </a:t>
              </a:r>
              <a:r>
                <a:rPr lang="es-ES" sz="2000" spc="-71" dirty="0">
                  <a:solidFill>
                    <a:srgbClr val="58595B"/>
                  </a:solidFill>
                  <a:cs typeface="Tahoma"/>
                </a:rPr>
                <a:t>y </a:t>
              </a:r>
              <a:r>
                <a:rPr lang="es-ES" sz="2000" spc="-21" dirty="0">
                  <a:solidFill>
                    <a:srgbClr val="58595B"/>
                  </a:solidFill>
                  <a:cs typeface="Tahoma"/>
                </a:rPr>
                <a:t>seguimiento.  </a:t>
              </a:r>
              <a:r>
                <a:rPr lang="es-ES" sz="2000" spc="4" dirty="0">
                  <a:solidFill>
                    <a:srgbClr val="58595B"/>
                  </a:solidFill>
                  <a:cs typeface="Tahoma"/>
                </a:rPr>
                <a:t>Especialistas </a:t>
              </a:r>
              <a:r>
                <a:rPr lang="es-ES" sz="2000" spc="-8" dirty="0" err="1">
                  <a:solidFill>
                    <a:srgbClr val="58595B"/>
                  </a:solidFill>
                  <a:cs typeface="Tahoma"/>
                </a:rPr>
                <a:t>infectólogos</a:t>
              </a:r>
              <a:r>
                <a:rPr lang="es-ES" sz="2000" spc="-8" dirty="0">
                  <a:solidFill>
                    <a:srgbClr val="58595B"/>
                  </a:solidFill>
                  <a:cs typeface="Tahoma"/>
                </a:rPr>
                <a:t>, </a:t>
              </a:r>
              <a:r>
                <a:rPr lang="es-ES" sz="2000" spc="-21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00" dirty="0">
                  <a:solidFill>
                    <a:srgbClr val="58595B"/>
                  </a:solidFill>
                  <a:cs typeface="Tahoma"/>
                </a:rPr>
                <a:t>clínicos y</a:t>
              </a:r>
              <a:r>
                <a:rPr lang="es-ES" sz="2000" spc="-254" dirty="0">
                  <a:solidFill>
                    <a:srgbClr val="58595B"/>
                  </a:solidFill>
                  <a:cs typeface="Tahoma"/>
                </a:rPr>
                <a:t>  </a:t>
              </a:r>
              <a:r>
                <a:rPr lang="es-ES" sz="2000" spc="-4" dirty="0">
                  <a:solidFill>
                    <a:srgbClr val="58595B"/>
                  </a:solidFill>
                  <a:cs typeface="Tahoma"/>
                </a:rPr>
                <a:t>psicólogos</a:t>
              </a:r>
              <a:endParaRPr lang="es-ES" sz="2000" dirty="0">
                <a:solidFill>
                  <a:prstClr val="black"/>
                </a:solidFill>
                <a:cs typeface="Times New Roman"/>
              </a:endParaRPr>
            </a:p>
            <a:p>
              <a:pPr marL="10559" marR="4224">
                <a:lnSpc>
                  <a:spcPct val="104200"/>
                </a:lnSpc>
              </a:pPr>
              <a:endParaRPr lang="es-ES" sz="2000" spc="-4" dirty="0">
                <a:solidFill>
                  <a:srgbClr val="58595B"/>
                </a:solidFill>
                <a:cs typeface="Tahoma"/>
              </a:endParaRPr>
            </a:p>
            <a:p>
              <a:pPr marL="10559" marR="4224">
                <a:lnSpc>
                  <a:spcPct val="104200"/>
                </a:lnSpc>
              </a:pPr>
              <a:endParaRPr lang="es-ES" sz="2000" dirty="0">
                <a:solidFill>
                  <a:prstClr val="black"/>
                </a:solidFill>
                <a:cs typeface="Tahoma"/>
              </a:endParaRPr>
            </a:p>
          </p:txBody>
        </p:sp>
        <p:pic>
          <p:nvPicPr>
            <p:cNvPr id="58" name="Imagen 5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248" y="2065904"/>
              <a:ext cx="863073" cy="861263"/>
            </a:xfrm>
            <a:prstGeom prst="rect">
              <a:avLst/>
            </a:prstGeom>
          </p:spPr>
        </p:pic>
        <p:pic>
          <p:nvPicPr>
            <p:cNvPr id="59" name="Imagen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248" y="3391460"/>
              <a:ext cx="863073" cy="861263"/>
            </a:xfrm>
            <a:prstGeom prst="rect">
              <a:avLst/>
            </a:prstGeom>
          </p:spPr>
        </p:pic>
        <p:pic>
          <p:nvPicPr>
            <p:cNvPr id="60" name="Imagen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248" y="4904072"/>
              <a:ext cx="863073" cy="861263"/>
            </a:xfrm>
            <a:prstGeom prst="rect">
              <a:avLst/>
            </a:prstGeom>
          </p:spPr>
        </p:pic>
        <p:pic>
          <p:nvPicPr>
            <p:cNvPr id="61" name="Imagen 6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6339" y="2065904"/>
              <a:ext cx="863073" cy="861263"/>
            </a:xfrm>
            <a:prstGeom prst="rect">
              <a:avLst/>
            </a:prstGeom>
          </p:spPr>
        </p:pic>
        <p:pic>
          <p:nvPicPr>
            <p:cNvPr id="62" name="Imagen 6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6339" y="4089874"/>
              <a:ext cx="863073" cy="984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8491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upo 18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54830" y="932619"/>
            <a:ext cx="6120002" cy="4680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ASPECTOS ADMINISTRATIVOS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04287" y="997064"/>
            <a:ext cx="360713" cy="353210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420954" y="1875887"/>
            <a:ext cx="11386773" cy="4439794"/>
            <a:chOff x="420954" y="1875887"/>
            <a:chExt cx="11386773" cy="4439794"/>
          </a:xfrm>
        </p:grpSpPr>
        <p:sp>
          <p:nvSpPr>
            <p:cNvPr id="33" name="object 22"/>
            <p:cNvSpPr txBox="1"/>
            <p:nvPr/>
          </p:nvSpPr>
          <p:spPr>
            <a:xfrm>
              <a:off x="1578512" y="1875887"/>
              <a:ext cx="4536504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lang="es-AR" sz="2400" b="1" spc="80" dirty="0">
                  <a:solidFill>
                    <a:srgbClr val="FFFFFF"/>
                  </a:solidFill>
                  <a:cs typeface="Calibri"/>
                </a:rPr>
                <a:t>ATENCIÓN MÉDICA INTEGRAL</a:t>
              </a:r>
              <a:endParaRPr sz="2400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35" name="object 10"/>
            <p:cNvSpPr txBox="1"/>
            <p:nvPr/>
          </p:nvSpPr>
          <p:spPr>
            <a:xfrm>
              <a:off x="1674182" y="2044250"/>
              <a:ext cx="3954572" cy="3843184"/>
            </a:xfrm>
            <a:prstGeom prst="rect">
              <a:avLst/>
            </a:prstGeom>
          </p:spPr>
          <p:txBody>
            <a:bodyPr vert="horz" wrap="square" lIns="0" tIns="2112" rIns="0" bIns="0" rtlCol="0">
              <a:spAutoFit/>
            </a:bodyPr>
            <a:lstStyle/>
            <a:p>
              <a:pPr marL="10559" marR="4224">
                <a:lnSpc>
                  <a:spcPct val="104200"/>
                </a:lnSpc>
                <a:spcBef>
                  <a:spcPts val="17"/>
                </a:spcBef>
              </a:pPr>
              <a:r>
                <a:rPr lang="es-ES" sz="2000" b="1" spc="-8" dirty="0">
                  <a:solidFill>
                    <a:srgbClr val="BBB322"/>
                  </a:solidFill>
                  <a:cs typeface="Calibri"/>
                </a:rPr>
                <a:t>CANALES DE ATENCIÓN MÚLTIPLES</a:t>
              </a:r>
              <a:r>
                <a:rPr lang="es-ES" sz="2000" spc="-8" dirty="0">
                  <a:solidFill>
                    <a:prstClr val="black"/>
                  </a:solidFill>
                </a:rPr>
                <a:t> </a:t>
              </a:r>
              <a:r>
                <a:rPr lang="es-ES" sz="2000" spc="-12" dirty="0">
                  <a:solidFill>
                    <a:srgbClr val="58595B"/>
                  </a:solidFill>
                  <a:cs typeface="Tahoma"/>
                </a:rPr>
                <a:t>Activación de contactos vía  teléfono, mail, plataformas digitales para encuentros virtuales.</a:t>
              </a:r>
            </a:p>
            <a:p>
              <a:pPr marL="10559" marR="4224">
                <a:lnSpc>
                  <a:spcPct val="104200"/>
                </a:lnSpc>
                <a:spcBef>
                  <a:spcPts val="17"/>
                </a:spcBef>
              </a:pPr>
              <a:br>
                <a:rPr lang="es-ES" sz="2000" b="1" spc="-8" dirty="0">
                  <a:solidFill>
                    <a:srgbClr val="BBB322"/>
                  </a:solidFill>
                  <a:cs typeface="Calibri"/>
                </a:rPr>
              </a:br>
              <a:br>
                <a:rPr lang="es-ES" sz="2000" b="1" spc="-8" dirty="0">
                  <a:solidFill>
                    <a:srgbClr val="BBB322"/>
                  </a:solidFill>
                  <a:cs typeface="Calibri"/>
                </a:rPr>
              </a:br>
              <a:r>
                <a:rPr lang="es-ES" sz="2000" b="1" spc="-8" dirty="0">
                  <a:solidFill>
                    <a:srgbClr val="BBB322"/>
                  </a:solidFill>
                  <a:cs typeface="Calibri"/>
                </a:rPr>
                <a:t>CECAP 24 x 7 </a:t>
              </a:r>
              <a:r>
                <a:rPr lang="es-ES" sz="2000" spc="-12" dirty="0">
                  <a:solidFill>
                    <a:srgbClr val="58595B"/>
                  </a:solidFill>
                  <a:cs typeface="Tahoma"/>
                </a:rPr>
                <a:t>para atender las llamadas de  emergencias por la nueva patología.</a:t>
              </a:r>
            </a:p>
            <a:p>
              <a:pPr marL="10559" marR="4224">
                <a:lnSpc>
                  <a:spcPct val="104200"/>
                </a:lnSpc>
              </a:pPr>
              <a:br>
                <a:rPr lang="es-ES" sz="2000" spc="-12" dirty="0">
                  <a:solidFill>
                    <a:srgbClr val="58595B"/>
                  </a:solidFill>
                  <a:cs typeface="Tahoma"/>
                </a:rPr>
              </a:br>
              <a:br>
                <a:rPr lang="es-ES" sz="2000" spc="-12" dirty="0">
                  <a:solidFill>
                    <a:srgbClr val="58595B"/>
                  </a:solidFill>
                  <a:cs typeface="Tahoma"/>
                </a:rPr>
              </a:br>
              <a:r>
                <a:rPr lang="es-ES" sz="2000" b="1" spc="-8" dirty="0">
                  <a:solidFill>
                    <a:srgbClr val="BBB322"/>
                  </a:solidFill>
                  <a:cs typeface="Calibri"/>
                </a:rPr>
                <a:t>Readecuación de PROVEEDORES</a:t>
              </a:r>
            </a:p>
          </p:txBody>
        </p:sp>
        <p:sp>
          <p:nvSpPr>
            <p:cNvPr id="36" name="object 12"/>
            <p:cNvSpPr/>
            <p:nvPr/>
          </p:nvSpPr>
          <p:spPr>
            <a:xfrm>
              <a:off x="1445583" y="1910939"/>
              <a:ext cx="45719" cy="4404742"/>
            </a:xfrm>
            <a:custGeom>
              <a:avLst/>
              <a:gdLst/>
              <a:ahLst/>
              <a:cxnLst/>
              <a:rect l="l" t="t" r="r" b="b"/>
              <a:pathLst>
                <a:path h="4191000">
                  <a:moveTo>
                    <a:pt x="0" y="0"/>
                  </a:moveTo>
                  <a:lnTo>
                    <a:pt x="0" y="4190949"/>
                  </a:lnTo>
                </a:path>
              </a:pathLst>
            </a:custGeom>
            <a:ln w="25400">
              <a:solidFill>
                <a:srgbClr val="338C8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40" name="object 16"/>
            <p:cNvSpPr/>
            <p:nvPr/>
          </p:nvSpPr>
          <p:spPr>
            <a:xfrm>
              <a:off x="7673201" y="1904906"/>
              <a:ext cx="45719" cy="4410775"/>
            </a:xfrm>
            <a:custGeom>
              <a:avLst/>
              <a:gdLst/>
              <a:ahLst/>
              <a:cxnLst/>
              <a:rect l="l" t="t" r="r" b="b"/>
              <a:pathLst>
                <a:path h="4191000">
                  <a:moveTo>
                    <a:pt x="0" y="0"/>
                  </a:moveTo>
                  <a:lnTo>
                    <a:pt x="0" y="4190949"/>
                  </a:lnTo>
                </a:path>
              </a:pathLst>
            </a:custGeom>
            <a:ln w="25400">
              <a:solidFill>
                <a:srgbClr val="338C8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sz="2100">
                <a:solidFill>
                  <a:prstClr val="black"/>
                </a:solidFill>
              </a:endParaRPr>
            </a:p>
          </p:txBody>
        </p:sp>
        <p:sp>
          <p:nvSpPr>
            <p:cNvPr id="42" name="30 CuadroTexto"/>
            <p:cNvSpPr txBox="1"/>
            <p:nvPr/>
          </p:nvSpPr>
          <p:spPr>
            <a:xfrm>
              <a:off x="7858061" y="2003909"/>
              <a:ext cx="3949666" cy="4188661"/>
            </a:xfrm>
            <a:prstGeom prst="rect">
              <a:avLst/>
            </a:prstGeom>
            <a:noFill/>
          </p:spPr>
          <p:txBody>
            <a:bodyPr wrap="square" lIns="76023" tIns="38012" rIns="76023" bIns="38012" rtlCol="0">
              <a:spAutoFit/>
            </a:bodyPr>
            <a:lstStyle/>
            <a:p>
              <a:pPr marL="10559" marR="4224">
                <a:lnSpc>
                  <a:spcPct val="104200"/>
                </a:lnSpc>
                <a:spcBef>
                  <a:spcPts val="17"/>
                </a:spcBef>
              </a:pPr>
              <a:r>
                <a:rPr lang="es-MX" sz="2000" b="1" spc="-8" dirty="0">
                  <a:solidFill>
                    <a:srgbClr val="BBB322"/>
                  </a:solidFill>
                  <a:cs typeface="Calibri"/>
                </a:rPr>
                <a:t>COMUNICACIÓN </a:t>
              </a:r>
              <a:r>
                <a:rPr lang="es-MX" sz="2000" spc="17" dirty="0">
                  <a:solidFill>
                    <a:srgbClr val="58595B"/>
                  </a:solidFill>
                  <a:cs typeface="Tahoma"/>
                </a:rPr>
                <a:t>con las </a:t>
              </a:r>
              <a:r>
                <a:rPr lang="es-MX" sz="2000" spc="4" dirty="0">
                  <a:solidFill>
                    <a:srgbClr val="58595B"/>
                  </a:solidFill>
                  <a:cs typeface="Tahoma"/>
                </a:rPr>
                <a:t>empre</a:t>
              </a:r>
              <a:r>
                <a:rPr lang="es-MX" sz="2000" spc="25" dirty="0">
                  <a:solidFill>
                    <a:srgbClr val="58595B"/>
                  </a:solidFill>
                  <a:cs typeface="Tahoma"/>
                </a:rPr>
                <a:t>sas </a:t>
              </a:r>
              <a:r>
                <a:rPr lang="es-MX" sz="2000" spc="21" dirty="0">
                  <a:solidFill>
                    <a:srgbClr val="58595B"/>
                  </a:solidFill>
                  <a:cs typeface="Tahoma"/>
                </a:rPr>
                <a:t>clientes </a:t>
              </a:r>
              <a:r>
                <a:rPr lang="es-MX" sz="2000" spc="-12" dirty="0">
                  <a:solidFill>
                    <a:srgbClr val="58595B"/>
                  </a:solidFill>
                  <a:cs typeface="Tahoma"/>
                </a:rPr>
                <a:t>para </a:t>
              </a:r>
              <a:r>
                <a:rPr lang="es-MX" sz="2000" spc="-8" dirty="0">
                  <a:solidFill>
                    <a:srgbClr val="58595B"/>
                  </a:solidFill>
                  <a:cs typeface="Tahoma"/>
                </a:rPr>
                <a:t>brindar </a:t>
              </a:r>
              <a:r>
                <a:rPr lang="es-MX" sz="2000" dirty="0">
                  <a:solidFill>
                    <a:srgbClr val="58595B"/>
                  </a:solidFill>
                  <a:cs typeface="Tahoma"/>
                </a:rPr>
                <a:t>información </a:t>
              </a:r>
              <a:r>
                <a:rPr lang="es-MX" sz="2000" spc="-4" dirty="0">
                  <a:solidFill>
                    <a:srgbClr val="58595B"/>
                  </a:solidFill>
                  <a:cs typeface="Tahoma"/>
                </a:rPr>
                <a:t>de </a:t>
              </a:r>
              <a:r>
                <a:rPr lang="es-MX" sz="2000" spc="8" dirty="0">
                  <a:solidFill>
                    <a:srgbClr val="58595B"/>
                  </a:solidFill>
                  <a:cs typeface="Tahoma"/>
                </a:rPr>
                <a:t>pre</a:t>
              </a:r>
              <a:r>
                <a:rPr lang="es-MX" sz="2000" dirty="0">
                  <a:solidFill>
                    <a:srgbClr val="58595B"/>
                  </a:solidFill>
                  <a:cs typeface="Tahoma"/>
                </a:rPr>
                <a:t>vención</a:t>
              </a:r>
              <a:r>
                <a:rPr lang="es-MX" sz="2000" spc="-141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spc="-4" dirty="0">
                  <a:solidFill>
                    <a:srgbClr val="58595B"/>
                  </a:solidFill>
                  <a:cs typeface="Tahoma"/>
                </a:rPr>
                <a:t>de</a:t>
              </a:r>
              <a:r>
                <a:rPr lang="es-MX" sz="2000" spc="-137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dirty="0">
                  <a:solidFill>
                    <a:srgbClr val="58595B"/>
                  </a:solidFill>
                  <a:cs typeface="Tahoma"/>
                </a:rPr>
                <a:t>acuerdo</a:t>
              </a:r>
              <a:r>
                <a:rPr lang="es-MX" sz="2000" spc="-141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spc="17" dirty="0">
                  <a:solidFill>
                    <a:srgbClr val="58595B"/>
                  </a:solidFill>
                  <a:cs typeface="Tahoma"/>
                </a:rPr>
                <a:t>con</a:t>
              </a:r>
              <a:r>
                <a:rPr lang="es-MX" sz="2000" spc="-137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spc="-8" dirty="0">
                  <a:solidFill>
                    <a:srgbClr val="58595B"/>
                  </a:solidFill>
                  <a:cs typeface="Tahoma"/>
                </a:rPr>
                <a:t>la</a:t>
              </a:r>
              <a:r>
                <a:rPr lang="es-MX" sz="2000" spc="-141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spc="-8" dirty="0">
                  <a:solidFill>
                    <a:srgbClr val="58595B"/>
                  </a:solidFill>
                  <a:cs typeface="Tahoma"/>
                </a:rPr>
                <a:t>normativa</a:t>
              </a:r>
              <a:r>
                <a:rPr lang="es-MX" sz="2000" spc="-137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spc="-50" dirty="0">
                  <a:solidFill>
                    <a:srgbClr val="58595B"/>
                  </a:solidFill>
                  <a:cs typeface="Tahoma"/>
                </a:rPr>
                <a:t>y</a:t>
              </a:r>
              <a:r>
                <a:rPr lang="es-MX" sz="2000" spc="-141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spc="4" dirty="0">
                  <a:solidFill>
                    <a:srgbClr val="58595B"/>
                  </a:solidFill>
                  <a:cs typeface="Tahoma"/>
                </a:rPr>
                <a:t>adecua</a:t>
              </a:r>
              <a:r>
                <a:rPr lang="es-MX" sz="2000" spc="-17" dirty="0">
                  <a:solidFill>
                    <a:srgbClr val="58595B"/>
                  </a:solidFill>
                  <a:cs typeface="Tahoma"/>
                </a:rPr>
                <a:t>da</a:t>
              </a:r>
              <a:r>
                <a:rPr lang="es-MX" sz="2000" spc="-154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spc="-21" dirty="0">
                  <a:solidFill>
                    <a:srgbClr val="58595B"/>
                  </a:solidFill>
                  <a:cs typeface="Tahoma"/>
                </a:rPr>
                <a:t>a</a:t>
              </a:r>
              <a:r>
                <a:rPr lang="es-MX" sz="2000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spc="8" dirty="0">
                  <a:solidFill>
                    <a:srgbClr val="58595B"/>
                  </a:solidFill>
                  <a:cs typeface="Tahoma"/>
                </a:rPr>
                <a:t>su</a:t>
              </a:r>
              <a:r>
                <a:rPr lang="es-MX" sz="2000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spc="4" dirty="0">
                  <a:solidFill>
                    <a:srgbClr val="58595B"/>
                  </a:solidFill>
                  <a:cs typeface="Tahoma"/>
                </a:rPr>
                <a:t>actividad.</a:t>
              </a:r>
              <a:endParaRPr lang="es-MX" sz="2000" dirty="0">
                <a:solidFill>
                  <a:prstClr val="black"/>
                </a:solidFill>
                <a:cs typeface="Tahoma"/>
              </a:endParaRPr>
            </a:p>
            <a:p>
              <a:pPr marL="10559" marR="4224">
                <a:lnSpc>
                  <a:spcPct val="104200"/>
                </a:lnSpc>
              </a:pPr>
              <a:br>
                <a:rPr lang="es-MX" sz="2000" b="1" spc="33" dirty="0">
                  <a:solidFill>
                    <a:srgbClr val="BBB322"/>
                  </a:solidFill>
                  <a:cs typeface="Calibri"/>
                </a:rPr>
              </a:br>
              <a:br>
                <a:rPr lang="es-MX" sz="2000" b="1" spc="33" dirty="0">
                  <a:solidFill>
                    <a:srgbClr val="BBB322"/>
                  </a:solidFill>
                  <a:cs typeface="Calibri"/>
                </a:rPr>
              </a:br>
              <a:r>
                <a:rPr lang="es-MX" sz="2000" b="1" spc="33" dirty="0">
                  <a:solidFill>
                    <a:srgbClr val="BBB322"/>
                  </a:solidFill>
                  <a:cs typeface="Calibri"/>
                </a:rPr>
                <a:t>LANZAMIENTO</a:t>
              </a:r>
              <a:r>
                <a:rPr lang="es-MX" sz="2000" b="1" spc="-33" dirty="0">
                  <a:solidFill>
                    <a:srgbClr val="BBB322"/>
                  </a:solidFill>
                  <a:cs typeface="Calibri"/>
                </a:rPr>
                <a:t> </a:t>
              </a:r>
              <a:r>
                <a:rPr lang="es-MX" sz="2000" b="1" spc="54" dirty="0">
                  <a:solidFill>
                    <a:srgbClr val="BBB322"/>
                  </a:solidFill>
                  <a:cs typeface="Calibri"/>
                </a:rPr>
                <a:t>DE</a:t>
              </a:r>
              <a:r>
                <a:rPr lang="es-MX" sz="2000" b="1" spc="241" dirty="0">
                  <a:solidFill>
                    <a:srgbClr val="BBB322"/>
                  </a:solidFill>
                  <a:cs typeface="Calibri"/>
                </a:rPr>
                <a:t> </a:t>
              </a:r>
              <a:r>
                <a:rPr lang="es-MX" sz="2000" b="1" spc="104" dirty="0">
                  <a:solidFill>
                    <a:srgbClr val="BBB322"/>
                  </a:solidFill>
                  <a:cs typeface="Calibri"/>
                </a:rPr>
                <a:t>APPS</a:t>
              </a:r>
              <a:r>
                <a:rPr lang="es-MX" sz="2000" b="1" spc="-29" dirty="0">
                  <a:solidFill>
                    <a:srgbClr val="BBB322"/>
                  </a:solidFill>
                  <a:cs typeface="Calibri"/>
                </a:rPr>
                <a:t> </a:t>
              </a:r>
              <a:r>
                <a:rPr lang="es-MX" sz="2000" spc="-4" dirty="0">
                  <a:solidFill>
                    <a:srgbClr val="58595B"/>
                  </a:solidFill>
                  <a:cs typeface="Tahoma"/>
                </a:rPr>
                <a:t>de</a:t>
              </a:r>
              <a:r>
                <a:rPr lang="es-MX" sz="2000" spc="-14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spc="4" dirty="0">
                  <a:solidFill>
                    <a:srgbClr val="58595B"/>
                  </a:solidFill>
                  <a:cs typeface="Tahoma"/>
                </a:rPr>
                <a:t>uso</a:t>
              </a:r>
              <a:r>
                <a:rPr lang="es-MX" sz="2000" spc="-14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dirty="0">
                  <a:solidFill>
                    <a:srgbClr val="58595B"/>
                  </a:solidFill>
                  <a:cs typeface="Tahoma"/>
                </a:rPr>
                <a:t>exclusivo</a:t>
              </a:r>
              <a:r>
                <a:rPr lang="es-MX" sz="2000" spc="-14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spc="-12" dirty="0">
                  <a:solidFill>
                    <a:srgbClr val="58595B"/>
                  </a:solidFill>
                  <a:cs typeface="Tahoma"/>
                </a:rPr>
                <a:t>para  </a:t>
              </a:r>
              <a:r>
                <a:rPr lang="es-MX" sz="2000" spc="-8" dirty="0">
                  <a:solidFill>
                    <a:srgbClr val="58595B"/>
                  </a:solidFill>
                  <a:cs typeface="Tahoma"/>
                </a:rPr>
                <a:t>trabajadores</a:t>
              </a:r>
              <a:r>
                <a:rPr lang="es-MX" sz="2000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spc="-50" dirty="0">
                  <a:solidFill>
                    <a:srgbClr val="58595B"/>
                  </a:solidFill>
                  <a:cs typeface="Tahoma"/>
                </a:rPr>
                <a:t>y</a:t>
              </a:r>
              <a:r>
                <a:rPr lang="es-MX" sz="2000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spc="-8" dirty="0">
                  <a:solidFill>
                    <a:srgbClr val="58595B"/>
                  </a:solidFill>
                  <a:cs typeface="Tahoma"/>
                </a:rPr>
                <a:t>trabajadoras</a:t>
              </a:r>
              <a:r>
                <a:rPr lang="es-MX" sz="2000" spc="-14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spc="12" dirty="0">
                  <a:solidFill>
                    <a:srgbClr val="58595B"/>
                  </a:solidFill>
                  <a:cs typeface="Tahoma"/>
                </a:rPr>
                <a:t>accidentados</a:t>
              </a:r>
              <a:endParaRPr lang="es-MX" sz="2000" dirty="0">
                <a:solidFill>
                  <a:prstClr val="black"/>
                </a:solidFill>
                <a:cs typeface="Tahoma"/>
              </a:endParaRPr>
            </a:p>
            <a:p>
              <a:pPr marL="10559"/>
              <a:br>
                <a:rPr lang="es-MX" sz="2000" spc="12" dirty="0">
                  <a:solidFill>
                    <a:srgbClr val="58595B"/>
                  </a:solidFill>
                  <a:cs typeface="Tahoma"/>
                </a:rPr>
              </a:br>
              <a:br>
                <a:rPr lang="es-MX" sz="2000" spc="12" dirty="0">
                  <a:solidFill>
                    <a:srgbClr val="58595B"/>
                  </a:solidFill>
                  <a:cs typeface="Tahoma"/>
                </a:rPr>
              </a:br>
              <a:r>
                <a:rPr lang="es-MX" sz="2000" spc="12" dirty="0">
                  <a:solidFill>
                    <a:srgbClr val="58595B"/>
                  </a:solidFill>
                  <a:cs typeface="Tahoma"/>
                </a:rPr>
                <a:t>Sistema</a:t>
              </a:r>
              <a:r>
                <a:rPr lang="es-MX" sz="2000" spc="-154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spc="-4" dirty="0">
                  <a:solidFill>
                    <a:srgbClr val="58595B"/>
                  </a:solidFill>
                  <a:cs typeface="Tahoma"/>
                </a:rPr>
                <a:t>de</a:t>
              </a:r>
              <a:r>
                <a:rPr lang="es-MX" sz="2000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00" b="1" spc="42" dirty="0">
                  <a:solidFill>
                    <a:srgbClr val="BBB322"/>
                  </a:solidFill>
                  <a:cs typeface="Calibri"/>
                </a:rPr>
                <a:t>TURNOS Y TRÁMITES ON LINE</a:t>
              </a:r>
              <a:endParaRPr lang="es-ES" sz="2000" dirty="0">
                <a:solidFill>
                  <a:prstClr val="black"/>
                </a:solidFill>
                <a:cs typeface="Tahoma"/>
              </a:endParaRPr>
            </a:p>
          </p:txBody>
        </p:sp>
        <p:grpSp>
          <p:nvGrpSpPr>
            <p:cNvPr id="2" name="1 Grupo"/>
            <p:cNvGrpSpPr/>
            <p:nvPr/>
          </p:nvGrpSpPr>
          <p:grpSpPr>
            <a:xfrm>
              <a:off x="420954" y="1937245"/>
              <a:ext cx="847661" cy="4287451"/>
              <a:chOff x="459507" y="1952625"/>
              <a:chExt cx="847661" cy="4287451"/>
            </a:xfrm>
          </p:grpSpPr>
          <p:pic>
            <p:nvPicPr>
              <p:cNvPr id="51" name="Imagen 5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9507" y="1952625"/>
                <a:ext cx="847661" cy="861263"/>
              </a:xfrm>
              <a:prstGeom prst="rect">
                <a:avLst/>
              </a:prstGeom>
            </p:spPr>
          </p:pic>
          <p:pic>
            <p:nvPicPr>
              <p:cNvPr id="52" name="Imagen 5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9507" y="3865441"/>
                <a:ext cx="847661" cy="861263"/>
              </a:xfrm>
              <a:prstGeom prst="rect">
                <a:avLst/>
              </a:prstGeom>
            </p:spPr>
          </p:pic>
          <p:pic>
            <p:nvPicPr>
              <p:cNvPr id="53" name="Imagen 5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507" y="5378813"/>
                <a:ext cx="847661" cy="861263"/>
              </a:xfrm>
              <a:prstGeom prst="rect">
                <a:avLst/>
              </a:prstGeom>
            </p:spPr>
          </p:pic>
        </p:grpSp>
        <p:grpSp>
          <p:nvGrpSpPr>
            <p:cNvPr id="3" name="2 Grupo"/>
            <p:cNvGrpSpPr/>
            <p:nvPr/>
          </p:nvGrpSpPr>
          <p:grpSpPr>
            <a:xfrm>
              <a:off x="6663756" y="1937245"/>
              <a:ext cx="847661" cy="4287451"/>
              <a:chOff x="6663756" y="1937245"/>
              <a:chExt cx="847661" cy="4287451"/>
            </a:xfrm>
          </p:grpSpPr>
          <p:pic>
            <p:nvPicPr>
              <p:cNvPr id="54" name="Imagen 5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3756" y="1937245"/>
                <a:ext cx="847661" cy="861263"/>
              </a:xfrm>
              <a:prstGeom prst="rect">
                <a:avLst/>
              </a:prstGeom>
            </p:spPr>
          </p:pic>
          <p:pic>
            <p:nvPicPr>
              <p:cNvPr id="56" name="Imagen 5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63756" y="3865441"/>
                <a:ext cx="847661" cy="861263"/>
              </a:xfrm>
              <a:prstGeom prst="rect">
                <a:avLst/>
              </a:prstGeom>
            </p:spPr>
          </p:pic>
          <p:pic>
            <p:nvPicPr>
              <p:cNvPr id="58" name="Imagen 5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63756" y="5378813"/>
                <a:ext cx="847661" cy="84588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844020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upo 18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54830" y="932619"/>
            <a:ext cx="6120002" cy="4680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PREVENIR PRIMERO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04287" y="997064"/>
            <a:ext cx="360713" cy="353210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object 27"/>
          <p:cNvSpPr/>
          <p:nvPr/>
        </p:nvSpPr>
        <p:spPr>
          <a:xfrm>
            <a:off x="6087721" y="1907571"/>
            <a:ext cx="593725" cy="4516755"/>
          </a:xfrm>
          <a:custGeom>
            <a:avLst/>
            <a:gdLst/>
            <a:ahLst/>
            <a:cxnLst/>
            <a:rect l="l" t="t" r="r" b="b"/>
            <a:pathLst>
              <a:path w="593725" h="4516755">
                <a:moveTo>
                  <a:pt x="510387" y="0"/>
                </a:moveTo>
                <a:lnTo>
                  <a:pt x="82715" y="0"/>
                </a:lnTo>
                <a:lnTo>
                  <a:pt x="50524" y="6500"/>
                </a:lnTo>
                <a:lnTo>
                  <a:pt x="24231" y="24228"/>
                </a:lnTo>
                <a:lnTo>
                  <a:pt x="6502" y="50524"/>
                </a:lnTo>
                <a:lnTo>
                  <a:pt x="0" y="82727"/>
                </a:lnTo>
                <a:lnTo>
                  <a:pt x="0" y="4433481"/>
                </a:lnTo>
                <a:lnTo>
                  <a:pt x="6502" y="4465684"/>
                </a:lnTo>
                <a:lnTo>
                  <a:pt x="24231" y="4491980"/>
                </a:lnTo>
                <a:lnTo>
                  <a:pt x="50524" y="4509708"/>
                </a:lnTo>
                <a:lnTo>
                  <a:pt x="82715" y="4516208"/>
                </a:lnTo>
                <a:lnTo>
                  <a:pt x="510387" y="4516208"/>
                </a:lnTo>
                <a:lnTo>
                  <a:pt x="542583" y="4509708"/>
                </a:lnTo>
                <a:lnTo>
                  <a:pt x="568875" y="4491980"/>
                </a:lnTo>
                <a:lnTo>
                  <a:pt x="586602" y="4465684"/>
                </a:lnTo>
                <a:lnTo>
                  <a:pt x="593102" y="4433481"/>
                </a:lnTo>
                <a:lnTo>
                  <a:pt x="593102" y="82727"/>
                </a:lnTo>
                <a:lnTo>
                  <a:pt x="586602" y="50524"/>
                </a:lnTo>
                <a:lnTo>
                  <a:pt x="568875" y="24228"/>
                </a:lnTo>
                <a:lnTo>
                  <a:pt x="542583" y="6500"/>
                </a:lnTo>
                <a:lnTo>
                  <a:pt x="510387" y="0"/>
                </a:lnTo>
                <a:close/>
              </a:path>
            </a:pathLst>
          </a:custGeom>
          <a:solidFill>
            <a:srgbClr val="8A8C8E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28"/>
          <p:cNvSpPr txBox="1"/>
          <p:nvPr/>
        </p:nvSpPr>
        <p:spPr>
          <a:xfrm>
            <a:off x="6182457" y="2068635"/>
            <a:ext cx="353943" cy="4265507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0"/>
              </a:spcBef>
            </a:pPr>
            <a:r>
              <a:rPr sz="2300" b="1" spc="300" dirty="0">
                <a:solidFill>
                  <a:srgbClr val="FFFFFF"/>
                </a:solidFill>
                <a:latin typeface="+mj-lt"/>
                <a:cs typeface="Tahoma"/>
              </a:rPr>
              <a:t>ABRIL</a:t>
            </a:r>
            <a:r>
              <a:rPr lang="es-AR" sz="2300" b="1" spc="300" dirty="0">
                <a:solidFill>
                  <a:srgbClr val="FFFFFF"/>
                </a:solidFill>
                <a:latin typeface="+mj-lt"/>
                <a:cs typeface="Tahoma"/>
              </a:rPr>
              <a:t> 2020 </a:t>
            </a:r>
            <a:r>
              <a:rPr lang="en-US" sz="2300" b="1" spc="300" dirty="0">
                <a:solidFill>
                  <a:srgbClr val="FFFFFF"/>
                </a:solidFill>
                <a:latin typeface="+mj-lt"/>
                <a:cs typeface="Tahoma"/>
              </a:rPr>
              <a:t>–</a:t>
            </a:r>
            <a:r>
              <a:rPr sz="2300" b="1" spc="300" dirty="0">
                <a:solidFill>
                  <a:srgbClr val="FFFFFF"/>
                </a:solidFill>
                <a:latin typeface="+mj-lt"/>
                <a:cs typeface="Tahoma"/>
              </a:rPr>
              <a:t> </a:t>
            </a:r>
            <a:r>
              <a:rPr lang="es-AR" sz="2300" b="1" spc="300" dirty="0">
                <a:solidFill>
                  <a:srgbClr val="FFFFFF"/>
                </a:solidFill>
                <a:latin typeface="+mj-lt"/>
                <a:cs typeface="Tahoma"/>
              </a:rPr>
              <a:t>AGOSTO 2021</a:t>
            </a:r>
            <a:endParaRPr sz="2300" b="1" spc="300" dirty="0">
              <a:latin typeface="+mj-lt"/>
              <a:cs typeface="Tahoma"/>
            </a:endParaRPr>
          </a:p>
        </p:txBody>
      </p:sp>
      <p:sp>
        <p:nvSpPr>
          <p:cNvPr id="64" name="object 30"/>
          <p:cNvSpPr/>
          <p:nvPr/>
        </p:nvSpPr>
        <p:spPr>
          <a:xfrm>
            <a:off x="486459" y="1904963"/>
            <a:ext cx="5518785" cy="4516755"/>
          </a:xfrm>
          <a:custGeom>
            <a:avLst/>
            <a:gdLst/>
            <a:ahLst/>
            <a:cxnLst/>
            <a:rect l="l" t="t" r="r" b="b"/>
            <a:pathLst>
              <a:path w="5518785" h="4516755">
                <a:moveTo>
                  <a:pt x="5435561" y="0"/>
                </a:moveTo>
                <a:lnTo>
                  <a:pt x="82727" y="0"/>
                </a:lnTo>
                <a:lnTo>
                  <a:pt x="50524" y="6500"/>
                </a:lnTo>
                <a:lnTo>
                  <a:pt x="24228" y="24226"/>
                </a:lnTo>
                <a:lnTo>
                  <a:pt x="6500" y="50518"/>
                </a:lnTo>
                <a:lnTo>
                  <a:pt x="0" y="82715"/>
                </a:lnTo>
                <a:lnTo>
                  <a:pt x="0" y="4433468"/>
                </a:lnTo>
                <a:lnTo>
                  <a:pt x="6500" y="4465672"/>
                </a:lnTo>
                <a:lnTo>
                  <a:pt x="24228" y="4491967"/>
                </a:lnTo>
                <a:lnTo>
                  <a:pt x="50524" y="4509695"/>
                </a:lnTo>
                <a:lnTo>
                  <a:pt x="82727" y="4516196"/>
                </a:lnTo>
                <a:lnTo>
                  <a:pt x="5435561" y="4516196"/>
                </a:lnTo>
                <a:lnTo>
                  <a:pt x="5467758" y="4509695"/>
                </a:lnTo>
                <a:lnTo>
                  <a:pt x="5494050" y="4491967"/>
                </a:lnTo>
                <a:lnTo>
                  <a:pt x="5511776" y="4465672"/>
                </a:lnTo>
                <a:lnTo>
                  <a:pt x="5518277" y="4433468"/>
                </a:lnTo>
                <a:lnTo>
                  <a:pt x="5518277" y="82715"/>
                </a:lnTo>
                <a:lnTo>
                  <a:pt x="5511776" y="50518"/>
                </a:lnTo>
                <a:lnTo>
                  <a:pt x="5494050" y="24226"/>
                </a:lnTo>
                <a:lnTo>
                  <a:pt x="5467758" y="6500"/>
                </a:lnTo>
                <a:lnTo>
                  <a:pt x="5435561" y="0"/>
                </a:lnTo>
                <a:close/>
              </a:path>
            </a:pathLst>
          </a:custGeom>
          <a:solidFill>
            <a:srgbClr val="A3C8C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35"/>
          <p:cNvSpPr/>
          <p:nvPr/>
        </p:nvSpPr>
        <p:spPr>
          <a:xfrm>
            <a:off x="615384" y="4916123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0" y="0"/>
                </a:moveTo>
                <a:lnTo>
                  <a:pt x="1549" y="0"/>
                </a:lnTo>
              </a:path>
            </a:pathLst>
          </a:custGeom>
          <a:ln w="31013">
            <a:solidFill>
              <a:srgbClr val="006D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36"/>
          <p:cNvSpPr/>
          <p:nvPr/>
        </p:nvSpPr>
        <p:spPr>
          <a:xfrm>
            <a:off x="770940" y="4916123"/>
            <a:ext cx="4949825" cy="0"/>
          </a:xfrm>
          <a:custGeom>
            <a:avLst/>
            <a:gdLst/>
            <a:ahLst/>
            <a:cxnLst/>
            <a:rect l="l" t="t" r="r" b="b"/>
            <a:pathLst>
              <a:path w="4949825">
                <a:moveTo>
                  <a:pt x="0" y="0"/>
                </a:moveTo>
                <a:lnTo>
                  <a:pt x="4949571" y="0"/>
                </a:lnTo>
              </a:path>
            </a:pathLst>
          </a:custGeom>
          <a:ln w="31013">
            <a:solidFill>
              <a:srgbClr val="006D71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37"/>
          <p:cNvSpPr/>
          <p:nvPr/>
        </p:nvSpPr>
        <p:spPr>
          <a:xfrm>
            <a:off x="5797505" y="491612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549" y="0"/>
                </a:lnTo>
              </a:path>
            </a:pathLst>
          </a:custGeom>
          <a:ln w="31013">
            <a:solidFill>
              <a:srgbClr val="006D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38"/>
          <p:cNvSpPr/>
          <p:nvPr/>
        </p:nvSpPr>
        <p:spPr>
          <a:xfrm>
            <a:off x="615384" y="3420995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0" y="0"/>
                </a:moveTo>
                <a:lnTo>
                  <a:pt x="1549" y="0"/>
                </a:lnTo>
              </a:path>
            </a:pathLst>
          </a:custGeom>
          <a:ln w="31013">
            <a:solidFill>
              <a:srgbClr val="006D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39"/>
          <p:cNvSpPr/>
          <p:nvPr/>
        </p:nvSpPr>
        <p:spPr>
          <a:xfrm>
            <a:off x="770940" y="3420995"/>
            <a:ext cx="4949825" cy="0"/>
          </a:xfrm>
          <a:custGeom>
            <a:avLst/>
            <a:gdLst/>
            <a:ahLst/>
            <a:cxnLst/>
            <a:rect l="l" t="t" r="r" b="b"/>
            <a:pathLst>
              <a:path w="4949825">
                <a:moveTo>
                  <a:pt x="0" y="0"/>
                </a:moveTo>
                <a:lnTo>
                  <a:pt x="4949571" y="0"/>
                </a:lnTo>
              </a:path>
            </a:pathLst>
          </a:custGeom>
          <a:ln w="31013">
            <a:solidFill>
              <a:srgbClr val="006D71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40"/>
          <p:cNvSpPr/>
          <p:nvPr/>
        </p:nvSpPr>
        <p:spPr>
          <a:xfrm>
            <a:off x="5797505" y="342099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549" y="0"/>
                </a:lnTo>
              </a:path>
            </a:pathLst>
          </a:custGeom>
          <a:ln w="31013">
            <a:solidFill>
              <a:srgbClr val="006D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3 Grupo"/>
          <p:cNvGrpSpPr/>
          <p:nvPr/>
        </p:nvGrpSpPr>
        <p:grpSpPr>
          <a:xfrm>
            <a:off x="715088" y="2151040"/>
            <a:ext cx="4444313" cy="4490973"/>
            <a:chOff x="741852" y="2163317"/>
            <a:chExt cx="4444313" cy="4490973"/>
          </a:xfrm>
        </p:grpSpPr>
        <p:sp>
          <p:nvSpPr>
            <p:cNvPr id="65" name="object 31"/>
            <p:cNvSpPr txBox="1"/>
            <p:nvPr/>
          </p:nvSpPr>
          <p:spPr>
            <a:xfrm>
              <a:off x="2654420" y="2163317"/>
              <a:ext cx="2531745" cy="449097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spcBef>
                  <a:spcPts val="100"/>
                </a:spcBef>
              </a:pPr>
              <a:r>
                <a:rPr lang="en-US" sz="2300" b="1" kern="0" dirty="0">
                  <a:solidFill>
                    <a:srgbClr val="005D62"/>
                  </a:solidFill>
                  <a:latin typeface="+mj-lt"/>
                  <a:cs typeface="Calibri"/>
                </a:rPr>
                <a:t>P</a:t>
              </a:r>
              <a:r>
                <a:rPr sz="2300" b="1" kern="0" dirty="0">
                  <a:solidFill>
                    <a:srgbClr val="005D62"/>
                  </a:solidFill>
                  <a:latin typeface="+mj-lt"/>
                  <a:cs typeface="Calibri"/>
                </a:rPr>
                <a:t>rotocolos propios</a:t>
              </a:r>
            </a:p>
            <a:p>
              <a:pPr algn="ctr">
                <a:spcBef>
                  <a:spcPts val="160"/>
                </a:spcBef>
              </a:pPr>
              <a:r>
                <a:rPr sz="2300" b="1" kern="0" dirty="0">
                  <a:solidFill>
                    <a:srgbClr val="005D62"/>
                  </a:solidFill>
                  <a:latin typeface="+mj-lt"/>
                  <a:cs typeface="Calibri"/>
                </a:rPr>
                <a:t>y de </a:t>
              </a:r>
              <a:r>
                <a:rPr sz="2300" b="1" kern="0" dirty="0" err="1">
                  <a:solidFill>
                    <a:schemeClr val="bg1"/>
                  </a:solidFill>
                  <a:latin typeface="+mj-lt"/>
                  <a:cs typeface="Calibri"/>
                </a:rPr>
                <a:t>proveedores</a:t>
              </a:r>
              <a:endParaRPr lang="es-AR" sz="2300" b="1" kern="0" dirty="0">
                <a:solidFill>
                  <a:schemeClr val="bg1"/>
                </a:solidFill>
                <a:latin typeface="+mj-lt"/>
                <a:cs typeface="Calibri"/>
              </a:endParaRPr>
            </a:p>
            <a:p>
              <a:pPr algn="ctr">
                <a:spcBef>
                  <a:spcPts val="160"/>
                </a:spcBef>
              </a:pPr>
              <a:endParaRPr lang="es-AR" sz="2300" b="1" kern="0" dirty="0">
                <a:solidFill>
                  <a:schemeClr val="bg1"/>
                </a:solidFill>
                <a:latin typeface="+mj-lt"/>
                <a:cs typeface="Calibri"/>
              </a:endParaRPr>
            </a:p>
            <a:p>
              <a:pPr algn="ctr">
                <a:spcBef>
                  <a:spcPts val="160"/>
                </a:spcBef>
              </a:pPr>
              <a:endParaRPr lang="es-AR" sz="2300" b="1" kern="0" dirty="0">
                <a:solidFill>
                  <a:schemeClr val="bg1"/>
                </a:solidFill>
                <a:latin typeface="+mj-lt"/>
                <a:cs typeface="Calibri"/>
              </a:endParaRPr>
            </a:p>
            <a:p>
              <a:pPr algn="ctr">
                <a:spcBef>
                  <a:spcPts val="160"/>
                </a:spcBef>
              </a:pPr>
              <a:r>
                <a:rPr lang="en-US" sz="2300" kern="0" dirty="0" err="1">
                  <a:solidFill>
                    <a:srgbClr val="005D62"/>
                  </a:solidFill>
                  <a:cs typeface="Tahoma"/>
                </a:rPr>
                <a:t>Protocolos</a:t>
              </a:r>
              <a:r>
                <a:rPr lang="en-US" sz="2300" kern="0" dirty="0">
                  <a:solidFill>
                    <a:srgbClr val="005D62"/>
                  </a:solidFill>
                  <a:cs typeface="Tahoma"/>
                </a:rPr>
                <a:t> </a:t>
              </a:r>
              <a:r>
                <a:rPr lang="en-US" sz="2300" kern="0" dirty="0" err="1">
                  <a:solidFill>
                    <a:srgbClr val="005D62"/>
                  </a:solidFill>
                  <a:cs typeface="Tahoma"/>
                </a:rPr>
                <a:t>para</a:t>
              </a:r>
              <a:r>
                <a:rPr lang="en-US" sz="2300" kern="0" dirty="0">
                  <a:solidFill>
                    <a:srgbClr val="005D62"/>
                  </a:solidFill>
                  <a:cs typeface="Tahoma"/>
                </a:rPr>
                <a:t> </a:t>
              </a:r>
              <a:r>
                <a:rPr lang="en-US" sz="2300" b="1" kern="0" dirty="0" err="1">
                  <a:solidFill>
                    <a:schemeClr val="bg1"/>
                  </a:solidFill>
                  <a:cs typeface="Tahoma"/>
                </a:rPr>
                <a:t>empleadores</a:t>
              </a:r>
              <a:endParaRPr lang="en-US" sz="2300" b="1" kern="0" dirty="0">
                <a:solidFill>
                  <a:schemeClr val="bg1"/>
                </a:solidFill>
                <a:cs typeface="Tahoma"/>
              </a:endParaRPr>
            </a:p>
            <a:p>
              <a:pPr algn="ctr">
                <a:spcBef>
                  <a:spcPts val="160"/>
                </a:spcBef>
              </a:pPr>
              <a:endParaRPr lang="es-AR" sz="2300" b="1" kern="0" dirty="0">
                <a:solidFill>
                  <a:schemeClr val="bg1"/>
                </a:solidFill>
                <a:cs typeface="Tahoma"/>
              </a:endParaRPr>
            </a:p>
            <a:p>
              <a:pPr algn="ctr">
                <a:spcBef>
                  <a:spcPts val="160"/>
                </a:spcBef>
              </a:pPr>
              <a:endParaRPr lang="en-US" sz="2300" b="1" kern="0" dirty="0">
                <a:solidFill>
                  <a:schemeClr val="bg1"/>
                </a:solidFill>
                <a:cs typeface="Calibri"/>
              </a:endParaRPr>
            </a:p>
            <a:p>
              <a:pPr algn="ctr">
                <a:spcBef>
                  <a:spcPts val="160"/>
                </a:spcBef>
              </a:pPr>
              <a:r>
                <a:rPr lang="es-AR" sz="2300" kern="0" dirty="0">
                  <a:solidFill>
                    <a:srgbClr val="005D62"/>
                  </a:solidFill>
                  <a:cs typeface="Tahoma"/>
                </a:rPr>
                <a:t>Protocolo de la</a:t>
              </a:r>
            </a:p>
            <a:p>
              <a:pPr algn="ctr">
                <a:spcBef>
                  <a:spcPts val="160"/>
                </a:spcBef>
              </a:pPr>
              <a:r>
                <a:rPr lang="es-AR" sz="2300" kern="0" dirty="0">
                  <a:solidFill>
                    <a:srgbClr val="005D62"/>
                  </a:solidFill>
                  <a:cs typeface="Tahoma"/>
                </a:rPr>
                <a:t>Industria </a:t>
              </a:r>
              <a:r>
                <a:rPr lang="es-AR" sz="2300" b="1" kern="0" dirty="0">
                  <a:solidFill>
                    <a:schemeClr val="bg1"/>
                  </a:solidFill>
                  <a:latin typeface="+mj-lt"/>
                  <a:cs typeface="Calibri"/>
                </a:rPr>
                <a:t>Aseguradora</a:t>
              </a:r>
            </a:p>
            <a:p>
              <a:pPr algn="ctr">
                <a:spcBef>
                  <a:spcPts val="160"/>
                </a:spcBef>
              </a:pPr>
              <a:endParaRPr lang="es-AR" sz="2300" b="1" kern="0" dirty="0">
                <a:solidFill>
                  <a:schemeClr val="bg1"/>
                </a:solidFill>
                <a:latin typeface="+mj-lt"/>
                <a:cs typeface="Calibri"/>
              </a:endParaRPr>
            </a:p>
          </p:txBody>
        </p:sp>
        <p:pic>
          <p:nvPicPr>
            <p:cNvPr id="80" name="Imagen 7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1852" y="2199111"/>
              <a:ext cx="1202136" cy="1015060"/>
            </a:xfrm>
            <a:prstGeom prst="rect">
              <a:avLst/>
            </a:prstGeom>
          </p:spPr>
        </p:pic>
        <p:pic>
          <p:nvPicPr>
            <p:cNvPr id="81" name="Imagen 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088" y="3689414"/>
              <a:ext cx="1109665" cy="1015060"/>
            </a:xfrm>
            <a:prstGeom prst="rect">
              <a:avLst/>
            </a:prstGeom>
          </p:spPr>
        </p:pic>
      </p:grpSp>
      <p:pic>
        <p:nvPicPr>
          <p:cNvPr id="82" name="Imagen 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64" y="5188954"/>
            <a:ext cx="1171312" cy="1015060"/>
          </a:xfrm>
          <a:prstGeom prst="rect">
            <a:avLst/>
          </a:prstGeom>
        </p:spPr>
      </p:pic>
      <p:grpSp>
        <p:nvGrpSpPr>
          <p:cNvPr id="83" name="Grupo 82"/>
          <p:cNvGrpSpPr/>
          <p:nvPr/>
        </p:nvGrpSpPr>
        <p:grpSpPr>
          <a:xfrm>
            <a:off x="6649549" y="946065"/>
            <a:ext cx="5154093" cy="760027"/>
            <a:chOff x="6649549" y="972960"/>
            <a:chExt cx="5154093" cy="509204"/>
          </a:xfrm>
        </p:grpSpPr>
        <p:sp>
          <p:nvSpPr>
            <p:cNvPr id="84" name="object 12"/>
            <p:cNvSpPr/>
            <p:nvPr/>
          </p:nvSpPr>
          <p:spPr>
            <a:xfrm>
              <a:off x="6649549" y="972960"/>
              <a:ext cx="271148" cy="5038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5" name="object 13"/>
            <p:cNvSpPr/>
            <p:nvPr/>
          </p:nvSpPr>
          <p:spPr>
            <a:xfrm>
              <a:off x="11646488" y="982944"/>
              <a:ext cx="157154" cy="499220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86" name="object 14"/>
          <p:cNvSpPr txBox="1"/>
          <p:nvPr/>
        </p:nvSpPr>
        <p:spPr>
          <a:xfrm>
            <a:off x="6785123" y="976978"/>
            <a:ext cx="4725791" cy="651460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100" b="1" dirty="0">
                <a:solidFill>
                  <a:schemeClr val="bg2">
                    <a:lumMod val="50000"/>
                  </a:schemeClr>
                </a:solidFill>
              </a:rPr>
              <a:t>ACTIVIDADES DE LA UART Y DE LAS ART</a:t>
            </a:r>
            <a:br>
              <a:rPr lang="es-ES" sz="21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s-ES" sz="2100" dirty="0">
                <a:solidFill>
                  <a:schemeClr val="bg2">
                    <a:lumMod val="50000"/>
                  </a:schemeClr>
                </a:solidFill>
              </a:rPr>
              <a:t>DESDE EL INICIO DE LA PANDEMIA</a:t>
            </a:r>
          </a:p>
        </p:txBody>
      </p:sp>
      <p:graphicFrame>
        <p:nvGraphicFramePr>
          <p:cNvPr id="87" name="Google Shape;126;p18"/>
          <p:cNvGraphicFramePr/>
          <p:nvPr>
            <p:extLst>
              <p:ext uri="{D42A27DB-BD31-4B8C-83A1-F6EECF244321}">
                <p14:modId xmlns:p14="http://schemas.microsoft.com/office/powerpoint/2010/main" val="1420965626"/>
              </p:ext>
            </p:extLst>
          </p:nvPr>
        </p:nvGraphicFramePr>
        <p:xfrm>
          <a:off x="6681446" y="1973971"/>
          <a:ext cx="5211558" cy="44636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92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9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598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15" dirty="0">
                          <a:solidFill>
                            <a:srgbClr val="4D555B"/>
                          </a:solidFill>
                          <a:latin typeface="+mj-lt"/>
                          <a:ea typeface="+mn-ea"/>
                          <a:cs typeface="Tahoma"/>
                        </a:rPr>
                        <a:t>Videoconferencias,  Asesoramientos  Telefónicos Específicos</a:t>
                      </a:r>
                    </a:p>
                  </a:txBody>
                  <a:tcPr marL="252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DA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530.213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54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5080" lvl="0" indent="0" algn="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Aseso</a:t>
                      </a:r>
                      <a:r>
                        <a:rPr kumimoji="0" lang="en-US" sz="1800" b="0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amien</a:t>
                      </a:r>
                      <a:r>
                        <a:rPr kumimoji="0" lang="en-US" sz="1800" b="0" i="0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t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o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Tahoma"/>
                      </a:endParaRPr>
                    </a:p>
                    <a:p>
                      <a:pPr marL="0" marR="5080" lvl="0" indent="0" algn="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5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Vi</a:t>
                      </a:r>
                      <a:r>
                        <a:rPr kumimoji="0" lang="en-US" sz="1800" b="0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r</a:t>
                      </a:r>
                      <a:r>
                        <a:rPr kumimoji="0" lang="en-US" sz="1800" b="0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tual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Tahoma"/>
                      </a:endParaRPr>
                    </a:p>
                  </a:txBody>
                  <a:tcPr marL="252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DA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11.480.750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8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99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0" lvl="0" algn="r">
                        <a:lnSpc>
                          <a:spcPts val="1810"/>
                        </a:lnSpc>
                        <a:spcBef>
                          <a:spcPts val="100"/>
                        </a:spcBef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Asesoramiento</a:t>
                      </a:r>
                    </a:p>
                    <a:p>
                      <a:pPr marR="7620" lvl="0" algn="r">
                        <a:lnSpc>
                          <a:spcPts val="1810"/>
                        </a:lnSpc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VE</a:t>
                      </a:r>
                      <a:endParaRPr kumimoji="0" lang="es-E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D555B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Tahoma"/>
                        <a:sym typeface="Arial"/>
                      </a:endParaRPr>
                    </a:p>
                  </a:txBody>
                  <a:tcPr marL="252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DA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14.065.913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8C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94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5080" lvl="0" algn="r" defTabSz="914400" rtl="0" eaLnBrk="1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  <a:sym typeface="Arial"/>
                        </a:rPr>
                        <a:t>Capacitación</a:t>
                      </a:r>
                    </a:p>
                    <a:p>
                      <a:pPr marR="5080" lvl="0" algn="r" defTabSz="914400" rtl="0" eaLnBrk="1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  <a:sym typeface="Arial"/>
                        </a:rPr>
                        <a:t>Virtual</a:t>
                      </a:r>
                    </a:p>
                  </a:txBody>
                  <a:tcPr marL="252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DA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3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133.510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22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  <a:sym typeface="Arial"/>
                        </a:rPr>
                        <a:t>Materiales didácticos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  <a:sym typeface="Arial"/>
                        </a:rPr>
                        <a:t>e instructivos</a:t>
                      </a:r>
                    </a:p>
                  </a:txBody>
                  <a:tcPr marL="252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DA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486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B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91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0" dirty="0">
                          <a:solidFill>
                            <a:srgbClr val="005D62"/>
                          </a:solidFill>
                          <a:latin typeface="+mn-lt"/>
                          <a:cs typeface="Calibri"/>
                        </a:rPr>
                        <a:t>TOTAL</a:t>
                      </a:r>
                      <a:endParaRPr lang="en-US" sz="3000" kern="0" dirty="0">
                        <a:solidFill>
                          <a:srgbClr val="005D62"/>
                        </a:solidFill>
                        <a:latin typeface="+mn-lt"/>
                        <a:cs typeface="Calibri"/>
                      </a:endParaRPr>
                    </a:p>
                  </a:txBody>
                  <a:tcPr marL="252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DA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26.210.872</a:t>
                      </a:r>
                      <a:endParaRPr kumimoji="0" lang="es-ES" sz="3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66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" name="2 Grupo"/>
          <p:cNvGrpSpPr/>
          <p:nvPr/>
        </p:nvGrpSpPr>
        <p:grpSpPr>
          <a:xfrm>
            <a:off x="9456883" y="2291904"/>
            <a:ext cx="171310" cy="3983858"/>
            <a:chOff x="3237238" y="2291904"/>
            <a:chExt cx="171310" cy="3983858"/>
          </a:xfrm>
        </p:grpSpPr>
        <p:sp>
          <p:nvSpPr>
            <p:cNvPr id="88" name="object 43"/>
            <p:cNvSpPr/>
            <p:nvPr/>
          </p:nvSpPr>
          <p:spPr>
            <a:xfrm>
              <a:off x="3245852" y="2291904"/>
              <a:ext cx="141477" cy="2482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43"/>
            <p:cNvSpPr/>
            <p:nvPr/>
          </p:nvSpPr>
          <p:spPr>
            <a:xfrm>
              <a:off x="3237239" y="3035674"/>
              <a:ext cx="141477" cy="2482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43"/>
            <p:cNvSpPr/>
            <p:nvPr/>
          </p:nvSpPr>
          <p:spPr>
            <a:xfrm>
              <a:off x="3256775" y="3838923"/>
              <a:ext cx="141477" cy="2482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43"/>
            <p:cNvSpPr/>
            <p:nvPr/>
          </p:nvSpPr>
          <p:spPr>
            <a:xfrm>
              <a:off x="3237238" y="4627396"/>
              <a:ext cx="141477" cy="2482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43"/>
            <p:cNvSpPr/>
            <p:nvPr/>
          </p:nvSpPr>
          <p:spPr>
            <a:xfrm>
              <a:off x="3248647" y="5360326"/>
              <a:ext cx="141477" cy="2482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43"/>
            <p:cNvSpPr/>
            <p:nvPr/>
          </p:nvSpPr>
          <p:spPr>
            <a:xfrm>
              <a:off x="3267071" y="6027465"/>
              <a:ext cx="141477" cy="2482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234970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upo 18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54830" y="932619"/>
            <a:ext cx="6120002" cy="4680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DENUNCIAS RECIBIDAS. </a:t>
            </a:r>
            <a:r>
              <a:rPr lang="es-MX" sz="2400" spc="60" dirty="0">
                <a:solidFill>
                  <a:schemeClr val="bg1"/>
                </a:solidFill>
                <a:latin typeface="Calibri"/>
                <a:cs typeface="Calibri"/>
              </a:rPr>
              <a:t>2020 - 2021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04287" y="997064"/>
            <a:ext cx="360713" cy="353210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7909953" y="1104062"/>
            <a:ext cx="3996498" cy="5180076"/>
            <a:chOff x="7716312" y="1577238"/>
            <a:chExt cx="4440553" cy="5755640"/>
          </a:xfrm>
        </p:grpSpPr>
        <p:sp>
          <p:nvSpPr>
            <p:cNvPr id="111" name="object 6"/>
            <p:cNvSpPr txBox="1"/>
            <p:nvPr/>
          </p:nvSpPr>
          <p:spPr>
            <a:xfrm>
              <a:off x="8179226" y="1698905"/>
              <a:ext cx="2661285" cy="790575"/>
            </a:xfrm>
            <a:prstGeom prst="rect">
              <a:avLst/>
            </a:prstGeom>
          </p:spPr>
          <p:txBody>
            <a:bodyPr vert="horz" wrap="square" lIns="0" tIns="12065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0"/>
                </a:spcBef>
              </a:pPr>
              <a:r>
                <a:rPr sz="1800" spc="-20" dirty="0">
                  <a:solidFill>
                    <a:srgbClr val="57585B"/>
                  </a:solidFill>
                  <a:latin typeface="Calibri"/>
                  <a:cs typeface="Calibri"/>
                </a:rPr>
                <a:t>Teletrabajo</a:t>
              </a:r>
              <a:endParaRPr sz="1800" dirty="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850"/>
                </a:spcBef>
              </a:pPr>
              <a:r>
                <a:rPr sz="1800" spc="30" dirty="0">
                  <a:solidFill>
                    <a:srgbClr val="57585B"/>
                  </a:solidFill>
                  <a:latin typeface="Calibri"/>
                  <a:cs typeface="Calibri"/>
                </a:rPr>
                <a:t>Logística</a:t>
              </a:r>
              <a:r>
                <a:rPr sz="1800" spc="110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20" dirty="0">
                  <a:solidFill>
                    <a:srgbClr val="57585B"/>
                  </a:solidFill>
                  <a:latin typeface="Calibri"/>
                  <a:cs typeface="Calibri"/>
                </a:rPr>
                <a:t>de</a:t>
              </a:r>
              <a:r>
                <a:rPr lang="es-AR" sz="1800" spc="20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20" dirty="0">
                  <a:solidFill>
                    <a:srgbClr val="57585B"/>
                  </a:solidFill>
                  <a:latin typeface="Calibri"/>
                  <a:cs typeface="Calibri"/>
                </a:rPr>
                <a:t>atención</a:t>
              </a:r>
              <a:endParaRPr sz="1800" dirty="0">
                <a:latin typeface="Calibri"/>
                <a:cs typeface="Calibri"/>
              </a:endParaRPr>
            </a:p>
          </p:txBody>
        </p:sp>
        <p:sp>
          <p:nvSpPr>
            <p:cNvPr id="112" name="object 7"/>
            <p:cNvSpPr txBox="1"/>
            <p:nvPr/>
          </p:nvSpPr>
          <p:spPr>
            <a:xfrm>
              <a:off x="8179226" y="2616352"/>
              <a:ext cx="1618550" cy="32202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spc="-10" dirty="0">
                  <a:solidFill>
                    <a:srgbClr val="57585B"/>
                  </a:solidFill>
                  <a:latin typeface="Calibri"/>
                  <a:cs typeface="Calibri"/>
                </a:rPr>
                <a:t>Telemedicina</a:t>
              </a:r>
              <a:endParaRPr sz="1800" dirty="0">
                <a:latin typeface="Calibri"/>
                <a:cs typeface="Calibri"/>
              </a:endParaRPr>
            </a:p>
          </p:txBody>
        </p:sp>
        <p:sp>
          <p:nvSpPr>
            <p:cNvPr id="113" name="object 8"/>
            <p:cNvSpPr txBox="1"/>
            <p:nvPr/>
          </p:nvSpPr>
          <p:spPr>
            <a:xfrm>
              <a:off x="8179225" y="3044547"/>
              <a:ext cx="2737485" cy="3003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spc="10" dirty="0" err="1">
                  <a:solidFill>
                    <a:srgbClr val="57585B"/>
                  </a:solidFill>
                  <a:latin typeface="Calibri"/>
                  <a:cs typeface="Calibri"/>
                </a:rPr>
                <a:t>Rehabilitación</a:t>
              </a:r>
              <a:r>
                <a:rPr sz="1800" spc="85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25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lang="es-AR" sz="1800" spc="25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25" dirty="0">
                  <a:solidFill>
                    <a:srgbClr val="57585B"/>
                  </a:solidFill>
                  <a:latin typeface="Calibri"/>
                  <a:cs typeface="Calibri"/>
                </a:rPr>
                <a:t>distancia</a:t>
              </a:r>
              <a:endParaRPr sz="1800" dirty="0">
                <a:latin typeface="Calibri"/>
                <a:cs typeface="Calibri"/>
              </a:endParaRPr>
            </a:p>
          </p:txBody>
        </p:sp>
        <p:sp>
          <p:nvSpPr>
            <p:cNvPr id="114" name="object 9"/>
            <p:cNvSpPr txBox="1"/>
            <p:nvPr/>
          </p:nvSpPr>
          <p:spPr>
            <a:xfrm>
              <a:off x="8179228" y="3473095"/>
              <a:ext cx="2661284" cy="32202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spc="30" dirty="0">
                  <a:solidFill>
                    <a:srgbClr val="57585B"/>
                  </a:solidFill>
                  <a:latin typeface="Calibri"/>
                  <a:cs typeface="Calibri"/>
                </a:rPr>
                <a:t>C</a:t>
              </a:r>
              <a:r>
                <a:rPr sz="1800" spc="35" dirty="0">
                  <a:solidFill>
                    <a:srgbClr val="57585B"/>
                  </a:solidFill>
                  <a:latin typeface="Calibri"/>
                  <a:cs typeface="Calibri"/>
                </a:rPr>
                <a:t>apa</a:t>
              </a:r>
              <a:r>
                <a:rPr sz="1800" spc="25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00" spc="5" dirty="0">
                  <a:solidFill>
                    <a:srgbClr val="57585B"/>
                  </a:solidFill>
                  <a:latin typeface="Calibri"/>
                  <a:cs typeface="Calibri"/>
                </a:rPr>
                <a:t>t</a:t>
              </a:r>
              <a:r>
                <a:rPr sz="1800" spc="35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sz="1800" spc="25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00" spc="30" dirty="0">
                  <a:solidFill>
                    <a:srgbClr val="57585B"/>
                  </a:solidFill>
                  <a:latin typeface="Calibri"/>
                  <a:cs typeface="Calibri"/>
                </a:rPr>
                <a:t>ó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n</a:t>
              </a:r>
              <a:r>
                <a:rPr sz="1800" spc="-55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45" dirty="0">
                  <a:solidFill>
                    <a:srgbClr val="57585B"/>
                  </a:solidFill>
                  <a:latin typeface="Calibri"/>
                  <a:cs typeface="Calibri"/>
                </a:rPr>
                <a:t>C</a:t>
              </a:r>
              <a:r>
                <a:rPr sz="1800" spc="15" dirty="0">
                  <a:solidFill>
                    <a:srgbClr val="57585B"/>
                  </a:solidFill>
                  <a:latin typeface="Calibri"/>
                  <a:cs typeface="Calibri"/>
                </a:rPr>
                <a:t>E</a:t>
              </a:r>
              <a:r>
                <a:rPr sz="1800" spc="45" dirty="0">
                  <a:solidFill>
                    <a:srgbClr val="57585B"/>
                  </a:solidFill>
                  <a:latin typeface="Calibri"/>
                  <a:cs typeface="Calibri"/>
                </a:rPr>
                <a:t>CA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P</a:t>
              </a:r>
              <a:endParaRPr sz="1800" dirty="0">
                <a:latin typeface="Calibri"/>
                <a:cs typeface="Calibri"/>
              </a:endParaRPr>
            </a:p>
          </p:txBody>
        </p:sp>
        <p:sp>
          <p:nvSpPr>
            <p:cNvPr id="115" name="object 10"/>
            <p:cNvSpPr txBox="1"/>
            <p:nvPr/>
          </p:nvSpPr>
          <p:spPr>
            <a:xfrm>
              <a:off x="8179225" y="3823616"/>
              <a:ext cx="3977640" cy="1022985"/>
            </a:xfrm>
            <a:prstGeom prst="rect">
              <a:avLst/>
            </a:prstGeom>
          </p:spPr>
          <p:txBody>
            <a:bodyPr vert="horz" wrap="square" lIns="0" tIns="12192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60"/>
                </a:spcBef>
              </a:pPr>
              <a:r>
                <a:rPr sz="1800" spc="-5" dirty="0">
                  <a:solidFill>
                    <a:srgbClr val="57585B"/>
                  </a:solidFill>
                  <a:latin typeface="Calibri"/>
                  <a:cs typeface="Calibri"/>
                </a:rPr>
                <a:t>Nuevos</a:t>
              </a:r>
              <a:r>
                <a:rPr sz="1800" spc="15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20" dirty="0">
                  <a:solidFill>
                    <a:srgbClr val="57585B"/>
                  </a:solidFill>
                  <a:latin typeface="Calibri"/>
                  <a:cs typeface="Calibri"/>
                </a:rPr>
                <a:t>protocolos</a:t>
              </a:r>
              <a:r>
                <a:rPr sz="1800" spc="130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en</a:t>
              </a:r>
              <a:r>
                <a:rPr sz="1800" spc="-10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15" dirty="0">
                  <a:solidFill>
                    <a:srgbClr val="57585B"/>
                  </a:solidFill>
                  <a:latin typeface="Calibri"/>
                  <a:cs typeface="Calibri"/>
                </a:rPr>
                <a:t>prestadores</a:t>
              </a:r>
              <a:endParaRPr sz="1800" dirty="0">
                <a:latin typeface="Calibri"/>
                <a:cs typeface="Calibri"/>
              </a:endParaRPr>
            </a:p>
            <a:p>
              <a:pPr marL="12700" marR="5080">
                <a:lnSpc>
                  <a:spcPts val="1800"/>
                </a:lnSpc>
                <a:spcBef>
                  <a:spcPts val="1225"/>
                </a:spcBef>
              </a:pPr>
              <a:r>
                <a:rPr sz="1800" spc="30" dirty="0">
                  <a:solidFill>
                    <a:srgbClr val="57585B"/>
                  </a:solidFill>
                  <a:latin typeface="Calibri"/>
                  <a:cs typeface="Calibri"/>
                </a:rPr>
                <a:t>C</a:t>
              </a:r>
              <a:r>
                <a:rPr sz="1800" spc="35" dirty="0">
                  <a:solidFill>
                    <a:srgbClr val="57585B"/>
                  </a:solidFill>
                  <a:latin typeface="Calibri"/>
                  <a:cs typeface="Calibri"/>
                </a:rPr>
                <a:t>as</a:t>
              </a:r>
              <a:r>
                <a:rPr sz="1800" spc="30" dirty="0">
                  <a:solidFill>
                    <a:srgbClr val="57585B"/>
                  </a:solidFill>
                  <a:latin typeface="Calibri"/>
                  <a:cs typeface="Calibri"/>
                </a:rPr>
                <a:t>o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s</a:t>
              </a:r>
              <a:r>
                <a:rPr sz="1800" spc="-85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-100" dirty="0">
                  <a:solidFill>
                    <a:srgbClr val="57585B"/>
                  </a:solidFill>
                  <a:latin typeface="Calibri"/>
                  <a:cs typeface="Calibri"/>
                </a:rPr>
                <a:t>C</a:t>
              </a:r>
              <a:r>
                <a:rPr sz="1800" spc="-114" dirty="0">
                  <a:solidFill>
                    <a:srgbClr val="57585B"/>
                  </a:solidFill>
                  <a:latin typeface="Calibri"/>
                  <a:cs typeface="Calibri"/>
                </a:rPr>
                <a:t>O</a:t>
              </a:r>
              <a:r>
                <a:rPr sz="1800" spc="-90" dirty="0">
                  <a:solidFill>
                    <a:srgbClr val="57585B"/>
                  </a:solidFill>
                  <a:latin typeface="Calibri"/>
                  <a:cs typeface="Calibri"/>
                </a:rPr>
                <a:t>V</a:t>
              </a:r>
              <a:r>
                <a:rPr sz="1800" spc="-85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00" spc="-90" dirty="0">
                  <a:solidFill>
                    <a:srgbClr val="57585B"/>
                  </a:solidFill>
                  <a:latin typeface="Calibri"/>
                  <a:cs typeface="Calibri"/>
                </a:rPr>
                <a:t>D</a:t>
              </a:r>
              <a:r>
                <a:rPr sz="1800" spc="-85" dirty="0">
                  <a:solidFill>
                    <a:srgbClr val="57585B"/>
                  </a:solidFill>
                  <a:latin typeface="Calibri"/>
                  <a:cs typeface="Calibri"/>
                </a:rPr>
                <a:t>-1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9</a:t>
              </a:r>
              <a:r>
                <a:rPr sz="1800" spc="-170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en</a:t>
              </a:r>
              <a:r>
                <a:rPr sz="1800" spc="-105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25" dirty="0">
                  <a:solidFill>
                    <a:srgbClr val="57585B"/>
                  </a:solidFill>
                  <a:latin typeface="Calibri"/>
                  <a:cs typeface="Calibri"/>
                </a:rPr>
                <a:t>c</a:t>
              </a:r>
              <a:r>
                <a:rPr sz="1800" spc="5" dirty="0">
                  <a:solidFill>
                    <a:srgbClr val="57585B"/>
                  </a:solidFill>
                  <a:latin typeface="Calibri"/>
                  <a:cs typeface="Calibri"/>
                </a:rPr>
                <a:t>r</a:t>
              </a:r>
              <a:r>
                <a:rPr sz="1800" spc="35" dirty="0">
                  <a:solidFill>
                    <a:srgbClr val="57585B"/>
                  </a:solidFill>
                  <a:latin typeface="Calibri"/>
                  <a:cs typeface="Calibri"/>
                </a:rPr>
                <a:t>e</a:t>
              </a:r>
              <a:r>
                <a:rPr sz="1800" spc="25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00" spc="35" dirty="0">
                  <a:solidFill>
                    <a:srgbClr val="57585B"/>
                  </a:solidFill>
                  <a:latin typeface="Calibri"/>
                  <a:cs typeface="Calibri"/>
                </a:rPr>
                <a:t>m</a:t>
              </a:r>
              <a:r>
                <a:rPr sz="1800" spc="25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00" spc="35" dirty="0">
                  <a:solidFill>
                    <a:srgbClr val="57585B"/>
                  </a:solidFill>
                  <a:latin typeface="Calibri"/>
                  <a:cs typeface="Calibri"/>
                </a:rPr>
                <a:t>e</a:t>
              </a:r>
              <a:r>
                <a:rPr sz="1800" spc="20" dirty="0">
                  <a:solidFill>
                    <a:srgbClr val="57585B"/>
                  </a:solidFill>
                  <a:latin typeface="Calibri"/>
                  <a:cs typeface="Calibri"/>
                </a:rPr>
                <a:t>n</a:t>
              </a:r>
              <a:r>
                <a:rPr sz="1800" spc="5" dirty="0">
                  <a:solidFill>
                    <a:srgbClr val="57585B"/>
                  </a:solidFill>
                  <a:latin typeface="Calibri"/>
                  <a:cs typeface="Calibri"/>
                </a:rPr>
                <a:t>t</a:t>
              </a:r>
              <a:r>
                <a:rPr sz="1800" spc="-5" dirty="0">
                  <a:solidFill>
                    <a:srgbClr val="57585B"/>
                  </a:solidFill>
                  <a:latin typeface="Calibri"/>
                  <a:cs typeface="Calibri"/>
                </a:rPr>
                <a:t>o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,</a:t>
              </a:r>
              <a:r>
                <a:rPr sz="1800" spc="-110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10" dirty="0">
                  <a:solidFill>
                    <a:srgbClr val="57585B"/>
                  </a:solidFill>
                  <a:latin typeface="Calibri"/>
                  <a:cs typeface="Calibri"/>
                </a:rPr>
                <a:t>sup</a:t>
              </a:r>
              <a:r>
                <a:rPr sz="1800" spc="15" dirty="0">
                  <a:solidFill>
                    <a:srgbClr val="57585B"/>
                  </a:solidFill>
                  <a:latin typeface="Calibri"/>
                  <a:cs typeface="Calibri"/>
                </a:rPr>
                <a:t>e</a:t>
              </a:r>
              <a:r>
                <a:rPr sz="1800" spc="-30" dirty="0">
                  <a:solidFill>
                    <a:srgbClr val="57585B"/>
                  </a:solidFill>
                  <a:latin typeface="Calibri"/>
                  <a:cs typeface="Calibri"/>
                </a:rPr>
                <a:t>r</a:t>
              </a:r>
              <a:r>
                <a:rPr sz="1800" spc="10" dirty="0">
                  <a:solidFill>
                    <a:srgbClr val="57585B"/>
                  </a:solidFill>
                  <a:latin typeface="Calibri"/>
                  <a:cs typeface="Calibri"/>
                </a:rPr>
                <a:t>and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o  </a:t>
              </a:r>
              <a:r>
                <a:rPr sz="1800" spc="30" dirty="0">
                  <a:solidFill>
                    <a:srgbClr val="57585B"/>
                  </a:solidFill>
                  <a:latin typeface="Calibri"/>
                  <a:cs typeface="Calibri"/>
                </a:rPr>
                <a:t>casos</a:t>
              </a:r>
              <a:r>
                <a:rPr sz="1800" spc="-65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15" dirty="0">
                  <a:solidFill>
                    <a:srgbClr val="57585B"/>
                  </a:solidFill>
                  <a:latin typeface="Calibri"/>
                  <a:cs typeface="Calibri"/>
                </a:rPr>
                <a:t>habituales</a:t>
              </a:r>
              <a:endParaRPr sz="1800" dirty="0">
                <a:latin typeface="Calibri"/>
                <a:cs typeface="Calibri"/>
              </a:endParaRPr>
            </a:p>
          </p:txBody>
        </p:sp>
        <p:sp>
          <p:nvSpPr>
            <p:cNvPr id="116" name="object 11"/>
            <p:cNvSpPr txBox="1"/>
            <p:nvPr/>
          </p:nvSpPr>
          <p:spPr>
            <a:xfrm>
              <a:off x="8179225" y="5223366"/>
              <a:ext cx="3683000" cy="1909445"/>
            </a:xfrm>
            <a:prstGeom prst="rect">
              <a:avLst/>
            </a:prstGeom>
          </p:spPr>
          <p:txBody>
            <a:bodyPr vert="horz" wrap="square" lIns="0" tIns="138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90"/>
                </a:spcBef>
              </a:pPr>
              <a:r>
                <a:rPr sz="2000" b="1" spc="25" dirty="0">
                  <a:solidFill>
                    <a:srgbClr val="D4CE79"/>
                  </a:solidFill>
                  <a:latin typeface="Calibri"/>
                  <a:cs typeface="Calibri"/>
                </a:rPr>
                <a:t>COMISIONES</a:t>
              </a:r>
              <a:r>
                <a:rPr sz="2000" b="1" spc="15" dirty="0">
                  <a:solidFill>
                    <a:srgbClr val="D4CE79"/>
                  </a:solidFill>
                  <a:latin typeface="Calibri"/>
                  <a:cs typeface="Calibri"/>
                </a:rPr>
                <a:t> </a:t>
              </a:r>
              <a:r>
                <a:rPr sz="2000" b="1" spc="25" dirty="0">
                  <a:solidFill>
                    <a:srgbClr val="D4CE79"/>
                  </a:solidFill>
                  <a:latin typeface="Calibri"/>
                  <a:cs typeface="Calibri"/>
                </a:rPr>
                <a:t>MÉDICAS</a:t>
              </a:r>
              <a:endParaRPr sz="2000" dirty="0">
                <a:latin typeface="Calibri"/>
                <a:cs typeface="Calibri"/>
              </a:endParaRPr>
            </a:p>
            <a:p>
              <a:pPr marL="12700" marR="5080">
                <a:lnSpc>
                  <a:spcPts val="1800"/>
                </a:lnSpc>
                <a:spcBef>
                  <a:spcPts val="1245"/>
                </a:spcBef>
              </a:pPr>
              <a:r>
                <a:rPr sz="1800" spc="15" dirty="0">
                  <a:solidFill>
                    <a:srgbClr val="57585B"/>
                  </a:solidFill>
                  <a:latin typeface="Calibri"/>
                  <a:cs typeface="Calibri"/>
                </a:rPr>
                <a:t>Homologaciones</a:t>
              </a:r>
              <a:r>
                <a:rPr sz="1800" spc="95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15" dirty="0">
                  <a:solidFill>
                    <a:srgbClr val="57585B"/>
                  </a:solidFill>
                  <a:latin typeface="Calibri"/>
                  <a:cs typeface="Calibri"/>
                </a:rPr>
                <a:t>pendientes</a:t>
              </a:r>
              <a:r>
                <a:rPr sz="1800" spc="135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20" dirty="0">
                  <a:solidFill>
                    <a:srgbClr val="57585B"/>
                  </a:solidFill>
                  <a:latin typeface="Calibri"/>
                  <a:cs typeface="Calibri"/>
                </a:rPr>
                <a:t>resueltas </a:t>
              </a:r>
              <a:r>
                <a:rPr sz="1800" spc="-390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de</a:t>
              </a:r>
              <a:r>
                <a:rPr sz="1800" spc="10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-10" dirty="0">
                  <a:solidFill>
                    <a:srgbClr val="57585B"/>
                  </a:solidFill>
                  <a:latin typeface="Calibri"/>
                  <a:cs typeface="Calibri"/>
                </a:rPr>
                <a:t>manera</a:t>
              </a:r>
              <a:r>
                <a:rPr sz="1800" spc="-85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15" dirty="0">
                  <a:solidFill>
                    <a:srgbClr val="57585B"/>
                  </a:solidFill>
                  <a:latin typeface="Calibri"/>
                  <a:cs typeface="Calibri"/>
                </a:rPr>
                <a:t>virtual</a:t>
              </a:r>
              <a:endParaRPr sz="1800" dirty="0">
                <a:latin typeface="Calibri"/>
                <a:cs typeface="Calibri"/>
              </a:endParaRPr>
            </a:p>
            <a:p>
              <a:pPr marL="12700" marR="118745">
                <a:lnSpc>
                  <a:spcPct val="86400"/>
                </a:lnSpc>
                <a:spcBef>
                  <a:spcPts val="1000"/>
                </a:spcBef>
              </a:pPr>
              <a:r>
                <a:rPr sz="1800" spc="35" dirty="0">
                  <a:solidFill>
                    <a:srgbClr val="57585B"/>
                  </a:solidFill>
                  <a:latin typeface="Calibri"/>
                  <a:cs typeface="Calibri"/>
                </a:rPr>
                <a:t>Aud</a:t>
              </a:r>
              <a:r>
                <a:rPr sz="1800" spc="25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00" spc="35" dirty="0">
                  <a:solidFill>
                    <a:srgbClr val="57585B"/>
                  </a:solidFill>
                  <a:latin typeface="Calibri"/>
                  <a:cs typeface="Calibri"/>
                </a:rPr>
                <a:t>en</a:t>
              </a:r>
              <a:r>
                <a:rPr sz="1800" spc="25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00" spc="20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s</a:t>
              </a:r>
              <a:r>
                <a:rPr sz="1800" spc="-114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35" dirty="0">
                  <a:solidFill>
                    <a:srgbClr val="57585B"/>
                  </a:solidFill>
                  <a:latin typeface="Calibri"/>
                  <a:cs typeface="Calibri"/>
                </a:rPr>
                <a:t>méd</a:t>
              </a:r>
              <a:r>
                <a:rPr sz="1800" spc="25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00" spc="15" dirty="0">
                  <a:solidFill>
                    <a:srgbClr val="57585B"/>
                  </a:solidFill>
                  <a:latin typeface="Calibri"/>
                  <a:cs typeface="Calibri"/>
                </a:rPr>
                <a:t>c</a:t>
              </a:r>
              <a:r>
                <a:rPr sz="1800" spc="35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s</a:t>
              </a:r>
              <a:r>
                <a:rPr sz="1800" spc="-70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35" dirty="0">
                  <a:solidFill>
                    <a:srgbClr val="57585B"/>
                  </a:solidFill>
                  <a:latin typeface="Calibri"/>
                  <a:cs typeface="Calibri"/>
                </a:rPr>
                <a:t>p</a:t>
              </a:r>
              <a:r>
                <a:rPr sz="1800" spc="5" dirty="0">
                  <a:solidFill>
                    <a:srgbClr val="57585B"/>
                  </a:solidFill>
                  <a:latin typeface="Calibri"/>
                  <a:cs typeface="Calibri"/>
                </a:rPr>
                <a:t>r</a:t>
              </a:r>
              <a:r>
                <a:rPr sz="1800" spc="35" dirty="0">
                  <a:solidFill>
                    <a:srgbClr val="57585B"/>
                  </a:solidFill>
                  <a:latin typeface="Calibri"/>
                  <a:cs typeface="Calibri"/>
                </a:rPr>
                <a:t>esen</a:t>
              </a:r>
              <a:r>
                <a:rPr sz="1800" spc="25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00" spc="35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sz="1800" spc="25" dirty="0">
                  <a:solidFill>
                    <a:srgbClr val="57585B"/>
                  </a:solidFill>
                  <a:latin typeface="Calibri"/>
                  <a:cs typeface="Calibri"/>
                </a:rPr>
                <a:t>l</a:t>
              </a:r>
              <a:r>
                <a:rPr sz="1800" spc="35" dirty="0">
                  <a:solidFill>
                    <a:srgbClr val="57585B"/>
                  </a:solidFill>
                  <a:latin typeface="Calibri"/>
                  <a:cs typeface="Calibri"/>
                </a:rPr>
                <a:t>e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s</a:t>
              </a:r>
              <a:r>
                <a:rPr sz="1800" spc="-75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y  </a:t>
              </a:r>
              <a:r>
                <a:rPr sz="1800" spc="20" dirty="0">
                  <a:solidFill>
                    <a:srgbClr val="57585B"/>
                  </a:solidFill>
                  <a:latin typeface="Calibri"/>
                  <a:cs typeface="Calibri"/>
                </a:rPr>
                <a:t>aud</a:t>
              </a:r>
              <a:r>
                <a:rPr sz="1800" spc="15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00" spc="25" dirty="0">
                  <a:solidFill>
                    <a:srgbClr val="57585B"/>
                  </a:solidFill>
                  <a:latin typeface="Calibri"/>
                  <a:cs typeface="Calibri"/>
                </a:rPr>
                <a:t>e</a:t>
              </a:r>
              <a:r>
                <a:rPr sz="1800" spc="20" dirty="0">
                  <a:solidFill>
                    <a:srgbClr val="57585B"/>
                  </a:solidFill>
                  <a:latin typeface="Calibri"/>
                  <a:cs typeface="Calibri"/>
                </a:rPr>
                <a:t>n</a:t>
              </a:r>
              <a:r>
                <a:rPr sz="1800" spc="15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00" spc="20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s</a:t>
              </a:r>
              <a:r>
                <a:rPr sz="1800" spc="-65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de</a:t>
              </a:r>
              <a:r>
                <a:rPr sz="1800" spc="-114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20" dirty="0">
                  <a:solidFill>
                    <a:srgbClr val="57585B"/>
                  </a:solidFill>
                  <a:latin typeface="Calibri"/>
                  <a:cs typeface="Calibri"/>
                </a:rPr>
                <a:t>homo</a:t>
              </a:r>
              <a:r>
                <a:rPr sz="1800" spc="15" dirty="0">
                  <a:solidFill>
                    <a:srgbClr val="57585B"/>
                  </a:solidFill>
                  <a:latin typeface="Calibri"/>
                  <a:cs typeface="Calibri"/>
                </a:rPr>
                <a:t>l</a:t>
              </a:r>
              <a:r>
                <a:rPr sz="1800" spc="20" dirty="0">
                  <a:solidFill>
                    <a:srgbClr val="57585B"/>
                  </a:solidFill>
                  <a:latin typeface="Calibri"/>
                  <a:cs typeface="Calibri"/>
                </a:rPr>
                <a:t>o</a:t>
              </a:r>
              <a:r>
                <a:rPr sz="1800" spc="-10" dirty="0">
                  <a:solidFill>
                    <a:srgbClr val="57585B"/>
                  </a:solidFill>
                  <a:latin typeface="Calibri"/>
                  <a:cs typeface="Calibri"/>
                </a:rPr>
                <a:t>g</a:t>
              </a:r>
              <a:r>
                <a:rPr sz="1800" spc="20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sz="1800" spc="15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00" spc="20" dirty="0">
                  <a:solidFill>
                    <a:srgbClr val="57585B"/>
                  </a:solidFill>
                  <a:latin typeface="Calibri"/>
                  <a:cs typeface="Calibri"/>
                </a:rPr>
                <a:t>ó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n</a:t>
              </a:r>
              <a:r>
                <a:rPr sz="1800" spc="-100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35" dirty="0">
                  <a:solidFill>
                    <a:srgbClr val="57585B"/>
                  </a:solidFill>
                  <a:latin typeface="Calibri"/>
                  <a:cs typeface="Calibri"/>
                </a:rPr>
                <a:t>v</a:t>
              </a:r>
              <a:r>
                <a:rPr sz="1800" spc="25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00" spc="30" dirty="0">
                  <a:solidFill>
                    <a:srgbClr val="57585B"/>
                  </a:solidFill>
                  <a:latin typeface="Calibri"/>
                  <a:cs typeface="Calibri"/>
                </a:rPr>
                <a:t>rt</a:t>
              </a:r>
              <a:r>
                <a:rPr sz="1800" spc="35" dirty="0">
                  <a:solidFill>
                    <a:srgbClr val="57585B"/>
                  </a:solidFill>
                  <a:latin typeface="Calibri"/>
                  <a:cs typeface="Calibri"/>
                </a:rPr>
                <a:t>ua</a:t>
              </a:r>
              <a:r>
                <a:rPr sz="1800" spc="25" dirty="0">
                  <a:solidFill>
                    <a:srgbClr val="57585B"/>
                  </a:solidFill>
                  <a:latin typeface="Calibri"/>
                  <a:cs typeface="Calibri"/>
                </a:rPr>
                <a:t>le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s  en</a:t>
              </a:r>
              <a:r>
                <a:rPr sz="1800" spc="-130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00" spc="-40" dirty="0">
                  <a:solidFill>
                    <a:srgbClr val="57585B"/>
                  </a:solidFill>
                  <a:latin typeface="Calibri"/>
                  <a:cs typeface="Calibri"/>
                </a:rPr>
                <a:t>D</a:t>
              </a:r>
              <a:r>
                <a:rPr sz="1800" spc="-35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00" spc="-40" dirty="0">
                  <a:solidFill>
                    <a:srgbClr val="57585B"/>
                  </a:solidFill>
                  <a:latin typeface="Calibri"/>
                  <a:cs typeface="Calibri"/>
                </a:rPr>
                <a:t>S</a:t>
              </a:r>
              <a:r>
                <a:rPr sz="1800" spc="-45" dirty="0">
                  <a:solidFill>
                    <a:srgbClr val="57585B"/>
                  </a:solidFill>
                  <a:latin typeface="Calibri"/>
                  <a:cs typeface="Calibri"/>
                </a:rPr>
                <a:t>P</a:t>
              </a:r>
              <a:r>
                <a:rPr sz="1800" dirty="0">
                  <a:solidFill>
                    <a:srgbClr val="57585B"/>
                  </a:solidFill>
                  <a:latin typeface="Calibri"/>
                  <a:cs typeface="Calibri"/>
                </a:rPr>
                <a:t>O</a:t>
              </a:r>
              <a:endParaRPr sz="1800" dirty="0">
                <a:latin typeface="Calibri"/>
                <a:cs typeface="Calibri"/>
              </a:endParaRPr>
            </a:p>
          </p:txBody>
        </p:sp>
        <p:sp>
          <p:nvSpPr>
            <p:cNvPr id="117" name="object 12"/>
            <p:cNvSpPr/>
            <p:nvPr/>
          </p:nvSpPr>
          <p:spPr>
            <a:xfrm>
              <a:off x="7938052" y="484850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1" y="0"/>
                  </a:lnTo>
                </a:path>
              </a:pathLst>
            </a:custGeom>
            <a:ln w="26111">
              <a:solidFill>
                <a:srgbClr val="338B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3"/>
            <p:cNvSpPr/>
            <p:nvPr/>
          </p:nvSpPr>
          <p:spPr>
            <a:xfrm>
              <a:off x="8069496" y="5166894"/>
              <a:ext cx="3763010" cy="0"/>
            </a:xfrm>
            <a:custGeom>
              <a:avLst/>
              <a:gdLst/>
              <a:ahLst/>
              <a:cxnLst/>
              <a:rect l="l" t="t" r="r" b="b"/>
              <a:pathLst>
                <a:path w="3763009">
                  <a:moveTo>
                    <a:pt x="0" y="0"/>
                  </a:moveTo>
                  <a:lnTo>
                    <a:pt x="3762629" y="0"/>
                  </a:lnTo>
                </a:path>
              </a:pathLst>
            </a:custGeom>
            <a:ln w="26111">
              <a:solidFill>
                <a:srgbClr val="338B8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4"/>
            <p:cNvSpPr/>
            <p:nvPr/>
          </p:nvSpPr>
          <p:spPr>
            <a:xfrm>
              <a:off x="11897403" y="484850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1" y="0"/>
                  </a:lnTo>
                </a:path>
              </a:pathLst>
            </a:custGeom>
            <a:ln w="26111">
              <a:solidFill>
                <a:srgbClr val="338B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8503" y="1893774"/>
              <a:ext cx="77913" cy="138125"/>
            </a:xfrm>
            <a:prstGeom prst="rect">
              <a:avLst/>
            </a:prstGeom>
          </p:spPr>
        </p:pic>
        <p:pic>
          <p:nvPicPr>
            <p:cNvPr id="121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8503" y="2285569"/>
              <a:ext cx="77913" cy="138125"/>
            </a:xfrm>
            <a:prstGeom prst="rect">
              <a:avLst/>
            </a:prstGeom>
          </p:spPr>
        </p:pic>
        <p:pic>
          <p:nvPicPr>
            <p:cNvPr id="122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98503" y="2742769"/>
              <a:ext cx="77913" cy="138125"/>
            </a:xfrm>
            <a:prstGeom prst="rect">
              <a:avLst/>
            </a:prstGeom>
          </p:spPr>
        </p:pic>
        <p:pic>
          <p:nvPicPr>
            <p:cNvPr id="123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8503" y="3185745"/>
              <a:ext cx="77913" cy="138125"/>
            </a:xfrm>
            <a:prstGeom prst="rect">
              <a:avLst/>
            </a:prstGeom>
          </p:spPr>
        </p:pic>
        <p:pic>
          <p:nvPicPr>
            <p:cNvPr id="124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8503" y="3580969"/>
              <a:ext cx="77913" cy="138125"/>
            </a:xfrm>
            <a:prstGeom prst="rect">
              <a:avLst/>
            </a:prstGeom>
          </p:spPr>
        </p:pic>
        <p:pic>
          <p:nvPicPr>
            <p:cNvPr id="125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8503" y="4038169"/>
              <a:ext cx="77913" cy="138125"/>
            </a:xfrm>
            <a:prstGeom prst="rect">
              <a:avLst/>
            </a:prstGeom>
          </p:spPr>
        </p:pic>
        <p:pic>
          <p:nvPicPr>
            <p:cNvPr id="126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98503" y="4404945"/>
              <a:ext cx="77913" cy="138125"/>
            </a:xfrm>
            <a:prstGeom prst="rect">
              <a:avLst/>
            </a:prstGeom>
          </p:spPr>
        </p:pic>
        <p:pic>
          <p:nvPicPr>
            <p:cNvPr id="127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98503" y="5882209"/>
              <a:ext cx="77913" cy="138125"/>
            </a:xfrm>
            <a:prstGeom prst="rect">
              <a:avLst/>
            </a:prstGeom>
          </p:spPr>
        </p:pic>
        <p:pic>
          <p:nvPicPr>
            <p:cNvPr id="128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8503" y="6476569"/>
              <a:ext cx="77913" cy="138125"/>
            </a:xfrm>
            <a:prstGeom prst="rect">
              <a:avLst/>
            </a:prstGeom>
          </p:spPr>
        </p:pic>
        <p:grpSp>
          <p:nvGrpSpPr>
            <p:cNvPr id="129" name="object 24"/>
            <p:cNvGrpSpPr/>
            <p:nvPr/>
          </p:nvGrpSpPr>
          <p:grpSpPr>
            <a:xfrm>
              <a:off x="7716312" y="1577238"/>
              <a:ext cx="518795" cy="5755640"/>
              <a:chOff x="7823200" y="1182369"/>
              <a:chExt cx="518795" cy="5755640"/>
            </a:xfrm>
          </p:grpSpPr>
          <p:sp>
            <p:nvSpPr>
              <p:cNvPr id="130" name="object 25"/>
              <p:cNvSpPr/>
              <p:nvPr/>
            </p:nvSpPr>
            <p:spPr>
              <a:xfrm>
                <a:off x="7823200" y="6929069"/>
                <a:ext cx="5187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18795">
                    <a:moveTo>
                      <a:pt x="0" y="0"/>
                    </a:moveTo>
                    <a:lnTo>
                      <a:pt x="518414" y="0"/>
                    </a:lnTo>
                  </a:path>
                </a:pathLst>
              </a:custGeom>
              <a:ln w="17780">
                <a:solidFill>
                  <a:srgbClr val="CEC45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" name="object 26"/>
              <p:cNvSpPr/>
              <p:nvPr/>
            </p:nvSpPr>
            <p:spPr>
              <a:xfrm>
                <a:off x="7831582" y="1199514"/>
                <a:ext cx="0" cy="5720080"/>
              </a:xfrm>
              <a:custGeom>
                <a:avLst/>
                <a:gdLst/>
                <a:ahLst/>
                <a:cxnLst/>
                <a:rect l="l" t="t" r="r" b="b"/>
                <a:pathLst>
                  <a:path h="5720080">
                    <a:moveTo>
                      <a:pt x="0" y="0"/>
                    </a:moveTo>
                    <a:lnTo>
                      <a:pt x="0" y="5719978"/>
                    </a:lnTo>
                  </a:path>
                </a:pathLst>
              </a:custGeom>
              <a:ln w="16751">
                <a:solidFill>
                  <a:srgbClr val="CEC45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" name="object 27"/>
              <p:cNvSpPr/>
              <p:nvPr/>
            </p:nvSpPr>
            <p:spPr>
              <a:xfrm>
                <a:off x="7823200" y="1190624"/>
                <a:ext cx="2647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64795">
                    <a:moveTo>
                      <a:pt x="0" y="0"/>
                    </a:moveTo>
                    <a:lnTo>
                      <a:pt x="264414" y="0"/>
                    </a:lnTo>
                  </a:path>
                </a:pathLst>
              </a:custGeom>
              <a:ln w="16510">
                <a:solidFill>
                  <a:srgbClr val="CEC45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aphicFrame>
        <p:nvGraphicFramePr>
          <p:cNvPr id="133" name="Chart 1"/>
          <p:cNvGraphicFramePr>
            <a:graphicFrameLocks noGrp="1"/>
          </p:cNvGraphicFramePr>
          <p:nvPr/>
        </p:nvGraphicFramePr>
        <p:xfrm>
          <a:off x="0" y="1566373"/>
          <a:ext cx="7877145" cy="4980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4" name="TextBox 4"/>
          <p:cNvSpPr txBox="1"/>
          <p:nvPr/>
        </p:nvSpPr>
        <p:spPr>
          <a:xfrm>
            <a:off x="243144" y="6372606"/>
            <a:ext cx="6099231" cy="307130"/>
          </a:xfrm>
          <a:prstGeom prst="rect">
            <a:avLst/>
          </a:prstGeom>
          <a:noFill/>
        </p:spPr>
        <p:txBody>
          <a:bodyPr wrap="square" lIns="79886" tIns="39943" rIns="79886" bIns="39943" rtlCol="0">
            <a:spAutoFit/>
          </a:bodyPr>
          <a:lstStyle/>
          <a:p>
            <a:pPr defTabSz="7988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400" dirty="0">
                <a:solidFill>
                  <a:srgbClr val="E7E6E6">
                    <a:lumMod val="50000"/>
                  </a:srgbClr>
                </a:solidFill>
                <a:latin typeface="Calibri Light"/>
                <a:cs typeface="Calibri" panose="020F0502020204030204" pitchFamily="34" charset="0"/>
              </a:rPr>
              <a:t>Información estimada a partir de datos UART y SRT.</a:t>
            </a:r>
          </a:p>
        </p:txBody>
      </p:sp>
    </p:spTree>
    <p:extLst>
      <p:ext uri="{BB962C8B-B14F-4D97-AF65-F5344CB8AC3E}">
        <p14:creationId xmlns:p14="http://schemas.microsoft.com/office/powerpoint/2010/main" val="21818146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upo 18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DENUNCIAS SOBRE TOTAL DE CONTAGIOS. </a:t>
            </a:r>
            <a:r>
              <a:rPr lang="es-MX" sz="2400" spc="60" dirty="0">
                <a:solidFill>
                  <a:schemeClr val="bg1"/>
                </a:solidFill>
                <a:latin typeface="Calibri"/>
                <a:cs typeface="Calibri"/>
              </a:rPr>
              <a:t>A NIVEL NACIONAL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04287" y="997064"/>
            <a:ext cx="360713" cy="353210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4"/>
          <p:cNvSpPr txBox="1"/>
          <p:nvPr/>
        </p:nvSpPr>
        <p:spPr>
          <a:xfrm>
            <a:off x="375601" y="6304603"/>
            <a:ext cx="6099231" cy="265332"/>
          </a:xfrm>
          <a:prstGeom prst="rect">
            <a:avLst/>
          </a:prstGeom>
          <a:noFill/>
        </p:spPr>
        <p:txBody>
          <a:bodyPr wrap="square" lIns="79886" tIns="39943" rIns="79886" bIns="39943" rtlCol="0">
            <a:spAutoFit/>
          </a:bodyPr>
          <a:lstStyle/>
          <a:p>
            <a:pPr defTabSz="7988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200" i="1" dirty="0">
                <a:solidFill>
                  <a:srgbClr val="E7E6E6">
                    <a:lumMod val="50000"/>
                  </a:srgbClr>
                </a:solidFill>
                <a:latin typeface="Calibri Light"/>
                <a:cs typeface="Calibri" panose="020F0502020204030204" pitchFamily="34" charset="0"/>
              </a:rPr>
              <a:t>Información estimada a partir de datos UART y SRT.</a:t>
            </a:r>
          </a:p>
        </p:txBody>
      </p:sp>
      <p:graphicFrame>
        <p:nvGraphicFramePr>
          <p:cNvPr id="3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499563"/>
              </p:ext>
            </p:extLst>
          </p:nvPr>
        </p:nvGraphicFramePr>
        <p:xfrm>
          <a:off x="865001" y="1577768"/>
          <a:ext cx="10228824" cy="468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45423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upo 18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54830" y="932619"/>
            <a:ext cx="6120002" cy="4680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DENUNCIAS SEMANALES. </a:t>
            </a:r>
            <a:r>
              <a:rPr lang="es-MX" sz="2400" spc="60" dirty="0">
                <a:solidFill>
                  <a:schemeClr val="bg1"/>
                </a:solidFill>
                <a:latin typeface="Calibri"/>
                <a:cs typeface="Calibri"/>
              </a:rPr>
              <a:t>COVID A ART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04287" y="997064"/>
            <a:ext cx="360713" cy="353210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538884"/>
              </p:ext>
            </p:extLst>
          </p:nvPr>
        </p:nvGraphicFramePr>
        <p:xfrm>
          <a:off x="634260" y="1596918"/>
          <a:ext cx="11066148" cy="4957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86679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upo 18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DENUNCIAS CASOS POR COVID COMO EP NO LISTADA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04287" y="997064"/>
            <a:ext cx="360713" cy="353210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878447" y="4061462"/>
            <a:ext cx="10336400" cy="2459309"/>
            <a:chOff x="233912" y="3463250"/>
            <a:chExt cx="10277359" cy="2459309"/>
          </a:xfrm>
        </p:grpSpPr>
        <p:sp>
          <p:nvSpPr>
            <p:cNvPr id="18" name="TextBox 2"/>
            <p:cNvSpPr txBox="1"/>
            <p:nvPr/>
          </p:nvSpPr>
          <p:spPr>
            <a:xfrm>
              <a:off x="504287" y="3899835"/>
              <a:ext cx="10006984" cy="2022724"/>
            </a:xfrm>
            <a:prstGeom prst="rect">
              <a:avLst/>
            </a:prstGeom>
            <a:noFill/>
          </p:spPr>
          <p:txBody>
            <a:bodyPr wrap="square" lIns="82921" tIns="41461" rIns="82921" bIns="41461" rtlCol="0">
              <a:spAutoFit/>
            </a:bodyPr>
            <a:lstStyle/>
            <a:p>
              <a:pPr marL="311079" lvl="1" indent="-311079" defTabSz="829234" fontAlgn="auto">
                <a:spcBef>
                  <a:spcPts val="0"/>
                </a:spcBef>
                <a:spcAft>
                  <a:spcPts val="0"/>
                </a:spcAft>
                <a:buClr>
                  <a:srgbClr val="173245"/>
                </a:buClr>
                <a:buSzPct val="70000"/>
                <a:buFont typeface="Wingdings" pitchFamily="2" charset="2"/>
                <a:buChar char="§"/>
                <a:defRPr/>
              </a:pPr>
              <a:r>
                <a:rPr lang="es-MX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 diferencia de la mayoría de los países del mundo, Argentina no sólo brinda cobertura a trabajadores que están en la primera línea, sino a </a:t>
              </a:r>
              <a:r>
                <a:rPr lang="es-MX" sz="2300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todos aquellos trabajadores que asisten a sus lugares de trabajo</a:t>
              </a:r>
            </a:p>
            <a:p>
              <a:pPr marL="0" lvl="1" defTabSz="829234" fontAlgn="auto">
                <a:spcBef>
                  <a:spcPts val="0"/>
                </a:spcBef>
                <a:spcAft>
                  <a:spcPts val="0"/>
                </a:spcAft>
                <a:buClr>
                  <a:srgbClr val="173245"/>
                </a:buClr>
                <a:buSzPct val="70000"/>
                <a:defRPr/>
              </a:pPr>
              <a:endParaRPr lang="es-MX" u="sng" spc="45" dirty="0">
                <a:solidFill>
                  <a:schemeClr val="tx1">
                    <a:lumMod val="75000"/>
                    <a:lumOff val="25000"/>
                  </a:schemeClr>
                </a:solidFill>
                <a:cs typeface="Calibri Light" panose="020F0302020204030204" pitchFamily="34" charset="0"/>
              </a:endParaRPr>
            </a:p>
            <a:p>
              <a:pPr marL="311079" lvl="1" indent="-311079" defTabSz="829234" fontAlgn="auto">
                <a:spcBef>
                  <a:spcPts val="0"/>
                </a:spcBef>
                <a:spcAft>
                  <a:spcPts val="0"/>
                </a:spcAft>
                <a:buClr>
                  <a:srgbClr val="173245"/>
                </a:buClr>
                <a:buSzPct val="70000"/>
                <a:buFont typeface="Wingdings" pitchFamily="2" charset="2"/>
                <a:buChar char="§"/>
                <a:defRPr/>
              </a:pPr>
              <a:r>
                <a:rPr lang="es-MX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Según un estudio realizado por UNI global Unión y la Confederación Sindical Internacional (CSI), Argentina se ubica con </a:t>
              </a:r>
              <a:r>
                <a:rPr lang="es-MX" sz="2300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la cobertura más completa</a:t>
              </a:r>
              <a:r>
                <a:rPr lang="es-MX" sz="2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</a:t>
              </a:r>
              <a:r>
                <a:rPr lang="es-MX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para cada trabajador.</a:t>
              </a:r>
              <a:endParaRPr lang="es-AR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object 14"/>
            <p:cNvSpPr txBox="1"/>
            <p:nvPr/>
          </p:nvSpPr>
          <p:spPr>
            <a:xfrm>
              <a:off x="233912" y="3463250"/>
              <a:ext cx="6561836" cy="321242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es-AR" sz="2000" b="1" spc="65" dirty="0">
                  <a:solidFill>
                    <a:srgbClr val="437071"/>
                  </a:solidFill>
                  <a:cs typeface="Calibri"/>
                </a:rPr>
                <a:t>COBERTURA EN ARGENTINA</a:t>
              </a:r>
              <a:endParaRPr sz="2000" dirty="0">
                <a:solidFill>
                  <a:srgbClr val="437071"/>
                </a:solidFill>
                <a:cs typeface="Tahoma"/>
              </a:endParaRPr>
            </a:p>
          </p:txBody>
        </p:sp>
      </p:grpSp>
      <p:graphicFrame>
        <p:nvGraphicFramePr>
          <p:cNvPr id="3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984516"/>
              </p:ext>
            </p:extLst>
          </p:nvPr>
        </p:nvGraphicFramePr>
        <p:xfrm>
          <a:off x="780256" y="1561865"/>
          <a:ext cx="10434591" cy="22562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0205">
                  <a:extLst>
                    <a:ext uri="{9D8B030D-6E8A-4147-A177-3AD203B41FA5}">
                      <a16:colId xmlns:a16="http://schemas.microsoft.com/office/drawing/2014/main" val="794228388"/>
                    </a:ext>
                  </a:extLst>
                </a:gridCol>
                <a:gridCol w="1664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8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847">
                <a:tc>
                  <a:txBody>
                    <a:bodyPr/>
                    <a:lstStyle/>
                    <a:p>
                      <a:pPr marL="242570" lvl="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endParaRPr lang="es-AR"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257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spc="130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al 08 / 10 / 2021</a:t>
                      </a:r>
                    </a:p>
                  </a:txBody>
                  <a:tcPr marL="0" marR="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42570" lvl="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endParaRPr lang="es-AR"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2570" lvl="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es-AR" sz="1800" b="1" kern="1200" spc="130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al 08 / 10 / 2021</a:t>
                      </a:r>
                    </a:p>
                  </a:txBody>
                  <a:tcPr marL="0" marR="0" marT="0" marB="0" anchor="ctr"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42570" lvl="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endParaRPr lang="es-AR"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R w="762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65">
                <a:tc>
                  <a:txBody>
                    <a:bodyPr/>
                    <a:lstStyle/>
                    <a:p>
                      <a:pPr marL="242570" lvl="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es-AR" sz="170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TRABAJADORES CUBIERTOS</a:t>
                      </a:r>
                      <a:endParaRPr lang="es-AR"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Denuncias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9581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Fallecidos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9581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b="1" spc="114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Denuncias</a:t>
                      </a:r>
                      <a:r>
                        <a:rPr lang="es-AR" sz="180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%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9581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b="1" spc="125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Fallecidos</a:t>
                      </a:r>
                      <a:r>
                        <a:rPr lang="es-AR" sz="180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%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9581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124714"/>
                  </a:ext>
                </a:extLst>
              </a:tr>
              <a:tr h="439339">
                <a:tc>
                  <a:txBody>
                    <a:bodyPr/>
                    <a:lstStyle/>
                    <a:p>
                      <a:pPr marL="381000" lvl="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s-AR" sz="1700" b="1" spc="75" baseline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 SALUD</a:t>
                      </a:r>
                      <a:endParaRPr lang="es-AR"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E9D5F"/>
                    </a:solidFill>
                  </a:tcPr>
                </a:tc>
                <a:tc>
                  <a:txBody>
                    <a:bodyPr/>
                    <a:lstStyle/>
                    <a:p>
                      <a:pPr marL="5905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AR" sz="18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362.516</a:t>
                      </a:r>
                    </a:p>
                  </a:txBody>
                  <a:tcPr marL="0" marR="0" marT="0" marB="0" anchor="ctr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D5F"/>
                    </a:solidFill>
                  </a:tcPr>
                </a:tc>
                <a:tc>
                  <a:txBody>
                    <a:bodyPr/>
                    <a:lstStyle/>
                    <a:p>
                      <a:pPr marL="5905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AR" sz="18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3.188</a:t>
                      </a:r>
                    </a:p>
                  </a:txBody>
                  <a:tcPr marL="0" marR="0" marT="0" marB="0" anchor="ctr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D5F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s-AR" sz="18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 83%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70932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D5F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s-AR" sz="1800" b="1" spc="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91 %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70932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D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53430"/>
                  </a:ext>
                </a:extLst>
              </a:tr>
              <a:tr h="439331">
                <a:tc>
                  <a:txBody>
                    <a:bodyPr/>
                    <a:lstStyle/>
                    <a:p>
                      <a:pPr marL="37655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es-AR" sz="17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SALUD</a:t>
                      </a:r>
                      <a:endParaRPr lang="es-AR"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DC35B"/>
                    </a:solidFill>
                  </a:tcPr>
                </a:tc>
                <a:tc>
                  <a:txBody>
                    <a:bodyPr/>
                    <a:lstStyle/>
                    <a:p>
                      <a:pPr marL="5905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AR" sz="18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73.793</a:t>
                      </a:r>
                    </a:p>
                  </a:txBody>
                  <a:tcPr marL="0" marR="0" marT="0" marB="0" anchor="ctr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35B"/>
                    </a:solidFill>
                  </a:tcPr>
                </a:tc>
                <a:tc>
                  <a:txBody>
                    <a:bodyPr/>
                    <a:lstStyle/>
                    <a:p>
                      <a:pPr marL="5905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ES" sz="18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3</a:t>
                      </a:r>
                      <a:r>
                        <a:rPr lang="es-AR" sz="18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28</a:t>
                      </a:r>
                    </a:p>
                  </a:txBody>
                  <a:tcPr marL="0" marR="0" marT="0" marB="0" anchor="ctr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35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es-AR" sz="18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 17%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77688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35B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es-AR" sz="1800" b="1" spc="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9 %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77688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3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177995"/>
                  </a:ext>
                </a:extLst>
              </a:tr>
              <a:tr h="411161">
                <a:tc>
                  <a:txBody>
                    <a:bodyPr/>
                    <a:lstStyle/>
                    <a:p>
                      <a:pPr marL="33464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AR" sz="17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lang="es-AR"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808285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AR" sz="18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436.309</a:t>
                      </a:r>
                      <a:endParaRPr sz="1800" b="1" kern="1200" spc="125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84443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08285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ES" sz="18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3</a:t>
                      </a:r>
                      <a:r>
                        <a:rPr lang="es-AR" sz="18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.516</a:t>
                      </a:r>
                      <a:endParaRPr sz="1800" b="1" kern="1200" spc="125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84443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08285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AR" sz="18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 100 %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84442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08285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AR" sz="180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100 %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84442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082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048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97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6AA5A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6AA5A6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6AA5A6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COBERTURA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36000" cy="468000"/>
          </a:xfrm>
          <a:prstGeom prst="rect">
            <a:avLst/>
          </a:prstGeom>
          <a:solidFill>
            <a:srgbClr val="6AA5A6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INNOVACIÓN PERMANENTE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0" name="Google Shape;13731;p76"/>
          <p:cNvSpPr/>
          <p:nvPr/>
        </p:nvSpPr>
        <p:spPr>
          <a:xfrm>
            <a:off x="487067" y="1004620"/>
            <a:ext cx="323580" cy="319735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1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776454"/>
              </p:ext>
            </p:extLst>
          </p:nvPr>
        </p:nvGraphicFramePr>
        <p:xfrm>
          <a:off x="354831" y="1586122"/>
          <a:ext cx="11294102" cy="4890238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882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7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4451">
                  <a:extLst>
                    <a:ext uri="{9D8B030D-6E8A-4147-A177-3AD203B41FA5}">
                      <a16:colId xmlns:a16="http://schemas.microsoft.com/office/drawing/2014/main" val="4019893835"/>
                    </a:ext>
                  </a:extLst>
                </a:gridCol>
              </a:tblGrid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1996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Puesta en marcha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1997</a:t>
                      </a:r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acciones para la Prevención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Aumento de topes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1998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siniestralidad / Exámenes médicos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1999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denuncia de </a:t>
                      </a:r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incumplimientos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760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2000</a:t>
                      </a:r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“empresas testigo”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1278. Sumas fijas + prestaciones + </a:t>
                      </a:r>
                      <a:r>
                        <a:rPr lang="es-AR" sz="1500" b="1" dirty="0" err="1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Enf</a:t>
                      </a: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  <a:b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no LEP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261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2001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Trabajo seguro para Construcción /Agro /Riesgos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Específicos/Grupo Básico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2002 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Traslados / 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Centro de Atención Permanente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233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2003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Recalificación Profesional / Semana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la Salud y la Seguridad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2004</a:t>
                      </a:r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Reducción de Accidentes Mortales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Fallos adversos</a:t>
                      </a:r>
                      <a:r>
                        <a:rPr lang="es-AR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de la CSJN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511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2005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Prevención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en Pymes / Sistema comunicación SRT-ATL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2006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Simplificación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unificación registral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Modificación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al Registro de Siniestros</a:t>
                      </a:r>
                      <a:endParaRPr lang="es-ES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1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2008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Denuncias accidentes graves / Ventanilla Electrónica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1530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upo 18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ARGENTINA PRIMERA EN EL MUNDO EN COBERTURA COVID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04287" y="997064"/>
            <a:ext cx="360713" cy="353210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87" y="1985029"/>
            <a:ext cx="16097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6 CuadroTexto"/>
          <p:cNvSpPr txBox="1"/>
          <p:nvPr/>
        </p:nvSpPr>
        <p:spPr>
          <a:xfrm>
            <a:off x="504287" y="3410803"/>
            <a:ext cx="1672871" cy="523220"/>
          </a:xfrm>
          <a:prstGeom prst="rect">
            <a:avLst/>
          </a:prstGeom>
          <a:solidFill>
            <a:srgbClr val="D2CA6F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hlinkClick r:id="rId3"/>
              </a:rPr>
              <a:t>https://uniglobalunion.org/node/41286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047" y="1590328"/>
            <a:ext cx="9124576" cy="496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7281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147;p16"/>
          <p:cNvSpPr/>
          <p:nvPr/>
        </p:nvSpPr>
        <p:spPr>
          <a:xfrm>
            <a:off x="7276732" y="2104758"/>
            <a:ext cx="4646951" cy="103717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FFD966">
              <a:alpha val="56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E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" name="Google Shape;124;p16"/>
          <p:cNvSpPr/>
          <p:nvPr/>
        </p:nvSpPr>
        <p:spPr>
          <a:xfrm>
            <a:off x="354830" y="2131652"/>
            <a:ext cx="4508684" cy="1028527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0" y="632"/>
                </a:lnTo>
                <a:lnTo>
                  <a:pt x="1905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638577">
              <a:alpha val="6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upo 18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SINTESIS</a:t>
            </a:r>
            <a:r>
              <a:rPr lang="es-MX" sz="2400" spc="60" dirty="0">
                <a:solidFill>
                  <a:schemeClr val="bg1"/>
                </a:solidFill>
                <a:latin typeface="Calibri"/>
                <a:cs typeface="Calibri"/>
              </a:rPr>
              <a:t>. PENDIENTES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04287" y="997064"/>
            <a:ext cx="360713" cy="353210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2206242" y="2225662"/>
            <a:ext cx="8316182" cy="3699990"/>
            <a:chOff x="1937302" y="2225662"/>
            <a:chExt cx="7545519" cy="3699990"/>
          </a:xfrm>
        </p:grpSpPr>
        <p:sp>
          <p:nvSpPr>
            <p:cNvPr id="31" name="Google Shape;124;p16"/>
            <p:cNvSpPr/>
            <p:nvPr/>
          </p:nvSpPr>
          <p:spPr>
            <a:xfrm>
              <a:off x="2210466" y="2262381"/>
              <a:ext cx="2781089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0" y="632"/>
                  </a:lnTo>
                  <a:lnTo>
                    <a:pt x="1905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6385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s-AR" sz="2400" b="1" dirty="0">
                  <a:solidFill>
                    <a:prstClr val="white"/>
                  </a:solidFill>
                </a:rPr>
                <a:t>ÁMBITO JUDICIAL</a:t>
              </a:r>
              <a:endParaRPr lang="en-US" sz="2400" b="1" dirty="0">
                <a:solidFill>
                  <a:prstClr val="white"/>
                </a:solidFill>
              </a:endParaRPr>
            </a:p>
          </p:txBody>
        </p:sp>
        <p:sp>
          <p:nvSpPr>
            <p:cNvPr id="38" name="Google Shape;147;p16"/>
            <p:cNvSpPr/>
            <p:nvPr/>
          </p:nvSpPr>
          <p:spPr>
            <a:xfrm>
              <a:off x="6413930" y="2225662"/>
              <a:ext cx="3018065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1" y="632"/>
                  </a:lnTo>
                  <a:lnTo>
                    <a:pt x="1906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s-ES" sz="2400" b="1" dirty="0">
                  <a:solidFill>
                    <a:schemeClr val="bg2">
                      <a:lumMod val="50000"/>
                    </a:schemeClr>
                  </a:solidFill>
                </a:rPr>
                <a:t>FINANCIAMIENTO</a:t>
              </a:r>
            </a:p>
          </p:txBody>
        </p:sp>
        <p:sp>
          <p:nvSpPr>
            <p:cNvPr id="45" name="Rectángulo 44"/>
            <p:cNvSpPr/>
            <p:nvPr/>
          </p:nvSpPr>
          <p:spPr>
            <a:xfrm>
              <a:off x="6363104" y="3925104"/>
              <a:ext cx="3119717" cy="169277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285750" lvl="2" indent="-285750" defTabSz="905504">
                <a:spcBef>
                  <a:spcPts val="1800"/>
                </a:spcBef>
                <a:spcAft>
                  <a:spcPts val="1800"/>
                </a:spcAft>
                <a:buClr>
                  <a:schemeClr val="accent4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es-ES" sz="2000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CASOS NO COVID</a:t>
              </a:r>
              <a:r>
                <a:rPr lang="es-ES" sz="2000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. Tarifas ART</a:t>
              </a:r>
            </a:p>
            <a:p>
              <a:pPr marL="285750" lvl="2" indent="-285750" defTabSz="905504">
                <a:spcBef>
                  <a:spcPts val="1800"/>
                </a:spcBef>
                <a:spcAft>
                  <a:spcPts val="1800"/>
                </a:spcAft>
                <a:buClr>
                  <a:schemeClr val="accent4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es-ES" sz="2000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CASOS COVID</a:t>
              </a:r>
              <a:r>
                <a:rPr lang="es-ES" sz="2000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. Recomposición FFEP. Avance en $ 40 pero es fuertemente insuficiente</a:t>
              </a:r>
            </a:p>
          </p:txBody>
        </p:sp>
        <p:sp>
          <p:nvSpPr>
            <p:cNvPr id="3" name="Rectángulo 2"/>
            <p:cNvSpPr>
              <a:spLocks/>
            </p:cNvSpPr>
            <p:nvPr/>
          </p:nvSpPr>
          <p:spPr>
            <a:xfrm>
              <a:off x="1937302" y="3617328"/>
              <a:ext cx="3327415" cy="230832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570150" lvl="2" indent="-285750" defTabSz="905504">
                <a:spcBef>
                  <a:spcPts val="1800"/>
                </a:spcBef>
                <a:spcAft>
                  <a:spcPts val="1800"/>
                </a:spcAft>
                <a:buClr>
                  <a:srgbClr val="004B53"/>
                </a:buClr>
                <a:buFont typeface="Wingdings" panose="05000000000000000000" pitchFamily="2" charset="2"/>
                <a:buChar char="Ø"/>
              </a:pPr>
              <a:r>
                <a:rPr lang="es-ES" sz="2000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CUERPOS MEDICOS FORENSES</a:t>
              </a:r>
              <a:r>
                <a:rPr lang="es-ES" sz="2000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. Avance Mendoza pero falta</a:t>
              </a:r>
            </a:p>
            <a:p>
              <a:pPr marL="570150" lvl="2" indent="-285750" defTabSz="905504">
                <a:spcBef>
                  <a:spcPts val="1800"/>
                </a:spcBef>
                <a:spcAft>
                  <a:spcPts val="1800"/>
                </a:spcAft>
                <a:buClr>
                  <a:srgbClr val="004B53"/>
                </a:buClr>
                <a:buFont typeface="Wingdings" panose="05000000000000000000" pitchFamily="2" charset="2"/>
                <a:buChar char="Ø"/>
              </a:pPr>
              <a:r>
                <a:rPr lang="es-ES" sz="2000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TASAS DE INTERES</a:t>
              </a:r>
              <a:r>
                <a:rPr lang="es-ES" sz="2000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 y/o </a:t>
              </a:r>
              <a:r>
                <a:rPr lang="es-ES" sz="2000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ACTUALIZACIÓN</a:t>
              </a:r>
              <a:r>
                <a:rPr lang="es-ES" sz="2000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. Avance fallos de la CSJN pero falta</a:t>
              </a:r>
            </a:p>
          </p:txBody>
        </p:sp>
        <p:cxnSp>
          <p:nvCxnSpPr>
            <p:cNvPr id="5" name="Conector recto de flecha 4"/>
            <p:cNvCxnSpPr/>
            <p:nvPr/>
          </p:nvCxnSpPr>
          <p:spPr>
            <a:xfrm>
              <a:off x="3482788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de flecha 45"/>
            <p:cNvCxnSpPr/>
            <p:nvPr/>
          </p:nvCxnSpPr>
          <p:spPr>
            <a:xfrm>
              <a:off x="7799294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93778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/>
          <p:cNvSpPr/>
          <p:nvPr/>
        </p:nvSpPr>
        <p:spPr>
          <a:xfrm>
            <a:off x="112059" y="112059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upo 30"/>
          <p:cNvGrpSpPr/>
          <p:nvPr/>
        </p:nvGrpSpPr>
        <p:grpSpPr>
          <a:xfrm>
            <a:off x="359315" y="364483"/>
            <a:ext cx="11538172" cy="396000"/>
            <a:chOff x="354832" y="360000"/>
            <a:chExt cx="11538172" cy="396000"/>
          </a:xfrm>
        </p:grpSpPr>
        <p:sp>
          <p:nvSpPr>
            <p:cNvPr id="35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</a:rPr>
                <a:t>PENDIENTES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SINTESIS</a:t>
            </a:r>
            <a:r>
              <a:rPr lang="es-MX" sz="2400" spc="60" dirty="0">
                <a:solidFill>
                  <a:schemeClr val="bg1"/>
                </a:solidFill>
                <a:latin typeface="Calibri"/>
                <a:cs typeface="Calibri"/>
              </a:rPr>
              <a:t>. PENDIENTES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04287" y="997064"/>
            <a:ext cx="360713" cy="353210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2231415" y="1802688"/>
            <a:ext cx="6527370" cy="4709046"/>
            <a:chOff x="5026528" y="1802688"/>
            <a:chExt cx="6527370" cy="4709046"/>
          </a:xfrm>
          <a:effectLst>
            <a:outerShdw blurRad="101600" dir="13500000" sy="23000" kx="1200000" algn="br" rotWithShape="0">
              <a:prstClr val="black">
                <a:alpha val="10000"/>
              </a:prstClr>
            </a:outerShdw>
          </a:effectLst>
        </p:grpSpPr>
        <p:grpSp>
          <p:nvGrpSpPr>
            <p:cNvPr id="2" name="Grupo 1"/>
            <p:cNvGrpSpPr/>
            <p:nvPr/>
          </p:nvGrpSpPr>
          <p:grpSpPr>
            <a:xfrm>
              <a:off x="5026528" y="1802688"/>
              <a:ext cx="6509238" cy="4709046"/>
              <a:chOff x="5093763" y="1802688"/>
              <a:chExt cx="6509238" cy="4709046"/>
            </a:xfrm>
          </p:grpSpPr>
          <p:pic>
            <p:nvPicPr>
              <p:cNvPr id="20" name="Imagen 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517847" y="2221180"/>
                <a:ext cx="2085154" cy="2144172"/>
              </a:xfrm>
              <a:prstGeom prst="rect">
                <a:avLst/>
              </a:prstGeom>
            </p:spPr>
          </p:pic>
          <p:pic>
            <p:nvPicPr>
              <p:cNvPr id="42" name="Imagen 4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93763" y="2221180"/>
                <a:ext cx="2085154" cy="2144172"/>
              </a:xfrm>
              <a:prstGeom prst="rect">
                <a:avLst/>
              </a:prstGeom>
            </p:spPr>
          </p:pic>
          <p:pic>
            <p:nvPicPr>
              <p:cNvPr id="14" name="Imagen 13"/>
              <p:cNvPicPr>
                <a:picLocks noChangeAspect="1"/>
              </p:cNvPicPr>
              <p:nvPr/>
            </p:nvPicPr>
            <p:blipFill>
              <a:blip r:embed="rId3">
                <a:grayscl/>
              </a:blip>
              <a:stretch>
                <a:fillRect/>
              </a:stretch>
            </p:blipFill>
            <p:spPr>
              <a:xfrm>
                <a:off x="5777487" y="1802688"/>
                <a:ext cx="5215036" cy="4709046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50612" y="3330037"/>
              <a:ext cx="2103286" cy="1610344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35594" y="3378991"/>
              <a:ext cx="2085154" cy="1519875"/>
            </a:xfrm>
            <a:prstGeom prst="rect">
              <a:avLst/>
            </a:prstGeom>
          </p:spPr>
        </p:pic>
      </p:grpSp>
      <p:sp>
        <p:nvSpPr>
          <p:cNvPr id="5" name="Rectángulo 4"/>
          <p:cNvSpPr/>
          <p:nvPr/>
        </p:nvSpPr>
        <p:spPr>
          <a:xfrm>
            <a:off x="9416570" y="2124635"/>
            <a:ext cx="2355411" cy="411480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sz="3000" dirty="0">
                <a:solidFill>
                  <a:srgbClr val="E64D3E"/>
                </a:solidFill>
                <a:latin typeface="Calibri" panose="020F0502020204030204" pitchFamily="34" charset="0"/>
              </a:rPr>
              <a:t>CONDICIÓN</a:t>
            </a:r>
          </a:p>
          <a:p>
            <a:r>
              <a:rPr lang="en-US" sz="3000" b="1" i="1" dirty="0">
                <a:solidFill>
                  <a:srgbClr val="E64D3E"/>
                </a:solidFill>
                <a:latin typeface="Calibri" panose="020F0502020204030204" pitchFamily="34" charset="0"/>
              </a:rPr>
              <a:t>NECESARIA</a:t>
            </a:r>
            <a:endParaRPr lang="en-US" sz="3000" b="1" i="1" dirty="0">
              <a:solidFill>
                <a:srgbClr val="E64D3E"/>
              </a:solidFill>
            </a:endParaRPr>
          </a:p>
        </p:txBody>
      </p:sp>
      <p:sp>
        <p:nvSpPr>
          <p:cNvPr id="10" name="Corchetes 9"/>
          <p:cNvSpPr/>
          <p:nvPr/>
        </p:nvSpPr>
        <p:spPr>
          <a:xfrm>
            <a:off x="9211235" y="2017059"/>
            <a:ext cx="2941687" cy="4359760"/>
          </a:xfrm>
          <a:prstGeom prst="bracketPair">
            <a:avLst>
              <a:gd name="adj" fmla="val 4396"/>
            </a:avLst>
          </a:prstGeom>
          <a:ln>
            <a:solidFill>
              <a:srgbClr val="E64D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64D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701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67235"/>
            <a:ext cx="6690285" cy="6690285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005D6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000" y="5578436"/>
            <a:ext cx="2734152" cy="720000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005D62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ángulo 3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005D62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bject 17"/>
          <p:cNvSpPr txBox="1"/>
          <p:nvPr/>
        </p:nvSpPr>
        <p:spPr>
          <a:xfrm>
            <a:off x="6696636" y="2155432"/>
            <a:ext cx="4660262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2600" spc="600" dirty="0">
                <a:solidFill>
                  <a:srgbClr val="FFFFFF"/>
                </a:solidFill>
                <a:latin typeface="Calibri"/>
                <a:cs typeface="Calibri"/>
              </a:rPr>
              <a:t>www.</a:t>
            </a:r>
            <a:r>
              <a:rPr lang="es-AR" sz="4400" b="1" spc="600" dirty="0">
                <a:solidFill>
                  <a:srgbClr val="FFFFFF"/>
                </a:solidFill>
                <a:latin typeface="Calibri"/>
                <a:cs typeface="Calibri"/>
              </a:rPr>
              <a:t>UART</a:t>
            </a:r>
            <a:r>
              <a:rPr lang="es-AR" sz="2600" spc="600" dirty="0">
                <a:solidFill>
                  <a:srgbClr val="FFFFFF"/>
                </a:solidFill>
                <a:latin typeface="Calibri"/>
                <a:cs typeface="Calibri"/>
              </a:rPr>
              <a:t>.org.ar</a:t>
            </a:r>
            <a:endParaRPr sz="2600" spc="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897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6AA5A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6AA5A6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6AA5A6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COBERTURA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36000" cy="468000"/>
          </a:xfrm>
          <a:prstGeom prst="rect">
            <a:avLst/>
          </a:prstGeom>
          <a:solidFill>
            <a:srgbClr val="6AA5A6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INNOVACIÓN PERMANENTE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0" name="Google Shape;13731;p76"/>
          <p:cNvSpPr/>
          <p:nvPr/>
        </p:nvSpPr>
        <p:spPr>
          <a:xfrm>
            <a:off x="487067" y="1004620"/>
            <a:ext cx="323580" cy="319735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1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924085"/>
              </p:ext>
            </p:extLst>
          </p:nvPr>
        </p:nvGraphicFramePr>
        <p:xfrm>
          <a:off x="314489" y="1663753"/>
          <a:ext cx="11538175" cy="4833207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855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2240">
                  <a:extLst>
                    <a:ext uri="{9D8B030D-6E8A-4147-A177-3AD203B41FA5}">
                      <a16:colId xmlns:a16="http://schemas.microsoft.com/office/drawing/2014/main" val="4274390224"/>
                    </a:ext>
                  </a:extLst>
                </a:gridCol>
              </a:tblGrid>
              <a:tr h="511059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2009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Contrato de afiliación / e-servicios / Prog Siniestral Const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</a:t>
                      </a:r>
                      <a:r>
                        <a:rPr lang="es-AR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1694. Transformación de topes en pisos + aumentos de sumas únicas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2010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 de juicios / Convenio Corresponsabilidad Gremial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2011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trámite en CCMM / Construcción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966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2012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Protocolo de Prevención (ruido, iluminación) 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 26.773. Aumento automático</a:t>
                      </a:r>
                      <a:r>
                        <a:rPr lang="es-ES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RIPTE + Opción Civil + 20% daño moral  + pago único</a:t>
                      </a:r>
                      <a:endParaRPr lang="es-ES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2013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Atención al público – Protocolos tratamientos médicos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1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Ley 26.884. Ley de casas particulares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26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Prog. Anual de Prev /</a:t>
                      </a:r>
                      <a:r>
                        <a:rPr lang="es-AR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Prog. por ramas de actividad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ante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Protocolos de Prevención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923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Empleadores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Alta Siniestralidad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059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Proc. ante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Estudios para Valoración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</a:t>
                      </a:r>
                      <a:r>
                        <a:rPr lang="es-AR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27.348. Aumento prestacional. Tasa de interés. </a:t>
                      </a:r>
                      <a:r>
                        <a:rPr lang="es-AR" sz="1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Administrativo Previo ante CCMM</a:t>
                      </a:r>
                      <a:endParaRPr lang="es-AR" sz="1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305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Notificación Programa Pymes / Póliza Digital / nuevas CCMM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ES" sz="1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Fallos favorables de CSJN y CNAT</a:t>
                      </a:r>
                      <a:endParaRPr lang="es-AR" sz="1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Credencial</a:t>
                      </a:r>
                      <a:r>
                        <a:rPr lang="es-AR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Cobertura en Formato Digital / nuevas CCMM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1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Continuaron</a:t>
                      </a:r>
                      <a:r>
                        <a:rPr lang="es-AR" sz="1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los fallos favorables</a:t>
                      </a:r>
                      <a:endParaRPr lang="es-AR" sz="1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Cobertura COVID-19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367/20, 39/21 y siguientes (266 y 345/21)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363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000" y="5578436"/>
            <a:ext cx="2734152" cy="7200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D2CA6F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D2CA6F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bject 17"/>
          <p:cNvSpPr txBox="1"/>
          <p:nvPr/>
        </p:nvSpPr>
        <p:spPr>
          <a:xfrm>
            <a:off x="7104302" y="2155432"/>
            <a:ext cx="4252595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4400" b="1" spc="-20" dirty="0">
                <a:solidFill>
                  <a:srgbClr val="FFFFFF"/>
                </a:solidFill>
                <a:latin typeface="Calibri"/>
                <a:cs typeface="Calibri"/>
              </a:rPr>
              <a:t>PREVENCIÓN</a:t>
            </a:r>
            <a:endParaRPr lang="es-AR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51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641056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PREVENCIÓN. ROLES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4" name="Google Shape;13757;p76"/>
          <p:cNvGrpSpPr/>
          <p:nvPr/>
        </p:nvGrpSpPr>
        <p:grpSpPr>
          <a:xfrm>
            <a:off x="519234" y="1042071"/>
            <a:ext cx="317935" cy="321098"/>
            <a:chOff x="-64764500" y="2280550"/>
            <a:chExt cx="316650" cy="319800"/>
          </a:xfrm>
          <a:solidFill>
            <a:schemeClr val="bg1"/>
          </a:solidFill>
        </p:grpSpPr>
        <p:sp>
          <p:nvSpPr>
            <p:cNvPr id="15" name="Google Shape;13758;p76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759;p76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861299" y="2250429"/>
            <a:ext cx="2705700" cy="1551238"/>
            <a:chOff x="861299" y="2250429"/>
            <a:chExt cx="2705700" cy="1551238"/>
          </a:xfrm>
        </p:grpSpPr>
        <p:sp>
          <p:nvSpPr>
            <p:cNvPr id="48" name="TextBox 25"/>
            <p:cNvSpPr txBox="1"/>
            <p:nvPr/>
          </p:nvSpPr>
          <p:spPr>
            <a:xfrm>
              <a:off x="949808" y="2250429"/>
              <a:ext cx="26171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600" b="1" cap="all" dirty="0">
                  <a:solidFill>
                    <a:srgbClr val="938C2D"/>
                  </a:solidFill>
                </a:rPr>
                <a:t>EMPLEADOR</a:t>
              </a:r>
            </a:p>
          </p:txBody>
        </p:sp>
        <p:sp>
          <p:nvSpPr>
            <p:cNvPr id="52" name="Rectangle 32"/>
            <p:cNvSpPr/>
            <p:nvPr/>
          </p:nvSpPr>
          <p:spPr>
            <a:xfrm>
              <a:off x="861299" y="2786004"/>
              <a:ext cx="269126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AR" b="1" dirty="0">
                  <a:solidFill>
                    <a:schemeClr val="bg2">
                      <a:lumMod val="50000"/>
                    </a:schemeClr>
                  </a:solidFill>
                </a:rPr>
                <a:t>DEBER DE SEGURIDAD</a:t>
              </a:r>
              <a:r>
                <a:rPr lang="es-AR" sz="1400" dirty="0">
                  <a:solidFill>
                    <a:schemeClr val="bg2">
                      <a:lumMod val="50000"/>
                    </a:schemeClr>
                  </a:solidFill>
                </a:rPr>
                <a:t> Cumplir con las normas de higiene y seguridad, generales y específicas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900421" y="4446177"/>
            <a:ext cx="2781211" cy="1553021"/>
            <a:chOff x="900421" y="4446177"/>
            <a:chExt cx="2781211" cy="1553021"/>
          </a:xfrm>
        </p:grpSpPr>
        <p:sp>
          <p:nvSpPr>
            <p:cNvPr id="51" name="TextBox 28"/>
            <p:cNvSpPr txBox="1"/>
            <p:nvPr/>
          </p:nvSpPr>
          <p:spPr>
            <a:xfrm>
              <a:off x="900421" y="4446177"/>
              <a:ext cx="27812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600" b="1" cap="all" dirty="0">
                  <a:solidFill>
                    <a:srgbClr val="437071"/>
                  </a:solidFill>
                </a:rPr>
                <a:t>TRABAJADOR</a:t>
              </a:r>
            </a:p>
          </p:txBody>
        </p:sp>
        <p:sp>
          <p:nvSpPr>
            <p:cNvPr id="53" name="Rectangle 34"/>
            <p:cNvSpPr/>
            <p:nvPr/>
          </p:nvSpPr>
          <p:spPr>
            <a:xfrm>
              <a:off x="949809" y="4983535"/>
              <a:ext cx="269493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AR" b="1" dirty="0">
                  <a:solidFill>
                    <a:schemeClr val="bg2">
                      <a:lumMod val="50000"/>
                    </a:schemeClr>
                  </a:solidFill>
                </a:rPr>
                <a:t>NORMAS ESPECIFICAS</a:t>
              </a:r>
              <a:r>
                <a:rPr lang="es-AR" sz="1400" dirty="0">
                  <a:solidFill>
                    <a:schemeClr val="bg2">
                      <a:lumMod val="50000"/>
                    </a:schemeClr>
                  </a:solidFill>
                </a:rPr>
                <a:t> Realización de exámenes médicos, utilización de EPP, capacitación, denuncias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8353553" y="2250429"/>
            <a:ext cx="2496741" cy="907484"/>
            <a:chOff x="8368095" y="2410274"/>
            <a:chExt cx="2496741" cy="907484"/>
          </a:xfrm>
        </p:grpSpPr>
        <p:sp>
          <p:nvSpPr>
            <p:cNvPr id="49" name="TextBox 26"/>
            <p:cNvSpPr txBox="1"/>
            <p:nvPr/>
          </p:nvSpPr>
          <p:spPr>
            <a:xfrm>
              <a:off x="8368095" y="2410274"/>
              <a:ext cx="16959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cap="all" dirty="0">
                  <a:solidFill>
                    <a:srgbClr val="849E9F"/>
                  </a:solidFill>
                </a:rPr>
                <a:t>ESTADO</a:t>
              </a:r>
            </a:p>
          </p:txBody>
        </p:sp>
        <p:sp>
          <p:nvSpPr>
            <p:cNvPr id="54" name="Rectangle 41"/>
            <p:cNvSpPr/>
            <p:nvPr/>
          </p:nvSpPr>
          <p:spPr>
            <a:xfrm>
              <a:off x="8368095" y="2948426"/>
              <a:ext cx="24967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AR" b="1" dirty="0">
                  <a:solidFill>
                    <a:schemeClr val="bg2">
                      <a:lumMod val="50000"/>
                    </a:schemeClr>
                  </a:solidFill>
                </a:rPr>
                <a:t>REGULAR Y FISCALIZAR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353553" y="4451822"/>
            <a:ext cx="3269825" cy="1332906"/>
            <a:chOff x="8368095" y="4439345"/>
            <a:chExt cx="3269825" cy="1332906"/>
          </a:xfrm>
        </p:grpSpPr>
        <p:sp>
          <p:nvSpPr>
            <p:cNvPr id="50" name="TextBox 27"/>
            <p:cNvSpPr txBox="1"/>
            <p:nvPr/>
          </p:nvSpPr>
          <p:spPr>
            <a:xfrm>
              <a:off x="8368095" y="4439345"/>
              <a:ext cx="9496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cap="all" dirty="0">
                  <a:solidFill>
                    <a:srgbClr val="938C2D"/>
                  </a:solidFill>
                </a:rPr>
                <a:t>ART</a:t>
              </a:r>
            </a:p>
          </p:txBody>
        </p:sp>
        <p:sp>
          <p:nvSpPr>
            <p:cNvPr id="55" name="Rectangle 42"/>
            <p:cNvSpPr/>
            <p:nvPr/>
          </p:nvSpPr>
          <p:spPr>
            <a:xfrm>
              <a:off x="8368095" y="4972032"/>
              <a:ext cx="3269825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AR" b="1" dirty="0">
                  <a:solidFill>
                    <a:schemeClr val="bg2">
                      <a:lumMod val="50000"/>
                    </a:schemeClr>
                  </a:solidFill>
                </a:rPr>
                <a:t>ASESORAMIENTO Y ASISTENCIA </a:t>
              </a:r>
              <a:r>
                <a:rPr lang="es-AR" sz="1400" dirty="0">
                  <a:solidFill>
                    <a:schemeClr val="bg2">
                      <a:lumMod val="50000"/>
                    </a:schemeClr>
                  </a:solidFill>
                </a:rPr>
                <a:t>TECNICA conforme reglamentación específica de SRT</a:t>
              </a:r>
            </a:p>
          </p:txBody>
        </p:sp>
      </p:grpSp>
      <p:grpSp>
        <p:nvGrpSpPr>
          <p:cNvPr id="62" name="Group 376"/>
          <p:cNvGrpSpPr/>
          <p:nvPr/>
        </p:nvGrpSpPr>
        <p:grpSpPr>
          <a:xfrm rot="10800000">
            <a:off x="5996699" y="1826444"/>
            <a:ext cx="2002269" cy="2002268"/>
            <a:chOff x="-1" y="-1"/>
            <a:chExt cx="1659721" cy="1659720"/>
          </a:xfrm>
        </p:grpSpPr>
        <p:sp>
          <p:nvSpPr>
            <p:cNvPr id="64" name="Shape 373"/>
            <p:cNvSpPr/>
            <p:nvPr/>
          </p:nvSpPr>
          <p:spPr>
            <a:xfrm rot="16200000" flipH="1">
              <a:off x="0" y="-2"/>
              <a:ext cx="1659720" cy="165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0" y="4844"/>
                    <a:pt x="4844" y="0"/>
                    <a:pt x="10800" y="0"/>
                  </a:cubicBezTo>
                  <a:cubicBezTo>
                    <a:pt x="16756" y="0"/>
                    <a:pt x="21600" y="4844"/>
                    <a:pt x="21600" y="10800"/>
                  </a:cubicBezTo>
                  <a:cubicBezTo>
                    <a:pt x="21600" y="16756"/>
                    <a:pt x="16756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B8C3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" name="Shape 374"/>
            <p:cNvSpPr/>
            <p:nvPr/>
          </p:nvSpPr>
          <p:spPr>
            <a:xfrm rot="16200000" flipH="1">
              <a:off x="118723" y="119615"/>
              <a:ext cx="1407743" cy="141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" name="Shape 375"/>
            <p:cNvSpPr/>
            <p:nvPr/>
          </p:nvSpPr>
          <p:spPr>
            <a:xfrm rot="16200000" flipH="1">
              <a:off x="295399" y="298157"/>
              <a:ext cx="1053595" cy="1054247"/>
            </a:xfrm>
            <a:prstGeom prst="ellipse">
              <a:avLst/>
            </a:pr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9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5" name="Shape 384"/>
          <p:cNvSpPr/>
          <p:nvPr/>
        </p:nvSpPr>
        <p:spPr>
          <a:xfrm rot="10800000" flipH="1">
            <a:off x="6418110" y="4311784"/>
            <a:ext cx="1443563" cy="1444455"/>
          </a:xfrm>
          <a:prstGeom prst="ellipse">
            <a:avLst/>
          </a:prstGeom>
          <a:gradFill flip="none" rotWithShape="1">
            <a:gsLst>
              <a:gs pos="0">
                <a:srgbClr val="D9D9D9"/>
              </a:gs>
              <a:gs pos="100000">
                <a:srgbClr val="FFFFFF"/>
              </a:gs>
            </a:gsLst>
            <a:lin ang="9000000" scaled="0"/>
          </a:gra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grpSp>
        <p:nvGrpSpPr>
          <p:cNvPr id="28" name="Group 404"/>
          <p:cNvGrpSpPr/>
          <p:nvPr/>
        </p:nvGrpSpPr>
        <p:grpSpPr>
          <a:xfrm>
            <a:off x="3970538" y="1846178"/>
            <a:ext cx="1973731" cy="1973733"/>
            <a:chOff x="0" y="0"/>
            <a:chExt cx="1938821" cy="1938821"/>
          </a:xfrm>
        </p:grpSpPr>
        <p:sp>
          <p:nvSpPr>
            <p:cNvPr id="39" name="Shape 401"/>
            <p:cNvSpPr/>
            <p:nvPr/>
          </p:nvSpPr>
          <p:spPr>
            <a:xfrm rot="16200000">
              <a:off x="0" y="-1"/>
              <a:ext cx="1938822" cy="193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0" y="4844"/>
                    <a:pt x="4844" y="0"/>
                    <a:pt x="10800" y="0"/>
                  </a:cubicBezTo>
                  <a:cubicBezTo>
                    <a:pt x="16756" y="0"/>
                    <a:pt x="21600" y="4844"/>
                    <a:pt x="21600" y="10800"/>
                  </a:cubicBezTo>
                  <a:cubicBezTo>
                    <a:pt x="21600" y="16756"/>
                    <a:pt x="16756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38C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" name="Shape 402"/>
            <p:cNvSpPr/>
            <p:nvPr/>
          </p:nvSpPr>
          <p:spPr>
            <a:xfrm rot="16200000">
              <a:off x="138687" y="151878"/>
              <a:ext cx="1644475" cy="1647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" name="Shape 403"/>
            <p:cNvSpPr/>
            <p:nvPr/>
          </p:nvSpPr>
          <p:spPr>
            <a:xfrm rot="16200000">
              <a:off x="345073" y="358993"/>
              <a:ext cx="1230771" cy="1231532"/>
            </a:xfrm>
            <a:prstGeom prst="ellipse">
              <a:avLst/>
            </a:pr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9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2" name="Group 376"/>
          <p:cNvGrpSpPr/>
          <p:nvPr/>
        </p:nvGrpSpPr>
        <p:grpSpPr>
          <a:xfrm>
            <a:off x="3991552" y="3886497"/>
            <a:ext cx="1952718" cy="1952717"/>
            <a:chOff x="0" y="0"/>
            <a:chExt cx="1659719" cy="1659718"/>
          </a:xfrm>
        </p:grpSpPr>
        <p:sp>
          <p:nvSpPr>
            <p:cNvPr id="45" name="Shape 373"/>
            <p:cNvSpPr/>
            <p:nvPr/>
          </p:nvSpPr>
          <p:spPr>
            <a:xfrm rot="16200000" flipH="1">
              <a:off x="0" y="-2"/>
              <a:ext cx="1659720" cy="165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0" y="4844"/>
                    <a:pt x="4844" y="0"/>
                    <a:pt x="10800" y="0"/>
                  </a:cubicBezTo>
                  <a:cubicBezTo>
                    <a:pt x="16756" y="0"/>
                    <a:pt x="21600" y="4844"/>
                    <a:pt x="21600" y="10800"/>
                  </a:cubicBezTo>
                  <a:cubicBezTo>
                    <a:pt x="21600" y="16756"/>
                    <a:pt x="16756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4370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" name="Shape 374"/>
            <p:cNvSpPr/>
            <p:nvPr/>
          </p:nvSpPr>
          <p:spPr>
            <a:xfrm rot="16200000" flipH="1">
              <a:off x="118723" y="119615"/>
              <a:ext cx="1407743" cy="141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" name="Shape 375"/>
            <p:cNvSpPr/>
            <p:nvPr/>
          </p:nvSpPr>
          <p:spPr>
            <a:xfrm rot="16200000" flipH="1">
              <a:off x="295399" y="298157"/>
              <a:ext cx="1053595" cy="1054247"/>
            </a:xfrm>
            <a:prstGeom prst="ellipse">
              <a:avLst/>
            </a:pr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9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56" name="Group 404"/>
          <p:cNvGrpSpPr/>
          <p:nvPr/>
        </p:nvGrpSpPr>
        <p:grpSpPr>
          <a:xfrm rot="10800000">
            <a:off x="6010322" y="3906403"/>
            <a:ext cx="1973731" cy="1973733"/>
            <a:chOff x="0" y="0"/>
            <a:chExt cx="1938821" cy="1938821"/>
          </a:xfrm>
        </p:grpSpPr>
        <p:sp>
          <p:nvSpPr>
            <p:cNvPr id="57" name="Shape 401"/>
            <p:cNvSpPr/>
            <p:nvPr/>
          </p:nvSpPr>
          <p:spPr>
            <a:xfrm rot="16200000">
              <a:off x="0" y="-1"/>
              <a:ext cx="1938822" cy="193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0" y="4844"/>
                    <a:pt x="4844" y="0"/>
                    <a:pt x="10800" y="0"/>
                  </a:cubicBezTo>
                  <a:cubicBezTo>
                    <a:pt x="16756" y="0"/>
                    <a:pt x="21600" y="4844"/>
                    <a:pt x="21600" y="10800"/>
                  </a:cubicBezTo>
                  <a:cubicBezTo>
                    <a:pt x="21600" y="16756"/>
                    <a:pt x="16756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2CA6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" name="Shape 402"/>
            <p:cNvSpPr/>
            <p:nvPr/>
          </p:nvSpPr>
          <p:spPr>
            <a:xfrm rot="16200000">
              <a:off x="138687" y="151878"/>
              <a:ext cx="1644475" cy="1647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" name="Shape 403"/>
            <p:cNvSpPr/>
            <p:nvPr/>
          </p:nvSpPr>
          <p:spPr>
            <a:xfrm rot="16200000">
              <a:off x="345073" y="358993"/>
              <a:ext cx="1230771" cy="1231532"/>
            </a:xfrm>
            <a:prstGeom prst="ellipse">
              <a:avLst/>
            </a:pr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9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57915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641056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EVOLUCIÓN DE LAS ACCIONES </a:t>
            </a:r>
            <a:r>
              <a:rPr lang="es-AR" sz="2400" spc="-15" dirty="0">
                <a:solidFill>
                  <a:schemeClr val="bg1"/>
                </a:solidFill>
                <a:latin typeface="Calibri"/>
                <a:cs typeface="Calibri"/>
              </a:rPr>
              <a:t>DE PREVENCIÓN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4" name="Google Shape;13757;p76"/>
          <p:cNvGrpSpPr/>
          <p:nvPr/>
        </p:nvGrpSpPr>
        <p:grpSpPr>
          <a:xfrm>
            <a:off x="519234" y="1042071"/>
            <a:ext cx="317935" cy="321098"/>
            <a:chOff x="-64764500" y="2280550"/>
            <a:chExt cx="316650" cy="319800"/>
          </a:xfrm>
          <a:solidFill>
            <a:schemeClr val="bg1"/>
          </a:solidFill>
        </p:grpSpPr>
        <p:sp>
          <p:nvSpPr>
            <p:cNvPr id="15" name="Google Shape;13758;p76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759;p76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354830" y="5810220"/>
            <a:ext cx="11538174" cy="671341"/>
            <a:chOff x="285555" y="4908766"/>
            <a:chExt cx="10728841" cy="671341"/>
          </a:xfrm>
          <a:solidFill>
            <a:srgbClr val="D2CA6F"/>
          </a:solidFill>
        </p:grpSpPr>
        <p:grpSp>
          <p:nvGrpSpPr>
            <p:cNvPr id="3" name="Grupo 2"/>
            <p:cNvGrpSpPr/>
            <p:nvPr/>
          </p:nvGrpSpPr>
          <p:grpSpPr>
            <a:xfrm>
              <a:off x="285555" y="4908766"/>
              <a:ext cx="10728841" cy="671341"/>
              <a:chOff x="354831" y="4427621"/>
              <a:chExt cx="10728841" cy="886785"/>
            </a:xfrm>
            <a:grpFill/>
          </p:grpSpPr>
          <p:sp>
            <p:nvSpPr>
              <p:cNvPr id="27" name="Google Shape;4989;p68"/>
              <p:cNvSpPr/>
              <p:nvPr/>
            </p:nvSpPr>
            <p:spPr>
              <a:xfrm>
                <a:off x="10539767" y="4427621"/>
                <a:ext cx="543905" cy="886785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4289" extrusionOk="0">
                    <a:moveTo>
                      <a:pt x="450" y="0"/>
                    </a:moveTo>
                    <a:cubicBezTo>
                      <a:pt x="357" y="0"/>
                      <a:pt x="264" y="35"/>
                      <a:pt x="193" y="106"/>
                    </a:cubicBezTo>
                    <a:lnTo>
                      <a:pt x="1" y="298"/>
                    </a:lnTo>
                    <a:lnTo>
                      <a:pt x="1591" y="1886"/>
                    </a:lnTo>
                    <a:cubicBezTo>
                      <a:pt x="1732" y="2029"/>
                      <a:pt x="1732" y="2258"/>
                      <a:pt x="1591" y="2401"/>
                    </a:cubicBezTo>
                    <a:lnTo>
                      <a:pt x="1" y="3991"/>
                    </a:lnTo>
                    <a:lnTo>
                      <a:pt x="193" y="4183"/>
                    </a:lnTo>
                    <a:cubicBezTo>
                      <a:pt x="264" y="4253"/>
                      <a:pt x="357" y="4288"/>
                      <a:pt x="450" y="4288"/>
                    </a:cubicBezTo>
                    <a:cubicBezTo>
                      <a:pt x="543" y="4288"/>
                      <a:pt x="636" y="4253"/>
                      <a:pt x="707" y="4183"/>
                    </a:cubicBezTo>
                    <a:lnTo>
                      <a:pt x="2488" y="2401"/>
                    </a:lnTo>
                    <a:cubicBezTo>
                      <a:pt x="2630" y="2260"/>
                      <a:pt x="2630" y="2029"/>
                      <a:pt x="2488" y="1888"/>
                    </a:cubicBezTo>
                    <a:lnTo>
                      <a:pt x="707" y="106"/>
                    </a:lnTo>
                    <a:cubicBezTo>
                      <a:pt x="636" y="35"/>
                      <a:pt x="543" y="0"/>
                      <a:pt x="450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989;p68"/>
              <p:cNvSpPr/>
              <p:nvPr/>
            </p:nvSpPr>
            <p:spPr>
              <a:xfrm>
                <a:off x="354831" y="4427621"/>
                <a:ext cx="10267512" cy="886785"/>
              </a:xfrm>
              <a:prstGeom prst="rect">
                <a:avLst/>
              </a:pr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Rectángulo 3"/>
            <p:cNvSpPr/>
            <p:nvPr/>
          </p:nvSpPr>
          <p:spPr>
            <a:xfrm>
              <a:off x="347669" y="4987612"/>
              <a:ext cx="10274673" cy="5539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s-ES" sz="1500" b="1" dirty="0">
                  <a:solidFill>
                    <a:srgbClr val="56521A"/>
                  </a:solidFill>
                  <a:cs typeface="Arial" panose="020B0604020202020204" pitchFamily="34" charset="0"/>
                </a:rPr>
                <a:t>Considerando la sumatoria de las recomendaciones y las actividades virtuales realizadas por las ART (asesoramientos, capacitaciones y material didáctico e instructivos), el número de actividades asciende a 17.165.154 acciones en pos de la prevención.</a:t>
              </a:r>
              <a:endParaRPr lang="es-AR" sz="1500" b="1" dirty="0">
                <a:solidFill>
                  <a:srgbClr val="56521A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5" name="CuadroTexto 1">
            <a:extLst>
              <a:ext uri="{FF2B5EF4-FFF2-40B4-BE49-F238E27FC236}">
                <a16:creationId xmlns:a16="http://schemas.microsoft.com/office/drawing/2014/main" id="{C9C1DABB-BC43-4F61-AADF-68F117D7C09B}"/>
              </a:ext>
            </a:extLst>
          </p:cNvPr>
          <p:cNvSpPr txBox="1"/>
          <p:nvPr/>
        </p:nvSpPr>
        <p:spPr>
          <a:xfrm>
            <a:off x="382622" y="5402170"/>
            <a:ext cx="10786177" cy="4898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AR" sz="1800" dirty="0">
                <a:solidFill>
                  <a:srgbClr val="56521A"/>
                </a:solidFill>
              </a:rPr>
              <a:t>*Actividades</a:t>
            </a:r>
            <a:r>
              <a:rPr lang="es-AR" sz="1800" baseline="0" dirty="0">
                <a:solidFill>
                  <a:srgbClr val="56521A"/>
                </a:solidFill>
              </a:rPr>
              <a:t> virtuales realizadas por las ART (asesoramientos, capacitaciones y material didáctico e instructivos)</a:t>
            </a:r>
            <a:endParaRPr lang="es-AR" sz="1800" dirty="0">
              <a:solidFill>
                <a:srgbClr val="56521A"/>
              </a:solidFill>
            </a:endParaRP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9DE7D54E-7E63-4020-A85E-402529D7A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298223"/>
              </p:ext>
            </p:extLst>
          </p:nvPr>
        </p:nvGraphicFramePr>
        <p:xfrm>
          <a:off x="519234" y="1730878"/>
          <a:ext cx="10924611" cy="3642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C0EB45B-412D-47C2-A5F1-C95BA7BC3866}"/>
              </a:ext>
            </a:extLst>
          </p:cNvPr>
          <p:cNvCxnSpPr>
            <a:cxnSpLocks/>
          </p:cNvCxnSpPr>
          <p:nvPr/>
        </p:nvCxnSpPr>
        <p:spPr>
          <a:xfrm>
            <a:off x="7580243" y="1855304"/>
            <a:ext cx="0" cy="28624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3467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0" cap="sq">
          <a:solidFill>
            <a:srgbClr val="005D62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6219</TotalTime>
  <Words>3723</Words>
  <Application>Microsoft Office PowerPoint</Application>
  <PresentationFormat>Panorámica</PresentationFormat>
  <Paragraphs>865</Paragraphs>
  <Slides>53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63" baseType="lpstr">
      <vt:lpstr>Arial</vt:lpstr>
      <vt:lpstr>Arial Black</vt:lpstr>
      <vt:lpstr>Calibri</vt:lpstr>
      <vt:lpstr>Calibri Light</vt:lpstr>
      <vt:lpstr>Gadugi</vt:lpstr>
      <vt:lpstr>Tahoma</vt:lpstr>
      <vt:lpstr>Times New Roman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estudioinma@gmail.com</dc:creator>
  <cp:lastModifiedBy>Sofia Unzner</cp:lastModifiedBy>
  <cp:revision>1035</cp:revision>
  <cp:lastPrinted>2021-06-20T04:09:38Z</cp:lastPrinted>
  <dcterms:created xsi:type="dcterms:W3CDTF">2021-06-11T05:57:00Z</dcterms:created>
  <dcterms:modified xsi:type="dcterms:W3CDTF">2021-10-13T20:07:56Z</dcterms:modified>
</cp:coreProperties>
</file>