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58" r:id="rId2"/>
    <p:sldId id="446" r:id="rId3"/>
    <p:sldId id="447" r:id="rId4"/>
    <p:sldId id="448" r:id="rId5"/>
    <p:sldId id="449" r:id="rId6"/>
    <p:sldId id="450" r:id="rId7"/>
    <p:sldId id="451" r:id="rId8"/>
    <p:sldId id="460" r:id="rId9"/>
    <p:sldId id="461" r:id="rId10"/>
    <p:sldId id="462" r:id="rId11"/>
    <p:sldId id="463" r:id="rId12"/>
    <p:sldId id="464" r:id="rId13"/>
    <p:sldId id="465" r:id="rId14"/>
    <p:sldId id="382" r:id="rId15"/>
    <p:sldId id="358" r:id="rId16"/>
    <p:sldId id="431" r:id="rId17"/>
    <p:sldId id="468" r:id="rId18"/>
    <p:sldId id="467" r:id="rId19"/>
    <p:sldId id="435" r:id="rId20"/>
    <p:sldId id="377" r:id="rId21"/>
    <p:sldId id="403" r:id="rId22"/>
    <p:sldId id="383" r:id="rId23"/>
    <p:sldId id="426" r:id="rId24"/>
    <p:sldId id="384" r:id="rId25"/>
    <p:sldId id="385" r:id="rId26"/>
    <p:sldId id="386" r:id="rId27"/>
    <p:sldId id="466" r:id="rId28"/>
    <p:sldId id="437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04" r:id="rId37"/>
    <p:sldId id="405" r:id="rId38"/>
    <p:sldId id="406" r:id="rId39"/>
    <p:sldId id="407" r:id="rId40"/>
    <p:sldId id="432" r:id="rId41"/>
    <p:sldId id="427" r:id="rId42"/>
    <p:sldId id="409" r:id="rId43"/>
    <p:sldId id="433" r:id="rId44"/>
  </p:sldIdLst>
  <p:sldSz cx="9906000" cy="6858000" type="A4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38060D"/>
    <a:srgbClr val="570914"/>
    <a:srgbClr val="FF9900"/>
    <a:srgbClr val="003366"/>
    <a:srgbClr val="008080"/>
    <a:srgbClr val="669900"/>
    <a:srgbClr val="005C68"/>
    <a:srgbClr val="166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8" autoAdjust="0"/>
    <p:restoredTop sz="95204" autoAdjust="0"/>
  </p:normalViewPr>
  <p:slideViewPr>
    <p:cSldViewPr>
      <p:cViewPr>
        <p:scale>
          <a:sx n="80" d="100"/>
          <a:sy n="80" d="100"/>
        </p:scale>
        <p:origin x="348" y="-384"/>
      </p:cViewPr>
      <p:guideLst>
        <p:guide orient="horz" pos="845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29.xml"/><Relationship Id="rId18" Type="http://schemas.openxmlformats.org/officeDocument/2006/relationships/slide" Target="slides/slide34.xml"/><Relationship Id="rId26" Type="http://schemas.openxmlformats.org/officeDocument/2006/relationships/slide" Target="slides/slide43.xml"/><Relationship Id="rId3" Type="http://schemas.openxmlformats.org/officeDocument/2006/relationships/slide" Target="slides/slide18.xml"/><Relationship Id="rId21" Type="http://schemas.openxmlformats.org/officeDocument/2006/relationships/slide" Target="slides/slide37.xml"/><Relationship Id="rId7" Type="http://schemas.openxmlformats.org/officeDocument/2006/relationships/slide" Target="slides/slide23.xml"/><Relationship Id="rId12" Type="http://schemas.openxmlformats.org/officeDocument/2006/relationships/slide" Target="slides/slide28.xml"/><Relationship Id="rId17" Type="http://schemas.openxmlformats.org/officeDocument/2006/relationships/slide" Target="slides/slide33.xml"/><Relationship Id="rId25" Type="http://schemas.openxmlformats.org/officeDocument/2006/relationships/slide" Target="slides/slide42.xml"/><Relationship Id="rId2" Type="http://schemas.openxmlformats.org/officeDocument/2006/relationships/slide" Target="slides/slide17.xml"/><Relationship Id="rId16" Type="http://schemas.openxmlformats.org/officeDocument/2006/relationships/slide" Target="slides/slide32.xml"/><Relationship Id="rId20" Type="http://schemas.openxmlformats.org/officeDocument/2006/relationships/slide" Target="slides/slide36.xml"/><Relationship Id="rId1" Type="http://schemas.openxmlformats.org/officeDocument/2006/relationships/slide" Target="slides/slide14.xml"/><Relationship Id="rId6" Type="http://schemas.openxmlformats.org/officeDocument/2006/relationships/slide" Target="slides/slide22.xml"/><Relationship Id="rId11" Type="http://schemas.openxmlformats.org/officeDocument/2006/relationships/slide" Target="slides/slide27.xml"/><Relationship Id="rId24" Type="http://schemas.openxmlformats.org/officeDocument/2006/relationships/slide" Target="slides/slide41.xml"/><Relationship Id="rId5" Type="http://schemas.openxmlformats.org/officeDocument/2006/relationships/slide" Target="slides/slide21.xml"/><Relationship Id="rId15" Type="http://schemas.openxmlformats.org/officeDocument/2006/relationships/slide" Target="slides/slide31.xml"/><Relationship Id="rId23" Type="http://schemas.openxmlformats.org/officeDocument/2006/relationships/slide" Target="slides/slide39.xml"/><Relationship Id="rId10" Type="http://schemas.openxmlformats.org/officeDocument/2006/relationships/slide" Target="slides/slide26.xml"/><Relationship Id="rId19" Type="http://schemas.openxmlformats.org/officeDocument/2006/relationships/slide" Target="slides/slide35.xml"/><Relationship Id="rId4" Type="http://schemas.openxmlformats.org/officeDocument/2006/relationships/slide" Target="slides/slide20.xml"/><Relationship Id="rId9" Type="http://schemas.openxmlformats.org/officeDocument/2006/relationships/slide" Target="slides/slide25.xml"/><Relationship Id="rId14" Type="http://schemas.openxmlformats.org/officeDocument/2006/relationships/slide" Target="slides/slide30.xml"/><Relationship Id="rId22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901179880953354E-2"/>
          <c:y val="4.9824338303287141E-2"/>
          <c:w val="0.93609882011904666"/>
          <c:h val="0.80102318702120689"/>
        </c:manualLayout>
      </c:layout>
      <c:lineChart>
        <c:grouping val="standard"/>
        <c:varyColors val="0"/>
        <c:ser>
          <c:idx val="0"/>
          <c:order val="0"/>
          <c:tx>
            <c:strRef>
              <c:f>Datos!$B$3</c:f>
              <c:strCache>
                <c:ptCount val="1"/>
                <c:pt idx="0">
                  <c:v>2002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Datos!$B$4:$B$15</c:f>
              <c:numCache>
                <c:formatCode>0</c:formatCode>
                <c:ptCount val="12"/>
                <c:pt idx="0">
                  <c:v>18.398268398268396</c:v>
                </c:pt>
                <c:pt idx="1">
                  <c:v>232.68398268398266</c:v>
                </c:pt>
                <c:pt idx="2">
                  <c:v>318.18181818181819</c:v>
                </c:pt>
                <c:pt idx="3">
                  <c:v>348.48484848484844</c:v>
                </c:pt>
                <c:pt idx="4">
                  <c:v>404.76190476190476</c:v>
                </c:pt>
                <c:pt idx="5">
                  <c:v>314.93506493506493</c:v>
                </c:pt>
                <c:pt idx="6">
                  <c:v>272.72727272727269</c:v>
                </c:pt>
                <c:pt idx="7">
                  <c:v>349.56709956709955</c:v>
                </c:pt>
                <c:pt idx="8">
                  <c:v>380.95238095238091</c:v>
                </c:pt>
                <c:pt idx="9">
                  <c:v>371.21212121212119</c:v>
                </c:pt>
                <c:pt idx="10">
                  <c:v>312.77056277056278</c:v>
                </c:pt>
                <c:pt idx="11">
                  <c:v>248.9177489177489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3-4802-8073-ED84013CB855}"/>
            </c:ext>
          </c:extLst>
        </c:ser>
        <c:ser>
          <c:idx val="3"/>
          <c:order val="1"/>
          <c:tx>
            <c:strRef>
              <c:f>Datos!$C$3</c:f>
              <c:strCache>
                <c:ptCount val="1"/>
                <c:pt idx="0">
                  <c:v>2003</c:v>
                </c:pt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x"/>
            <c:size val="9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Datos!$C$4:$C$15</c:f>
              <c:numCache>
                <c:formatCode>0</c:formatCode>
                <c:ptCount val="12"/>
                <c:pt idx="0">
                  <c:v>5.4112554112554108</c:v>
                </c:pt>
                <c:pt idx="1">
                  <c:v>252.16450216450215</c:v>
                </c:pt>
                <c:pt idx="2">
                  <c:v>325.75757575757575</c:v>
                </c:pt>
                <c:pt idx="3">
                  <c:v>319.26406926406924</c:v>
                </c:pt>
                <c:pt idx="4">
                  <c:v>313.85281385281382</c:v>
                </c:pt>
                <c:pt idx="5">
                  <c:v>271.64502164502164</c:v>
                </c:pt>
                <c:pt idx="6">
                  <c:v>190.47619047619045</c:v>
                </c:pt>
                <c:pt idx="7">
                  <c:v>245.67099567099567</c:v>
                </c:pt>
                <c:pt idx="8">
                  <c:v>337.66233766233762</c:v>
                </c:pt>
                <c:pt idx="9">
                  <c:v>254.32900432900431</c:v>
                </c:pt>
                <c:pt idx="10">
                  <c:v>241.34199134199133</c:v>
                </c:pt>
                <c:pt idx="11">
                  <c:v>254.32900432900431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C3-4802-8073-ED84013CB855}"/>
            </c:ext>
          </c:extLst>
        </c:ser>
        <c:ser>
          <c:idx val="4"/>
          <c:order val="2"/>
          <c:tx>
            <c:strRef>
              <c:f>Datos!$D$3</c:f>
              <c:strCache>
                <c:ptCount val="1"/>
                <c:pt idx="0">
                  <c:v>2004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star"/>
            <c:size val="9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Datos!$D$4:$D$15</c:f>
              <c:numCache>
                <c:formatCode>0</c:formatCode>
                <c:ptCount val="12"/>
                <c:pt idx="0">
                  <c:v>30.303030303030301</c:v>
                </c:pt>
                <c:pt idx="1">
                  <c:v>250</c:v>
                </c:pt>
                <c:pt idx="2">
                  <c:v>361.47186147186147</c:v>
                </c:pt>
                <c:pt idx="3">
                  <c:v>335.49783549783547</c:v>
                </c:pt>
                <c:pt idx="4">
                  <c:v>298.7012987012987</c:v>
                </c:pt>
                <c:pt idx="5">
                  <c:v>382.03463203463201</c:v>
                </c:pt>
                <c:pt idx="6">
                  <c:v>221.86147186147184</c:v>
                </c:pt>
                <c:pt idx="7">
                  <c:v>375.5411255411255</c:v>
                </c:pt>
                <c:pt idx="8">
                  <c:v>350.64935064935065</c:v>
                </c:pt>
                <c:pt idx="9">
                  <c:v>430.73593073593071</c:v>
                </c:pt>
                <c:pt idx="10">
                  <c:v>396.10389610389609</c:v>
                </c:pt>
                <c:pt idx="11">
                  <c:v>357.14285714285711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C3-4802-8073-ED84013CB855}"/>
            </c:ext>
          </c:extLst>
        </c:ser>
        <c:ser>
          <c:idx val="5"/>
          <c:order val="3"/>
          <c:tx>
            <c:strRef>
              <c:f>Datos!$E$3</c:f>
              <c:strCache>
                <c:ptCount val="1"/>
                <c:pt idx="0">
                  <c:v>2005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Datos!$E$4:$E$15</c:f>
              <c:numCache>
                <c:formatCode>0</c:formatCode>
                <c:ptCount val="12"/>
                <c:pt idx="0">
                  <c:v>70.34632034632034</c:v>
                </c:pt>
                <c:pt idx="1">
                  <c:v>438.31168831168827</c:v>
                </c:pt>
                <c:pt idx="2">
                  <c:v>536.79653679653677</c:v>
                </c:pt>
                <c:pt idx="3">
                  <c:v>567.09956709956703</c:v>
                </c:pt>
                <c:pt idx="4">
                  <c:v>627.70562770562765</c:v>
                </c:pt>
                <c:pt idx="5">
                  <c:v>543.29004329004329</c:v>
                </c:pt>
                <c:pt idx="6">
                  <c:v>361.47186147186147</c:v>
                </c:pt>
                <c:pt idx="7">
                  <c:v>719.69696969696963</c:v>
                </c:pt>
                <c:pt idx="8">
                  <c:v>666.66666666666663</c:v>
                </c:pt>
                <c:pt idx="9">
                  <c:v>653.6796536796536</c:v>
                </c:pt>
                <c:pt idx="10">
                  <c:v>808.44155844155841</c:v>
                </c:pt>
                <c:pt idx="11">
                  <c:v>811.68831168831161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C3-4802-8073-ED84013CB855}"/>
            </c:ext>
          </c:extLst>
        </c:ser>
        <c:ser>
          <c:idx val="6"/>
          <c:order val="4"/>
          <c:tx>
            <c:strRef>
              <c:f>Datos!$F$3</c:f>
              <c:strCache>
                <c:ptCount val="1"/>
                <c:pt idx="0">
                  <c:v>2006</c:v>
                </c:pt>
              </c:strCache>
            </c:strRef>
          </c:tx>
          <c:spPr>
            <a:ln w="38100">
              <a:solidFill>
                <a:srgbClr val="80808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C0C0C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Datos!$F$4:$F$15</c:f>
              <c:numCache>
                <c:formatCode>_ * #,##0_ ;_ * \-#,##0_ ;_ * "-"??_ ;_ @_ </c:formatCode>
                <c:ptCount val="12"/>
                <c:pt idx="0">
                  <c:v>147.31182795698925</c:v>
                </c:pt>
                <c:pt idx="1">
                  <c:v>747.31182795698919</c:v>
                </c:pt>
                <c:pt idx="2">
                  <c:v>1003.2258064516128</c:v>
                </c:pt>
                <c:pt idx="3">
                  <c:v>860.21505376344078</c:v>
                </c:pt>
                <c:pt idx="4">
                  <c:v>1032.258064516129</c:v>
                </c:pt>
                <c:pt idx="5">
                  <c:v>1164.516129032258</c:v>
                </c:pt>
                <c:pt idx="6">
                  <c:v>844.08602150537627</c:v>
                </c:pt>
                <c:pt idx="7">
                  <c:v>1116.1290322580644</c:v>
                </c:pt>
                <c:pt idx="8">
                  <c:v>1209.6774193548385</c:v>
                </c:pt>
                <c:pt idx="9">
                  <c:v>1293.5483870967741</c:v>
                </c:pt>
                <c:pt idx="10">
                  <c:v>1272.0430107526881</c:v>
                </c:pt>
                <c:pt idx="11">
                  <c:v>1006.4516129032257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C3-4802-8073-ED84013CB855}"/>
            </c:ext>
          </c:extLst>
        </c:ser>
        <c:ser>
          <c:idx val="1"/>
          <c:order val="5"/>
          <c:tx>
            <c:strRef>
              <c:f>Datos!$G$3</c:f>
              <c:strCache>
                <c:ptCount val="1"/>
                <c:pt idx="0">
                  <c:v>2007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Datos!$G$4:$G$15</c:f>
              <c:numCache>
                <c:formatCode>_ * #,##0_ ;_ * \-#,##0_ ;_ * "-"??_ ;_ @_ </c:formatCode>
                <c:ptCount val="12"/>
                <c:pt idx="0">
                  <c:v>21.252855852505178</c:v>
                </c:pt>
                <c:pt idx="1">
                  <c:v>1165.7191435099091</c:v>
                </c:pt>
                <c:pt idx="2">
                  <c:v>1520.6418362467455</c:v>
                </c:pt>
                <c:pt idx="3">
                  <c:v>1135.9651453164017</c:v>
                </c:pt>
                <c:pt idx="4">
                  <c:v>1512.1406939057435</c:v>
                </c:pt>
                <c:pt idx="5">
                  <c:v>1401.6258434727165</c:v>
                </c:pt>
                <c:pt idx="6">
                  <c:v>1093.4594336113914</c:v>
                </c:pt>
                <c:pt idx="7">
                  <c:v>1710.854896126667</c:v>
                </c:pt>
                <c:pt idx="8">
                  <c:v>1786.3025344030602</c:v>
                </c:pt>
                <c:pt idx="9">
                  <c:v>2161.4154401997766</c:v>
                </c:pt>
                <c:pt idx="10">
                  <c:v>2161.4154401997766</c:v>
                </c:pt>
                <c:pt idx="11">
                  <c:v>1561.0222623665054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EC3-4802-8073-ED84013CB855}"/>
            </c:ext>
          </c:extLst>
        </c:ser>
        <c:ser>
          <c:idx val="2"/>
          <c:order val="6"/>
          <c:tx>
            <c:strRef>
              <c:f>Datos!$H$3</c:f>
              <c:strCache>
                <c:ptCount val="1"/>
                <c:pt idx="0">
                  <c:v>2008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Datos!$H$4:$H$15</c:f>
              <c:numCache>
                <c:formatCode>_ * #,##0_ ;_ * \-#,##0_ ;_ * "-"??_ ;_ @_ </c:formatCode>
                <c:ptCount val="12"/>
                <c:pt idx="0">
                  <c:v>135.57594291539246</c:v>
                </c:pt>
                <c:pt idx="1">
                  <c:v>1597.3496432212028</c:v>
                </c:pt>
                <c:pt idx="2">
                  <c:v>1851.1722731906218</c:v>
                </c:pt>
                <c:pt idx="3">
                  <c:v>2273.190621814475</c:v>
                </c:pt>
                <c:pt idx="4">
                  <c:v>2456.6768603465853</c:v>
                </c:pt>
                <c:pt idx="5">
                  <c:v>2187.5637104994903</c:v>
                </c:pt>
                <c:pt idx="6">
                  <c:v>2156.9826707441389</c:v>
                </c:pt>
                <c:pt idx="7">
                  <c:v>2155.9633027522937</c:v>
                </c:pt>
                <c:pt idx="8">
                  <c:v>3247.7064220183488</c:v>
                </c:pt>
                <c:pt idx="9">
                  <c:v>3514.7808358817533</c:v>
                </c:pt>
                <c:pt idx="10">
                  <c:v>3047.9102956167176</c:v>
                </c:pt>
                <c:pt idx="11">
                  <c:v>2545.3618756371052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EC3-4802-8073-ED84013CB855}"/>
            </c:ext>
          </c:extLst>
        </c:ser>
        <c:ser>
          <c:idx val="7"/>
          <c:order val="7"/>
          <c:tx>
            <c:strRef>
              <c:f>Datos!$I$3</c:f>
              <c:strCache>
                <c:ptCount val="1"/>
                <c:pt idx="0">
                  <c:v>2009</c:v>
                </c:pt>
              </c:strCache>
            </c:strRef>
          </c:tx>
          <c:spPr>
            <a:ln w="38100">
              <a:solidFill>
                <a:schemeClr val="accent3"/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3"/>
              </a:solidFill>
              <a:ln>
                <a:solidFill>
                  <a:schemeClr val="accent3"/>
                </a:solidFill>
                <a:prstDash val="solid"/>
              </a:ln>
            </c:spPr>
          </c:marker>
          <c:dLbls>
            <c:dLbl>
              <c:idx val="11"/>
              <c:layout>
                <c:manualLayout>
                  <c:x val="0"/>
                  <c:y val="-1.7933308265701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C3-4802-8073-ED84013CB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Datos!$I$4:$I$15</c:f>
              <c:numCache>
                <c:formatCode>_ * #,##0_ ;_ * \-#,##0_ ;_ * "-"??_ ;_ @_ </c:formatCode>
                <c:ptCount val="12"/>
                <c:pt idx="0">
                  <c:v>221.75418700257194</c:v>
                </c:pt>
                <c:pt idx="1">
                  <c:v>2769.3958970412523</c:v>
                </c:pt>
                <c:pt idx="2">
                  <c:v>3634.1359687316472</c:v>
                </c:pt>
                <c:pt idx="3">
                  <c:v>3331.375686020373</c:v>
                </c:pt>
                <c:pt idx="4">
                  <c:v>3157.2125802466635</c:v>
                </c:pt>
                <c:pt idx="5">
                  <c:v>3566.293363575609</c:v>
                </c:pt>
                <c:pt idx="6">
                  <c:v>2389.6798234067114</c:v>
                </c:pt>
                <c:pt idx="7">
                  <c:v>4105.9964762348363</c:v>
                </c:pt>
                <c:pt idx="8">
                  <c:v>4849.2274043621783</c:v>
                </c:pt>
                <c:pt idx="9">
                  <c:v>5698.7788331071915</c:v>
                </c:pt>
                <c:pt idx="10">
                  <c:v>4358.1279491281721</c:v>
                </c:pt>
                <c:pt idx="11">
                  <c:v>3455.9225581725022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EC3-4802-8073-ED84013CB855}"/>
            </c:ext>
          </c:extLst>
        </c:ser>
        <c:ser>
          <c:idx val="8"/>
          <c:order val="8"/>
          <c:tx>
            <c:strRef>
              <c:f>Datos!$J$3</c:f>
              <c:strCache>
                <c:ptCount val="1"/>
                <c:pt idx="0">
                  <c:v>2010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6600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Datos!$J$4:$J$15</c:f>
              <c:numCache>
                <c:formatCode>_ * #,##0_ ;_ * \-#,##0_ ;_ * "-"??_ ;_ @_ </c:formatCode>
                <c:ptCount val="12"/>
                <c:pt idx="0">
                  <c:v>345.01079931118483</c:v>
                </c:pt>
                <c:pt idx="1">
                  <c:v>4171.7725940379059</c:v>
                </c:pt>
                <c:pt idx="2">
                  <c:v>5467.0942044695439</c:v>
                </c:pt>
                <c:pt idx="3">
                  <c:v>5773.3168074084651</c:v>
                </c:pt>
                <c:pt idx="4">
                  <c:v>4583.131623985857</c:v>
                </c:pt>
                <c:pt idx="5">
                  <c:v>4886.2920008953897</c:v>
                </c:pt>
                <c:pt idx="6">
                  <c:v>3591.9911324735481</c:v>
                </c:pt>
                <c:pt idx="7">
                  <c:v>5724.321190938238</c:v>
                </c:pt>
                <c:pt idx="8">
                  <c:v>5879.4739764272908</c:v>
                </c:pt>
                <c:pt idx="9">
                  <c:v>4951.6194895223589</c:v>
                </c:pt>
                <c:pt idx="10">
                  <c:v>4688.2680509948868</c:v>
                </c:pt>
                <c:pt idx="11">
                  <c:v>4272.8260530077505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EC3-4802-8073-ED84013CB855}"/>
            </c:ext>
          </c:extLst>
        </c:ser>
        <c:ser>
          <c:idx val="9"/>
          <c:order val="9"/>
          <c:tx>
            <c:strRef>
              <c:f>Datos!$K$3</c:f>
              <c:strCache>
                <c:ptCount val="1"/>
                <c:pt idx="0">
                  <c:v>2011</c:v>
                </c:pt>
              </c:strCache>
            </c:strRef>
          </c:tx>
          <c:marker>
            <c:symbol val="diamond"/>
            <c:size val="9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Datos!$K$4:$K$15</c:f>
              <c:numCache>
                <c:formatCode>_ * #,##0_ ;_ * \-#,##0_ ;_ * "-"??_ ;_ @_ </c:formatCode>
                <c:ptCount val="12"/>
                <c:pt idx="0">
                  <c:v>121.46829916577217</c:v>
                </c:pt>
                <c:pt idx="1">
                  <c:v>4823.0059962880123</c:v>
                </c:pt>
                <c:pt idx="2">
                  <c:v>4996.5321379534007</c:v>
                </c:pt>
                <c:pt idx="3">
                  <c:v>4880.1675488366109</c:v>
                </c:pt>
                <c:pt idx="4">
                  <c:v>5321.1280970686576</c:v>
                </c:pt>
                <c:pt idx="5">
                  <c:v>5233.3442842261675</c:v>
                </c:pt>
                <c:pt idx="6">
                  <c:v>3439.9005730138838</c:v>
                </c:pt>
                <c:pt idx="7">
                  <c:v>6285.7292963262607</c:v>
                </c:pt>
                <c:pt idx="8">
                  <c:v>6163.2402551506921</c:v>
                </c:pt>
                <c:pt idx="9">
                  <c:v>5776.3790334378546</c:v>
                </c:pt>
                <c:pt idx="10">
                  <c:v>5934.5940449562968</c:v>
                </c:pt>
                <c:pt idx="11">
                  <c:v>4670.915436828348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EC3-4802-8073-ED84013CB855}"/>
            </c:ext>
          </c:extLst>
        </c:ser>
        <c:ser>
          <c:idx val="10"/>
          <c:order val="10"/>
          <c:tx>
            <c:strRef>
              <c:f>Datos!$L$3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11"/>
              <c:layout>
                <c:manualLayout>
                  <c:x val="0"/>
                  <c:y val="-1.2809505904072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C3-4802-8073-ED84013CB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2060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Datos!$L$4:$L$15</c:f>
              <c:numCache>
                <c:formatCode>_ * #,##0_ ;_ * \-#,##0_ ;_ * "-"??_ ;_ @_ </c:formatCode>
                <c:ptCount val="12"/>
                <c:pt idx="0">
                  <c:v>302.307892223858</c:v>
                </c:pt>
                <c:pt idx="1">
                  <c:v>5410.483030006445</c:v>
                </c:pt>
                <c:pt idx="2">
                  <c:v>6937.5520061372345</c:v>
                </c:pt>
                <c:pt idx="3">
                  <c:v>4884.5501216169932</c:v>
                </c:pt>
                <c:pt idx="4">
                  <c:v>6394.0189807347506</c:v>
                </c:pt>
                <c:pt idx="5">
                  <c:v>5533.6838490976752</c:v>
                </c:pt>
                <c:pt idx="6">
                  <c:v>2867.7837721235846</c:v>
                </c:pt>
                <c:pt idx="7">
                  <c:v>6626.9617059072434</c:v>
                </c:pt>
                <c:pt idx="8">
                  <c:v>5729.3557382425697</c:v>
                </c:pt>
                <c:pt idx="9">
                  <c:v>7194.3066543273608</c:v>
                </c:pt>
                <c:pt idx="10">
                  <c:v>6634.2088129126105</c:v>
                </c:pt>
                <c:pt idx="11">
                  <c:v>5578.2017921306406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EC3-4802-8073-ED84013CB855}"/>
            </c:ext>
          </c:extLst>
        </c:ser>
        <c:ser>
          <c:idx val="11"/>
          <c:order val="11"/>
          <c:tx>
            <c:strRef>
              <c:f>Datos!$M$3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8"/>
              <c:layout>
                <c:manualLayout>
                  <c:x val="-3.1068624177923984E-2"/>
                  <c:y val="-2.742933404510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C3-4802-8073-ED84013CB855}"/>
                </c:ext>
              </c:extLst>
            </c:dLbl>
            <c:dLbl>
              <c:idx val="9"/>
              <c:layout>
                <c:manualLayout>
                  <c:x val="-3.1068624177923984E-2"/>
                  <c:y val="-2.2909560033809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EC3-4802-8073-ED84013CB855}"/>
                </c:ext>
              </c:extLst>
            </c:dLbl>
            <c:dLbl>
              <c:idx val="10"/>
              <c:layout>
                <c:manualLayout>
                  <c:x val="-2.1416779986265937E-2"/>
                  <c:y val="-2.2909560033809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C3-4802-8073-ED84013CB855}"/>
                </c:ext>
              </c:extLst>
            </c:dLbl>
            <c:dLbl>
              <c:idx val="11"/>
              <c:layout>
                <c:manualLayout>
                  <c:x val="-2.2035301430134057E-2"/>
                  <c:y val="-2.742933404510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EC3-4802-8073-ED84013CB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Datos!$M$4:$M$15</c:f>
              <c:numCache>
                <c:formatCode>_ * #,##0_ ;_ * \-#,##0_ ;_ * "-"??_ ;_ @_ </c:formatCode>
                <c:ptCount val="12"/>
                <c:pt idx="0">
                  <c:v>357.64327959800153</c:v>
                </c:pt>
                <c:pt idx="1">
                  <c:v>5561.8249610211205</c:v>
                </c:pt>
                <c:pt idx="2">
                  <c:v>7352.1389735542252</c:v>
                </c:pt>
                <c:pt idx="3">
                  <c:v>7678.3180350057746</c:v>
                </c:pt>
                <c:pt idx="4">
                  <c:v>7668.8787695618394</c:v>
                </c:pt>
                <c:pt idx="5">
                  <c:v>6997.6421157708683</c:v>
                </c:pt>
                <c:pt idx="6">
                  <c:v>5311.160023121055</c:v>
                </c:pt>
                <c:pt idx="7">
                  <c:v>7644.7562023162263</c:v>
                </c:pt>
                <c:pt idx="8">
                  <c:v>7933.1782019920338</c:v>
                </c:pt>
                <c:pt idx="9">
                  <c:v>8177.5502962628088</c:v>
                </c:pt>
                <c:pt idx="10">
                  <c:v>7324.8699844939665</c:v>
                </c:pt>
                <c:pt idx="11">
                  <c:v>6509.9467345008661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EC3-4802-8073-ED84013CB855}"/>
            </c:ext>
          </c:extLst>
        </c:ser>
        <c:ser>
          <c:idx val="12"/>
          <c:order val="12"/>
          <c:tx>
            <c:strRef>
              <c:f>Datos!$N$3</c:f>
              <c:strCache>
                <c:ptCount val="1"/>
                <c:pt idx="0">
                  <c:v>2014</c:v>
                </c:pt>
              </c:strCache>
            </c:strRef>
          </c:tx>
          <c:marker>
            <c:symbol val="square"/>
            <c:size val="7"/>
          </c:marker>
          <c:dLbls>
            <c:dLbl>
              <c:idx val="3"/>
              <c:layout>
                <c:manualLayout>
                  <c:x val="-3.1799120164094537E-2"/>
                  <c:y val="-1.1425662849055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57-4568-83A2-FBF4976E1E90}"/>
                </c:ext>
              </c:extLst>
            </c:dLbl>
            <c:dLbl>
              <c:idx val="6"/>
              <c:layout>
                <c:manualLayout>
                  <c:x val="-3.479495259576524E-2"/>
                  <c:y val="-2.0548067084834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EC3-4802-8073-ED84013CB85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C3-4802-8073-ED84013CB855}"/>
                </c:ext>
              </c:extLst>
            </c:dLbl>
            <c:dLbl>
              <c:idx val="9"/>
              <c:layout>
                <c:manualLayout>
                  <c:x val="-3.8859041275476451E-2"/>
                  <c:y val="2.9169447039459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EC3-4802-8073-ED84013CB855}"/>
                </c:ext>
              </c:extLst>
            </c:dLbl>
            <c:dLbl>
              <c:idx val="10"/>
              <c:layout>
                <c:manualLayout>
                  <c:x val="-2.6521943288629769E-2"/>
                  <c:y val="2.2389786022509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C3-4802-8073-ED84013CB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Datos!$N$4:$N$15</c:f>
              <c:numCache>
                <c:formatCode>_ * #,##0_ ;_ * \-#,##0_ ;_ * "-"??_ ;_ @_ </c:formatCode>
                <c:ptCount val="12"/>
                <c:pt idx="0">
                  <c:v>287.99379525284945</c:v>
                </c:pt>
                <c:pt idx="1">
                  <c:v>7839.3605148974175</c:v>
                </c:pt>
                <c:pt idx="2">
                  <c:v>7909.2413622749464</c:v>
                </c:pt>
                <c:pt idx="3">
                  <c:v>7529.1319045698992</c:v>
                </c:pt>
                <c:pt idx="4">
                  <c:v>7701.7164215780404</c:v>
                </c:pt>
                <c:pt idx="5">
                  <c:v>7537.6023103126299</c:v>
                </c:pt>
                <c:pt idx="6">
                  <c:v>5321.5324078706672</c:v>
                </c:pt>
                <c:pt idx="7">
                  <c:v>7745.1272510095359</c:v>
                </c:pt>
                <c:pt idx="8">
                  <c:v>9869.0814909993005</c:v>
                </c:pt>
                <c:pt idx="9">
                  <c:v>10113.664456820656</c:v>
                </c:pt>
                <c:pt idx="10">
                  <c:v>8746.7527300874608</c:v>
                </c:pt>
                <c:pt idx="11">
                  <c:v>7965.3578003205384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EC3-4802-8073-ED84013CB855}"/>
            </c:ext>
          </c:extLst>
        </c:ser>
        <c:ser>
          <c:idx val="13"/>
          <c:order val="13"/>
          <c:tx>
            <c:strRef>
              <c:f>Datos!$O$3</c:f>
              <c:strCache>
                <c:ptCount val="1"/>
                <c:pt idx="0">
                  <c:v>2015</c:v>
                </c:pt>
              </c:strCache>
            </c:strRef>
          </c:tx>
          <c:marker>
            <c:symbol val="circle"/>
            <c:size val="9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Datos!$O$4:$O$15</c:f>
              <c:numCache>
                <c:formatCode>_ * #,##0_ ;_ * \-#,##0_ ;_ * "-"??_ ;_ @_ </c:formatCode>
                <c:ptCount val="12"/>
                <c:pt idx="0">
                  <c:v>188.34895922903451</c:v>
                </c:pt>
                <c:pt idx="1">
                  <c:v>9012.018845823126</c:v>
                </c:pt>
                <c:pt idx="2">
                  <c:v>9879.2753530076625</c:v>
                </c:pt>
                <c:pt idx="3">
                  <c:v>10104.868456717015</c:v>
                </c:pt>
                <c:pt idx="4">
                  <c:v>9873.9547609390465</c:v>
                </c:pt>
                <c:pt idx="5">
                  <c:v>10926.367872111448</c:v>
                </c:pt>
                <c:pt idx="6">
                  <c:v>7525.4454218515939</c:v>
                </c:pt>
                <c:pt idx="7">
                  <c:v>10301.730363255836</c:v>
                </c:pt>
                <c:pt idx="8">
                  <c:v>9897.36536604096</c:v>
                </c:pt>
                <c:pt idx="9">
                  <c:v>10446.450467522214</c:v>
                </c:pt>
                <c:pt idx="10">
                  <c:v>9392.9732379360885</c:v>
                </c:pt>
                <c:pt idx="11">
                  <c:v>8472.5108100653833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EC3-4802-8073-ED84013CB855}"/>
            </c:ext>
          </c:extLst>
        </c:ser>
        <c:ser>
          <c:idx val="14"/>
          <c:order val="14"/>
          <c:tx>
            <c:strRef>
              <c:f>Datos!$P$3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EC3-4802-8073-ED84013CB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Datos!$P$4:$P$15</c:f>
              <c:numCache>
                <c:formatCode>_ * #,##0_ ;_ * \-#,##0_ ;_ * "-"??_ ;_ @_ </c:formatCode>
                <c:ptCount val="12"/>
                <c:pt idx="0">
                  <c:v>296.28009199953613</c:v>
                </c:pt>
                <c:pt idx="1">
                  <c:v>10123.07519912004</c:v>
                </c:pt>
                <c:pt idx="2">
                  <c:v>11768.616894755094</c:v>
                </c:pt>
                <c:pt idx="3">
                  <c:v>11702.547466574013</c:v>
                </c:pt>
                <c:pt idx="4">
                  <c:v>10648.5336201227</c:v>
                </c:pt>
                <c:pt idx="5">
                  <c:v>10374.964894060411</c:v>
                </c:pt>
                <c:pt idx="6">
                  <c:v>6904.2552449229879</c:v>
                </c:pt>
                <c:pt idx="7">
                  <c:v>13763.087757971483</c:v>
                </c:pt>
                <c:pt idx="8">
                  <c:v>14445</c:v>
                </c:pt>
                <c:pt idx="9">
                  <c:v>12560</c:v>
                </c:pt>
                <c:pt idx="10">
                  <c:v>12673</c:v>
                </c:pt>
                <c:pt idx="11">
                  <c:v>12244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EC3-4802-8073-ED84013CB855}"/>
            </c:ext>
          </c:extLst>
        </c:ser>
        <c:ser>
          <c:idx val="16"/>
          <c:order val="15"/>
          <c:tx>
            <c:strRef>
              <c:f>Datos!$Q$3</c:f>
              <c:strCache>
                <c:ptCount val="1"/>
                <c:pt idx="0">
                  <c:v>2017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8080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Datos!$Q$4:$Q$15</c:f>
              <c:numCache>
                <c:formatCode>_ * #,##0_ ;_ * \-#,##0_ ;_ * "-"??_ ;_ @_ </c:formatCode>
                <c:ptCount val="12"/>
                <c:pt idx="0">
                  <c:v>386.85502478126557</c:v>
                </c:pt>
                <c:pt idx="1">
                  <c:v>13092.367527504268</c:v>
                </c:pt>
                <c:pt idx="2">
                  <c:v>16153.255024111355</c:v>
                </c:pt>
                <c:pt idx="3">
                  <c:v>13100.598485478336</c:v>
                </c:pt>
                <c:pt idx="4">
                  <c:v>12666.415452346171</c:v>
                </c:pt>
                <c:pt idx="5">
                  <c:v>11598.448655210657</c:v>
                </c:pt>
                <c:pt idx="6">
                  <c:v>7004.5452359331275</c:v>
                </c:pt>
                <c:pt idx="7">
                  <c:v>12783.706603476661</c:v>
                </c:pt>
                <c:pt idx="8">
                  <c:v>12085.104045427515</c:v>
                </c:pt>
                <c:pt idx="9">
                  <c:v>11920.484885946125</c:v>
                </c:pt>
                <c:pt idx="10">
                  <c:v>10227.994152528088</c:v>
                </c:pt>
                <c:pt idx="11">
                  <c:v>9659.0291825705353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EC3-4802-8073-ED84013CB855}"/>
            </c:ext>
          </c:extLst>
        </c:ser>
        <c:ser>
          <c:idx val="15"/>
          <c:order val="16"/>
          <c:tx>
            <c:strRef>
              <c:f>Datos!$R$3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dLbls>
            <c:dLbl>
              <c:idx val="3"/>
              <c:layout>
                <c:manualLayout>
                  <c:x val="-1.7110453730680056E-2"/>
                  <c:y val="-2.044861360009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57-4568-83A2-FBF4976E1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Datos!$R$4:$R$15</c:f>
              <c:numCache>
                <c:formatCode>_ * #,##0_ ;_ * \-#,##0_ ;_ * "-"??_ ;_ @_ </c:formatCode>
                <c:ptCount val="12"/>
                <c:pt idx="0">
                  <c:v>683.75611056695652</c:v>
                </c:pt>
                <c:pt idx="1">
                  <c:v>8915.7652841503459</c:v>
                </c:pt>
                <c:pt idx="2">
                  <c:v>10399.308845259258</c:v>
                </c:pt>
                <c:pt idx="3">
                  <c:v>8494.1156826340557</c:v>
                </c:pt>
                <c:pt idx="4">
                  <c:v>8374.976360338298</c:v>
                </c:pt>
                <c:pt idx="5">
                  <c:v>7181.5111491668831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3F-486F-B674-4028AEAE8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402944"/>
        <c:axId val="300417024"/>
      </c:lineChart>
      <c:catAx>
        <c:axId val="30040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>
                <a:solidFill>
                  <a:srgbClr val="005C68"/>
                </a:solidFill>
              </a:defRPr>
            </a:pPr>
            <a:endParaRPr lang="es-AR"/>
          </a:p>
        </c:txPr>
        <c:crossAx val="300417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0417024"/>
        <c:scaling>
          <c:orientation val="minMax"/>
          <c:max val="175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>
                <a:solidFill>
                  <a:srgbClr val="005C68"/>
                </a:solidFill>
              </a:defRPr>
            </a:pPr>
            <a:endParaRPr lang="es-AR"/>
          </a:p>
        </c:txPr>
        <c:crossAx val="300402944"/>
        <c:crosses val="autoZero"/>
        <c:crossBetween val="between"/>
        <c:majorUnit val="25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00" b="0">
                <a:solidFill>
                  <a:srgbClr val="002060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100" b="0">
                <a:solidFill>
                  <a:srgbClr val="00B050"/>
                </a:solidFill>
              </a:defRPr>
            </a:pPr>
            <a:endParaRPr lang="es-AR"/>
          </a:p>
        </c:txPr>
      </c:legendEntry>
      <c:legendEntry>
        <c:idx val="2"/>
        <c:txPr>
          <a:bodyPr/>
          <a:lstStyle/>
          <a:p>
            <a:pPr>
              <a:defRPr sz="1100" b="0">
                <a:solidFill>
                  <a:srgbClr val="7030A0"/>
                </a:solidFill>
              </a:defRPr>
            </a:pPr>
            <a:endParaRPr lang="es-AR"/>
          </a:p>
        </c:txPr>
      </c:legendEntry>
      <c:legendEntry>
        <c:idx val="3"/>
        <c:txPr>
          <a:bodyPr/>
          <a:lstStyle/>
          <a:p>
            <a:pPr>
              <a:defRPr sz="1100" b="0">
                <a:solidFill>
                  <a:schemeClr val="accent2">
                    <a:lumMod val="75000"/>
                  </a:schemeClr>
                </a:solidFill>
              </a:defRPr>
            </a:pPr>
            <a:endParaRPr lang="es-AR"/>
          </a:p>
        </c:txPr>
      </c:legendEntry>
      <c:legendEntry>
        <c:idx val="4"/>
        <c:txPr>
          <a:bodyPr/>
          <a:lstStyle/>
          <a:p>
            <a:pPr>
              <a:defRPr sz="1100" b="0">
                <a:solidFill>
                  <a:schemeClr val="bg2">
                    <a:lumMod val="50000"/>
                  </a:schemeClr>
                </a:solidFill>
              </a:defRPr>
            </a:pPr>
            <a:endParaRPr lang="es-AR"/>
          </a:p>
        </c:txPr>
      </c:legendEntry>
      <c:legendEntry>
        <c:idx val="5"/>
        <c:txPr>
          <a:bodyPr/>
          <a:lstStyle/>
          <a:p>
            <a:pPr>
              <a:defRPr sz="1100" b="0">
                <a:solidFill>
                  <a:srgbClr val="0066FF"/>
                </a:solidFill>
              </a:defRPr>
            </a:pPr>
            <a:endParaRPr lang="es-AR"/>
          </a:p>
        </c:txPr>
      </c:legendEntry>
      <c:legendEntry>
        <c:idx val="6"/>
        <c:txPr>
          <a:bodyPr/>
          <a:lstStyle/>
          <a:p>
            <a:pPr>
              <a:defRPr sz="1100" b="0">
                <a:solidFill>
                  <a:srgbClr val="009A46"/>
                </a:solidFill>
              </a:defRPr>
            </a:pPr>
            <a:endParaRPr lang="es-AR"/>
          </a:p>
        </c:txPr>
      </c:legendEntry>
      <c:legendEntry>
        <c:idx val="7"/>
        <c:txPr>
          <a:bodyPr/>
          <a:lstStyle/>
          <a:p>
            <a:pPr>
              <a:defRPr sz="1100" b="0">
                <a:solidFill>
                  <a:schemeClr val="accent3">
                    <a:lumMod val="75000"/>
                  </a:schemeClr>
                </a:solidFill>
              </a:defRPr>
            </a:pPr>
            <a:endParaRPr lang="es-AR"/>
          </a:p>
        </c:txPr>
      </c:legendEntry>
      <c:legendEntry>
        <c:idx val="8"/>
        <c:txPr>
          <a:bodyPr/>
          <a:lstStyle/>
          <a:p>
            <a:pPr>
              <a:defRPr sz="1100" b="0">
                <a:solidFill>
                  <a:schemeClr val="accent6">
                    <a:lumMod val="75000"/>
                  </a:schemeClr>
                </a:solidFill>
              </a:defRPr>
            </a:pPr>
            <a:endParaRPr lang="es-AR"/>
          </a:p>
        </c:txPr>
      </c:legendEntry>
      <c:legendEntry>
        <c:idx val="9"/>
        <c:txPr>
          <a:bodyPr/>
          <a:lstStyle/>
          <a:p>
            <a:pPr>
              <a:defRPr sz="1100" b="0">
                <a:solidFill>
                  <a:schemeClr val="accent4">
                    <a:lumMod val="60000"/>
                    <a:lumOff val="40000"/>
                  </a:schemeClr>
                </a:solidFill>
              </a:defRPr>
            </a:pPr>
            <a:endParaRPr lang="es-AR"/>
          </a:p>
        </c:txPr>
      </c:legendEntry>
      <c:legendEntry>
        <c:idx val="10"/>
        <c:txPr>
          <a:bodyPr/>
          <a:lstStyle/>
          <a:p>
            <a:pPr>
              <a:defRPr sz="1100" b="0">
                <a:solidFill>
                  <a:schemeClr val="accent1">
                    <a:lumMod val="75000"/>
                  </a:schemeClr>
                </a:solidFill>
              </a:defRPr>
            </a:pPr>
            <a:endParaRPr lang="es-AR"/>
          </a:p>
        </c:txPr>
      </c:legendEntry>
      <c:legendEntry>
        <c:idx val="11"/>
        <c:txPr>
          <a:bodyPr/>
          <a:lstStyle/>
          <a:p>
            <a:pPr>
              <a:defRPr sz="11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endParaRPr lang="es-AR"/>
          </a:p>
        </c:txPr>
      </c:legendEntry>
      <c:legendEntry>
        <c:idx val="12"/>
        <c:txPr>
          <a:bodyPr/>
          <a:lstStyle/>
          <a:p>
            <a:pPr>
              <a:defRPr sz="11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pPr>
            <a:endParaRPr lang="es-AR"/>
          </a:p>
        </c:txPr>
      </c:legendEntry>
      <c:legendEntry>
        <c:idx val="13"/>
        <c:txPr>
          <a:bodyPr/>
          <a:lstStyle/>
          <a:p>
            <a:pPr>
              <a:defRPr sz="11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es-AR"/>
          </a:p>
        </c:txPr>
      </c:legendEntry>
      <c:legendEntry>
        <c:idx val="14"/>
        <c:txPr>
          <a:bodyPr/>
          <a:lstStyle/>
          <a:p>
            <a:pPr>
              <a:defRPr sz="1100" b="0">
                <a:solidFill>
                  <a:srgbClr val="669900"/>
                </a:solidFill>
              </a:defRPr>
            </a:pPr>
            <a:endParaRPr lang="es-AR"/>
          </a:p>
        </c:txPr>
      </c:legendEntry>
      <c:legendEntry>
        <c:idx val="15"/>
        <c:txPr>
          <a:bodyPr/>
          <a:lstStyle/>
          <a:p>
            <a:pPr>
              <a:defRPr sz="1100" b="0">
                <a:solidFill>
                  <a:srgbClr val="00808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4.5205047404234755E-2"/>
          <c:y val="0.92093847591085021"/>
          <c:w val="0.94742085041960511"/>
          <c:h val="7.9062270053729941E-2"/>
        </c:manualLayout>
      </c:layout>
      <c:overlay val="1"/>
      <c:spPr>
        <a:noFill/>
        <a:ln w="38100">
          <a:solidFill>
            <a:srgbClr val="C0C0C0"/>
          </a:solidFill>
          <a:prstDash val="solid"/>
        </a:ln>
      </c:spPr>
      <c:txPr>
        <a:bodyPr/>
        <a:lstStyle/>
        <a:p>
          <a:pPr>
            <a:defRPr sz="1100" b="0"/>
          </a:pPr>
          <a:endParaRPr lang="es-A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431589160019693E-4"/>
          <c:y val="1.7310113759645172E-2"/>
          <c:w val="0.96809693722165735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8-408B-BE0C-128C99B061C9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8-408B-BE0C-128C99B061C9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8-408B-BE0C-128C99B061C9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0</c:formatCode>
                <c:ptCount val="5"/>
                <c:pt idx="0">
                  <c:v>49.685935184170233</c:v>
                </c:pt>
                <c:pt idx="1">
                  <c:v>146.56579443743422</c:v>
                </c:pt>
                <c:pt idx="2">
                  <c:v>134.14569240510914</c:v>
                </c:pt>
                <c:pt idx="3">
                  <c:v>50.231951866344858</c:v>
                </c:pt>
                <c:pt idx="4">
                  <c:v>66.581547359386434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A8-408B-BE0C-128C99B061C9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0</c:formatCode>
                <c:ptCount val="5"/>
                <c:pt idx="0">
                  <c:v>51.572686656688468</c:v>
                </c:pt>
                <c:pt idx="1">
                  <c:v>148.06008795237008</c:v>
                </c:pt>
                <c:pt idx="2">
                  <c:v>149.17645392832802</c:v>
                </c:pt>
                <c:pt idx="3">
                  <c:v>56.046557601531347</c:v>
                </c:pt>
                <c:pt idx="4">
                  <c:v>71.505281339317875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8-408B-BE0C-128C99B061C9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layout>
                <c:manualLayout>
                  <c:x val="6.82414720727954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A8-408B-BE0C-128C99B061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0</c:formatCode>
                <c:ptCount val="5"/>
                <c:pt idx="0">
                  <c:v>55.359099477055217</c:v>
                </c:pt>
                <c:pt idx="1">
                  <c:v>162.04289113722285</c:v>
                </c:pt>
                <c:pt idx="2">
                  <c:v>155.00353872681873</c:v>
                </c:pt>
                <c:pt idx="3">
                  <c:v>63.989945867660225</c:v>
                </c:pt>
                <c:pt idx="4">
                  <c:v>74.526906107618572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A8-408B-BE0C-128C99B061C9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0</c:formatCode>
                <c:ptCount val="5"/>
                <c:pt idx="0">
                  <c:v>69.951034276006794</c:v>
                </c:pt>
                <c:pt idx="1">
                  <c:v>185.15790526109782</c:v>
                </c:pt>
                <c:pt idx="2">
                  <c:v>205.1095595896814</c:v>
                </c:pt>
                <c:pt idx="3">
                  <c:v>75.911936488603331</c:v>
                </c:pt>
                <c:pt idx="4">
                  <c:v>89.761270524044647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A8-408B-BE0C-128C99B061C9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33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4"/>
              <c:layout>
                <c:manualLayout>
                  <c:x val="-7.371119743898388E-3"/>
                  <c:y val="-5.07214312657927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A8-408B-BE0C-128C99B061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0</c:formatCode>
                <c:ptCount val="5"/>
                <c:pt idx="0">
                  <c:v>76.396757833337219</c:v>
                </c:pt>
                <c:pt idx="1">
                  <c:v>205.51513716839972</c:v>
                </c:pt>
                <c:pt idx="2">
                  <c:v>197.99686903240263</c:v>
                </c:pt>
                <c:pt idx="3">
                  <c:v>85.094501547938535</c:v>
                </c:pt>
                <c:pt idx="4">
                  <c:v>94.791543428173654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A8-408B-BE0C-128C99B061C9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-1.1793791590237248E-2"/>
                  <c:y val="5.5333109677194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A8-408B-BE0C-128C99B061C9}"/>
                </c:ext>
              </c:extLst>
            </c:dLbl>
            <c:dLbl>
              <c:idx val="2"/>
              <c:layout>
                <c:manualLayout>
                  <c:x val="-1.3268015539016903E-2"/>
                  <c:y val="2.7666554838597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A8-408B-BE0C-128C99B061C9}"/>
                </c:ext>
              </c:extLst>
            </c:dLbl>
            <c:dLbl>
              <c:idx val="4"/>
              <c:layout>
                <c:manualLayout>
                  <c:x val="-1.0319567641457592E-2"/>
                  <c:y val="1.1066621935438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A8-408B-BE0C-128C99B061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0</c:formatCode>
                <c:ptCount val="5"/>
                <c:pt idx="0">
                  <c:v>92.199595473085495</c:v>
                </c:pt>
                <c:pt idx="1">
                  <c:v>236.58775705340463</c:v>
                </c:pt>
                <c:pt idx="2">
                  <c:v>233.83634485108902</c:v>
                </c:pt>
                <c:pt idx="3">
                  <c:v>109.67595375714099</c:v>
                </c:pt>
                <c:pt idx="4">
                  <c:v>108.57675895389136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6A8-408B-BE0C-128C99B061C9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5.533310967719448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A8-408B-BE0C-128C99B061C9}"/>
                </c:ext>
              </c:extLst>
            </c:dLbl>
            <c:dLbl>
              <c:idx val="1"/>
              <c:layout>
                <c:manualLayout>
                  <c:x val="-3.6539471027660472E-3"/>
                  <c:y val="1.11965166392677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A8-408B-BE0C-128C99B061C9}"/>
                </c:ext>
              </c:extLst>
            </c:dLbl>
            <c:dLbl>
              <c:idx val="2"/>
              <c:layout>
                <c:manualLayout>
                  <c:x val="1.474223948779656E-3"/>
                  <c:y val="1.659993290315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A8-408B-BE0C-128C99B061C9}"/>
                </c:ext>
              </c:extLst>
            </c:dLbl>
            <c:dLbl>
              <c:idx val="3"/>
              <c:layout>
                <c:manualLayout>
                  <c:x val="-5.2572178477690292E-3"/>
                  <c:y val="1.1196516639267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6A8-408B-BE0C-128C99B061C9}"/>
                </c:ext>
              </c:extLst>
            </c:dLbl>
            <c:dLbl>
              <c:idx val="4"/>
              <c:layout>
                <c:manualLayout>
                  <c:x val="-1.0218958207147372E-2"/>
                  <c:y val="1.3573554894032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6A8-408B-BE0C-128C99B06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0</c:formatCode>
                <c:ptCount val="5"/>
                <c:pt idx="0">
                  <c:v>105.1660516605166</c:v>
                </c:pt>
                <c:pt idx="1">
                  <c:v>267.95326608747234</c:v>
                </c:pt>
                <c:pt idx="2">
                  <c:v>296.60318282334947</c:v>
                </c:pt>
                <c:pt idx="3">
                  <c:v>129.5599561253494</c:v>
                </c:pt>
                <c:pt idx="4">
                  <c:v>124.86206421221692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6A8-408B-BE0C-128C99B061C9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8060D"/>
            </a:solidFill>
          </c:spPr>
          <c:invertIfNegative val="0"/>
          <c:dLbls>
            <c:dLbl>
              <c:idx val="0"/>
              <c:layout>
                <c:manualLayout>
                  <c:x val="6.41025641025641E-3"/>
                  <c:y val="5.273541066559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C-46B8-B350-E5CBD9FB0FDA}"/>
                </c:ext>
              </c:extLst>
            </c:dLbl>
            <c:dLbl>
              <c:idx val="3"/>
              <c:layout>
                <c:manualLayout>
                  <c:x val="7.6923076923077864E-3"/>
                  <c:y val="7.9103115998388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FC-46B8-B350-E5CBD9FB0FDA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0</c:formatCode>
                <c:ptCount val="5"/>
                <c:pt idx="0">
                  <c:v>103.50666206256028</c:v>
                </c:pt>
                <c:pt idx="1">
                  <c:v>272.26260281580556</c:v>
                </c:pt>
                <c:pt idx="2">
                  <c:v>257.57626987025697</c:v>
                </c:pt>
                <c:pt idx="3">
                  <c:v>128.48527658499853</c:v>
                </c:pt>
                <c:pt idx="4">
                  <c:v>122.83749168700878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C-46B8-B350-E5CBD9FB0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917696"/>
        <c:axId val="299919232"/>
      </c:barChart>
      <c:catAx>
        <c:axId val="29991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AR"/>
          </a:p>
        </c:txPr>
        <c:crossAx val="299919232"/>
        <c:crosses val="autoZero"/>
        <c:auto val="1"/>
        <c:lblAlgn val="ctr"/>
        <c:lblOffset val="100"/>
        <c:noMultiLvlLbl val="0"/>
      </c:catAx>
      <c:valAx>
        <c:axId val="2999192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9991769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58662648899656777"/>
          <c:y val="1.9687955855063163E-2"/>
          <c:w val="0.39313658388855238"/>
          <c:h val="0.19467401419039312"/>
        </c:manualLayout>
      </c:layout>
      <c:overlay val="0"/>
      <c:txPr>
        <a:bodyPr/>
        <a:lstStyle/>
        <a:p>
          <a:pPr>
            <a:defRPr sz="12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903018815973037E-2"/>
          <c:y val="4.7743324082102113E-2"/>
          <c:w val="0.96809693722165702"/>
          <c:h val="0.83272212757985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937915902373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C1-495A-8260-6B42F0A90D0F}"/>
                </c:ext>
              </c:extLst>
            </c:dLbl>
            <c:dLbl>
              <c:idx val="4"/>
              <c:layout>
                <c:manualLayout>
                  <c:x val="-8.6423914517903058E-3"/>
                  <c:y val="-2.5996947098669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C1-495A-8260-6B42F0A90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111.73566154530934</c:v>
                </c:pt>
                <c:pt idx="1">
                  <c:v>124.42986373955738</c:v>
                </c:pt>
                <c:pt idx="2">
                  <c:v>184.88847174372856</c:v>
                </c:pt>
                <c:pt idx="3">
                  <c:v>81.017737693012393</c:v>
                </c:pt>
                <c:pt idx="4">
                  <c:v>82.456143154448057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C1-495A-8260-6B42F0A90D0F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201992876491833E-3"/>
                  <c:y val="-5.1993894197338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C1-495A-8260-6B42F0A90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109.56756083049768</c:v>
                </c:pt>
                <c:pt idx="1">
                  <c:v>121.20250649932083</c:v>
                </c:pt>
                <c:pt idx="2">
                  <c:v>178.20921342505085</c:v>
                </c:pt>
                <c:pt idx="3">
                  <c:v>80.007111967815391</c:v>
                </c:pt>
                <c:pt idx="4">
                  <c:v>80.57551677078628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C1-495A-8260-6B42F0A90D0F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23188602386934E-2"/>
                  <c:y val="-7.79908412960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C1-495A-8260-6B42F0A90D0F}"/>
                </c:ext>
              </c:extLst>
            </c:dLbl>
            <c:dLbl>
              <c:idx val="1"/>
              <c:layout>
                <c:manualLayout>
                  <c:x val="5.761594301193467E-3"/>
                  <c:y val="-2.5996947098669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C1-495A-8260-6B42F0A90D0F}"/>
                </c:ext>
              </c:extLst>
            </c:dLbl>
            <c:dLbl>
              <c:idx val="4"/>
              <c:layout>
                <c:manualLayout>
                  <c:x val="1.4403985752983667E-3"/>
                  <c:y val="-1.299847354933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C1-495A-8260-6B42F0A90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103.81069341211838</c:v>
                </c:pt>
                <c:pt idx="1">
                  <c:v>111.23392770149655</c:v>
                </c:pt>
                <c:pt idx="2">
                  <c:v>158.26947359034077</c:v>
                </c:pt>
                <c:pt idx="3">
                  <c:v>74.507787708705067</c:v>
                </c:pt>
                <c:pt idx="4">
                  <c:v>72.882280876018257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C1-495A-8260-6B42F0A90D0F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C1-495A-8260-6B42F0A90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0</c:formatCode>
                <c:ptCount val="5"/>
                <c:pt idx="0">
                  <c:v>99.984546324771799</c:v>
                </c:pt>
                <c:pt idx="1">
                  <c:v>105.49305749815721</c:v>
                </c:pt>
                <c:pt idx="2">
                  <c:v>148.43934818889755</c:v>
                </c:pt>
                <c:pt idx="3">
                  <c:v>70.09240372158277</c:v>
                </c:pt>
                <c:pt idx="4">
                  <c:v>71.315120193218903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C1-495A-8260-6B42F0A90D0F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0</c:formatCode>
                <c:ptCount val="5"/>
                <c:pt idx="0">
                  <c:v>99.720274232155575</c:v>
                </c:pt>
                <c:pt idx="1">
                  <c:v>109.03227891924701</c:v>
                </c:pt>
                <c:pt idx="2">
                  <c:v>151.33820705036862</c:v>
                </c:pt>
                <c:pt idx="3">
                  <c:v>71.106225198771455</c:v>
                </c:pt>
                <c:pt idx="4">
                  <c:v>73.284942674891028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7C1-495A-8260-6B42F0A90D0F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C1-495A-8260-6B42F0A90D0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C1-495A-8260-6B42F0A90D0F}"/>
                </c:ext>
              </c:extLst>
            </c:dLbl>
            <c:dLbl>
              <c:idx val="2"/>
              <c:layout>
                <c:manualLayout>
                  <c:x val="5.3838015725069426E-3"/>
                  <c:y val="-1.8197862969068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7C1-495A-8260-6B42F0A90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0</c:formatCode>
                <c:ptCount val="5"/>
                <c:pt idx="0">
                  <c:v>96.310279636219633</c:v>
                </c:pt>
                <c:pt idx="1">
                  <c:v>104.84095790314311</c:v>
                </c:pt>
                <c:pt idx="2">
                  <c:v>135.81519287138045</c:v>
                </c:pt>
                <c:pt idx="3">
                  <c:v>68.61569794041749</c:v>
                </c:pt>
                <c:pt idx="4">
                  <c:v>69.376615492022296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7C1-495A-8260-6B42F0A90D0F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01992876491833E-3"/>
                  <c:y val="5.1993894197338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7C1-495A-8260-6B42F0A90D0F}"/>
                </c:ext>
              </c:extLst>
            </c:dLbl>
            <c:dLbl>
              <c:idx val="1"/>
              <c:layout>
                <c:manualLayout>
                  <c:x val="-9.8798866372296085E-3"/>
                  <c:y val="1.6703550261822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7C1-495A-8260-6B42F0A90D0F}"/>
                </c:ext>
              </c:extLst>
            </c:dLbl>
            <c:dLbl>
              <c:idx val="2"/>
              <c:layout>
                <c:manualLayout>
                  <c:x val="-1.2712935142141254E-3"/>
                  <c:y val="5.53325572459939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7C1-495A-8260-6B42F0A90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0</c:formatCode>
                <c:ptCount val="5"/>
                <c:pt idx="0">
                  <c:v>95.918772352311123</c:v>
                </c:pt>
                <c:pt idx="1">
                  <c:v>104.78401036392876</c:v>
                </c:pt>
                <c:pt idx="2">
                  <c:v>135.06873248438725</c:v>
                </c:pt>
                <c:pt idx="3">
                  <c:v>69.286040932366149</c:v>
                </c:pt>
                <c:pt idx="4">
                  <c:v>69.858026490229321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7C1-495A-8260-6B42F0A90D0F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2119572589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7C1-495A-8260-6B42F0A90D0F}"/>
                </c:ext>
              </c:extLst>
            </c:dLbl>
            <c:dLbl>
              <c:idx val="1"/>
              <c:layout>
                <c:manualLayout>
                  <c:x val="7.371119743898283E-3"/>
                  <c:y val="2.7666554838597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C1-495A-8260-6B42F0A90D0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7C1-495A-8260-6B42F0A90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0</c:formatCode>
                <c:ptCount val="5"/>
                <c:pt idx="0">
                  <c:v>91.012064171488262</c:v>
                </c:pt>
                <c:pt idx="1">
                  <c:v>100.69450407011264</c:v>
                </c:pt>
                <c:pt idx="2">
                  <c:v>134</c:v>
                </c:pt>
                <c:pt idx="3">
                  <c:v>66.146297493269728</c:v>
                </c:pt>
                <c:pt idx="4">
                  <c:v>66.383845055420153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7C1-495A-8260-6B42F0A90D0F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231886023869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7C1-495A-8260-6B42F0A90D0F}"/>
                </c:ext>
              </c:extLst>
            </c:dLbl>
            <c:dLbl>
              <c:idx val="1"/>
              <c:layout>
                <c:manualLayout>
                  <c:x val="1.2997272089249364E-2"/>
                  <c:y val="8.29998593708452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7C1-495A-8260-6B42F0A90D0F}"/>
                </c:ext>
              </c:extLst>
            </c:dLbl>
            <c:dLbl>
              <c:idx val="2"/>
              <c:layout>
                <c:manualLayout>
                  <c:x val="-6.7284760220138271E-3"/>
                  <c:y val="3.76832912708187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7C1-495A-8260-6B42F0A90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0</c:formatCode>
                <c:ptCount val="5"/>
                <c:pt idx="0">
                  <c:v>88</c:v>
                </c:pt>
                <c:pt idx="1">
                  <c:v>97</c:v>
                </c:pt>
                <c:pt idx="2">
                  <c:v>134</c:v>
                </c:pt>
                <c:pt idx="3">
                  <c:v>65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7C1-495A-8260-6B42F0A90D0F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0</c:formatCode>
                <c:ptCount val="5"/>
                <c:pt idx="0">
                  <c:v>83</c:v>
                </c:pt>
                <c:pt idx="1">
                  <c:v>89</c:v>
                </c:pt>
                <c:pt idx="2">
                  <c:v>120</c:v>
                </c:pt>
                <c:pt idx="3">
                  <c:v>62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7C1-495A-8260-6B42F0A90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903104"/>
        <c:axId val="307929472"/>
      </c:barChart>
      <c:catAx>
        <c:axId val="30790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AR"/>
          </a:p>
        </c:txPr>
        <c:crossAx val="307929472"/>
        <c:crosses val="autoZero"/>
        <c:auto val="1"/>
        <c:lblAlgn val="ctr"/>
        <c:lblOffset val="100"/>
        <c:noMultiLvlLbl val="0"/>
      </c:catAx>
      <c:valAx>
        <c:axId val="3079294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0790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208005985078758"/>
          <c:y val="1.6177060907981246E-2"/>
          <c:w val="0.41475701740224885"/>
          <c:h val="0.13610937058934675"/>
        </c:manualLayout>
      </c:layout>
      <c:overlay val="0"/>
      <c:txPr>
        <a:bodyPr/>
        <a:lstStyle/>
        <a:p>
          <a:pPr>
            <a:defRPr sz="16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699789222029"/>
          <c:y val="0.15104976581457402"/>
          <c:w val="0.7900983745926361"/>
          <c:h val="0.73558624648001014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TRABAJADORES</c:v>
                </c:pt>
              </c:strCache>
            </c:strRef>
          </c:tx>
          <c:spPr>
            <a:ln w="40619">
              <a:solidFill>
                <a:srgbClr val="FF660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E64-45DC-A231-41C16B6A82B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E64-45DC-A231-41C16B6A82B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E64-45DC-A231-41C16B6A82B0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7E64-45DC-A231-41C16B6A82B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7E64-45DC-A231-41C16B6A82B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7E64-45DC-A231-41C16B6A82B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7E64-45DC-A231-41C16B6A82B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7E64-45DC-A231-41C16B6A82B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7E64-45DC-A231-41C16B6A82B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7E64-45DC-A231-41C16B6A82B0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7E64-45DC-A231-41C16B6A82B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7E64-45DC-A231-41C16B6A82B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7E64-45DC-A231-41C16B6A82B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7E64-45DC-A231-41C16B6A82B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7E64-45DC-A231-41C16B6A82B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7E64-45DC-A231-41C16B6A82B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7E64-45DC-A231-41C16B6A82B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7E64-45DC-A231-41C16B6A82B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7E64-45DC-A231-41C16B6A82B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7E64-45DC-A231-41C16B6A82B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7E64-45DC-A231-41C16B6A82B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7E64-45DC-A231-41C16B6A82B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7E64-45DC-A231-41C16B6A82B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7E64-45DC-A231-41C16B6A82B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7E64-45DC-A231-41C16B6A82B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7E64-45DC-A231-41C16B6A82B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7E64-45DC-A231-41C16B6A82B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7E64-45DC-A231-41C16B6A82B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7E64-45DC-A231-41C16B6A82B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7E64-45DC-A231-41C16B6A82B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E-7E64-45DC-A231-41C16B6A82B0}"/>
              </c:ext>
            </c:extLst>
          </c:dPt>
          <c:dPt>
            <c:idx val="241"/>
            <c:bubble3D val="0"/>
            <c:spPr>
              <a:ln w="38100">
                <a:solidFill>
                  <a:srgbClr val="FF66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0-7E64-45DC-A231-41C16B6A82B0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1-7E64-45DC-A231-41C16B6A82B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2-7E64-45DC-A231-41C16B6A82B0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3-7E64-45DC-A231-41C16B6A82B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4-7E64-45DC-A231-41C16B6A82B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5-7E64-45DC-A231-41C16B6A82B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6-7E64-45DC-A231-41C16B6A82B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12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7E64-45DC-A231-41C16B6A82B0}"/>
              </c:ext>
            </c:extLst>
          </c:dPt>
          <c:dPt>
            <c:idx val="263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F-30F5-476B-BC5D-9AE7E7B1FEDA}"/>
              </c:ext>
            </c:extLst>
          </c:dPt>
          <c:dLbls>
            <c:dLbl>
              <c:idx val="0"/>
              <c:layout>
                <c:manualLayout>
                  <c:x val="-1.9859783372383954E-4"/>
                  <c:y val="2.1589332224459384E-2"/>
                </c:manualLayout>
              </c:layout>
              <c:tx>
                <c:rich>
                  <a:bodyPr/>
                  <a:lstStyle/>
                  <a:p>
                    <a:r>
                      <a:rPr lang="en-US" sz="128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3.557.004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64-45DC-A231-41C16B6A82B0}"/>
                </c:ext>
              </c:extLst>
            </c:dLbl>
            <c:dLbl>
              <c:idx val="72"/>
              <c:layout>
                <c:manualLayout>
                  <c:x val="-5.405288603683369E-2"/>
                  <c:y val="-7.1879747394599958E-2"/>
                </c:manualLayout>
              </c:layout>
              <c:tx>
                <c:rich>
                  <a:bodyPr/>
                  <a:lstStyle/>
                  <a:p>
                    <a:r>
                      <a:rPr lang="en-US" sz="128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4.399.378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E64-45DC-A231-41C16B6A82B0}"/>
                </c:ext>
              </c:extLst>
            </c:dLbl>
            <c:dLbl>
              <c:idx val="228"/>
              <c:layout>
                <c:manualLayout>
                  <c:x val="-1.1157840272898658E-3"/>
                  <c:y val="-4.76670800588004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9.880.364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E64-45DC-A231-41C16B6A82B0}"/>
                </c:ext>
              </c:extLst>
            </c:dLbl>
            <c:spPr>
              <a:solidFill>
                <a:srgbClr val="FF6600"/>
              </a:solidFill>
            </c:spPr>
            <c:txPr>
              <a:bodyPr/>
              <a:lstStyle/>
              <a:p>
                <a:pPr>
                  <a:defRPr sz="128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Sheet1!$H$1:$IZ$1</c:f>
              <c:strCache>
                <c:ptCount val="25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</c:strCache>
            </c:strRef>
          </c:cat>
          <c:val>
            <c:numRef>
              <c:f>Sheet1!$B$2:$JE$2</c:f>
              <c:numCache>
                <c:formatCode>#,##0</c:formatCode>
                <c:ptCount val="264"/>
                <c:pt idx="0">
                  <c:v>3557004</c:v>
                </c:pt>
                <c:pt idx="1">
                  <c:v>3685812</c:v>
                </c:pt>
                <c:pt idx="2">
                  <c:v>3720123</c:v>
                </c:pt>
                <c:pt idx="3">
                  <c:v>3753917</c:v>
                </c:pt>
                <c:pt idx="4">
                  <c:v>3787670</c:v>
                </c:pt>
                <c:pt idx="5">
                  <c:v>3816039</c:v>
                </c:pt>
                <c:pt idx="6">
                  <c:v>3878380</c:v>
                </c:pt>
                <c:pt idx="7">
                  <c:v>3972178</c:v>
                </c:pt>
                <c:pt idx="8">
                  <c:v>4005233</c:v>
                </c:pt>
                <c:pt idx="9">
                  <c:v>4045021</c:v>
                </c:pt>
                <c:pt idx="10">
                  <c:v>4111672</c:v>
                </c:pt>
                <c:pt idx="11">
                  <c:v>4084758</c:v>
                </c:pt>
                <c:pt idx="12">
                  <c:v>4136592</c:v>
                </c:pt>
                <c:pt idx="13">
                  <c:v>4113852</c:v>
                </c:pt>
                <c:pt idx="14">
                  <c:v>4217302</c:v>
                </c:pt>
                <c:pt idx="15">
                  <c:v>4256361</c:v>
                </c:pt>
                <c:pt idx="16">
                  <c:v>4333997</c:v>
                </c:pt>
                <c:pt idx="17">
                  <c:v>4341364</c:v>
                </c:pt>
                <c:pt idx="18">
                  <c:v>4801033</c:v>
                </c:pt>
                <c:pt idx="19">
                  <c:v>4818885</c:v>
                </c:pt>
                <c:pt idx="20">
                  <c:v>4793034</c:v>
                </c:pt>
                <c:pt idx="21">
                  <c:v>4860549</c:v>
                </c:pt>
                <c:pt idx="22">
                  <c:v>4798147</c:v>
                </c:pt>
                <c:pt idx="23">
                  <c:v>4824334</c:v>
                </c:pt>
                <c:pt idx="24">
                  <c:v>4874568</c:v>
                </c:pt>
                <c:pt idx="25">
                  <c:v>4848116</c:v>
                </c:pt>
                <c:pt idx="26">
                  <c:v>4846825</c:v>
                </c:pt>
                <c:pt idx="27">
                  <c:v>4889449</c:v>
                </c:pt>
                <c:pt idx="28">
                  <c:v>4881038</c:v>
                </c:pt>
                <c:pt idx="29">
                  <c:v>4915666</c:v>
                </c:pt>
                <c:pt idx="30">
                  <c:v>4919735</c:v>
                </c:pt>
                <c:pt idx="31">
                  <c:v>4889840</c:v>
                </c:pt>
                <c:pt idx="32">
                  <c:v>4866094</c:v>
                </c:pt>
                <c:pt idx="33">
                  <c:v>4916134</c:v>
                </c:pt>
                <c:pt idx="34">
                  <c:v>4881779</c:v>
                </c:pt>
                <c:pt idx="35">
                  <c:v>4872710</c:v>
                </c:pt>
                <c:pt idx="36">
                  <c:v>4874328</c:v>
                </c:pt>
                <c:pt idx="37">
                  <c:v>4854497</c:v>
                </c:pt>
                <c:pt idx="38">
                  <c:v>4899534</c:v>
                </c:pt>
                <c:pt idx="39">
                  <c:v>4894808</c:v>
                </c:pt>
                <c:pt idx="40">
                  <c:v>4871998</c:v>
                </c:pt>
                <c:pt idx="41">
                  <c:v>4880452</c:v>
                </c:pt>
                <c:pt idx="42">
                  <c:v>4885909</c:v>
                </c:pt>
                <c:pt idx="43">
                  <c:v>4838226</c:v>
                </c:pt>
                <c:pt idx="44">
                  <c:v>4885688</c:v>
                </c:pt>
                <c:pt idx="45">
                  <c:v>4932368</c:v>
                </c:pt>
                <c:pt idx="46">
                  <c:v>4892791</c:v>
                </c:pt>
                <c:pt idx="47">
                  <c:v>4851663</c:v>
                </c:pt>
                <c:pt idx="48">
                  <c:v>4895273</c:v>
                </c:pt>
                <c:pt idx="49">
                  <c:v>4835865</c:v>
                </c:pt>
                <c:pt idx="50">
                  <c:v>4875112</c:v>
                </c:pt>
                <c:pt idx="51">
                  <c:v>4878987</c:v>
                </c:pt>
                <c:pt idx="52">
                  <c:v>4941125</c:v>
                </c:pt>
                <c:pt idx="53">
                  <c:v>4956215</c:v>
                </c:pt>
                <c:pt idx="54">
                  <c:v>5011855</c:v>
                </c:pt>
                <c:pt idx="55">
                  <c:v>4978978</c:v>
                </c:pt>
                <c:pt idx="56">
                  <c:v>4984468</c:v>
                </c:pt>
                <c:pt idx="57">
                  <c:v>5014770</c:v>
                </c:pt>
                <c:pt idx="58">
                  <c:v>4986858</c:v>
                </c:pt>
                <c:pt idx="59">
                  <c:v>4969307</c:v>
                </c:pt>
                <c:pt idx="60">
                  <c:v>5013267</c:v>
                </c:pt>
                <c:pt idx="61">
                  <c:v>4955644</c:v>
                </c:pt>
                <c:pt idx="62">
                  <c:v>4909955</c:v>
                </c:pt>
                <c:pt idx="63">
                  <c:v>4859671</c:v>
                </c:pt>
                <c:pt idx="64">
                  <c:v>4833451</c:v>
                </c:pt>
                <c:pt idx="65">
                  <c:v>4778667</c:v>
                </c:pt>
                <c:pt idx="66">
                  <c:v>4747012</c:v>
                </c:pt>
                <c:pt idx="67">
                  <c:v>4629531</c:v>
                </c:pt>
                <c:pt idx="68">
                  <c:v>4540703</c:v>
                </c:pt>
                <c:pt idx="69">
                  <c:v>4508759</c:v>
                </c:pt>
                <c:pt idx="70">
                  <c:v>4456179</c:v>
                </c:pt>
                <c:pt idx="71">
                  <c:v>4397863</c:v>
                </c:pt>
                <c:pt idx="72">
                  <c:v>4399378</c:v>
                </c:pt>
                <c:pt idx="73">
                  <c:v>4399564</c:v>
                </c:pt>
                <c:pt idx="74">
                  <c:v>4404590</c:v>
                </c:pt>
                <c:pt idx="75">
                  <c:v>4429592</c:v>
                </c:pt>
                <c:pt idx="76">
                  <c:v>4472839</c:v>
                </c:pt>
                <c:pt idx="77">
                  <c:v>4491630</c:v>
                </c:pt>
                <c:pt idx="78">
                  <c:v>4544986</c:v>
                </c:pt>
                <c:pt idx="79">
                  <c:v>4502747</c:v>
                </c:pt>
                <c:pt idx="80">
                  <c:v>4543919</c:v>
                </c:pt>
                <c:pt idx="81">
                  <c:v>4598610</c:v>
                </c:pt>
                <c:pt idx="82">
                  <c:v>4624552</c:v>
                </c:pt>
                <c:pt idx="83">
                  <c:v>4640503</c:v>
                </c:pt>
                <c:pt idx="84">
                  <c:v>4677024</c:v>
                </c:pt>
                <c:pt idx="85">
                  <c:v>4709710</c:v>
                </c:pt>
                <c:pt idx="86">
                  <c:v>4832782</c:v>
                </c:pt>
                <c:pt idx="87">
                  <c:v>4918557</c:v>
                </c:pt>
                <c:pt idx="88">
                  <c:v>4980001</c:v>
                </c:pt>
                <c:pt idx="89">
                  <c:v>5025286</c:v>
                </c:pt>
                <c:pt idx="90">
                  <c:v>5107655</c:v>
                </c:pt>
                <c:pt idx="91">
                  <c:v>5169147</c:v>
                </c:pt>
                <c:pt idx="92">
                  <c:v>5207363</c:v>
                </c:pt>
                <c:pt idx="93">
                  <c:v>5275114</c:v>
                </c:pt>
                <c:pt idx="94">
                  <c:v>5270897</c:v>
                </c:pt>
                <c:pt idx="95">
                  <c:v>5293985</c:v>
                </c:pt>
                <c:pt idx="96">
                  <c:v>5387588</c:v>
                </c:pt>
                <c:pt idx="97">
                  <c:v>5398248</c:v>
                </c:pt>
                <c:pt idx="98">
                  <c:v>5443344</c:v>
                </c:pt>
                <c:pt idx="99">
                  <c:v>5505733</c:v>
                </c:pt>
                <c:pt idx="100">
                  <c:v>5571434</c:v>
                </c:pt>
                <c:pt idx="101">
                  <c:v>5632667</c:v>
                </c:pt>
                <c:pt idx="102">
                  <c:v>5718599</c:v>
                </c:pt>
                <c:pt idx="103">
                  <c:v>5770496</c:v>
                </c:pt>
                <c:pt idx="104">
                  <c:v>5817460</c:v>
                </c:pt>
                <c:pt idx="105">
                  <c:v>5900570</c:v>
                </c:pt>
                <c:pt idx="106">
                  <c:v>5946689</c:v>
                </c:pt>
                <c:pt idx="107">
                  <c:v>5962454</c:v>
                </c:pt>
                <c:pt idx="108">
                  <c:v>6023588</c:v>
                </c:pt>
                <c:pt idx="109">
                  <c:v>6030264</c:v>
                </c:pt>
                <c:pt idx="110">
                  <c:v>6068984</c:v>
                </c:pt>
                <c:pt idx="111">
                  <c:v>6144136</c:v>
                </c:pt>
                <c:pt idx="112">
                  <c:v>6283777</c:v>
                </c:pt>
                <c:pt idx="113">
                  <c:v>6341971</c:v>
                </c:pt>
                <c:pt idx="114">
                  <c:v>6449602</c:v>
                </c:pt>
                <c:pt idx="115">
                  <c:v>6475413</c:v>
                </c:pt>
                <c:pt idx="116">
                  <c:v>6478972</c:v>
                </c:pt>
                <c:pt idx="117">
                  <c:v>6615099</c:v>
                </c:pt>
                <c:pt idx="118">
                  <c:v>6592129</c:v>
                </c:pt>
                <c:pt idx="119">
                  <c:v>6631577</c:v>
                </c:pt>
                <c:pt idx="120">
                  <c:v>6691416</c:v>
                </c:pt>
                <c:pt idx="121">
                  <c:v>6679968</c:v>
                </c:pt>
                <c:pt idx="122">
                  <c:v>6773450</c:v>
                </c:pt>
                <c:pt idx="123">
                  <c:v>6718852</c:v>
                </c:pt>
                <c:pt idx="124">
                  <c:v>7056629</c:v>
                </c:pt>
                <c:pt idx="125">
                  <c:v>6959906</c:v>
                </c:pt>
                <c:pt idx="126">
                  <c:v>6986580</c:v>
                </c:pt>
                <c:pt idx="127">
                  <c:v>7115257</c:v>
                </c:pt>
                <c:pt idx="128">
                  <c:v>7141539</c:v>
                </c:pt>
                <c:pt idx="129">
                  <c:v>7089235</c:v>
                </c:pt>
                <c:pt idx="130">
                  <c:v>7120724</c:v>
                </c:pt>
                <c:pt idx="131">
                  <c:v>7191410</c:v>
                </c:pt>
                <c:pt idx="132">
                  <c:v>7264004</c:v>
                </c:pt>
                <c:pt idx="133">
                  <c:v>7356016</c:v>
                </c:pt>
                <c:pt idx="134">
                  <c:v>7386802</c:v>
                </c:pt>
                <c:pt idx="135">
                  <c:v>7420316</c:v>
                </c:pt>
                <c:pt idx="136">
                  <c:v>7507809</c:v>
                </c:pt>
                <c:pt idx="137">
                  <c:v>7610762</c:v>
                </c:pt>
                <c:pt idx="138">
                  <c:v>7637426</c:v>
                </c:pt>
                <c:pt idx="139">
                  <c:v>7600175</c:v>
                </c:pt>
                <c:pt idx="140">
                  <c:v>7661188</c:v>
                </c:pt>
                <c:pt idx="141">
                  <c:v>7684968</c:v>
                </c:pt>
                <c:pt idx="142">
                  <c:v>7757789</c:v>
                </c:pt>
                <c:pt idx="143">
                  <c:v>7726091</c:v>
                </c:pt>
                <c:pt idx="144">
                  <c:v>7766102</c:v>
                </c:pt>
                <c:pt idx="145">
                  <c:v>7736702</c:v>
                </c:pt>
                <c:pt idx="146">
                  <c:v>7759061</c:v>
                </c:pt>
                <c:pt idx="147">
                  <c:v>7790344</c:v>
                </c:pt>
                <c:pt idx="148">
                  <c:v>7844654</c:v>
                </c:pt>
                <c:pt idx="149">
                  <c:v>7939552</c:v>
                </c:pt>
                <c:pt idx="150">
                  <c:v>7814569</c:v>
                </c:pt>
                <c:pt idx="151">
                  <c:v>7922564</c:v>
                </c:pt>
                <c:pt idx="152">
                  <c:v>7886562</c:v>
                </c:pt>
                <c:pt idx="153">
                  <c:v>7878073</c:v>
                </c:pt>
                <c:pt idx="154">
                  <c:v>7842846</c:v>
                </c:pt>
                <c:pt idx="155">
                  <c:v>7818431</c:v>
                </c:pt>
                <c:pt idx="156">
                  <c:v>7874136</c:v>
                </c:pt>
                <c:pt idx="157">
                  <c:v>7864771</c:v>
                </c:pt>
                <c:pt idx="158">
                  <c:v>7834323</c:v>
                </c:pt>
                <c:pt idx="159">
                  <c:v>7843364</c:v>
                </c:pt>
                <c:pt idx="160">
                  <c:v>7798104</c:v>
                </c:pt>
                <c:pt idx="161">
                  <c:v>7806631</c:v>
                </c:pt>
                <c:pt idx="162">
                  <c:v>7855672</c:v>
                </c:pt>
                <c:pt idx="163">
                  <c:v>7836237</c:v>
                </c:pt>
                <c:pt idx="164">
                  <c:v>7883440</c:v>
                </c:pt>
                <c:pt idx="165">
                  <c:v>7971898</c:v>
                </c:pt>
                <c:pt idx="166">
                  <c:v>7983299</c:v>
                </c:pt>
                <c:pt idx="167">
                  <c:v>7939395</c:v>
                </c:pt>
                <c:pt idx="168">
                  <c:v>7979831</c:v>
                </c:pt>
                <c:pt idx="169">
                  <c:v>7975493</c:v>
                </c:pt>
                <c:pt idx="170">
                  <c:v>8014528</c:v>
                </c:pt>
                <c:pt idx="171">
                  <c:v>8038214</c:v>
                </c:pt>
                <c:pt idx="172">
                  <c:v>8031281</c:v>
                </c:pt>
                <c:pt idx="173">
                  <c:v>8093777</c:v>
                </c:pt>
                <c:pt idx="174">
                  <c:v>8177568</c:v>
                </c:pt>
                <c:pt idx="175">
                  <c:v>8185597</c:v>
                </c:pt>
                <c:pt idx="176">
                  <c:v>8268201</c:v>
                </c:pt>
                <c:pt idx="177">
                  <c:v>8232758</c:v>
                </c:pt>
                <c:pt idx="178">
                  <c:v>8265802</c:v>
                </c:pt>
                <c:pt idx="179">
                  <c:v>8275243</c:v>
                </c:pt>
                <c:pt idx="180">
                  <c:v>8325621</c:v>
                </c:pt>
                <c:pt idx="181">
                  <c:v>8299011</c:v>
                </c:pt>
                <c:pt idx="182">
                  <c:v>8362393</c:v>
                </c:pt>
                <c:pt idx="183">
                  <c:v>8395909</c:v>
                </c:pt>
                <c:pt idx="184">
                  <c:v>8449480</c:v>
                </c:pt>
                <c:pt idx="185">
                  <c:v>8502742</c:v>
                </c:pt>
                <c:pt idx="186">
                  <c:v>8526676</c:v>
                </c:pt>
                <c:pt idx="187">
                  <c:v>8713923</c:v>
                </c:pt>
                <c:pt idx="188">
                  <c:v>8729017</c:v>
                </c:pt>
                <c:pt idx="189">
                  <c:v>8732176</c:v>
                </c:pt>
                <c:pt idx="190">
                  <c:v>8607694</c:v>
                </c:pt>
                <c:pt idx="191">
                  <c:v>8666866</c:v>
                </c:pt>
                <c:pt idx="192">
                  <c:v>8663865</c:v>
                </c:pt>
                <c:pt idx="193">
                  <c:v>8615227</c:v>
                </c:pt>
                <c:pt idx="194">
                  <c:v>8620402</c:v>
                </c:pt>
                <c:pt idx="195">
                  <c:v>8600868</c:v>
                </c:pt>
                <c:pt idx="196">
                  <c:v>8717247</c:v>
                </c:pt>
                <c:pt idx="197">
                  <c:v>8727165</c:v>
                </c:pt>
                <c:pt idx="198">
                  <c:v>8734561</c:v>
                </c:pt>
                <c:pt idx="199">
                  <c:v>8714190</c:v>
                </c:pt>
                <c:pt idx="200">
                  <c:v>8730138</c:v>
                </c:pt>
                <c:pt idx="201">
                  <c:v>8756313</c:v>
                </c:pt>
                <c:pt idx="202">
                  <c:v>8756454</c:v>
                </c:pt>
                <c:pt idx="203">
                  <c:v>8752597</c:v>
                </c:pt>
                <c:pt idx="204">
                  <c:v>8758361</c:v>
                </c:pt>
                <c:pt idx="205">
                  <c:v>8753502</c:v>
                </c:pt>
                <c:pt idx="206">
                  <c:v>8774035</c:v>
                </c:pt>
                <c:pt idx="207">
                  <c:v>8771411</c:v>
                </c:pt>
                <c:pt idx="208">
                  <c:v>8833250</c:v>
                </c:pt>
                <c:pt idx="209">
                  <c:v>8916372</c:v>
                </c:pt>
                <c:pt idx="210">
                  <c:v>8967796</c:v>
                </c:pt>
                <c:pt idx="211">
                  <c:v>8964419</c:v>
                </c:pt>
                <c:pt idx="212">
                  <c:v>8972806</c:v>
                </c:pt>
                <c:pt idx="213" formatCode="_ * #,##0_ ;_ * \-#,##0_ ;_ * &quot;-&quot;??_ ;_ @_ ">
                  <c:v>8942965</c:v>
                </c:pt>
                <c:pt idx="214" formatCode="_ * #,##0_ ;_ * \-#,##0_ ;_ * &quot;-&quot;??_ ;_ @_ ">
                  <c:v>8828272</c:v>
                </c:pt>
                <c:pt idx="215" formatCode="_ * #,##0_ ;_ * \-#,##0_ ;_ * &quot;-&quot;??_ ;_ @_ ">
                  <c:v>8924779</c:v>
                </c:pt>
                <c:pt idx="216" formatCode="_ * #,##0_ ;_ * \-#,##0_ ;_ * &quot;-&quot;??_ ;_ @_ ">
                  <c:v>8905869</c:v>
                </c:pt>
                <c:pt idx="217" formatCode="_ * #,##0_ ;_ * \-#,##0_ ;_ * &quot;-&quot;??_ ;_ @_ ">
                  <c:v>8904304</c:v>
                </c:pt>
                <c:pt idx="218" formatCode="_ * #,##0_ ;_ * \-#,##0_ ;_ * &quot;-&quot;??_ ;_ @_ ">
                  <c:v>8901725</c:v>
                </c:pt>
                <c:pt idx="219" formatCode="_ * #,##0_ ;_ * \-#,##0_ ;_ * &quot;-&quot;??_ ;_ @_ ">
                  <c:v>8948506</c:v>
                </c:pt>
                <c:pt idx="220" formatCode="_ * #,##0_ ;_ * \-#,##0_ ;_ * &quot;-&quot;??_ ;_ @_ ">
                  <c:v>9341180</c:v>
                </c:pt>
                <c:pt idx="221" formatCode="_ * #,##0_ ;_ * \-#,##0_ ;_ * &quot;-&quot;??_ ;_ @_ ">
                  <c:v>9444992</c:v>
                </c:pt>
                <c:pt idx="222" formatCode="_ * #,##0_ ;_ * \-#,##0_ ;_ * &quot;-&quot;??_ ;_ @_ ">
                  <c:v>9521187</c:v>
                </c:pt>
                <c:pt idx="223" formatCode="_ * #,##0_ ;_ * \-#,##0_ ;_ * &quot;-&quot;??_ ;_ @_ ">
                  <c:v>9521723</c:v>
                </c:pt>
                <c:pt idx="224" formatCode="_ * #,##0_ ;_ * \-#,##0_ ;_ * &quot;-&quot;??_ ;_ @_ ">
                  <c:v>9561818</c:v>
                </c:pt>
                <c:pt idx="225" formatCode="_ * #,##0_ ;_ * \-#,##0_ ;_ * &quot;-&quot;??_ ;_ @_ ">
                  <c:v>9596449</c:v>
                </c:pt>
                <c:pt idx="226" formatCode="_ * #,##0_ ;_ * \-#,##0_ ;_ * &quot;-&quot;??_ ;_ @_ ">
                  <c:v>9617254</c:v>
                </c:pt>
                <c:pt idx="227" formatCode="_ * #,##0_ ;_ * \-#,##0_ ;_ * &quot;-&quot;??_ ;_ @_ ">
                  <c:v>9613545</c:v>
                </c:pt>
                <c:pt idx="228" formatCode="_ * #,##0_ ;_ * \-#,##0_ ;_ * &quot;-&quot;??_ ;_ @_ ">
                  <c:v>9684113</c:v>
                </c:pt>
                <c:pt idx="229" formatCode="_ * #,##0_ ;_ * \-#,##0_ ;_ * &quot;-&quot;??_ ;_ @_ ">
                  <c:v>9705728</c:v>
                </c:pt>
                <c:pt idx="230" formatCode="_ * #,##0_ ;_ * \-#,##0_ ;_ * &quot;-&quot;??_ ;_ @_ ">
                  <c:v>9753389</c:v>
                </c:pt>
                <c:pt idx="231" formatCode="_ * #,##0_ ;_ * \-#,##0_ ;_ * &quot;-&quot;??_ ;_ @_ ">
                  <c:v>9754423</c:v>
                </c:pt>
                <c:pt idx="232" formatCode="_ * #,##0_ ;_ * \-#,##0_ ;_ * &quot;-&quot;??_ ;_ @_ ">
                  <c:v>9836004</c:v>
                </c:pt>
                <c:pt idx="233" formatCode="_ * #,##0_ ;_ * \-#,##0_ ;_ * &quot;-&quot;??_ ;_ @_ ">
                  <c:v>9869790</c:v>
                </c:pt>
                <c:pt idx="234" formatCode="_ * #,##0_ ;_ * \-#,##0_ ;_ * &quot;-&quot;??_ ;_ @_ ">
                  <c:v>9824869</c:v>
                </c:pt>
                <c:pt idx="235" formatCode="_ * #,##0_ ;_ * \-#,##0_ ;_ * &quot;-&quot;??_ ;_ @_ ">
                  <c:v>9760846</c:v>
                </c:pt>
                <c:pt idx="236" formatCode="_ * #,##0_ ;_ * \-#,##0_ ;_ * &quot;-&quot;??_ ;_ @_ ">
                  <c:v>9776994</c:v>
                </c:pt>
                <c:pt idx="237">
                  <c:v>9791015</c:v>
                </c:pt>
                <c:pt idx="238">
                  <c:v>9742328</c:v>
                </c:pt>
                <c:pt idx="239">
                  <c:v>9726783</c:v>
                </c:pt>
                <c:pt idx="240" formatCode="_ * #,##0_ ;_ * \-#,##0_ ;_ * &quot;-&quot;??_ ;_ @_ ">
                  <c:v>9714319</c:v>
                </c:pt>
                <c:pt idx="241" formatCode="_ * #,##0_ ;_ * \-#,##0_ ;_ * &quot;-&quot;??_ ;_ @_ ">
                  <c:v>9707478</c:v>
                </c:pt>
                <c:pt idx="242" formatCode="_ * #,##0_ ;_ * \-#,##0_ ;_ * &quot;-&quot;??_ ;_ @_ ">
                  <c:v>9733275</c:v>
                </c:pt>
                <c:pt idx="243" formatCode="_ * #,##0_ ;_ * \-#,##0_ ;_ * &quot;-&quot;??_ ;_ @_ ">
                  <c:v>9750241</c:v>
                </c:pt>
                <c:pt idx="244" formatCode="_ * #,##0_ ;_ * \-#,##0_ ;_ * &quot;-&quot;??_ ;_ @_ ">
                  <c:v>9753315</c:v>
                </c:pt>
                <c:pt idx="245" formatCode="_ * #,##0_ ;_ * \-#,##0_ ;_ * &quot;-&quot;??_ ;_ @_ ">
                  <c:v>9784400</c:v>
                </c:pt>
                <c:pt idx="246">
                  <c:v>9856489</c:v>
                </c:pt>
                <c:pt idx="247">
                  <c:v>9754233</c:v>
                </c:pt>
                <c:pt idx="248" formatCode="_ * #,##0_ ;_ * \-#,##0_ ;_ * &quot;-&quot;??_ ;_ @_ ">
                  <c:v>9703164</c:v>
                </c:pt>
                <c:pt idx="249" formatCode="_ * #,##0_ ;_ * \-#,##0_ ;_ * &quot;-&quot;??_ ;_ @_ ">
                  <c:v>9786861</c:v>
                </c:pt>
                <c:pt idx="250" formatCode="_ * #,##0_ ;_ * \-#,##0_ ;_ * &quot;-&quot;??_ ;_ @_ ">
                  <c:v>9693955</c:v>
                </c:pt>
                <c:pt idx="251" formatCode="_ * #,##0_ ;_ * \-#,##0_ ;_ * &quot;-&quot;??_ ;_ @_ ">
                  <c:v>9731460</c:v>
                </c:pt>
                <c:pt idx="252" formatCode="_ * #,##0_ ;_ * \-#,##0_ ;_ * &quot;-&quot;??_ ;_ @_ ">
                  <c:v>9756409</c:v>
                </c:pt>
                <c:pt idx="253" formatCode="_ * #,##0_ ;_ * \-#,##0_ ;_ * &quot;-&quot;??_ ;_ @_ ">
                  <c:v>9759534</c:v>
                </c:pt>
                <c:pt idx="254">
                  <c:v>9820803</c:v>
                </c:pt>
                <c:pt idx="255" formatCode="_ * #,##0_ ;_ * \-#,##0_ ;_ * &quot;-&quot;??_ ;_ @_ ">
                  <c:v>9827300</c:v>
                </c:pt>
                <c:pt idx="256" formatCode="_ * #,##0_ ;_ * \-#,##0_ ;_ * &quot;-&quot;??_ ;_ @_ ">
                  <c:v>9899797</c:v>
                </c:pt>
                <c:pt idx="257" formatCode="_ * #,##0_ ;_ * \-#,##0_ ;_ * &quot;-&quot;??_ ;_ @_ ">
                  <c:v>9741404</c:v>
                </c:pt>
                <c:pt idx="258" formatCode="_ * #,##0_ ;_ * \-#,##0_ ;_ * &quot;-&quot;??_ ;_ @_ ">
                  <c:v>9945294</c:v>
                </c:pt>
                <c:pt idx="259" formatCode="_ * #,##0_ ;_ * \-#,##0_ ;_ * &quot;-&quot;??_ ;_ @_ ">
                  <c:v>9920615</c:v>
                </c:pt>
                <c:pt idx="260" formatCode="_ * #,##0_ ;_ * \-#,##0_ ;_ * &quot;-&quot;??_ ;_ @_ ">
                  <c:v>9931479</c:v>
                </c:pt>
                <c:pt idx="261" formatCode="_ * #,##0_ ;_ * \-#,##0_ ;_ * &quot;-&quot;??_ ;_ @_ ">
                  <c:v>9955839</c:v>
                </c:pt>
                <c:pt idx="262" formatCode="_ * #,##0_ ;_ * \-#,##0_ ;_ * &quot;-&quot;??_ ;_ @_ ">
                  <c:v>9932891.7486510631</c:v>
                </c:pt>
                <c:pt idx="263" formatCode="_ * #,##0_ ;_ * \-#,##0_ ;_ * &quot;-&quot;??_ ;_ @_ ">
                  <c:v>9880364.0552184172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9-7E64-45DC-A231-41C16B6A8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919488"/>
        <c:axId val="305921024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EMPLEADORES</c:v>
                </c:pt>
              </c:strCache>
            </c:strRef>
          </c:tx>
          <c:spPr>
            <a:ln w="40619">
              <a:solidFill>
                <a:srgbClr val="FFCC0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7E64-45DC-A231-41C16B6A82B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7E64-45DC-A231-41C16B6A82B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2C-7E64-45DC-A231-41C16B6A82B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2D-7E64-45DC-A231-41C16B6A82B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2E-7E64-45DC-A231-41C16B6A82B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2F-7E64-45DC-A231-41C16B6A82B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30-7E64-45DC-A231-41C16B6A82B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31-7E64-45DC-A231-41C16B6A82B0}"/>
              </c:ext>
            </c:extLst>
          </c:dPt>
          <c:dPt>
            <c:idx val="210"/>
            <c:marker>
              <c:symbol val="circle"/>
              <c:size val="2"/>
              <c:spPr>
                <a:solidFill>
                  <a:srgbClr val="FFCC0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7E64-45DC-A231-41C16B6A82B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33-7E64-45DC-A231-41C16B6A82B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34-7E64-45DC-A231-41C16B6A82B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35-7E64-45DC-A231-41C16B6A82B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36-7E64-45DC-A231-41C16B6A82B0}"/>
              </c:ext>
            </c:extLst>
          </c:dPt>
          <c:dPt>
            <c:idx val="215"/>
            <c:bubble3D val="0"/>
            <c:spPr>
              <a:ln w="40619">
                <a:solidFill>
                  <a:srgbClr val="FFC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8-7E64-45DC-A231-41C16B6A82B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39-7E64-45DC-A231-41C16B6A82B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3A-7E64-45DC-A231-41C16B6A82B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3B-7E64-45DC-A231-41C16B6A82B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3C-7E64-45DC-A231-41C16B6A82B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3D-7E64-45DC-A231-41C16B6A82B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3E-7E64-45DC-A231-41C16B6A82B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3F-7E64-45DC-A231-41C16B6A82B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40-7E64-45DC-A231-41C16B6A82B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41-7E64-45DC-A231-41C16B6A82B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42-7E64-45DC-A231-41C16B6A82B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43-7E64-45DC-A231-41C16B6A82B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44-7E64-45DC-A231-41C16B6A82B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45-7E64-45DC-A231-41C16B6A82B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46-7E64-45DC-A231-41C16B6A82B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47-7E64-45DC-A231-41C16B6A82B0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48-7E64-45DC-A231-41C16B6A82B0}"/>
              </c:ext>
            </c:extLst>
          </c:dPt>
          <c:dPt>
            <c:idx val="240"/>
            <c:bubble3D val="0"/>
            <c:spPr>
              <a:ln w="40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A-7E64-45DC-A231-41C16B6A82B0}"/>
              </c:ext>
            </c:extLst>
          </c:dPt>
          <c:dPt>
            <c:idx val="241"/>
            <c:bubble3D val="0"/>
            <c:spPr>
              <a:ln w="38100"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C-7E64-45DC-A231-41C16B6A82B0}"/>
              </c:ext>
            </c:extLst>
          </c:dPt>
          <c:dPt>
            <c:idx val="242"/>
            <c:bubble3D val="0"/>
            <c:spPr>
              <a:ln w="4061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E-7E64-45DC-A231-41C16B6A82B0}"/>
              </c:ext>
            </c:extLst>
          </c:dPt>
          <c:dPt>
            <c:idx val="244"/>
            <c:bubble3D val="0"/>
            <c:spPr>
              <a:ln w="4061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0-7E64-45DC-A231-41C16B6A82B0}"/>
              </c:ext>
            </c:extLst>
          </c:dPt>
          <c:dPt>
            <c:idx val="245"/>
            <c:bubble3D val="0"/>
            <c:spPr>
              <a:ln w="40619">
                <a:solidFill>
                  <a:srgbClr val="FFC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2-7E64-45DC-A231-41C16B6A82B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53-7E64-45DC-A231-41C16B6A82B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54-7E64-45DC-A231-41C16B6A82B0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55-7E64-45DC-A231-41C16B6A82B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56-7E64-45DC-A231-41C16B6A82B0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57-7E64-45DC-A231-41C16B6A82B0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58-7E64-45DC-A231-41C16B6A82B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061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9-7E64-45DC-A231-41C16B6A82B0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58-EFC3-4878-A2ED-0C073D5911CA}"/>
              </c:ext>
            </c:extLst>
          </c:dPt>
          <c:dPt>
            <c:idx val="260"/>
            <c:marker>
              <c:symbol val="circle"/>
              <c:size val="8"/>
              <c:spPr>
                <a:noFill/>
                <a:ln>
                  <a:noFill/>
                  <a:prstDash val="solid"/>
                </a:ln>
              </c:spPr>
            </c:marker>
            <c:bubble3D val="0"/>
            <c:spPr>
              <a:ln w="4061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B-D554-4279-920E-46F67C2CEA47}"/>
              </c:ext>
            </c:extLst>
          </c:dPt>
          <c:dPt>
            <c:idx val="262"/>
            <c:marker>
              <c:symbol val="circle"/>
              <c:size val="8"/>
              <c:spPr>
                <a:solidFill>
                  <a:srgbClr val="FFCC00"/>
                </a:solidFill>
                <a:ln w="9525">
                  <a:solidFill>
                    <a:schemeClr val="tx2"/>
                  </a:solidFill>
                </a:ln>
              </c:spPr>
            </c:marker>
            <c:bubble3D val="0"/>
            <c:spPr>
              <a:ln w="412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D-5A7F-4884-82B3-6DC3DB272D3D}"/>
              </c:ext>
            </c:extLst>
          </c:dPt>
          <c:dLbls>
            <c:dLbl>
              <c:idx val="0"/>
              <c:layout>
                <c:manualLayout>
                  <c:x val="-6.4644141294361137E-3"/>
                  <c:y val="4.0873344577067962E-2"/>
                </c:manualLayout>
              </c:layout>
              <c:tx>
                <c:rich>
                  <a:bodyPr/>
                  <a:lstStyle/>
                  <a:p>
                    <a:pPr>
                      <a:defRPr sz="1279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344.476</a:t>
                    </a:r>
                  </a:p>
                </c:rich>
              </c:tx>
              <c:spPr>
                <a:solidFill>
                  <a:srgbClr val="FFCC00"/>
                </a:solidFill>
                <a:ln w="27079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E64-45DC-A231-41C16B6A82B0}"/>
                </c:ext>
              </c:extLst>
            </c:dLbl>
            <c:dLbl>
              <c:idx val="71"/>
              <c:layout>
                <c:manualLayout>
                  <c:x val="-6.5457110815802938E-2"/>
                  <c:y val="3.3072754579917645E-2"/>
                </c:manualLayout>
              </c:layout>
              <c:tx>
                <c:rich>
                  <a:bodyPr/>
                  <a:lstStyle/>
                  <a:p>
                    <a:pPr>
                      <a:defRPr sz="128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422.755</a:t>
                    </a:r>
                  </a:p>
                </c:rich>
              </c:tx>
              <c:spPr>
                <a:solidFill>
                  <a:srgbClr val="FFCC00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7E64-45DC-A231-41C16B6A82B0}"/>
                </c:ext>
              </c:extLst>
            </c:dLbl>
            <c:dLbl>
              <c:idx val="228"/>
              <c:layout>
                <c:manualLayout>
                  <c:x val="3.9681814280128061E-3"/>
                  <c:y val="-4.6229784028626979E-2"/>
                </c:manualLayout>
              </c:layout>
              <c:tx>
                <c:rich>
                  <a:bodyPr/>
                  <a:lstStyle/>
                  <a:p>
                    <a:r>
                      <a:rPr lang="en-US" sz="128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1.679.974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7E64-45DC-A231-41C16B6A82B0}"/>
                </c:ext>
              </c:extLst>
            </c:dLbl>
            <c:spPr>
              <a:solidFill>
                <a:srgbClr val="FFCC00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Sheet1!$B$1:$JE$1</c:f>
              <c:strCache>
                <c:ptCount val="259"/>
                <c:pt idx="6">
                  <c:v>1997</c:v>
                </c:pt>
                <c:pt idx="18">
                  <c:v>1998</c:v>
                </c:pt>
                <c:pt idx="30">
                  <c:v>1999</c:v>
                </c:pt>
                <c:pt idx="42">
                  <c:v>2000</c:v>
                </c:pt>
                <c:pt idx="54">
                  <c:v>2001</c:v>
                </c:pt>
                <c:pt idx="66">
                  <c:v>2002</c:v>
                </c:pt>
                <c:pt idx="78">
                  <c:v>2003</c:v>
                </c:pt>
                <c:pt idx="90">
                  <c:v>2004</c:v>
                </c:pt>
                <c:pt idx="102">
                  <c:v>2005</c:v>
                </c:pt>
                <c:pt idx="114">
                  <c:v>2006</c:v>
                </c:pt>
                <c:pt idx="126">
                  <c:v>2007</c:v>
                </c:pt>
                <c:pt idx="138">
                  <c:v>2008</c:v>
                </c:pt>
                <c:pt idx="150">
                  <c:v>2009</c:v>
                </c:pt>
                <c:pt idx="162">
                  <c:v>2010</c:v>
                </c:pt>
                <c:pt idx="174">
                  <c:v>2011</c:v>
                </c:pt>
                <c:pt idx="186">
                  <c:v>2012</c:v>
                </c:pt>
                <c:pt idx="198">
                  <c:v>2013</c:v>
                </c:pt>
                <c:pt idx="210">
                  <c:v>2014</c:v>
                </c:pt>
                <c:pt idx="222">
                  <c:v>2015</c:v>
                </c:pt>
                <c:pt idx="234">
                  <c:v>2016</c:v>
                </c:pt>
                <c:pt idx="246">
                  <c:v>2017</c:v>
                </c:pt>
                <c:pt idx="258">
                  <c:v>2018</c:v>
                </c:pt>
              </c:strCache>
            </c:strRef>
          </c:cat>
          <c:val>
            <c:numRef>
              <c:f>Sheet1!$B$3:$JE$3</c:f>
              <c:numCache>
                <c:formatCode>#,##0</c:formatCode>
                <c:ptCount val="264"/>
                <c:pt idx="0">
                  <c:v>344476</c:v>
                </c:pt>
                <c:pt idx="1">
                  <c:v>354772</c:v>
                </c:pt>
                <c:pt idx="2">
                  <c:v>362265</c:v>
                </c:pt>
                <c:pt idx="3">
                  <c:v>368968</c:v>
                </c:pt>
                <c:pt idx="4">
                  <c:v>374792</c:v>
                </c:pt>
                <c:pt idx="5">
                  <c:v>378312</c:v>
                </c:pt>
                <c:pt idx="6">
                  <c:v>382925</c:v>
                </c:pt>
                <c:pt idx="7">
                  <c:v>387398</c:v>
                </c:pt>
                <c:pt idx="8">
                  <c:v>391328</c:v>
                </c:pt>
                <c:pt idx="9">
                  <c:v>393032</c:v>
                </c:pt>
                <c:pt idx="10">
                  <c:v>396129</c:v>
                </c:pt>
                <c:pt idx="11">
                  <c:v>399689</c:v>
                </c:pt>
                <c:pt idx="12">
                  <c:v>402679</c:v>
                </c:pt>
                <c:pt idx="13">
                  <c:v>403516</c:v>
                </c:pt>
                <c:pt idx="14">
                  <c:v>407119</c:v>
                </c:pt>
                <c:pt idx="15">
                  <c:v>408606</c:v>
                </c:pt>
                <c:pt idx="16">
                  <c:v>412025</c:v>
                </c:pt>
                <c:pt idx="17">
                  <c:v>409677</c:v>
                </c:pt>
                <c:pt idx="18">
                  <c:v>411470</c:v>
                </c:pt>
                <c:pt idx="19">
                  <c:v>411751</c:v>
                </c:pt>
                <c:pt idx="20">
                  <c:v>414603</c:v>
                </c:pt>
                <c:pt idx="21">
                  <c:v>414669</c:v>
                </c:pt>
                <c:pt idx="22">
                  <c:v>408780</c:v>
                </c:pt>
                <c:pt idx="23">
                  <c:v>407310</c:v>
                </c:pt>
                <c:pt idx="24">
                  <c:v>408994</c:v>
                </c:pt>
                <c:pt idx="25">
                  <c:v>407730</c:v>
                </c:pt>
                <c:pt idx="26">
                  <c:v>411512</c:v>
                </c:pt>
                <c:pt idx="27">
                  <c:v>412557</c:v>
                </c:pt>
                <c:pt idx="28">
                  <c:v>414158</c:v>
                </c:pt>
                <c:pt idx="29">
                  <c:v>414383</c:v>
                </c:pt>
                <c:pt idx="30">
                  <c:v>416266</c:v>
                </c:pt>
                <c:pt idx="31">
                  <c:v>419147</c:v>
                </c:pt>
                <c:pt idx="32">
                  <c:v>421225</c:v>
                </c:pt>
                <c:pt idx="33">
                  <c:v>423337</c:v>
                </c:pt>
                <c:pt idx="34">
                  <c:v>424904</c:v>
                </c:pt>
                <c:pt idx="35">
                  <c:v>426624</c:v>
                </c:pt>
                <c:pt idx="36">
                  <c:v>427210</c:v>
                </c:pt>
                <c:pt idx="37">
                  <c:v>429382</c:v>
                </c:pt>
                <c:pt idx="38">
                  <c:v>430681</c:v>
                </c:pt>
                <c:pt idx="39">
                  <c:v>429719</c:v>
                </c:pt>
                <c:pt idx="40">
                  <c:v>430430</c:v>
                </c:pt>
                <c:pt idx="41">
                  <c:v>430887</c:v>
                </c:pt>
                <c:pt idx="42">
                  <c:v>429622</c:v>
                </c:pt>
                <c:pt idx="43">
                  <c:v>427379</c:v>
                </c:pt>
                <c:pt idx="44">
                  <c:v>430587</c:v>
                </c:pt>
                <c:pt idx="45">
                  <c:v>432322</c:v>
                </c:pt>
                <c:pt idx="46">
                  <c:v>430986</c:v>
                </c:pt>
                <c:pt idx="47">
                  <c:v>431800</c:v>
                </c:pt>
                <c:pt idx="48">
                  <c:v>431678</c:v>
                </c:pt>
                <c:pt idx="49">
                  <c:v>434180</c:v>
                </c:pt>
                <c:pt idx="50">
                  <c:v>437738</c:v>
                </c:pt>
                <c:pt idx="51">
                  <c:v>439966</c:v>
                </c:pt>
                <c:pt idx="52">
                  <c:v>442862</c:v>
                </c:pt>
                <c:pt idx="53">
                  <c:v>445794</c:v>
                </c:pt>
                <c:pt idx="54">
                  <c:v>447960</c:v>
                </c:pt>
                <c:pt idx="55">
                  <c:v>443521</c:v>
                </c:pt>
                <c:pt idx="56">
                  <c:v>445199</c:v>
                </c:pt>
                <c:pt idx="57">
                  <c:v>448557</c:v>
                </c:pt>
                <c:pt idx="58">
                  <c:v>447710</c:v>
                </c:pt>
                <c:pt idx="59">
                  <c:v>450092</c:v>
                </c:pt>
                <c:pt idx="60">
                  <c:v>446874</c:v>
                </c:pt>
                <c:pt idx="61">
                  <c:v>445216</c:v>
                </c:pt>
                <c:pt idx="62">
                  <c:v>448746</c:v>
                </c:pt>
                <c:pt idx="63">
                  <c:v>449695</c:v>
                </c:pt>
                <c:pt idx="64">
                  <c:v>443932</c:v>
                </c:pt>
                <c:pt idx="65">
                  <c:v>444786</c:v>
                </c:pt>
                <c:pt idx="66">
                  <c:v>441328</c:v>
                </c:pt>
                <c:pt idx="67">
                  <c:v>437728</c:v>
                </c:pt>
                <c:pt idx="68">
                  <c:v>434142</c:v>
                </c:pt>
                <c:pt idx="69">
                  <c:v>429409</c:v>
                </c:pt>
                <c:pt idx="70">
                  <c:v>423901</c:v>
                </c:pt>
                <c:pt idx="71">
                  <c:v>422755</c:v>
                </c:pt>
                <c:pt idx="72">
                  <c:v>416721</c:v>
                </c:pt>
                <c:pt idx="73">
                  <c:v>415166</c:v>
                </c:pt>
                <c:pt idx="74">
                  <c:v>417092</c:v>
                </c:pt>
                <c:pt idx="75">
                  <c:v>419038</c:v>
                </c:pt>
                <c:pt idx="76">
                  <c:v>421737</c:v>
                </c:pt>
                <c:pt idx="77">
                  <c:v>424461</c:v>
                </c:pt>
                <c:pt idx="78">
                  <c:v>426521</c:v>
                </c:pt>
                <c:pt idx="79">
                  <c:v>429296</c:v>
                </c:pt>
                <c:pt idx="80">
                  <c:v>432814</c:v>
                </c:pt>
                <c:pt idx="81">
                  <c:v>436600</c:v>
                </c:pt>
                <c:pt idx="82">
                  <c:v>441474</c:v>
                </c:pt>
                <c:pt idx="83">
                  <c:v>446583</c:v>
                </c:pt>
                <c:pt idx="84">
                  <c:v>451165</c:v>
                </c:pt>
                <c:pt idx="85">
                  <c:v>456792</c:v>
                </c:pt>
                <c:pt idx="86">
                  <c:v>463938</c:v>
                </c:pt>
                <c:pt idx="87">
                  <c:v>470276</c:v>
                </c:pt>
                <c:pt idx="88">
                  <c:v>475988</c:v>
                </c:pt>
                <c:pt idx="89">
                  <c:v>480754</c:v>
                </c:pt>
                <c:pt idx="90">
                  <c:v>483024</c:v>
                </c:pt>
                <c:pt idx="91">
                  <c:v>486358</c:v>
                </c:pt>
                <c:pt idx="92">
                  <c:v>490959</c:v>
                </c:pt>
                <c:pt idx="93">
                  <c:v>495089</c:v>
                </c:pt>
                <c:pt idx="94">
                  <c:v>499876</c:v>
                </c:pt>
                <c:pt idx="95">
                  <c:v>503635</c:v>
                </c:pt>
                <c:pt idx="96">
                  <c:v>506298</c:v>
                </c:pt>
                <c:pt idx="97">
                  <c:v>512123</c:v>
                </c:pt>
                <c:pt idx="98">
                  <c:v>516995</c:v>
                </c:pt>
                <c:pt idx="99">
                  <c:v>522152</c:v>
                </c:pt>
                <c:pt idx="100">
                  <c:v>528771</c:v>
                </c:pt>
                <c:pt idx="101">
                  <c:v>532638</c:v>
                </c:pt>
                <c:pt idx="102">
                  <c:v>535865</c:v>
                </c:pt>
                <c:pt idx="103">
                  <c:v>540049</c:v>
                </c:pt>
                <c:pt idx="104">
                  <c:v>544010</c:v>
                </c:pt>
                <c:pt idx="105">
                  <c:v>549911</c:v>
                </c:pt>
                <c:pt idx="106">
                  <c:v>553959</c:v>
                </c:pt>
                <c:pt idx="107">
                  <c:v>559838</c:v>
                </c:pt>
                <c:pt idx="108">
                  <c:v>566107</c:v>
                </c:pt>
                <c:pt idx="109">
                  <c:v>571475</c:v>
                </c:pt>
                <c:pt idx="110">
                  <c:v>579184</c:v>
                </c:pt>
                <c:pt idx="111">
                  <c:v>584227</c:v>
                </c:pt>
                <c:pt idx="112">
                  <c:v>590257</c:v>
                </c:pt>
                <c:pt idx="113">
                  <c:v>596047</c:v>
                </c:pt>
                <c:pt idx="114">
                  <c:v>601240</c:v>
                </c:pt>
                <c:pt idx="115">
                  <c:v>605037</c:v>
                </c:pt>
                <c:pt idx="116">
                  <c:v>610440</c:v>
                </c:pt>
                <c:pt idx="117">
                  <c:v>615851</c:v>
                </c:pt>
                <c:pt idx="118">
                  <c:v>621646</c:v>
                </c:pt>
                <c:pt idx="119">
                  <c:v>626282</c:v>
                </c:pt>
                <c:pt idx="120">
                  <c:v>632846</c:v>
                </c:pt>
                <c:pt idx="121">
                  <c:v>637581</c:v>
                </c:pt>
                <c:pt idx="122">
                  <c:v>643694</c:v>
                </c:pt>
                <c:pt idx="123">
                  <c:v>649919</c:v>
                </c:pt>
                <c:pt idx="124">
                  <c:v>653854</c:v>
                </c:pt>
                <c:pt idx="125">
                  <c:v>682242</c:v>
                </c:pt>
                <c:pt idx="126">
                  <c:v>660481</c:v>
                </c:pt>
                <c:pt idx="127">
                  <c:v>664620</c:v>
                </c:pt>
                <c:pt idx="128">
                  <c:v>669947</c:v>
                </c:pt>
                <c:pt idx="129">
                  <c:v>674074</c:v>
                </c:pt>
                <c:pt idx="130">
                  <c:v>680004</c:v>
                </c:pt>
                <c:pt idx="131">
                  <c:v>682087</c:v>
                </c:pt>
                <c:pt idx="132">
                  <c:v>688313</c:v>
                </c:pt>
                <c:pt idx="133">
                  <c:v>693304</c:v>
                </c:pt>
                <c:pt idx="134">
                  <c:v>699338</c:v>
                </c:pt>
                <c:pt idx="135">
                  <c:v>705016</c:v>
                </c:pt>
                <c:pt idx="136">
                  <c:v>711025</c:v>
                </c:pt>
                <c:pt idx="137">
                  <c:v>715930</c:v>
                </c:pt>
                <c:pt idx="138">
                  <c:v>720455</c:v>
                </c:pt>
                <c:pt idx="139">
                  <c:v>721879</c:v>
                </c:pt>
                <c:pt idx="140">
                  <c:v>726403</c:v>
                </c:pt>
                <c:pt idx="141">
                  <c:v>731077</c:v>
                </c:pt>
                <c:pt idx="142">
                  <c:v>735359</c:v>
                </c:pt>
                <c:pt idx="143">
                  <c:v>739558</c:v>
                </c:pt>
                <c:pt idx="144">
                  <c:v>744215</c:v>
                </c:pt>
                <c:pt idx="145">
                  <c:v>745165</c:v>
                </c:pt>
                <c:pt idx="146">
                  <c:v>749398</c:v>
                </c:pt>
                <c:pt idx="147">
                  <c:v>755097</c:v>
                </c:pt>
                <c:pt idx="148">
                  <c:v>758930</c:v>
                </c:pt>
                <c:pt idx="149">
                  <c:v>760951</c:v>
                </c:pt>
                <c:pt idx="150">
                  <c:v>762865</c:v>
                </c:pt>
                <c:pt idx="151">
                  <c:v>763627</c:v>
                </c:pt>
                <c:pt idx="152">
                  <c:v>763723</c:v>
                </c:pt>
                <c:pt idx="153">
                  <c:v>766758</c:v>
                </c:pt>
                <c:pt idx="154">
                  <c:v>770485</c:v>
                </c:pt>
                <c:pt idx="155">
                  <c:v>772504</c:v>
                </c:pt>
                <c:pt idx="156">
                  <c:v>774748</c:v>
                </c:pt>
                <c:pt idx="157">
                  <c:v>776723</c:v>
                </c:pt>
                <c:pt idx="158">
                  <c:v>777065</c:v>
                </c:pt>
                <c:pt idx="159">
                  <c:v>779945</c:v>
                </c:pt>
                <c:pt idx="160">
                  <c:v>782970</c:v>
                </c:pt>
                <c:pt idx="161">
                  <c:v>784696</c:v>
                </c:pt>
                <c:pt idx="162">
                  <c:v>785078</c:v>
                </c:pt>
                <c:pt idx="163">
                  <c:v>784147</c:v>
                </c:pt>
                <c:pt idx="164">
                  <c:v>787589</c:v>
                </c:pt>
                <c:pt idx="165">
                  <c:v>792096</c:v>
                </c:pt>
                <c:pt idx="166">
                  <c:v>794442</c:v>
                </c:pt>
                <c:pt idx="167">
                  <c:v>798698</c:v>
                </c:pt>
                <c:pt idx="168">
                  <c:v>802565</c:v>
                </c:pt>
                <c:pt idx="169">
                  <c:v>805556</c:v>
                </c:pt>
                <c:pt idx="170">
                  <c:v>810297</c:v>
                </c:pt>
                <c:pt idx="171">
                  <c:v>814037</c:v>
                </c:pt>
                <c:pt idx="172">
                  <c:v>817978</c:v>
                </c:pt>
                <c:pt idx="173">
                  <c:v>821571</c:v>
                </c:pt>
                <c:pt idx="174">
                  <c:v>822940</c:v>
                </c:pt>
                <c:pt idx="175">
                  <c:v>823813</c:v>
                </c:pt>
                <c:pt idx="176">
                  <c:v>827581</c:v>
                </c:pt>
                <c:pt idx="177">
                  <c:v>831311</c:v>
                </c:pt>
                <c:pt idx="178">
                  <c:v>835452</c:v>
                </c:pt>
                <c:pt idx="179">
                  <c:v>839871</c:v>
                </c:pt>
                <c:pt idx="180">
                  <c:v>844280</c:v>
                </c:pt>
                <c:pt idx="181">
                  <c:v>848682</c:v>
                </c:pt>
                <c:pt idx="182">
                  <c:v>852897</c:v>
                </c:pt>
                <c:pt idx="183">
                  <c:v>858917</c:v>
                </c:pt>
                <c:pt idx="184">
                  <c:v>865249</c:v>
                </c:pt>
                <c:pt idx="185">
                  <c:v>870285</c:v>
                </c:pt>
                <c:pt idx="186">
                  <c:v>873671</c:v>
                </c:pt>
                <c:pt idx="187">
                  <c:v>875880</c:v>
                </c:pt>
                <c:pt idx="188">
                  <c:v>879118</c:v>
                </c:pt>
                <c:pt idx="189">
                  <c:v>881533</c:v>
                </c:pt>
                <c:pt idx="190">
                  <c:v>885503</c:v>
                </c:pt>
                <c:pt idx="191">
                  <c:v>888435</c:v>
                </c:pt>
                <c:pt idx="192">
                  <c:v>890266</c:v>
                </c:pt>
                <c:pt idx="193">
                  <c:v>890999</c:v>
                </c:pt>
                <c:pt idx="194">
                  <c:v>894520</c:v>
                </c:pt>
                <c:pt idx="195">
                  <c:v>899135</c:v>
                </c:pt>
                <c:pt idx="196">
                  <c:v>902906</c:v>
                </c:pt>
                <c:pt idx="197">
                  <c:v>906009</c:v>
                </c:pt>
                <c:pt idx="198">
                  <c:v>906750</c:v>
                </c:pt>
                <c:pt idx="199">
                  <c:v>908476</c:v>
                </c:pt>
                <c:pt idx="200">
                  <c:v>913410</c:v>
                </c:pt>
                <c:pt idx="201">
                  <c:v>917118</c:v>
                </c:pt>
                <c:pt idx="202">
                  <c:v>920956</c:v>
                </c:pt>
                <c:pt idx="203">
                  <c:v>919670</c:v>
                </c:pt>
                <c:pt idx="204">
                  <c:v>923518</c:v>
                </c:pt>
                <c:pt idx="205">
                  <c:v>927057</c:v>
                </c:pt>
                <c:pt idx="206">
                  <c:v>927620</c:v>
                </c:pt>
                <c:pt idx="207">
                  <c:v>931575</c:v>
                </c:pt>
                <c:pt idx="208">
                  <c:v>934542</c:v>
                </c:pt>
                <c:pt idx="209">
                  <c:v>936612</c:v>
                </c:pt>
                <c:pt idx="210">
                  <c:v>939107</c:v>
                </c:pt>
                <c:pt idx="211">
                  <c:v>940903</c:v>
                </c:pt>
                <c:pt idx="212">
                  <c:v>942290</c:v>
                </c:pt>
                <c:pt idx="213" formatCode="_ * #.##0_ ;_ * \-#.##0_ ;_ * &quot;-&quot;??_ ;_ @_ ">
                  <c:v>943402</c:v>
                </c:pt>
                <c:pt idx="214" formatCode="_ * #.##0_ ;_ * \-#.##0_ ;_ * &quot;-&quot;??_ ;_ @_ ">
                  <c:v>945650</c:v>
                </c:pt>
                <c:pt idx="215" formatCode="_ * #.##0_ ;_ * \-#.##0_ ;_ * &quot;-&quot;??_ ;_ @_ ">
                  <c:v>946769</c:v>
                </c:pt>
                <c:pt idx="216" formatCode="_ * #.##0_ ;_ * \-#.##0_ ;_ * &quot;-&quot;??_ ;_ @_ ">
                  <c:v>949808</c:v>
                </c:pt>
                <c:pt idx="217" formatCode="_ * #.##0_ ;_ * \-#.##0_ ;_ * &quot;-&quot;??_ ;_ @_ ">
                  <c:v>952879</c:v>
                </c:pt>
                <c:pt idx="218" formatCode="_ * #.##0_ ;_ * \-#.##0_ ;_ * &quot;-&quot;??_ ;_ @_ ">
                  <c:v>956485</c:v>
                </c:pt>
                <c:pt idx="219" formatCode="_ * #.##0_ ;_ * \-#.##0_ ;_ * &quot;-&quot;??_ ;_ @_ ">
                  <c:v>959332</c:v>
                </c:pt>
                <c:pt idx="220" formatCode="_ * #.##0_ ;_ * \-#.##0_ ;_ * &quot;-&quot;??_ ;_ @_ ">
                  <c:v>1217261</c:v>
                </c:pt>
                <c:pt idx="221" formatCode="_ * #.##0_ ;_ * \-#.##0_ ;_ * &quot;-&quot;??_ ;_ @_ ">
                  <c:v>1281522</c:v>
                </c:pt>
                <c:pt idx="222" formatCode="_ * #.##0_ ;_ * \-#.##0_ ;_ * &quot;-&quot;??_ ;_ @_ ">
                  <c:v>1321122</c:v>
                </c:pt>
                <c:pt idx="223" formatCode="_ * #.##0_ ;_ * \-#.##0_ ;_ * &quot;-&quot;??_ ;_ @_ ">
                  <c:v>1334159</c:v>
                </c:pt>
                <c:pt idx="224" formatCode="_ * #.##0_ ;_ * \-#.##0_ ;_ * &quot;-&quot;??_ ;_ @_ ">
                  <c:v>1348692</c:v>
                </c:pt>
                <c:pt idx="225" formatCode="_ * #.##0_ ;_ * \-#.##0_ ;_ * &quot;-&quot;??_ ;_ @_ ">
                  <c:v>1361210</c:v>
                </c:pt>
                <c:pt idx="226" formatCode="_ * #.##0_ ;_ * \-#.##0_ ;_ * &quot;-&quot;??_ ;_ @_ ">
                  <c:v>1373260</c:v>
                </c:pt>
                <c:pt idx="227" formatCode="_ * #.##0_ ;_ * \-#.##0_ ;_ * &quot;-&quot;??_ ;_ @_ ">
                  <c:v>1384035</c:v>
                </c:pt>
                <c:pt idx="228" formatCode="_ * #.##0_ ;_ * \-#.##0_ ;_ * &quot;-&quot;??_ ;_ @_ ">
                  <c:v>1395152</c:v>
                </c:pt>
                <c:pt idx="229" formatCode="_ * #.##0_ ;_ * \-#.##0_ ;_ * &quot;-&quot;??_ ;_ @_ ">
                  <c:v>1405706</c:v>
                </c:pt>
                <c:pt idx="230" formatCode="_ * #.##0_ ;_ * \-#.##0_ ;_ * &quot;-&quot;??_ ;_ @_ ">
                  <c:v>1416206</c:v>
                </c:pt>
                <c:pt idx="231" formatCode="_ * #.##0_ ;_ * \-#.##0_ ;_ * &quot;-&quot;??_ ;_ @_ ">
                  <c:v>1426995</c:v>
                </c:pt>
                <c:pt idx="232" formatCode="_ * #.##0_ ;_ * \-#.##0_ ;_ * &quot;-&quot;??_ ;_ @_ ">
                  <c:v>1460146</c:v>
                </c:pt>
                <c:pt idx="233" formatCode="_ * #.##0_ ;_ * \-#.##0_ ;_ * &quot;-&quot;??_ ;_ @_ ">
                  <c:v>1477260</c:v>
                </c:pt>
                <c:pt idx="234" formatCode="_ * #.##0_ ;_ * \-#.##0_ ;_ * &quot;-&quot;??_ ;_ @_ ">
                  <c:v>1485463</c:v>
                </c:pt>
                <c:pt idx="235" formatCode="_ * #.##0_ ;_ * \-#.##0_ ;_ * &quot;-&quot;??_ ;_ @_ ">
                  <c:v>1490420</c:v>
                </c:pt>
                <c:pt idx="236" formatCode="_ * #.##0_ ;_ * \-#.##0_ ;_ * &quot;-&quot;??_ ;_ @_ ">
                  <c:v>1498610</c:v>
                </c:pt>
                <c:pt idx="237">
                  <c:v>1507321</c:v>
                </c:pt>
                <c:pt idx="238">
                  <c:v>1513900</c:v>
                </c:pt>
                <c:pt idx="239">
                  <c:v>1523231</c:v>
                </c:pt>
                <c:pt idx="240" formatCode="_ * #.##0_ ;_ * \-#.##0_ ;_ * &quot;-&quot;??_ ;_ @_ ">
                  <c:v>1525733</c:v>
                </c:pt>
                <c:pt idx="241" formatCode="_ * #.##0_ ;_ * \-#.##0_ ;_ * &quot;-&quot;??_ ;_ @_ ">
                  <c:v>1534779</c:v>
                </c:pt>
                <c:pt idx="242" formatCode="_ * #.##0_ ;_ * \-#.##0_ ;_ * &quot;-&quot;??_ ;_ @_ ">
                  <c:v>1545622</c:v>
                </c:pt>
                <c:pt idx="243" formatCode="_ * #.##0_ ;_ * \-#.##0_ ;_ * &quot;-&quot;??_ ;_ @_ ">
                  <c:v>1553652</c:v>
                </c:pt>
                <c:pt idx="244" formatCode="_ * #.##0_ ;_ * \-#.##0_ ;_ * &quot;-&quot;??_ ;_ @_ ">
                  <c:v>1561857</c:v>
                </c:pt>
                <c:pt idx="245" formatCode="_ * #.##0_ ;_ * \-#.##0_ ;_ * &quot;-&quot;??_ ;_ @_ ">
                  <c:v>1567027</c:v>
                </c:pt>
                <c:pt idx="246">
                  <c:v>1573199</c:v>
                </c:pt>
                <c:pt idx="247">
                  <c:v>1580018</c:v>
                </c:pt>
                <c:pt idx="248" formatCode="_ * #.##0_ ;_ * \-#.##0_ ;_ * &quot;-&quot;??_ ;_ @_ ">
                  <c:v>1586831</c:v>
                </c:pt>
                <c:pt idx="249" formatCode="_ * #.##0_ ;_ * \-#.##0_ ;_ * &quot;-&quot;??_ ;_ @_ ">
                  <c:v>1594141</c:v>
                </c:pt>
                <c:pt idx="250" formatCode="_ * #.##0_ ;_ * \-#.##0_ ;_ * &quot;-&quot;??_ ;_ @_ ">
                  <c:v>1582218</c:v>
                </c:pt>
                <c:pt idx="251" formatCode="_ * #.##0_ ;_ * \-#.##0_ ;_ * &quot;-&quot;??_ ;_ @_ ">
                  <c:v>1591320</c:v>
                </c:pt>
                <c:pt idx="252" formatCode="_ * #.##0_ ;_ * \-#.##0_ ;_ * &quot;-&quot;??_ ;_ @_ ">
                  <c:v>1598062</c:v>
                </c:pt>
                <c:pt idx="253" formatCode="_ * #.##0_ ;_ * \-#.##0_ ;_ * &quot;-&quot;??_ ;_ @_ ">
                  <c:v>1607381</c:v>
                </c:pt>
                <c:pt idx="254">
                  <c:v>1615800</c:v>
                </c:pt>
                <c:pt idx="255" formatCode="_ * #.##0_ ;_ * \-#.##0_ ;_ * &quot;-&quot;??_ ;_ @_ ">
                  <c:v>1626186</c:v>
                </c:pt>
                <c:pt idx="256" formatCode="_ * #.##0_ ;_ * \-#.##0_ ;_ * &quot;-&quot;??_ ;_ @_ ">
                  <c:v>1634583</c:v>
                </c:pt>
                <c:pt idx="257" formatCode="_ * #.##0_ ;_ * \-#.##0_ ;_ * &quot;-&quot;??_ ;_ @_ ">
                  <c:v>1640255</c:v>
                </c:pt>
                <c:pt idx="258" formatCode="_ * #.##0_ ;_ * \-#.##0_ ;_ * &quot;-&quot;??_ ;_ @_ ">
                  <c:v>1643712</c:v>
                </c:pt>
                <c:pt idx="259" formatCode="_ * #.##0_ ;_ * \-#.##0_ ;_ * &quot;-&quot;??_ ;_ @_ ">
                  <c:v>1648860</c:v>
                </c:pt>
                <c:pt idx="260" formatCode="_ * #.##0_ ;_ * \-#.##0_ ;_ * &quot;-&quot;??_ ;_ @_ ">
                  <c:v>1660175</c:v>
                </c:pt>
                <c:pt idx="261" formatCode="_ * #.##0_ ;_ * \-#.##0_ ;_ * &quot;-&quot;??_ ;_ @_ ">
                  <c:v>1664745</c:v>
                </c:pt>
                <c:pt idx="262" formatCode="_ * #.##0_ ;_ * \-#.##0_ ;_ * &quot;-&quot;??_ ;_ @_ ">
                  <c:v>1675036.7779038078</c:v>
                </c:pt>
                <c:pt idx="263" formatCode="_ * #.##0_ ;_ * \-#.##0_ ;_ * &quot;-&quot;??_ ;_ @_ ">
                  <c:v>1679973.6870614178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B-7E64-45DC-A231-41C16B6A8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939200"/>
        <c:axId val="305940736"/>
      </c:lineChart>
      <c:catAx>
        <c:axId val="3059194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305921024"/>
        <c:crosses val="autoZero"/>
        <c:auto val="0"/>
        <c:lblAlgn val="ctr"/>
        <c:lblOffset val="100"/>
        <c:tickLblSkip val="3"/>
        <c:tickMarkSkip val="1"/>
        <c:noMultiLvlLbl val="0"/>
      </c:catAx>
      <c:valAx>
        <c:axId val="305921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305919488"/>
        <c:crosses val="autoZero"/>
        <c:crossBetween val="between"/>
      </c:valAx>
      <c:catAx>
        <c:axId val="305939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5940736"/>
        <c:crosses val="autoZero"/>
        <c:auto val="1"/>
        <c:lblAlgn val="ctr"/>
        <c:lblOffset val="100"/>
        <c:noMultiLvlLbl val="0"/>
      </c:catAx>
      <c:valAx>
        <c:axId val="305940736"/>
        <c:scaling>
          <c:orientation val="minMax"/>
          <c:max val="2000000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305939200"/>
        <c:crosses val="max"/>
        <c:crossBetween val="between"/>
        <c:majorUnit val="250000"/>
      </c:valAx>
      <c:spPr>
        <a:noFill/>
        <a:ln w="270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1124760550372E-2"/>
          <c:y val="2.8583301916165718E-2"/>
          <c:w val="0.9483281514561335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41128">
              <a:solidFill>
                <a:srgbClr val="FF0000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FF0000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3336779402253769E-2"/>
                  <c:y val="-3.642585553754269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>
                        <a:solidFill>
                          <a:srgbClr val="DD0806"/>
                        </a:solidFill>
                        <a:latin typeface="Verdana"/>
                        <a:ea typeface="Verdana"/>
                        <a:cs typeface="Verdana"/>
                      </a:rPr>
                      <a:t>233,2</a:t>
                    </a:r>
                    <a:endParaRPr lang="en-US" sz="1133" b="0" i="0" u="none" strike="noStrike" kern="1200" baseline="0" dirty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31-4FAE-87E1-46AA3AD6A32D}"/>
                </c:ext>
              </c:extLst>
            </c:dLbl>
            <c:dLbl>
              <c:idx val="20"/>
              <c:layout>
                <c:manualLayout>
                  <c:x val="-3.3336678443203364E-2"/>
                  <c:y val="-2.833122548803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31-4FAE-87E1-46AA3AD6A32D}"/>
                </c:ext>
              </c:extLst>
            </c:dLbl>
            <c:dLbl>
              <c:idx val="21"/>
              <c:layout>
                <c:manualLayout>
                  <c:x val="-1.2821799401232063E-3"/>
                  <c:y val="-2.4283907561170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40-4DE5-9D0D-EC5FE75F5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s-AR" sz="1200" b="1" i="0" u="none" strike="noStrike" kern="1200" baseline="0">
                    <a:solidFill>
                      <a:srgbClr val="DD0806"/>
                    </a:solidFill>
                    <a:latin typeface="Verdana"/>
                    <a:ea typeface="Verdana"/>
                    <a:cs typeface="Verdana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Sheet1!$A$1:$V$1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strCache>
            </c:strRef>
          </c:cat>
          <c:val>
            <c:numRef>
              <c:f>Sheet1!$A$2:$V$2</c:f>
              <c:numCache>
                <c:formatCode>0.0</c:formatCode>
                <c:ptCount val="22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74.400000000000006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B31-4FAE-87E1-46AA3AD6A32D}"/>
            </c:ext>
          </c:extLst>
        </c:ser>
        <c:ser>
          <c:idx val="2"/>
          <c:order val="1"/>
          <c:spPr>
            <a:ln w="41275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rgbClr val="003366"/>
              </a:solidFill>
              <a:ln>
                <a:solidFill>
                  <a:srgbClr val="003366"/>
                </a:solidFill>
              </a:ln>
            </c:spPr>
          </c:marker>
          <c:dPt>
            <c:idx val="4"/>
            <c:bubble3D val="0"/>
            <c:spPr>
              <a:ln w="41148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2B31-4FAE-87E1-46AA3AD6A32D}"/>
              </c:ext>
            </c:extLst>
          </c:dPt>
          <c:dLbls>
            <c:dLbl>
              <c:idx val="1"/>
              <c:layout>
                <c:manualLayout>
                  <c:x val="-4.3594117964189015E-2"/>
                  <c:y val="-3.0354884451463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31-4FAE-87E1-46AA3AD6A32D}"/>
                </c:ext>
              </c:extLst>
            </c:dLbl>
            <c:dLbl>
              <c:idx val="20"/>
              <c:layout>
                <c:manualLayout>
                  <c:x val="-3.3336678443203364E-2"/>
                  <c:y val="-3.2378543414894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31-4FAE-87E1-46AA3AD6A32D}"/>
                </c:ext>
              </c:extLst>
            </c:dLbl>
            <c:dLbl>
              <c:idx val="21"/>
              <c:layout>
                <c:manualLayout>
                  <c:x val="-1.2821799401232063E-3"/>
                  <c:y val="-2.2260248597739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40-4DE5-9D0D-EC5FE75F5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3366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Sheet1!$A$1:$V$1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strCache>
            </c:strRef>
          </c:cat>
          <c:val>
            <c:numRef>
              <c:f>Sheet1!$A$3:$V$3</c:f>
              <c:numCache>
                <c:formatCode>0.0</c:formatCode>
                <c:ptCount val="22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39.700000000000003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31-4FAE-87E1-46AA3AD6A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65984"/>
        <c:axId val="305475968"/>
      </c:lineChart>
      <c:catAx>
        <c:axId val="30546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2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3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305475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54759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05465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3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098779134295228E-3"/>
          <c:y val="8.2236842105263164E-2"/>
          <c:w val="0.98335183129855719"/>
          <c:h val="0.80098684210526316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VISITAS</c:v>
                </c:pt>
              </c:strCache>
            </c:strRef>
          </c:tx>
          <c:spPr>
            <a:ln w="38583">
              <a:solidFill>
                <a:srgbClr val="009900"/>
              </a:solidFill>
              <a:prstDash val="solid"/>
            </a:ln>
          </c:spPr>
          <c:marker>
            <c:symbol val="x"/>
            <c:size val="10"/>
            <c:spPr>
              <a:solidFill>
                <a:srgbClr val="009900"/>
              </a:solidFill>
              <a:ln>
                <a:solidFill>
                  <a:srgbClr val="0099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1088082901554411E-2"/>
                  <c:y val="-3.246753246753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AA1-4A80-A37C-A8BBEED085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A1-4A80-A37C-A8BBEED0857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A1-4A80-A37C-A8BBEED0857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A1-4A80-A37C-A8BBEED0857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AA1-4A80-A37C-A8BBEED0857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A1-4A80-A37C-A8BBEED0857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AA1-4A80-A37C-A8BBEED0857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AA1-4A80-A37C-A8BBEED0857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AA1-4A80-A37C-A8BBEED0857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AA1-4A80-A37C-A8BBEED0857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AA1-4A80-A37C-A8BBEED0857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AA1-4A80-A37C-A8BBEED0857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AA1-4A80-A37C-A8BBEED08570}"/>
                </c:ext>
              </c:extLst>
            </c:dLbl>
            <c:dLbl>
              <c:idx val="13"/>
              <c:layout>
                <c:manualLayout>
                  <c:x val="-5.9585492227979271E-2"/>
                  <c:y val="-4.545454545454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AA1-4A80-A37C-A8BBEED08570}"/>
                </c:ext>
              </c:extLst>
            </c:dLbl>
            <c:dLbl>
              <c:idx val="14"/>
              <c:layout>
                <c:manualLayout>
                  <c:x val="-3.8860103626943004E-3"/>
                  <c:y val="-4.1125541125541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B6-4920-98EA-CF643AA2D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B050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Sheet1!$B$2:$P$2</c:f>
              <c:numCache>
                <c:formatCode>#,##0</c:formatCode>
                <c:ptCount val="15"/>
                <c:pt idx="0">
                  <c:v>165000</c:v>
                </c:pt>
                <c:pt idx="1">
                  <c:v>215000</c:v>
                </c:pt>
                <c:pt idx="2">
                  <c:v>340000</c:v>
                </c:pt>
                <c:pt idx="3">
                  <c:v>440000</c:v>
                </c:pt>
                <c:pt idx="4">
                  <c:v>470000</c:v>
                </c:pt>
                <c:pt idx="5">
                  <c:v>480000</c:v>
                </c:pt>
                <c:pt idx="6">
                  <c:v>560000</c:v>
                </c:pt>
                <c:pt idx="7">
                  <c:v>710000</c:v>
                </c:pt>
                <c:pt idx="8">
                  <c:v>620000</c:v>
                </c:pt>
                <c:pt idx="9">
                  <c:v>680000</c:v>
                </c:pt>
                <c:pt idx="10">
                  <c:v>722818.86647721089</c:v>
                </c:pt>
                <c:pt idx="11">
                  <c:v>725000</c:v>
                </c:pt>
                <c:pt idx="12">
                  <c:v>760000</c:v>
                </c:pt>
                <c:pt idx="13">
                  <c:v>780000</c:v>
                </c:pt>
                <c:pt idx="14">
                  <c:v>816000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A52-43E4-87D2-B70BDE2B6BA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RECOMENDACIONES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B6-4920-98EA-CF643AA2D5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B6-4920-98EA-CF643AA2D5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B6-4920-98EA-CF643AA2D5F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B6-4920-98EA-CF643AA2D5F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B6-4920-98EA-CF643AA2D5F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B6-4920-98EA-CF643AA2D5F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B6-4920-98EA-CF643AA2D5F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B6-4920-98EA-CF643AA2D5F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B6-4920-98EA-CF643AA2D5F9}"/>
                </c:ext>
              </c:extLst>
            </c:dLbl>
            <c:dLbl>
              <c:idx val="13"/>
              <c:layout>
                <c:manualLayout>
                  <c:x val="-3.1088082901554404E-2"/>
                  <c:y val="3.6796536796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52-43E4-87D2-B70BDE2B6BA1}"/>
                </c:ext>
              </c:extLst>
            </c:dLbl>
            <c:dLbl>
              <c:idx val="14"/>
              <c:layout>
                <c:manualLayout>
                  <c:x val="-1.8998053417149004E-16"/>
                  <c:y val="-3.6796536796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B6-4920-98EA-CF643AA2D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Sheet1!$B$3:$P$3</c:f>
              <c:numCache>
                <c:formatCode>#,##0</c:formatCode>
                <c:ptCount val="15"/>
                <c:pt idx="0">
                  <c:v>420000</c:v>
                </c:pt>
                <c:pt idx="1">
                  <c:v>600000</c:v>
                </c:pt>
                <c:pt idx="2">
                  <c:v>900000</c:v>
                </c:pt>
                <c:pt idx="3">
                  <c:v>1000000</c:v>
                </c:pt>
                <c:pt idx="4">
                  <c:v>1140000</c:v>
                </c:pt>
                <c:pt idx="5">
                  <c:v>1230000</c:v>
                </c:pt>
                <c:pt idx="6">
                  <c:v>1360000</c:v>
                </c:pt>
                <c:pt idx="7">
                  <c:v>1430000</c:v>
                </c:pt>
                <c:pt idx="8">
                  <c:v>1400000</c:v>
                </c:pt>
                <c:pt idx="9">
                  <c:v>1410000</c:v>
                </c:pt>
                <c:pt idx="10">
                  <c:v>1529392.4330973066</c:v>
                </c:pt>
                <c:pt idx="11">
                  <c:v>1550000</c:v>
                </c:pt>
                <c:pt idx="12">
                  <c:v>1560000</c:v>
                </c:pt>
                <c:pt idx="13">
                  <c:v>1750000</c:v>
                </c:pt>
                <c:pt idx="14">
                  <c:v>1803000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52-43E4-87D2-B70BDE2B6BA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DENUNCIAS</c:v>
                </c:pt>
              </c:strCache>
            </c:strRef>
          </c:tx>
          <c:spPr>
            <a:ln>
              <a:solidFill>
                <a:srgbClr val="003366"/>
              </a:solidFill>
            </a:ln>
          </c:spPr>
          <c:marker>
            <c:symbol val="circle"/>
            <c:size val="10"/>
            <c:spPr>
              <a:solidFill>
                <a:srgbClr val="003366"/>
              </a:solidFill>
              <a:ln>
                <a:solidFill>
                  <a:srgbClr val="003366"/>
                </a:solidFill>
              </a:ln>
            </c:spPr>
          </c:marker>
          <c:dLbls>
            <c:dLbl>
              <c:idx val="0"/>
              <c:layout>
                <c:manualLayout>
                  <c:x val="-1.2953367875647727E-3"/>
                  <c:y val="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AA1-4A80-A37C-A8BBEED085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A1-4A80-A37C-A8BBEED0857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A1-4A80-A37C-A8BBEED0857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A1-4A80-A37C-A8BBEED0857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A1-4A80-A37C-A8BBEED0857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A1-4A80-A37C-A8BBEED0857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A1-4A80-A37C-A8BBEED0857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A1-4A80-A37C-A8BBEED0857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A1-4A80-A37C-A8BBEED0857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A1-4A80-A37C-A8BBEED0857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A1-4A80-A37C-A8BBEED0857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A1-4A80-A37C-A8BBEED0857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A1-4A80-A37C-A8BBEED08570}"/>
                </c:ext>
              </c:extLst>
            </c:dLbl>
            <c:dLbl>
              <c:idx val="13"/>
              <c:layout>
                <c:manualLayout>
                  <c:x val="-4.5336787564766931E-2"/>
                  <c:y val="3.463203463203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AA1-4A80-A37C-A8BBEED08570}"/>
                </c:ext>
              </c:extLst>
            </c:dLbl>
            <c:dLbl>
              <c:idx val="14"/>
              <c:layout>
                <c:manualLayout>
                  <c:x val="-1.2953367875647669E-3"/>
                  <c:y val="2.3809523809523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8B6-4920-98EA-CF643AA2D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3366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Sheet1!$B$4:$P$4</c:f>
              <c:numCache>
                <c:formatCode>#,##0</c:formatCode>
                <c:ptCount val="15"/>
                <c:pt idx="0">
                  <c:v>70000</c:v>
                </c:pt>
                <c:pt idx="1">
                  <c:v>150000</c:v>
                </c:pt>
                <c:pt idx="2">
                  <c:v>235000</c:v>
                </c:pt>
                <c:pt idx="3">
                  <c:v>240000</c:v>
                </c:pt>
                <c:pt idx="4">
                  <c:v>300000</c:v>
                </c:pt>
                <c:pt idx="5">
                  <c:v>370000</c:v>
                </c:pt>
                <c:pt idx="6">
                  <c:v>370000</c:v>
                </c:pt>
                <c:pt idx="7" formatCode="General">
                  <c:v>470199</c:v>
                </c:pt>
                <c:pt idx="8">
                  <c:v>516667</c:v>
                </c:pt>
                <c:pt idx="9">
                  <c:v>618182</c:v>
                </c:pt>
                <c:pt idx="10">
                  <c:v>522331.11227447179</c:v>
                </c:pt>
                <c:pt idx="11">
                  <c:v>472000</c:v>
                </c:pt>
                <c:pt idx="12">
                  <c:v>600000</c:v>
                </c:pt>
                <c:pt idx="13">
                  <c:v>645000</c:v>
                </c:pt>
                <c:pt idx="14">
                  <c:v>673000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A52-43E4-87D2-B70BDE2B6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182144"/>
        <c:axId val="300188032"/>
      </c:lineChart>
      <c:catAx>
        <c:axId val="30018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646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300188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0188032"/>
        <c:scaling>
          <c:orientation val="minMax"/>
          <c:min val="-1000"/>
        </c:scaling>
        <c:delete val="1"/>
        <c:axPos val="l"/>
        <c:numFmt formatCode="#,##0" sourceLinked="1"/>
        <c:majorTickMark val="out"/>
        <c:minorTickMark val="none"/>
        <c:tickLblPos val="nextTo"/>
        <c:crossAx val="300182144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DD137-BFBE-4935-9B53-599793C4F2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35975FD-4CD6-4ABA-93A9-EF254766D45B}">
      <dgm:prSet phldrT="[Texto]"/>
      <dgm:spPr>
        <a:solidFill>
          <a:srgbClr val="166F80"/>
        </a:solidFill>
      </dgm:spPr>
      <dgm:t>
        <a:bodyPr/>
        <a:lstStyle/>
        <a:p>
          <a:r>
            <a:rPr lang="es-A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Unificación de criterios jurisprudenciales – Fallos de máximas instancias</a:t>
          </a:r>
        </a:p>
      </dgm:t>
    </dgm:pt>
    <dgm:pt modelId="{0E245B8C-D00F-4808-BC01-989224B3AB03}" type="parTrans" cxnId="{85C60297-CF55-4154-B95E-0296DB886EB2}">
      <dgm:prSet/>
      <dgm:spPr/>
      <dgm:t>
        <a:bodyPr/>
        <a:lstStyle/>
        <a:p>
          <a:endParaRPr lang="es-AR"/>
        </a:p>
      </dgm:t>
    </dgm:pt>
    <dgm:pt modelId="{E44A0B86-CE03-4AF3-BF0D-994DCAFFF21E}" type="sibTrans" cxnId="{85C60297-CF55-4154-B95E-0296DB886EB2}">
      <dgm:prSet/>
      <dgm:spPr>
        <a:ln>
          <a:solidFill>
            <a:srgbClr val="166F80"/>
          </a:solidFill>
        </a:ln>
      </dgm:spPr>
      <dgm:t>
        <a:bodyPr/>
        <a:lstStyle/>
        <a:p>
          <a:endParaRPr lang="es-AR"/>
        </a:p>
      </dgm:t>
    </dgm:pt>
    <dgm:pt modelId="{1792E95D-9E66-4F38-B090-9E34836928CA}">
      <dgm:prSet phldrT="[Texto]"/>
      <dgm:spPr>
        <a:solidFill>
          <a:srgbClr val="166F80"/>
        </a:solidFill>
      </dgm:spPr>
      <dgm:t>
        <a:bodyPr/>
        <a:lstStyle/>
        <a:p>
          <a:r>
            <a:rPr lang="es-A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Regulación del Quehacer Pericial – Honorarios de Peritos y Utilización del Baremo para determinar el daño</a:t>
          </a:r>
        </a:p>
      </dgm:t>
    </dgm:pt>
    <dgm:pt modelId="{31898BD1-488A-4DE2-84EE-9255E65517CD}" type="parTrans" cxnId="{7B9E8CD5-2F76-4BCE-923A-340E065B609B}">
      <dgm:prSet/>
      <dgm:spPr/>
      <dgm:t>
        <a:bodyPr/>
        <a:lstStyle/>
        <a:p>
          <a:endParaRPr lang="es-AR"/>
        </a:p>
      </dgm:t>
    </dgm:pt>
    <dgm:pt modelId="{8B0EF8DB-5FEB-4481-A6BF-730FEFD488BE}" type="sibTrans" cxnId="{7B9E8CD5-2F76-4BCE-923A-340E065B609B}">
      <dgm:prSet/>
      <dgm:spPr/>
      <dgm:t>
        <a:bodyPr/>
        <a:lstStyle/>
        <a:p>
          <a:endParaRPr lang="es-AR"/>
        </a:p>
      </dgm:t>
    </dgm:pt>
    <dgm:pt modelId="{9A5D6D51-3C43-40BA-B2D7-D36DCC6E3EFD}">
      <dgm:prSet phldrT="[Texto]"/>
      <dgm:spPr>
        <a:solidFill>
          <a:srgbClr val="166F80"/>
        </a:solidFill>
      </dgm:spPr>
      <dgm:t>
        <a:bodyPr/>
        <a:lstStyle/>
        <a:p>
          <a:r>
            <a:rPr lang="es-A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Ley  27.348 – Procedimiento determinación de ILP</a:t>
          </a:r>
        </a:p>
      </dgm:t>
    </dgm:pt>
    <dgm:pt modelId="{78DBF0E6-3F23-4FBD-B0D7-3DA03C94C52B}" type="parTrans" cxnId="{CF52E402-1517-42D0-A471-78BFADEC33EE}">
      <dgm:prSet/>
      <dgm:spPr/>
      <dgm:t>
        <a:bodyPr/>
        <a:lstStyle/>
        <a:p>
          <a:endParaRPr lang="es-AR"/>
        </a:p>
      </dgm:t>
    </dgm:pt>
    <dgm:pt modelId="{D9BF9886-C71A-430F-A24D-F5C7B37F3CE2}" type="sibTrans" cxnId="{CF52E402-1517-42D0-A471-78BFADEC33EE}">
      <dgm:prSet/>
      <dgm:spPr/>
      <dgm:t>
        <a:bodyPr/>
        <a:lstStyle/>
        <a:p>
          <a:endParaRPr lang="es-AR"/>
        </a:p>
      </dgm:t>
    </dgm:pt>
    <dgm:pt modelId="{DC86A6B0-7D49-4D6B-BD73-E8AE54A652E5}" type="pres">
      <dgm:prSet presAssocID="{3E3DD137-BFBE-4935-9B53-599793C4F273}" presName="Name0" presStyleCnt="0">
        <dgm:presLayoutVars>
          <dgm:chMax val="7"/>
          <dgm:chPref val="7"/>
          <dgm:dir/>
        </dgm:presLayoutVars>
      </dgm:prSet>
      <dgm:spPr/>
    </dgm:pt>
    <dgm:pt modelId="{DB483FF3-0191-48A2-BF40-7E9C2542CBCA}" type="pres">
      <dgm:prSet presAssocID="{3E3DD137-BFBE-4935-9B53-599793C4F273}" presName="Name1" presStyleCnt="0"/>
      <dgm:spPr/>
    </dgm:pt>
    <dgm:pt modelId="{CD5E85A3-3844-4773-B585-6E884DE0BF31}" type="pres">
      <dgm:prSet presAssocID="{3E3DD137-BFBE-4935-9B53-599793C4F273}" presName="cycle" presStyleCnt="0"/>
      <dgm:spPr/>
    </dgm:pt>
    <dgm:pt modelId="{D1976391-6939-4F0A-AE93-CD959FC7B656}" type="pres">
      <dgm:prSet presAssocID="{3E3DD137-BFBE-4935-9B53-599793C4F273}" presName="srcNode" presStyleLbl="node1" presStyleIdx="0" presStyleCnt="3"/>
      <dgm:spPr/>
    </dgm:pt>
    <dgm:pt modelId="{65FDB5C3-A490-43A0-A185-5B7D1E1D1C07}" type="pres">
      <dgm:prSet presAssocID="{3E3DD137-BFBE-4935-9B53-599793C4F273}" presName="conn" presStyleLbl="parChTrans1D2" presStyleIdx="0" presStyleCnt="1"/>
      <dgm:spPr/>
    </dgm:pt>
    <dgm:pt modelId="{4A0C5F33-5EFF-4AC6-9F74-68184CFB52E8}" type="pres">
      <dgm:prSet presAssocID="{3E3DD137-BFBE-4935-9B53-599793C4F273}" presName="extraNode" presStyleLbl="node1" presStyleIdx="0" presStyleCnt="3"/>
      <dgm:spPr/>
    </dgm:pt>
    <dgm:pt modelId="{AB0199B2-3BAF-4E3D-82A0-603BCC0C0D37}" type="pres">
      <dgm:prSet presAssocID="{3E3DD137-BFBE-4935-9B53-599793C4F273}" presName="dstNode" presStyleLbl="node1" presStyleIdx="0" presStyleCnt="3"/>
      <dgm:spPr/>
    </dgm:pt>
    <dgm:pt modelId="{79BA1BAE-2987-4CDD-9293-BCEACA30F6A2}" type="pres">
      <dgm:prSet presAssocID="{A35975FD-4CD6-4ABA-93A9-EF254766D45B}" presName="text_1" presStyleLbl="node1" presStyleIdx="0" presStyleCnt="3">
        <dgm:presLayoutVars>
          <dgm:bulletEnabled val="1"/>
        </dgm:presLayoutVars>
      </dgm:prSet>
      <dgm:spPr/>
    </dgm:pt>
    <dgm:pt modelId="{5FF58482-F0C7-4A7D-A591-C78B9D3E7AB2}" type="pres">
      <dgm:prSet presAssocID="{A35975FD-4CD6-4ABA-93A9-EF254766D45B}" presName="accent_1" presStyleCnt="0"/>
      <dgm:spPr/>
    </dgm:pt>
    <dgm:pt modelId="{0B6D89F6-645E-414B-94BC-28166A271E44}" type="pres">
      <dgm:prSet presAssocID="{A35975FD-4CD6-4ABA-93A9-EF254766D45B}" presName="accentRepeatNode" presStyleLbl="solidFgAcc1" presStyleIdx="0" presStyleCnt="3"/>
      <dgm:spPr>
        <a:ln>
          <a:solidFill>
            <a:srgbClr val="166F80"/>
          </a:solidFill>
        </a:ln>
      </dgm:spPr>
    </dgm:pt>
    <dgm:pt modelId="{24393DFA-BE02-4F3A-9FE4-6FD581F05FA4}" type="pres">
      <dgm:prSet presAssocID="{1792E95D-9E66-4F38-B090-9E34836928CA}" presName="text_2" presStyleLbl="node1" presStyleIdx="1" presStyleCnt="3">
        <dgm:presLayoutVars>
          <dgm:bulletEnabled val="1"/>
        </dgm:presLayoutVars>
      </dgm:prSet>
      <dgm:spPr/>
    </dgm:pt>
    <dgm:pt modelId="{5B05C94D-1FD7-4BEA-9109-84348962C69B}" type="pres">
      <dgm:prSet presAssocID="{1792E95D-9E66-4F38-B090-9E34836928CA}" presName="accent_2" presStyleCnt="0"/>
      <dgm:spPr/>
    </dgm:pt>
    <dgm:pt modelId="{8818A59A-AE29-49A9-AEFD-5BCF5E088358}" type="pres">
      <dgm:prSet presAssocID="{1792E95D-9E66-4F38-B090-9E34836928CA}" presName="accentRepeatNode" presStyleLbl="solidFgAcc1" presStyleIdx="1" presStyleCnt="3"/>
      <dgm:spPr>
        <a:ln>
          <a:solidFill>
            <a:srgbClr val="166F80"/>
          </a:solidFill>
        </a:ln>
      </dgm:spPr>
    </dgm:pt>
    <dgm:pt modelId="{1539C854-5DF9-4E02-96EA-2080EA5C18D1}" type="pres">
      <dgm:prSet presAssocID="{9A5D6D51-3C43-40BA-B2D7-D36DCC6E3EFD}" presName="text_3" presStyleLbl="node1" presStyleIdx="2" presStyleCnt="3">
        <dgm:presLayoutVars>
          <dgm:bulletEnabled val="1"/>
        </dgm:presLayoutVars>
      </dgm:prSet>
      <dgm:spPr/>
    </dgm:pt>
    <dgm:pt modelId="{968F26B4-C6E4-4B91-BE0D-6116EB9B62AF}" type="pres">
      <dgm:prSet presAssocID="{9A5D6D51-3C43-40BA-B2D7-D36DCC6E3EFD}" presName="accent_3" presStyleCnt="0"/>
      <dgm:spPr/>
    </dgm:pt>
    <dgm:pt modelId="{F4B283A7-42D0-4D36-A0B1-C2981EF261C1}" type="pres">
      <dgm:prSet presAssocID="{9A5D6D51-3C43-40BA-B2D7-D36DCC6E3EFD}" presName="accentRepeatNode" presStyleLbl="solidFgAcc1" presStyleIdx="2" presStyleCnt="3"/>
      <dgm:spPr>
        <a:ln>
          <a:solidFill>
            <a:srgbClr val="166F80"/>
          </a:solidFill>
        </a:ln>
      </dgm:spPr>
    </dgm:pt>
  </dgm:ptLst>
  <dgm:cxnLst>
    <dgm:cxn modelId="{81403502-CC6C-4FBF-8591-9875FB1F4EEB}" type="presOf" srcId="{E44A0B86-CE03-4AF3-BF0D-994DCAFFF21E}" destId="{65FDB5C3-A490-43A0-A185-5B7D1E1D1C07}" srcOrd="0" destOrd="0" presId="urn:microsoft.com/office/officeart/2008/layout/VerticalCurvedList"/>
    <dgm:cxn modelId="{CF52E402-1517-42D0-A471-78BFADEC33EE}" srcId="{3E3DD137-BFBE-4935-9B53-599793C4F273}" destId="{9A5D6D51-3C43-40BA-B2D7-D36DCC6E3EFD}" srcOrd="2" destOrd="0" parTransId="{78DBF0E6-3F23-4FBD-B0D7-3DA03C94C52B}" sibTransId="{D9BF9886-C71A-430F-A24D-F5C7B37F3CE2}"/>
    <dgm:cxn modelId="{F87AD433-B474-480A-B6D4-6FDA07EE4C6E}" type="presOf" srcId="{A35975FD-4CD6-4ABA-93A9-EF254766D45B}" destId="{79BA1BAE-2987-4CDD-9293-BCEACA30F6A2}" srcOrd="0" destOrd="0" presId="urn:microsoft.com/office/officeart/2008/layout/VerticalCurvedList"/>
    <dgm:cxn modelId="{74045C61-594E-4959-AB64-24CC387B694D}" type="presOf" srcId="{9A5D6D51-3C43-40BA-B2D7-D36DCC6E3EFD}" destId="{1539C854-5DF9-4E02-96EA-2080EA5C18D1}" srcOrd="0" destOrd="0" presId="urn:microsoft.com/office/officeart/2008/layout/VerticalCurvedList"/>
    <dgm:cxn modelId="{85C60297-CF55-4154-B95E-0296DB886EB2}" srcId="{3E3DD137-BFBE-4935-9B53-599793C4F273}" destId="{A35975FD-4CD6-4ABA-93A9-EF254766D45B}" srcOrd="0" destOrd="0" parTransId="{0E245B8C-D00F-4808-BC01-989224B3AB03}" sibTransId="{E44A0B86-CE03-4AF3-BF0D-994DCAFFF21E}"/>
    <dgm:cxn modelId="{7B9E8CD5-2F76-4BCE-923A-340E065B609B}" srcId="{3E3DD137-BFBE-4935-9B53-599793C4F273}" destId="{1792E95D-9E66-4F38-B090-9E34836928CA}" srcOrd="1" destOrd="0" parTransId="{31898BD1-488A-4DE2-84EE-9255E65517CD}" sibTransId="{8B0EF8DB-5FEB-4481-A6BF-730FEFD488BE}"/>
    <dgm:cxn modelId="{4CB0D8F4-22C3-4FBD-8E2F-35E0B32C0EAC}" type="presOf" srcId="{1792E95D-9E66-4F38-B090-9E34836928CA}" destId="{24393DFA-BE02-4F3A-9FE4-6FD581F05FA4}" srcOrd="0" destOrd="0" presId="urn:microsoft.com/office/officeart/2008/layout/VerticalCurvedList"/>
    <dgm:cxn modelId="{9B1576F6-E944-4CDF-B8FF-63EF52816AB1}" type="presOf" srcId="{3E3DD137-BFBE-4935-9B53-599793C4F273}" destId="{DC86A6B0-7D49-4D6B-BD73-E8AE54A652E5}" srcOrd="0" destOrd="0" presId="urn:microsoft.com/office/officeart/2008/layout/VerticalCurvedList"/>
    <dgm:cxn modelId="{813E591D-3F10-4538-92A5-19C410E67921}" type="presParOf" srcId="{DC86A6B0-7D49-4D6B-BD73-E8AE54A652E5}" destId="{DB483FF3-0191-48A2-BF40-7E9C2542CBCA}" srcOrd="0" destOrd="0" presId="urn:microsoft.com/office/officeart/2008/layout/VerticalCurvedList"/>
    <dgm:cxn modelId="{C38319FA-CF12-4EDE-9EBE-7A78C27C1F12}" type="presParOf" srcId="{DB483FF3-0191-48A2-BF40-7E9C2542CBCA}" destId="{CD5E85A3-3844-4773-B585-6E884DE0BF31}" srcOrd="0" destOrd="0" presId="urn:microsoft.com/office/officeart/2008/layout/VerticalCurvedList"/>
    <dgm:cxn modelId="{1C574389-DE8F-4F1D-A4AC-C2E9C350F0BA}" type="presParOf" srcId="{CD5E85A3-3844-4773-B585-6E884DE0BF31}" destId="{D1976391-6939-4F0A-AE93-CD959FC7B656}" srcOrd="0" destOrd="0" presId="urn:microsoft.com/office/officeart/2008/layout/VerticalCurvedList"/>
    <dgm:cxn modelId="{BD7ABDE1-13F8-44C6-8E75-22A90BAD7BD1}" type="presParOf" srcId="{CD5E85A3-3844-4773-B585-6E884DE0BF31}" destId="{65FDB5C3-A490-43A0-A185-5B7D1E1D1C07}" srcOrd="1" destOrd="0" presId="urn:microsoft.com/office/officeart/2008/layout/VerticalCurvedList"/>
    <dgm:cxn modelId="{F57BC2F6-A9E3-4D4E-B5EE-5CD80EB7B737}" type="presParOf" srcId="{CD5E85A3-3844-4773-B585-6E884DE0BF31}" destId="{4A0C5F33-5EFF-4AC6-9F74-68184CFB52E8}" srcOrd="2" destOrd="0" presId="urn:microsoft.com/office/officeart/2008/layout/VerticalCurvedList"/>
    <dgm:cxn modelId="{8ECC6E19-D828-4F0E-9F38-241EB82D91A8}" type="presParOf" srcId="{CD5E85A3-3844-4773-B585-6E884DE0BF31}" destId="{AB0199B2-3BAF-4E3D-82A0-603BCC0C0D37}" srcOrd="3" destOrd="0" presId="urn:microsoft.com/office/officeart/2008/layout/VerticalCurvedList"/>
    <dgm:cxn modelId="{A44A7B31-9577-4FA0-9331-DF43DE20965F}" type="presParOf" srcId="{DB483FF3-0191-48A2-BF40-7E9C2542CBCA}" destId="{79BA1BAE-2987-4CDD-9293-BCEACA30F6A2}" srcOrd="1" destOrd="0" presId="urn:microsoft.com/office/officeart/2008/layout/VerticalCurvedList"/>
    <dgm:cxn modelId="{C40A5F2D-B674-4D9D-BD56-A841CDC99EE0}" type="presParOf" srcId="{DB483FF3-0191-48A2-BF40-7E9C2542CBCA}" destId="{5FF58482-F0C7-4A7D-A591-C78B9D3E7AB2}" srcOrd="2" destOrd="0" presId="urn:microsoft.com/office/officeart/2008/layout/VerticalCurvedList"/>
    <dgm:cxn modelId="{8B0A63D1-21FE-4FEC-B347-707E929F77D2}" type="presParOf" srcId="{5FF58482-F0C7-4A7D-A591-C78B9D3E7AB2}" destId="{0B6D89F6-645E-414B-94BC-28166A271E44}" srcOrd="0" destOrd="0" presId="urn:microsoft.com/office/officeart/2008/layout/VerticalCurvedList"/>
    <dgm:cxn modelId="{38D8E0A8-AD86-4557-AF93-D0EF2B8FC10F}" type="presParOf" srcId="{DB483FF3-0191-48A2-BF40-7E9C2542CBCA}" destId="{24393DFA-BE02-4F3A-9FE4-6FD581F05FA4}" srcOrd="3" destOrd="0" presId="urn:microsoft.com/office/officeart/2008/layout/VerticalCurvedList"/>
    <dgm:cxn modelId="{36877E57-CE18-436D-A0A9-F2BA45F84A3C}" type="presParOf" srcId="{DB483FF3-0191-48A2-BF40-7E9C2542CBCA}" destId="{5B05C94D-1FD7-4BEA-9109-84348962C69B}" srcOrd="4" destOrd="0" presId="urn:microsoft.com/office/officeart/2008/layout/VerticalCurvedList"/>
    <dgm:cxn modelId="{DA517442-2A7E-4826-BA57-872F7CD23CAF}" type="presParOf" srcId="{5B05C94D-1FD7-4BEA-9109-84348962C69B}" destId="{8818A59A-AE29-49A9-AEFD-5BCF5E088358}" srcOrd="0" destOrd="0" presId="urn:microsoft.com/office/officeart/2008/layout/VerticalCurvedList"/>
    <dgm:cxn modelId="{387E8313-7D37-4DDC-98C2-1C08880BF3E3}" type="presParOf" srcId="{DB483FF3-0191-48A2-BF40-7E9C2542CBCA}" destId="{1539C854-5DF9-4E02-96EA-2080EA5C18D1}" srcOrd="5" destOrd="0" presId="urn:microsoft.com/office/officeart/2008/layout/VerticalCurvedList"/>
    <dgm:cxn modelId="{A8496D39-A768-46D4-B47A-12941E7C0B79}" type="presParOf" srcId="{DB483FF3-0191-48A2-BF40-7E9C2542CBCA}" destId="{968F26B4-C6E4-4B91-BE0D-6116EB9B62AF}" srcOrd="6" destOrd="0" presId="urn:microsoft.com/office/officeart/2008/layout/VerticalCurvedList"/>
    <dgm:cxn modelId="{9DF58D6B-BDA4-412E-945E-0402926E626D}" type="presParOf" srcId="{968F26B4-C6E4-4B91-BE0D-6116EB9B62AF}" destId="{F4B283A7-42D0-4D36-A0B1-C2981EF261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DB5C3-A490-43A0-A185-5B7D1E1D1C07}">
      <dsp:nvSpPr>
        <dsp:cNvPr id="0" name=""/>
        <dsp:cNvSpPr/>
      </dsp:nvSpPr>
      <dsp:spPr>
        <a:xfrm>
          <a:off x="-5145506" y="-788211"/>
          <a:ext cx="6127655" cy="6127655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25400" cap="flat" cmpd="sng" algn="ctr">
          <a:solidFill>
            <a:srgbClr val="166F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A1BAE-2987-4CDD-9293-BCEACA30F6A2}">
      <dsp:nvSpPr>
        <dsp:cNvPr id="0" name=""/>
        <dsp:cNvSpPr/>
      </dsp:nvSpPr>
      <dsp:spPr>
        <a:xfrm>
          <a:off x="631711" y="455123"/>
          <a:ext cx="8738529" cy="910246"/>
        </a:xfrm>
        <a:prstGeom prst="rect">
          <a:avLst/>
        </a:prstGeom>
        <a:solidFill>
          <a:srgbClr val="166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50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Unificación de criterios jurisprudenciales – Fallos de máximas instancias</a:t>
          </a:r>
        </a:p>
      </dsp:txBody>
      <dsp:txXfrm>
        <a:off x="631711" y="455123"/>
        <a:ext cx="8738529" cy="910246"/>
      </dsp:txXfrm>
    </dsp:sp>
    <dsp:sp modelId="{0B6D89F6-645E-414B-94BC-28166A271E44}">
      <dsp:nvSpPr>
        <dsp:cNvPr id="0" name=""/>
        <dsp:cNvSpPr/>
      </dsp:nvSpPr>
      <dsp:spPr>
        <a:xfrm>
          <a:off x="62807" y="341342"/>
          <a:ext cx="1137808" cy="11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66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93DFA-BE02-4F3A-9FE4-6FD581F05FA4}">
      <dsp:nvSpPr>
        <dsp:cNvPr id="0" name=""/>
        <dsp:cNvSpPr/>
      </dsp:nvSpPr>
      <dsp:spPr>
        <a:xfrm>
          <a:off x="962585" y="1820492"/>
          <a:ext cx="8407655" cy="910246"/>
        </a:xfrm>
        <a:prstGeom prst="rect">
          <a:avLst/>
        </a:prstGeom>
        <a:solidFill>
          <a:srgbClr val="166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50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Regulación del Quehacer Pericial – Honorarios de Peritos y Utilización del Baremo para determinar el daño</a:t>
          </a:r>
        </a:p>
      </dsp:txBody>
      <dsp:txXfrm>
        <a:off x="962585" y="1820492"/>
        <a:ext cx="8407655" cy="910246"/>
      </dsp:txXfrm>
    </dsp:sp>
    <dsp:sp modelId="{8818A59A-AE29-49A9-AEFD-5BCF5E088358}">
      <dsp:nvSpPr>
        <dsp:cNvPr id="0" name=""/>
        <dsp:cNvSpPr/>
      </dsp:nvSpPr>
      <dsp:spPr>
        <a:xfrm>
          <a:off x="393681" y="1706712"/>
          <a:ext cx="1137808" cy="11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66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9C854-5DF9-4E02-96EA-2080EA5C18D1}">
      <dsp:nvSpPr>
        <dsp:cNvPr id="0" name=""/>
        <dsp:cNvSpPr/>
      </dsp:nvSpPr>
      <dsp:spPr>
        <a:xfrm>
          <a:off x="631711" y="3185862"/>
          <a:ext cx="8738529" cy="910246"/>
        </a:xfrm>
        <a:prstGeom prst="rect">
          <a:avLst/>
        </a:prstGeom>
        <a:solidFill>
          <a:srgbClr val="166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50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Ley  27.348 – Procedimiento determinación de ILP</a:t>
          </a:r>
        </a:p>
      </dsp:txBody>
      <dsp:txXfrm>
        <a:off x="631711" y="3185862"/>
        <a:ext cx="8738529" cy="910246"/>
      </dsp:txXfrm>
    </dsp:sp>
    <dsp:sp modelId="{F4B283A7-42D0-4D36-A0B1-C2981EF261C1}">
      <dsp:nvSpPr>
        <dsp:cNvPr id="0" name=""/>
        <dsp:cNvSpPr/>
      </dsp:nvSpPr>
      <dsp:spPr>
        <a:xfrm>
          <a:off x="62807" y="3072081"/>
          <a:ext cx="1137808" cy="11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66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0.01452</cdr:x>
      <cdr:y>0.75623</cdr:y>
    </cdr:from>
    <cdr:to>
      <cdr:x>0.10124</cdr:x>
      <cdr:y>0.80532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42322" y="4437114"/>
          <a:ext cx="850238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 sz="1289" b="1" kern="1200" dirty="0">
            <a:solidFill>
              <a:srgbClr val="009900"/>
            </a:solidFill>
            <a:latin typeface="Arial" pitchFamily="34" charset="0"/>
            <a:ea typeface="Times New Roman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12" y="3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BC2171-701C-41E2-9CB4-FD56CA8932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21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12" y="3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49" y="4716835"/>
            <a:ext cx="4986182" cy="446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FF597D-5EAF-46F6-9FB2-D0F69DD9B6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98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111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05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714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98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6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BE7BD83-6837-413F-9A58-4EA2CEF47705}" type="slidenum">
              <a:rPr lang="es-ES" sz="1200"/>
              <a:pPr algn="r" eaLnBrk="1" hangingPunct="1"/>
              <a:t>14</a:t>
            </a:fld>
            <a:endParaRPr lang="es-ES" sz="1200"/>
          </a:p>
        </p:txBody>
      </p:sp>
      <p:sp>
        <p:nvSpPr>
          <p:cNvPr id="19865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198661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EF6BDF2-3ECF-486F-B42C-7F14684882D6}" type="slidenum">
              <a:rPr lang="es-ES" sz="1200"/>
              <a:pPr algn="r" eaLnBrk="1" hangingPunct="1"/>
              <a:t>15</a:t>
            </a:fld>
            <a:endParaRPr lang="es-ES" sz="1200"/>
          </a:p>
        </p:txBody>
      </p:sp>
      <p:sp>
        <p:nvSpPr>
          <p:cNvPr id="139267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A7CD486-9110-4483-8AC2-016E0150A4C6}" type="slidenum">
              <a:rPr lang="es-ES" sz="1200"/>
              <a:pPr algn="r" eaLnBrk="1" hangingPunct="1"/>
              <a:t>15</a:t>
            </a:fld>
            <a:endParaRPr lang="es-ES" sz="1200"/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4538"/>
            <a:ext cx="5381625" cy="3725862"/>
          </a:xfrm>
          <a:solidFill>
            <a:srgbClr val="FFFFFF"/>
          </a:solidFill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49" y="4715075"/>
            <a:ext cx="4986182" cy="446867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727" tIns="45363" rIns="90727" bIns="45363"/>
          <a:lstStyle/>
          <a:p>
            <a:pPr eaLnBrk="1" hangingPunct="1"/>
            <a:endParaRPr lang="es-A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51712" y="9431907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32F4D18-E122-4F3B-A9AC-7A6A272C7A24}" type="slidenum">
              <a:rPr lang="es-ES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50" y="4715075"/>
            <a:ext cx="4986182" cy="446867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41AB3-C141-4CCE-9ABF-0641F2A2C31E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0304FA-FA27-4246-9DDB-B9F527672EA1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1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4538"/>
            <a:ext cx="5381625" cy="3725862"/>
          </a:xfrm>
          <a:solidFill>
            <a:srgbClr val="FFFFFF"/>
          </a:solidFill>
          <a:ln/>
        </p:spPr>
      </p:sp>
      <p:sp>
        <p:nvSpPr>
          <p:cNvPr id="241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49" y="4715075"/>
            <a:ext cx="4986182" cy="446867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8018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C1459-A249-44BE-84BC-DACAF4345119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3715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38DA7B-0241-47E9-AE0B-CE39D8992B6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3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4538"/>
            <a:ext cx="5381625" cy="3725862"/>
          </a:xfrm>
          <a:solidFill>
            <a:srgbClr val="FFFFFF"/>
          </a:solidFill>
          <a:ln/>
        </p:spPr>
      </p:sp>
      <p:sp>
        <p:nvSpPr>
          <p:cNvPr id="243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49" y="4715075"/>
            <a:ext cx="4986182" cy="446867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61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51712" y="9431907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2225700-E95B-4587-9E4B-93BAF2191BFA}" type="slidenum">
              <a:rPr lang="es-E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45763" name="Rectangle 7"/>
          <p:cNvSpPr txBox="1">
            <a:spLocks noGrp="1" noChangeArrowheads="1"/>
          </p:cNvSpPr>
          <p:nvPr/>
        </p:nvSpPr>
        <p:spPr bwMode="auto">
          <a:xfrm>
            <a:off x="3851712" y="9431907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5" tIns="45363" rIns="90725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F948D27-F2A6-4826-BFD5-5FC5885D500B}" type="slidenum">
              <a:rPr lang="es-E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45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4538"/>
            <a:ext cx="5381625" cy="3725862"/>
          </a:xfrm>
          <a:solidFill>
            <a:srgbClr val="FFFFFF"/>
          </a:solidFill>
          <a:ln/>
        </p:spPr>
      </p:sp>
      <p:sp>
        <p:nvSpPr>
          <p:cNvPr id="245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50" y="4715075"/>
            <a:ext cx="4986182" cy="446867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5" tIns="45363" rIns="90725" bIns="45363"/>
          <a:lstStyle/>
          <a:p>
            <a:pPr eaLnBrk="1" hangingPunct="1"/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471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FE25041-A092-4539-808B-110A8A26027E}" type="slidenum">
              <a:rPr lang="es-ES" sz="1200"/>
              <a:pPr algn="r" eaLnBrk="1" hangingPunct="1"/>
              <a:t>20</a:t>
            </a:fld>
            <a:endParaRPr lang="es-ES" sz="1200"/>
          </a:p>
        </p:txBody>
      </p:sp>
      <p:sp>
        <p:nvSpPr>
          <p:cNvPr id="18022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18022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81071FA-FC9F-4296-A69C-9B2696C8A776}" type="slidenum">
              <a:rPr lang="es-ES" sz="1200"/>
              <a:pPr algn="r" eaLnBrk="1" hangingPunct="1"/>
              <a:t>21</a:t>
            </a:fld>
            <a:endParaRPr lang="es-ES" sz="1200" dirty="0"/>
          </a:p>
        </p:txBody>
      </p:sp>
      <p:sp>
        <p:nvSpPr>
          <p:cNvPr id="24985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249861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9236E92-A64C-4E33-9461-7FAE43F2C6A8}" type="slidenum">
              <a:rPr lang="es-ES" sz="1200"/>
              <a:pPr algn="r" eaLnBrk="1" hangingPunct="1"/>
              <a:t>22</a:t>
            </a:fld>
            <a:endParaRPr lang="es-ES" sz="1200" dirty="0"/>
          </a:p>
        </p:txBody>
      </p:sp>
      <p:sp>
        <p:nvSpPr>
          <p:cNvPr id="20070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20070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7D2547-27E0-41CD-8BC0-E938D356667E}" type="slidenum">
              <a:rPr lang="es-ES" sz="1200"/>
              <a:pPr algn="r" eaLnBrk="1" hangingPunct="1"/>
              <a:t>23</a:t>
            </a:fld>
            <a:endParaRPr lang="es-ES" sz="1200" dirty="0"/>
          </a:p>
        </p:txBody>
      </p:sp>
      <p:sp>
        <p:nvSpPr>
          <p:cNvPr id="2109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21094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BF627B6-D77A-4CFD-9775-F4F618CF9D39}" type="slidenum">
              <a:rPr lang="es-ES" sz="1200"/>
              <a:pPr algn="r" eaLnBrk="1" hangingPunct="1"/>
              <a:t>24</a:t>
            </a:fld>
            <a:endParaRPr lang="es-ES" sz="1200" dirty="0"/>
          </a:p>
        </p:txBody>
      </p:sp>
      <p:sp>
        <p:nvSpPr>
          <p:cNvPr id="2027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202757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5B461D1-2320-4D7A-A532-84DC02A3463C}" type="slidenum">
              <a:rPr lang="es-ES" sz="1200"/>
              <a:pPr algn="r" eaLnBrk="1" hangingPunct="1"/>
              <a:t>25</a:t>
            </a:fld>
            <a:endParaRPr lang="es-ES" sz="1200" dirty="0"/>
          </a:p>
        </p:txBody>
      </p:sp>
      <p:sp>
        <p:nvSpPr>
          <p:cNvPr id="20685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2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206853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D83D60-6C07-4FE0-9425-C048B7389226}" type="slidenum">
              <a:rPr lang="es-ES" sz="1200"/>
              <a:pPr algn="r" eaLnBrk="1" hangingPunct="1"/>
              <a:t>26</a:t>
            </a:fld>
            <a:endParaRPr lang="es-ES" sz="1200" dirty="0"/>
          </a:p>
        </p:txBody>
      </p:sp>
      <p:sp>
        <p:nvSpPr>
          <p:cNvPr id="20889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208901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5AB9E4-659E-4368-811D-ADB33BAC5635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709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2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217093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015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51711" y="9431904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E353E6E-C80D-4938-9141-FF48C894EA61}" type="slidenum">
              <a:rPr lang="es-ES" sz="1200">
                <a:solidFill>
                  <a:prstClr val="black"/>
                </a:solidFill>
              </a:rPr>
              <a:pPr algn="r" eaLnBrk="1" hangingPunct="1"/>
              <a:t>28</a:t>
            </a:fld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21504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2 Marcador de notas"/>
          <p:cNvSpPr>
            <a:spLocks noGrp="1"/>
          </p:cNvSpPr>
          <p:nvPr>
            <p:ph type="body" idx="1"/>
          </p:nvPr>
        </p:nvSpPr>
        <p:spPr>
          <a:xfrm>
            <a:off x="680076" y="4716834"/>
            <a:ext cx="5437530" cy="446690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215045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9236E92-A64C-4E33-9461-7FAE43F2C6A8}" type="slidenum">
              <a:rPr lang="es-ES" sz="1200"/>
              <a:pPr algn="r" eaLnBrk="1" hangingPunct="1"/>
              <a:t>29</a:t>
            </a:fld>
            <a:endParaRPr lang="es-ES" sz="1200" dirty="0"/>
          </a:p>
        </p:txBody>
      </p:sp>
      <p:sp>
        <p:nvSpPr>
          <p:cNvPr id="20070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20070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08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AF16423B-DFA2-43B9-807A-8DBB22073141}" type="slidenum">
              <a:rPr lang="es-ES" altLang="es-AR" sz="1200">
                <a:solidFill>
                  <a:prstClr val="black"/>
                </a:solidFill>
              </a:rPr>
              <a:pPr algn="r"/>
              <a:t>30</a:t>
            </a:fld>
            <a:endParaRPr lang="es-ES" altLang="es-AR" sz="1200">
              <a:solidFill>
                <a:prstClr val="black"/>
              </a:solidFill>
            </a:endParaRPr>
          </a:p>
        </p:txBody>
      </p:sp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>
              <a:latin typeface="Times New Roman" charset="0"/>
            </a:endParaRPr>
          </a:p>
        </p:txBody>
      </p:sp>
      <p:sp>
        <p:nvSpPr>
          <p:cNvPr id="24580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33962707-E0AC-47EF-9113-4500F030DD40}" type="slidenum">
              <a:rPr lang="es-ES" altLang="es-AR" sz="1200"/>
              <a:pPr algn="r"/>
              <a:t>31</a:t>
            </a:fld>
            <a:endParaRPr lang="es-ES" altLang="es-AR" sz="1200"/>
          </a:p>
        </p:txBody>
      </p:sp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>
              <a:latin typeface="Times New Roman" charset="0"/>
            </a:endParaRPr>
          </a:p>
        </p:txBody>
      </p:sp>
      <p:sp>
        <p:nvSpPr>
          <p:cNvPr id="20484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E5564032-4F5F-4DF1-8B4A-5A45E73C846C}" type="slidenum">
              <a:rPr lang="es-ES" altLang="es-AR" sz="1200"/>
              <a:pPr algn="r"/>
              <a:t>32</a:t>
            </a:fld>
            <a:endParaRPr lang="es-ES" altLang="es-AR" sz="1200"/>
          </a:p>
        </p:txBody>
      </p:sp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 dirty="0">
              <a:latin typeface="Times New Roman" charset="0"/>
            </a:endParaRPr>
          </a:p>
        </p:txBody>
      </p:sp>
      <p:sp>
        <p:nvSpPr>
          <p:cNvPr id="22532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AF16423B-DFA2-43B9-807A-8DBB22073141}" type="slidenum">
              <a:rPr lang="es-ES" altLang="es-AR" sz="1200"/>
              <a:pPr algn="r"/>
              <a:t>33</a:t>
            </a:fld>
            <a:endParaRPr lang="es-ES" altLang="es-AR" sz="1200"/>
          </a:p>
        </p:txBody>
      </p:sp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>
              <a:latin typeface="Times New Roman" charset="0"/>
            </a:endParaRPr>
          </a:p>
        </p:txBody>
      </p:sp>
      <p:sp>
        <p:nvSpPr>
          <p:cNvPr id="24580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AF16423B-DFA2-43B9-807A-8DBB22073141}" type="slidenum">
              <a:rPr lang="es-ES" altLang="es-AR" sz="1200">
                <a:solidFill>
                  <a:prstClr val="black"/>
                </a:solidFill>
              </a:rPr>
              <a:pPr algn="r"/>
              <a:t>34</a:t>
            </a:fld>
            <a:endParaRPr lang="es-ES" altLang="es-AR" sz="1200">
              <a:solidFill>
                <a:prstClr val="black"/>
              </a:solidFill>
            </a:endParaRPr>
          </a:p>
        </p:txBody>
      </p:sp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>
              <a:latin typeface="Times New Roman" charset="0"/>
            </a:endParaRPr>
          </a:p>
        </p:txBody>
      </p:sp>
      <p:sp>
        <p:nvSpPr>
          <p:cNvPr id="24580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9ACE343F-1CAE-408F-9980-5EF63A2E6FFE}" type="slidenum">
              <a:rPr lang="es-ES" altLang="es-AR" sz="1200"/>
              <a:pPr algn="r"/>
              <a:t>35</a:t>
            </a:fld>
            <a:endParaRPr lang="es-ES" altLang="es-AR" sz="1200"/>
          </a:p>
        </p:txBody>
      </p:sp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>
              <a:latin typeface="Times New Roman" charset="0"/>
            </a:endParaRPr>
          </a:p>
        </p:txBody>
      </p:sp>
      <p:sp>
        <p:nvSpPr>
          <p:cNvPr id="26628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988E5C3-43EB-462B-9438-823C73EC0298}" type="slidenum">
              <a:rPr lang="es-ES" sz="1200"/>
              <a:pPr algn="r" eaLnBrk="1" hangingPunct="1"/>
              <a:t>36</a:t>
            </a:fld>
            <a:endParaRPr lang="es-ES" sz="1200"/>
          </a:p>
        </p:txBody>
      </p:sp>
      <p:sp>
        <p:nvSpPr>
          <p:cNvPr id="25190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25190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361CA16-BE36-445F-95AD-DF3C90200CA7}" type="slidenum">
              <a:rPr lang="es-ES" sz="1200"/>
              <a:pPr algn="r" eaLnBrk="1" hangingPunct="1"/>
              <a:t>37</a:t>
            </a:fld>
            <a:endParaRPr lang="es-ES" sz="1200"/>
          </a:p>
        </p:txBody>
      </p:sp>
      <p:sp>
        <p:nvSpPr>
          <p:cNvPr id="2539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6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253957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19E5E92-420C-473E-8B37-3E85A64AA817}" type="slidenum">
              <a:rPr lang="es-ES" sz="1200"/>
              <a:pPr algn="r" eaLnBrk="1" hangingPunct="1"/>
              <a:t>38</a:t>
            </a:fld>
            <a:endParaRPr lang="es-ES" sz="1200"/>
          </a:p>
        </p:txBody>
      </p:sp>
      <p:sp>
        <p:nvSpPr>
          <p:cNvPr id="25600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256005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A426561-478E-47ED-ABA9-F65AAAC58E7E}" type="slidenum">
              <a:rPr lang="es-ES" sz="1200"/>
              <a:pPr algn="r" eaLnBrk="1" hangingPunct="1"/>
              <a:t>39</a:t>
            </a:fld>
            <a:endParaRPr lang="es-ES" sz="1200"/>
          </a:p>
        </p:txBody>
      </p:sp>
      <p:sp>
        <p:nvSpPr>
          <p:cNvPr id="25805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8052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258053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1075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51712" y="9431907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361CA16-BE36-445F-95AD-DF3C90200CA7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539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solidFill>
            <a:srgbClr val="FFFFFF"/>
          </a:solidFill>
          <a:ln/>
        </p:spPr>
      </p:sp>
      <p:sp>
        <p:nvSpPr>
          <p:cNvPr id="253956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253957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7DBDCAC-342C-48B4-8ACF-10CBAB52FD1C}" type="slidenum">
              <a:rPr lang="es-ES" sz="1200"/>
              <a:pPr algn="r" eaLnBrk="1" hangingPunct="1"/>
              <a:t>41</a:t>
            </a:fld>
            <a:endParaRPr lang="es-ES" sz="1200"/>
          </a:p>
        </p:txBody>
      </p:sp>
      <p:sp>
        <p:nvSpPr>
          <p:cNvPr id="27033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40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270341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CC90221-C1DC-4C42-8A81-FC20035781E4}" type="slidenum">
              <a:rPr lang="es-ES" sz="1200"/>
              <a:pPr algn="r" eaLnBrk="1" hangingPunct="1"/>
              <a:t>42</a:t>
            </a:fld>
            <a:endParaRPr lang="es-ES" sz="1200"/>
          </a:p>
        </p:txBody>
      </p:sp>
      <p:sp>
        <p:nvSpPr>
          <p:cNvPr id="2621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/>
          </a:p>
        </p:txBody>
      </p:sp>
      <p:sp>
        <p:nvSpPr>
          <p:cNvPr id="26214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1334" y="9431592"/>
            <a:ext cx="2946343" cy="4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9D64D1F-8D13-4E2E-9193-63657C742A0A}" type="slidenum">
              <a:rPr lang="es-ES" sz="1200"/>
              <a:pPr algn="r" eaLnBrk="1" hangingPunct="1"/>
              <a:t>43</a:t>
            </a:fld>
            <a:endParaRPr lang="es-ES" sz="1200"/>
          </a:p>
        </p:txBody>
      </p:sp>
      <p:sp>
        <p:nvSpPr>
          <p:cNvPr id="3481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2 Marcador de notas"/>
          <p:cNvSpPr>
            <a:spLocks noGrp="1"/>
          </p:cNvSpPr>
          <p:nvPr>
            <p:ph type="body" idx="1"/>
          </p:nvPr>
        </p:nvSpPr>
        <p:spPr>
          <a:xfrm>
            <a:off x="679647" y="4716910"/>
            <a:ext cx="5438381" cy="446747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34821" name="4 Marcador de pie de página"/>
          <p:cNvSpPr txBox="1">
            <a:spLocks noGrp="1"/>
          </p:cNvSpPr>
          <p:nvPr/>
        </p:nvSpPr>
        <p:spPr bwMode="auto">
          <a:xfrm>
            <a:off x="1" y="9429367"/>
            <a:ext cx="2946343" cy="4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09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726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42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91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6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BF1EF-8DF1-4CA8-9631-7811ABB62989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0BCF-D072-423E-979A-0B716FA4F8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35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4193C-C75E-4AD4-9552-BA26CE1C7A07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47C0-FC2D-4717-8F0D-4F08822F21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23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AF8C6-9289-46BF-A3AF-3DD58D002830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8BCA-16A3-49B9-85E0-C3E2644FB1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97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F2CFA-67D3-46CB-B996-C14BE188D34F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9528F-450E-4C5D-BCC0-5045B9391C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16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9E82D-BC5E-433C-BA2B-A283944E6BED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479F-9BE1-441B-9183-0B723A001E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B0ED1-243E-496C-8F34-49E28BC65673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53C23-5C75-49D5-852A-1E1F025CD5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87238-9D65-4A4B-BE9B-EC07B378851D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1BBC-F13D-47DD-85C0-8118588B81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11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29900-ADB3-4F39-87D4-6B56D65E8008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1414-D7E2-4143-8F0D-D8A8B3A58C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27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6B4E7-196F-4048-8A8A-21EB1A1632C3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8718-9C9C-4706-B7FB-3D6F866BF7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0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389B0-B9B8-41A7-A111-C18BBFA7FB79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BD02-2FF7-442D-8384-A947CFD6DA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6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848A4-66E3-42CC-B955-2F5BB7198D38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23D9-BE84-47AF-8126-A0E050290D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77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CE1D5F4-8AB8-4D50-B47B-3987924C9685}" type="datetimeFigureOut">
              <a:rPr lang="es-ES"/>
              <a:pPr/>
              <a:t>24/07/2018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9F7BC-F395-4FFA-BFEF-932A016FC7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5" descr="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60" y="27384"/>
            <a:ext cx="9993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60" y="5661248"/>
            <a:ext cx="2304256" cy="107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11" y="3284984"/>
            <a:ext cx="229760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39" y="4437112"/>
            <a:ext cx="231313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40" y="1988840"/>
            <a:ext cx="2313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CuadroTexto 65"/>
          <p:cNvSpPr txBox="1">
            <a:spLocks noChangeArrowheads="1"/>
          </p:cNvSpPr>
          <p:nvPr/>
        </p:nvSpPr>
        <p:spPr bwMode="auto">
          <a:xfrm>
            <a:off x="4104456" y="260648"/>
            <a:ext cx="57450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AR" sz="3000" b="1" dirty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SISTEMA DE</a:t>
            </a:r>
          </a:p>
          <a:p>
            <a:pPr algn="r" eaLnBrk="1" fontAlgn="base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AR" sz="3000" b="1" dirty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RIESGOS DEL TRABAJO </a:t>
            </a: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2306960" y="3245841"/>
            <a:ext cx="7607300" cy="2271391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14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20000"/>
              </a:lnSpc>
            </a:pP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SINTESIS EJECUTIVA</a:t>
            </a:r>
          </a:p>
          <a:p>
            <a:pPr algn="r"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7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 descr="martillo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4"/>
            <a:ext cx="9906000" cy="20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uadroTexto 65"/>
          <p:cNvSpPr txBox="1">
            <a:spLocks noChangeArrowheads="1"/>
          </p:cNvSpPr>
          <p:nvPr/>
        </p:nvSpPr>
        <p:spPr bwMode="auto">
          <a:xfrm>
            <a:off x="5030391" y="952487"/>
            <a:ext cx="45247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dirty="0">
                <a:solidFill>
                  <a:srgbClr val="124550"/>
                </a:solidFill>
                <a:latin typeface="Verdana" pitchFamily="34" charset="0"/>
              </a:rPr>
              <a:t>Juicios ingresados por año por provincia</a:t>
            </a:r>
          </a:p>
        </p:txBody>
      </p:sp>
      <p:sp>
        <p:nvSpPr>
          <p:cNvPr id="7" name="CuadroTexto 65"/>
          <p:cNvSpPr txBox="1">
            <a:spLocks noChangeArrowheads="1"/>
          </p:cNvSpPr>
          <p:nvPr/>
        </p:nvSpPr>
        <p:spPr bwMode="auto">
          <a:xfrm>
            <a:off x="369017" y="235835"/>
            <a:ext cx="92043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LITIGIOSIDAD CRECIENTE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483176"/>
              </p:ext>
            </p:extLst>
          </p:nvPr>
        </p:nvGraphicFramePr>
        <p:xfrm>
          <a:off x="87313" y="1887538"/>
          <a:ext cx="9486900" cy="496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Worksheet" r:id="rId5" imgW="6829457" imgH="3705108" progId="Excel.Sheet.8">
                  <p:embed/>
                </p:oleObj>
              </mc:Choice>
              <mc:Fallback>
                <p:oleObj name="Worksheet" r:id="rId5" imgW="6829457" imgH="37051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1887538"/>
                        <a:ext cx="9486900" cy="496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7" descr="martillo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3"/>
            <a:ext cx="9906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uadroTexto 65"/>
          <p:cNvSpPr txBox="1">
            <a:spLocks noChangeArrowheads="1"/>
          </p:cNvSpPr>
          <p:nvPr/>
        </p:nvSpPr>
        <p:spPr bwMode="auto">
          <a:xfrm>
            <a:off x="4179092" y="820016"/>
            <a:ext cx="554632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800" dirty="0">
                <a:solidFill>
                  <a:srgbClr val="125763"/>
                </a:solidFill>
                <a:latin typeface="Verdana" pitchFamily="34" charset="0"/>
              </a:rPr>
              <a:t>Juicios ingresados</a:t>
            </a:r>
          </a:p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800" dirty="0">
                <a:solidFill>
                  <a:srgbClr val="125763"/>
                </a:solidFill>
                <a:latin typeface="Verdana" pitchFamily="34" charset="0"/>
              </a:rPr>
              <a:t>cada 10.000 trabajadores cubiertos,</a:t>
            </a:r>
          </a:p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800" dirty="0">
                <a:solidFill>
                  <a:srgbClr val="125763"/>
                </a:solidFill>
                <a:latin typeface="Verdana" pitchFamily="34" charset="0"/>
              </a:rPr>
              <a:t>por sector de actividad</a:t>
            </a:r>
          </a:p>
        </p:txBody>
      </p:sp>
      <p:sp>
        <p:nvSpPr>
          <p:cNvPr id="14341" name="CuadroTexto 65"/>
          <p:cNvSpPr txBox="1">
            <a:spLocks noChangeArrowheads="1"/>
          </p:cNvSpPr>
          <p:nvPr/>
        </p:nvSpPr>
        <p:spPr bwMode="auto">
          <a:xfrm>
            <a:off x="546927" y="235835"/>
            <a:ext cx="92043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LITIGIOSIDAD CRECIENTE</a:t>
            </a:r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46901"/>
              </p:ext>
            </p:extLst>
          </p:nvPr>
        </p:nvGraphicFramePr>
        <p:xfrm>
          <a:off x="0" y="2041502"/>
          <a:ext cx="9906000" cy="4816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61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1" descr="casco-operar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157"/>
            <a:ext cx="9906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uadroTexto 65"/>
          <p:cNvSpPr txBox="1">
            <a:spLocks noChangeArrowheads="1"/>
          </p:cNvSpPr>
          <p:nvPr/>
        </p:nvSpPr>
        <p:spPr bwMode="auto">
          <a:xfrm>
            <a:off x="4719108" y="677380"/>
            <a:ext cx="5001154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800" dirty="0">
                <a:solidFill>
                  <a:srgbClr val="124550"/>
                </a:solidFill>
                <a:latin typeface="Verdana" pitchFamily="34" charset="0"/>
              </a:rPr>
              <a:t>Evolución de los </a:t>
            </a:r>
            <a:r>
              <a:rPr lang="es-ES" altLang="es-AR" sz="1800" b="1" dirty="0">
                <a:solidFill>
                  <a:srgbClr val="124550"/>
                </a:solidFill>
                <a:latin typeface="Verdana" pitchFamily="34" charset="0"/>
              </a:rPr>
              <a:t>accidentes</a:t>
            </a:r>
            <a:r>
              <a:rPr lang="es-ES" altLang="es-AR" sz="1800" dirty="0">
                <a:solidFill>
                  <a:srgbClr val="124550"/>
                </a:solidFill>
                <a:latin typeface="Verdana" pitchFamily="34" charset="0"/>
              </a:rPr>
              <a:t> cada 1.000 trabajadores cubiertos, por sector de </a:t>
            </a:r>
            <a:r>
              <a:rPr lang="es-ES" altLang="es-AR" sz="1800" b="1" dirty="0">
                <a:solidFill>
                  <a:srgbClr val="124550"/>
                </a:solidFill>
                <a:latin typeface="Verdana" pitchFamily="34" charset="0"/>
              </a:rPr>
              <a:t>actividad</a:t>
            </a:r>
            <a:r>
              <a:rPr lang="es-ES" altLang="es-AR" sz="1800" dirty="0">
                <a:solidFill>
                  <a:srgbClr val="124550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83056"/>
              </p:ext>
            </p:extLst>
          </p:nvPr>
        </p:nvGraphicFramePr>
        <p:xfrm>
          <a:off x="-15723" y="1842184"/>
          <a:ext cx="9551754" cy="488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5" name="CuadroTexto 65"/>
          <p:cNvSpPr txBox="1">
            <a:spLocks noChangeArrowheads="1"/>
          </p:cNvSpPr>
          <p:nvPr/>
        </p:nvSpPr>
        <p:spPr bwMode="auto">
          <a:xfrm>
            <a:off x="469536" y="47143"/>
            <a:ext cx="92043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ACCIDENTES EN BAJA</a:t>
            </a:r>
          </a:p>
        </p:txBody>
      </p:sp>
    </p:spTree>
    <p:extLst>
      <p:ext uri="{BB962C8B-B14F-4D97-AF65-F5344CB8AC3E}">
        <p14:creationId xmlns:p14="http://schemas.microsoft.com/office/powerpoint/2010/main" val="16003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 descr="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0" y="2276476"/>
            <a:ext cx="9906000" cy="458152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ea typeface="MS PGothic" pitchFamily="34" charset="-128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369524455"/>
              </p:ext>
            </p:extLst>
          </p:nvPr>
        </p:nvGraphicFramePr>
        <p:xfrm>
          <a:off x="200472" y="2276476"/>
          <a:ext cx="9433048" cy="455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7"/>
          <p:cNvSpPr txBox="1">
            <a:spLocks noChangeArrowheads="1"/>
          </p:cNvSpPr>
          <p:nvPr/>
        </p:nvSpPr>
        <p:spPr bwMode="auto">
          <a:xfrm>
            <a:off x="3342348" y="332656"/>
            <a:ext cx="655240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HACIA UNA SOLUCION:</a:t>
            </a:r>
          </a:p>
          <a:p>
            <a:pPr algn="r" eaLnBrk="1" fontAlgn="base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   </a:t>
            </a:r>
            <a:r>
              <a:rPr lang="es-ES" altLang="es-AR" sz="2200" b="1" dirty="0">
                <a:solidFill>
                  <a:srgbClr val="125763"/>
                </a:solidFill>
                <a:latin typeface="Verdana" pitchFamily="34" charset="0"/>
              </a:rPr>
              <a:t>SOSTENER LOGROS SOCIALES</a:t>
            </a:r>
          </a:p>
          <a:p>
            <a:pPr algn="r" eaLnBrk="1" fontAlgn="base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AR" sz="2200" b="1" dirty="0">
                <a:solidFill>
                  <a:srgbClr val="125763"/>
                </a:solidFill>
                <a:latin typeface="Verdana" pitchFamily="34" charset="0"/>
              </a:rPr>
              <a:t>CON COSTOS RAZONABLES</a:t>
            </a:r>
            <a:endParaRPr lang="es-ES" altLang="es-AR" sz="2400" b="1" dirty="0">
              <a:solidFill>
                <a:srgbClr val="12576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FDB5C3-A490-43A0-A185-5B7D1E1D1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65FDB5C3-A490-43A0-A185-5B7D1E1D1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65FDB5C3-A490-43A0-A185-5B7D1E1D1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6D89F6-645E-414B-94BC-28166A271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0B6D89F6-645E-414B-94BC-28166A271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0B6D89F6-645E-414B-94BC-28166A271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BA1BAE-2987-4CDD-9293-BCEACA30F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79BA1BAE-2987-4CDD-9293-BCEACA30F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79BA1BAE-2987-4CDD-9293-BCEACA30F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18A59A-AE29-49A9-AEFD-5BCF5E088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8818A59A-AE29-49A9-AEFD-5BCF5E088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8818A59A-AE29-49A9-AEFD-5BCF5E088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393DFA-BE02-4F3A-9FE4-6FD581F05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24393DFA-BE02-4F3A-9FE4-6FD581F05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24393DFA-BE02-4F3A-9FE4-6FD581F05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B283A7-42D0-4D36-A0B1-C2981EF26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F4B283A7-42D0-4D36-A0B1-C2981EF26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F4B283A7-42D0-4D36-A0B1-C2981EF26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39C854-5DF9-4E02-96EA-2080EA5C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1539C854-5DF9-4E02-96EA-2080EA5C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1539C854-5DF9-4E02-96EA-2080EA5C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178050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Arial Black" pitchFamily="34" charset="0"/>
              </a:rPr>
              <a:t>PRINCIPALES INDICADORES DE SERVICIO </a:t>
            </a:r>
          </a:p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33" y="5661248"/>
            <a:ext cx="22431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97" name="Group 57"/>
          <p:cNvGrpSpPr>
            <a:grpSpLocks/>
          </p:cNvGrpSpPr>
          <p:nvPr/>
        </p:nvGrpSpPr>
        <p:grpSpPr bwMode="auto">
          <a:xfrm>
            <a:off x="33858" y="863710"/>
            <a:ext cx="10065568" cy="6021724"/>
            <a:chOff x="81" y="1149"/>
            <a:chExt cx="6224" cy="3512"/>
          </a:xfrm>
        </p:grpSpPr>
        <p:graphicFrame>
          <p:nvGraphicFramePr>
            <p:cNvPr id="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817149"/>
                </p:ext>
              </p:extLst>
            </p:nvPr>
          </p:nvGraphicFramePr>
          <p:xfrm>
            <a:off x="81" y="1149"/>
            <a:ext cx="6224" cy="3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8288" name="Text Box 32"/>
            <p:cNvSpPr txBox="1">
              <a:spLocks noChangeArrowheads="1"/>
            </p:cNvSpPr>
            <p:nvPr/>
          </p:nvSpPr>
          <p:spPr bwMode="auto">
            <a:xfrm>
              <a:off x="2831" y="4083"/>
              <a:ext cx="30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s-AR" sz="1000" b="1" dirty="0">
                  <a:latin typeface="Arial" charset="0"/>
                </a:rPr>
                <a:t>Fuente:</a:t>
              </a:r>
              <a:r>
                <a:rPr lang="es-AR" sz="1000" dirty="0">
                  <a:latin typeface="Arial" charset="0"/>
                </a:rPr>
                <a:t> Elaboraci</a:t>
              </a:r>
              <a:r>
                <a:rPr lang="es-AR" altLang="ja-JP" sz="1000" dirty="0">
                  <a:latin typeface="Arial" charset="0"/>
                  <a:ea typeface="ＭＳ Ｐゴシック" pitchFamily="34" charset="-128"/>
                </a:rPr>
                <a:t>ón propia en base a datos trimestrales de SRT y de UART.</a:t>
              </a:r>
              <a:endParaRPr lang="es-ES" sz="1000" dirty="0">
                <a:latin typeface="Arial" charset="0"/>
              </a:endParaRPr>
            </a:p>
          </p:txBody>
        </p:sp>
      </p:grpSp>
      <p:sp>
        <p:nvSpPr>
          <p:cNvPr id="138293" name="Text Box 53"/>
          <p:cNvSpPr txBox="1">
            <a:spLocks noChangeArrowheads="1"/>
          </p:cNvSpPr>
          <p:nvPr/>
        </p:nvSpPr>
        <p:spPr bwMode="auto">
          <a:xfrm>
            <a:off x="1191940" y="1196752"/>
            <a:ext cx="4680520" cy="15696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FUERTE CRECIMIENTO DE LA </a:t>
            </a:r>
          </a:p>
          <a:p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CANTIDAD DE EMPRESAS Y TRABAJADORES CUBIERTOS </a:t>
            </a:r>
          </a:p>
          <a:p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96" name="Text Box 56"/>
          <p:cNvSpPr txBox="1">
            <a:spLocks noChangeArrowheads="1"/>
          </p:cNvSpPr>
          <p:nvPr/>
        </p:nvSpPr>
        <p:spPr bwMode="auto">
          <a:xfrm>
            <a:off x="1814513" y="101600"/>
            <a:ext cx="621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¿COMO EVOLUCIONO LA COBERTURA?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93" grpId="0" animBg="1"/>
      <p:bldP spid="1382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2432053" y="1268415"/>
            <a:ext cx="7489825" cy="6771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>
              <a:solidFill>
                <a:srgbClr val="FFFFFF"/>
              </a:solidFill>
              <a:latin typeface="Arial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000" b="1">
                <a:solidFill>
                  <a:srgbClr val="FFFFFF"/>
                </a:solidFill>
                <a:latin typeface="Arial Black" pitchFamily="34" charset="0"/>
              </a:rPr>
              <a:t>MARCADA REDUCCION DEL INDICE DE FALLECIDOS </a:t>
            </a:r>
          </a:p>
          <a:p>
            <a:pPr algn="r" eaLnBrk="1" fontAlgn="base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992190" y="122239"/>
            <a:ext cx="79188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200">
                <a:solidFill>
                  <a:srgbClr val="FFFFFF"/>
                </a:solidFill>
                <a:latin typeface="Arial Black" pitchFamily="34" charset="0"/>
              </a:rPr>
              <a:t>¿COMO EVOLUCIONO EL INDICE DE FALLECIDOS?</a:t>
            </a:r>
          </a:p>
        </p:txBody>
      </p:sp>
      <p:grpSp>
        <p:nvGrpSpPr>
          <p:cNvPr id="236557" name="Group 13"/>
          <p:cNvGrpSpPr>
            <a:grpSpLocks/>
          </p:cNvGrpSpPr>
          <p:nvPr/>
        </p:nvGrpSpPr>
        <p:grpSpPr bwMode="auto">
          <a:xfrm>
            <a:off x="0" y="553128"/>
            <a:ext cx="9921877" cy="6386756"/>
            <a:chOff x="262" y="736"/>
            <a:chExt cx="5881" cy="3510"/>
          </a:xfrm>
        </p:grpSpPr>
        <p:grpSp>
          <p:nvGrpSpPr>
            <p:cNvPr id="156701" name="Group 29"/>
            <p:cNvGrpSpPr>
              <a:grpSpLocks/>
            </p:cNvGrpSpPr>
            <p:nvPr/>
          </p:nvGrpSpPr>
          <p:grpSpPr bwMode="auto">
            <a:xfrm>
              <a:off x="262" y="736"/>
              <a:ext cx="5881" cy="3510"/>
              <a:chOff x="262" y="736"/>
              <a:chExt cx="5881" cy="3510"/>
            </a:xfrm>
          </p:grpSpPr>
          <p:graphicFrame>
            <p:nvGraphicFramePr>
              <p:cNvPr id="2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010016"/>
                  </p:ext>
                </p:extLst>
              </p:nvPr>
            </p:nvGraphicFramePr>
            <p:xfrm>
              <a:off x="272" y="736"/>
              <a:ext cx="5871" cy="34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36548" name="Text Box 31"/>
              <p:cNvSpPr txBox="1">
                <a:spLocks noChangeArrowheads="1"/>
              </p:cNvSpPr>
              <p:nvPr/>
            </p:nvSpPr>
            <p:spPr bwMode="auto">
              <a:xfrm>
                <a:off x="2394" y="4102"/>
                <a:ext cx="359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AR" sz="1000" i="1" dirty="0">
                    <a:solidFill>
                      <a:srgbClr val="000000"/>
                    </a:solidFill>
                    <a:latin typeface="Arial" charset="0"/>
                  </a:rPr>
                  <a:t>Índice de fallecidos: Cantidad de fallecidos / trabajadores expuestos * 1.000.000</a:t>
                </a:r>
                <a:endParaRPr lang="es-ES" sz="1000" i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6549" name="Text Box 32"/>
              <p:cNvSpPr txBox="1">
                <a:spLocks noChangeArrowheads="1"/>
              </p:cNvSpPr>
              <p:nvPr/>
            </p:nvSpPr>
            <p:spPr bwMode="auto">
              <a:xfrm>
                <a:off x="262" y="4102"/>
                <a:ext cx="10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AR" sz="1000" b="1" dirty="0">
                    <a:solidFill>
                      <a:srgbClr val="000000"/>
                    </a:solidFill>
                    <a:latin typeface="Arial" charset="0"/>
                  </a:rPr>
                  <a:t>Fuente</a:t>
                </a:r>
                <a:r>
                  <a:rPr lang="es-AR" sz="1000" dirty="0">
                    <a:solidFill>
                      <a:srgbClr val="000000"/>
                    </a:solidFill>
                    <a:latin typeface="Arial" charset="0"/>
                  </a:rPr>
                  <a:t>: SRT y UART.</a:t>
                </a:r>
                <a:endParaRPr lang="es-ES" sz="10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36553" name="AutoShape 23"/>
            <p:cNvSpPr>
              <a:spLocks noChangeArrowheads="1"/>
            </p:cNvSpPr>
            <p:nvPr/>
          </p:nvSpPr>
          <p:spPr bwMode="auto">
            <a:xfrm>
              <a:off x="625" y="3112"/>
              <a:ext cx="1996" cy="513"/>
            </a:xfrm>
            <a:prstGeom prst="downArrow">
              <a:avLst>
                <a:gd name="adj1" fmla="val 100000"/>
                <a:gd name="adj2" fmla="val 24912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es-ES" b="1" dirty="0">
                  <a:solidFill>
                    <a:srgbClr val="FFFFFF"/>
                  </a:solidFill>
                  <a:latin typeface="Arial Black" pitchFamily="34" charset="0"/>
                </a:rPr>
                <a:t>68</a:t>
              </a: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%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CON IN ITINERE</a:t>
              </a:r>
            </a:p>
          </p:txBody>
        </p:sp>
        <p:sp>
          <p:nvSpPr>
            <p:cNvPr id="236554" name="AutoShape 27"/>
            <p:cNvSpPr>
              <a:spLocks noChangeArrowheads="1"/>
            </p:cNvSpPr>
            <p:nvPr/>
          </p:nvSpPr>
          <p:spPr bwMode="auto">
            <a:xfrm>
              <a:off x="3591" y="3425"/>
              <a:ext cx="1953" cy="513"/>
            </a:xfrm>
            <a:prstGeom prst="downArrow">
              <a:avLst>
                <a:gd name="adj1" fmla="val 100000"/>
                <a:gd name="adj2" fmla="val 24912"/>
              </a:avLst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 73%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SIN IN ITINERE</a:t>
              </a:r>
            </a:p>
          </p:txBody>
        </p:sp>
      </p:grpSp>
      <p:sp>
        <p:nvSpPr>
          <p:cNvPr id="156700" name="Oval 28"/>
          <p:cNvSpPr>
            <a:spLocks noChangeArrowheads="1"/>
          </p:cNvSpPr>
          <p:nvPr/>
        </p:nvSpPr>
        <p:spPr bwMode="auto">
          <a:xfrm>
            <a:off x="3297240" y="2060848"/>
            <a:ext cx="3311525" cy="2952750"/>
          </a:xfrm>
          <a:prstGeom prst="ellipse">
            <a:avLst/>
          </a:prstGeom>
          <a:gradFill rotWithShape="1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>
                <a:solidFill>
                  <a:srgbClr val="FFFFFF"/>
                </a:solidFill>
                <a:latin typeface="Arial Black" pitchFamily="34" charset="0"/>
              </a:rPr>
              <a:t>10.880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srgbClr val="FFFFFF"/>
                </a:solidFill>
                <a:latin typeface="Arial Black" pitchFamily="34" charset="0"/>
              </a:rPr>
              <a:t>VIDAS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srgbClr val="FFFFFF"/>
                </a:solidFill>
                <a:latin typeface="Arial Black" pitchFamily="34" charset="0"/>
              </a:rPr>
              <a:t>SALVADAS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257256" y="2253299"/>
            <a:ext cx="2376264" cy="10316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s-ES"/>
            </a:defPPr>
            <a:lvl1pPr algn="ctr">
              <a:defRPr sz="4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800" dirty="0"/>
              <a:t>Fuerte tendencia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800" dirty="0"/>
              <a:t>hacia la baja</a:t>
            </a:r>
          </a:p>
        </p:txBody>
      </p:sp>
    </p:spTree>
    <p:extLst>
      <p:ext uri="{BB962C8B-B14F-4D97-AF65-F5344CB8AC3E}">
        <p14:creationId xmlns:p14="http://schemas.microsoft.com/office/powerpoint/2010/main" val="7671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4" grpId="0" animBg="1"/>
      <p:bldP spid="156698" grpId="0"/>
      <p:bldP spid="15670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14313" y="90488"/>
            <a:ext cx="94884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¿COMO EVOLUCIONARON LAS ACCIONES DE PREVENCION?</a:t>
            </a:r>
          </a:p>
        </p:txBody>
      </p:sp>
      <p:grpSp>
        <p:nvGrpSpPr>
          <p:cNvPr id="162837" name="Group 21"/>
          <p:cNvGrpSpPr>
            <a:grpSpLocks/>
          </p:cNvGrpSpPr>
          <p:nvPr/>
        </p:nvGrpSpPr>
        <p:grpSpPr bwMode="auto">
          <a:xfrm>
            <a:off x="0" y="990600"/>
            <a:ext cx="9804400" cy="5867400"/>
            <a:chOff x="88" y="648"/>
            <a:chExt cx="6176" cy="3696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9940463"/>
                </p:ext>
              </p:extLst>
            </p:nvPr>
          </p:nvGraphicFramePr>
          <p:xfrm>
            <a:off x="88" y="648"/>
            <a:ext cx="6176" cy="3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0645" name="Text Box 10"/>
            <p:cNvSpPr txBox="1">
              <a:spLocks noChangeArrowheads="1"/>
            </p:cNvSpPr>
            <p:nvPr/>
          </p:nvSpPr>
          <p:spPr bwMode="auto">
            <a:xfrm>
              <a:off x="3123" y="4065"/>
              <a:ext cx="29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Fuente: UART. </a:t>
              </a:r>
              <a:r>
                <a:rPr kumimoji="0" lang="es-A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* NO incluyen incumplimientos por  RGRL y RAR</a:t>
              </a:r>
              <a:endPara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-13447" y="1364367"/>
            <a:ext cx="6985000" cy="39687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+ 395% VISITAS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-13447" y="1835013"/>
            <a:ext cx="6985000" cy="3968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+ 861% DENUNCIAS</a:t>
            </a: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-26894" y="2315185"/>
            <a:ext cx="6985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+ 329% RECOMENDACIONES</a:t>
            </a:r>
          </a:p>
        </p:txBody>
      </p:sp>
      <p:sp>
        <p:nvSpPr>
          <p:cNvPr id="162836" name="Oval 20"/>
          <p:cNvSpPr>
            <a:spLocks noChangeArrowheads="1"/>
          </p:cNvSpPr>
          <p:nvPr/>
        </p:nvSpPr>
        <p:spPr bwMode="auto">
          <a:xfrm>
            <a:off x="4221256" y="551472"/>
            <a:ext cx="3241675" cy="2952750"/>
          </a:xfrm>
          <a:prstGeom prst="ellipse">
            <a:avLst/>
          </a:prstGeom>
          <a:gradFill rotWithShape="1">
            <a:gsLst>
              <a:gs pos="0">
                <a:srgbClr val="2C2C2C"/>
              </a:gs>
              <a:gs pos="50000">
                <a:srgbClr val="5F5F5F"/>
              </a:gs>
              <a:gs pos="100000">
                <a:srgbClr val="2C2C2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CRECIMIENTO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SOSTENIDO</a:t>
            </a:r>
          </a:p>
        </p:txBody>
      </p:sp>
    </p:spTree>
    <p:extLst>
      <p:ext uri="{BB962C8B-B14F-4D97-AF65-F5344CB8AC3E}">
        <p14:creationId xmlns:p14="http://schemas.microsoft.com/office/powerpoint/2010/main" val="33008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32" grpId="0" animBg="1"/>
      <p:bldP spid="162833" grpId="0" animBg="1"/>
      <p:bldP spid="162834" grpId="0" animBg="1"/>
      <p:bldP spid="1628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130550" y="90488"/>
            <a:ext cx="36782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PROGRAMA PREVENIR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165475" y="1268413"/>
            <a:ext cx="6740525" cy="671512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TAREA COLECTIVA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Todas las ART afiliadas a UART + FISO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3165475" y="2060848"/>
            <a:ext cx="6740525" cy="6715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CON AMPLIO ALCANCE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20.000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participantes de todo el país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165475" y="3933056"/>
            <a:ext cx="6740525" cy="95410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APOYADA EN MULTIPLES ACCIONES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Seminarios + Talleres + Cursos Virtuales + Congreso Internacional</a:t>
            </a: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155950" y="2852936"/>
            <a:ext cx="6750050" cy="94615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Y  DIVERSIDAD SECTORIAL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Agropecuaria, Industria, Construcción,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Minería, Petróleo, entre otros</a:t>
            </a:r>
          </a:p>
        </p:txBody>
      </p:sp>
      <p:grpSp>
        <p:nvGrpSpPr>
          <p:cNvPr id="164885" name="Group 21"/>
          <p:cNvGrpSpPr>
            <a:grpSpLocks/>
          </p:cNvGrpSpPr>
          <p:nvPr/>
        </p:nvGrpSpPr>
        <p:grpSpPr bwMode="auto">
          <a:xfrm>
            <a:off x="3429000" y="4941168"/>
            <a:ext cx="5988496" cy="1878042"/>
            <a:chOff x="2160" y="3067"/>
            <a:chExt cx="2222" cy="1298"/>
          </a:xfrm>
        </p:grpSpPr>
        <p:sp>
          <p:nvSpPr>
            <p:cNvPr id="242697" name="Text Box 17"/>
            <p:cNvSpPr txBox="1">
              <a:spLocks noChangeArrowheads="1"/>
            </p:cNvSpPr>
            <p:nvPr/>
          </p:nvSpPr>
          <p:spPr bwMode="auto">
            <a:xfrm>
              <a:off x="2160" y="3067"/>
              <a:ext cx="2222" cy="1298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2018 - LA TAREA CONTINUA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10 seminarios, 15 cursos virtuales 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1 Actividad de Benchmarking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12/09 Congreso Internacional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242698" name="Rectangle 18"/>
            <p:cNvSpPr>
              <a:spLocks noChangeArrowheads="1"/>
            </p:cNvSpPr>
            <p:nvPr/>
          </p:nvSpPr>
          <p:spPr bwMode="auto">
            <a:xfrm>
              <a:off x="2244" y="3230"/>
              <a:ext cx="2041" cy="27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4884" name="Group 20"/>
          <p:cNvGrpSpPr>
            <a:grpSpLocks/>
          </p:cNvGrpSpPr>
          <p:nvPr/>
        </p:nvGrpSpPr>
        <p:grpSpPr bwMode="auto">
          <a:xfrm>
            <a:off x="1588" y="1268413"/>
            <a:ext cx="3151187" cy="5584825"/>
            <a:chOff x="1" y="799"/>
            <a:chExt cx="1985" cy="3518"/>
          </a:xfrm>
        </p:grpSpPr>
        <p:pic>
          <p:nvPicPr>
            <p:cNvPr id="242700" name="Picture 9" descr="Preven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9" r="6094" b="75671"/>
            <a:stretch>
              <a:fillRect/>
            </a:stretch>
          </p:blipFill>
          <p:spPr bwMode="auto">
            <a:xfrm>
              <a:off x="1" y="3582"/>
              <a:ext cx="1985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701" name="Picture 19" descr="Preven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4" b="20465"/>
            <a:stretch>
              <a:fillRect/>
            </a:stretch>
          </p:blipFill>
          <p:spPr bwMode="auto">
            <a:xfrm>
              <a:off x="1" y="799"/>
              <a:ext cx="1985" cy="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13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76" grpId="0" animBg="1"/>
      <p:bldP spid="164877" grpId="0" animBg="1"/>
      <p:bldP spid="164878" grpId="0" animBg="1"/>
      <p:bldP spid="1648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1256435" y="90490"/>
            <a:ext cx="74804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>
                <a:solidFill>
                  <a:srgbClr val="FFFFFF"/>
                </a:solidFill>
                <a:latin typeface="Arial Black" pitchFamily="34" charset="0"/>
              </a:rPr>
              <a:t>VOLUMEN DE LAS PRESTACIONES EN ESPECIE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002783" y="1339850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+ 2.658.600  CONSULTAS</a:t>
            </a:r>
          </a:p>
        </p:txBody>
      </p:sp>
      <p:sp>
        <p:nvSpPr>
          <p:cNvPr id="244740" name="AutoShape 15" descr="RETRIBUCIONES1"/>
          <p:cNvSpPr>
            <a:spLocks noChangeAspect="1" noChangeArrowheads="1"/>
          </p:cNvSpPr>
          <p:nvPr/>
        </p:nvSpPr>
        <p:spPr bwMode="auto">
          <a:xfrm>
            <a:off x="2057401" y="1700215"/>
            <a:ext cx="5791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grpSp>
        <p:nvGrpSpPr>
          <p:cNvPr id="177192" name="Group 40"/>
          <p:cNvGrpSpPr>
            <a:grpSpLocks/>
          </p:cNvGrpSpPr>
          <p:nvPr/>
        </p:nvGrpSpPr>
        <p:grpSpPr bwMode="auto">
          <a:xfrm>
            <a:off x="-3175" y="1339850"/>
            <a:ext cx="3005959" cy="5518150"/>
            <a:chOff x="-2" y="845"/>
            <a:chExt cx="1934" cy="3475"/>
          </a:xfrm>
        </p:grpSpPr>
        <p:pic>
          <p:nvPicPr>
            <p:cNvPr id="244743" name="Picture 23" descr="taxes"/>
            <p:cNvPicPr>
              <a:picLocks noChangeAspect="1" noChangeArrowheads="1"/>
            </p:cNvPicPr>
            <p:nvPr/>
          </p:nvPicPr>
          <p:blipFill>
            <a:blip r:embed="rId3"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845"/>
              <a:ext cx="1934" cy="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744" name="Oval 24"/>
            <p:cNvSpPr>
              <a:spLocks noChangeArrowheads="1"/>
            </p:cNvSpPr>
            <p:nvPr/>
          </p:nvSpPr>
          <p:spPr bwMode="auto">
            <a:xfrm>
              <a:off x="168" y="1554"/>
              <a:ext cx="1633" cy="148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es-ES" dirty="0">
                  <a:solidFill>
                    <a:srgbClr val="FFFFFF"/>
                  </a:solidFill>
                  <a:latin typeface="Arial Black" pitchFamily="34" charset="0"/>
                </a:rPr>
                <a:t>ASISTENCIA</a:t>
              </a:r>
            </a:p>
            <a:p>
              <a:pPr algn="ctr">
                <a:lnSpc>
                  <a:spcPct val="110000"/>
                </a:lnSpc>
              </a:pPr>
              <a:r>
                <a:rPr lang="es-ES" dirty="0">
                  <a:solidFill>
                    <a:srgbClr val="FFFFFF"/>
                  </a:solidFill>
                  <a:latin typeface="Arial Black" pitchFamily="34" charset="0"/>
                </a:rPr>
                <a:t>MEDICA </a:t>
              </a:r>
            </a:p>
            <a:p>
              <a:pPr algn="ctr">
                <a:lnSpc>
                  <a:spcPct val="110000"/>
                </a:lnSpc>
              </a:pPr>
              <a:r>
                <a:rPr lang="es-ES" dirty="0">
                  <a:solidFill>
                    <a:srgbClr val="FFFFFF"/>
                  </a:solidFill>
                  <a:latin typeface="Arial Black" pitchFamily="34" charset="0"/>
                </a:rPr>
                <a:t>INTEGRAL</a:t>
              </a:r>
            </a:p>
            <a:p>
              <a:pPr algn="ctr">
                <a:lnSpc>
                  <a:spcPct val="110000"/>
                </a:lnSpc>
              </a:pPr>
              <a:r>
                <a:rPr lang="es-ES" dirty="0">
                  <a:solidFill>
                    <a:srgbClr val="FFFFFF"/>
                  </a:solidFill>
                  <a:latin typeface="Arial Black" pitchFamily="34" charset="0"/>
                </a:rPr>
                <a:t>2016</a:t>
              </a:r>
            </a:p>
          </p:txBody>
        </p:sp>
      </p:grp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3002784" y="2265364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461.912  ESTUDIOS COMPLEJOS</a:t>
            </a: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3002784" y="2728913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147.963  CIRUGIAS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3002784" y="3181351"/>
            <a:ext cx="6903218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284.545  DIAS DE INTERNACION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3002784" y="5271591"/>
            <a:ext cx="6906391" cy="461665"/>
          </a:xfrm>
          <a:prstGeom prst="rect">
            <a:avLst/>
          </a:prstGeom>
          <a:solidFill>
            <a:srgbClr val="F3700D"/>
          </a:solidFill>
          <a:ln/>
          <a:extLst/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+    </a:t>
            </a:r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628.845</a:t>
            </a: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    </a:t>
            </a:r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CASOS</a:t>
            </a: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NOTIFICADOS</a:t>
            </a: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3002785" y="5775647"/>
            <a:ext cx="6904804" cy="461665"/>
          </a:xfrm>
          <a:prstGeom prst="rect">
            <a:avLst/>
          </a:prstGeom>
          <a:solidFill>
            <a:srgbClr val="F3700D"/>
          </a:solidFill>
          <a:ln/>
          <a:extLst/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322.484  TRAB. REHABILITADOS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3015909" y="6279703"/>
            <a:ext cx="6890091" cy="461665"/>
          </a:xfrm>
          <a:prstGeom prst="rect">
            <a:avLst/>
          </a:prstGeom>
          <a:solidFill>
            <a:srgbClr val="F3700D"/>
          </a:solidFill>
          <a:ln/>
          <a:extLst/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  12.330  TRAB. RECALIFICADOS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02784" y="1797050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+ 1.007.290  AT. FARMACEUTICA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002783" y="4725144"/>
            <a:ext cx="690321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/>
              <a:t>+ 2.619.712  TRASLADOS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002785" y="4239497"/>
            <a:ext cx="690321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+</a:t>
            </a: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6.289.395  SESIONES DE REHABILITACION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002784" y="3645024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+ 1.028.156  RADIOGRAFIAS</a:t>
            </a:r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7848601" y="826991"/>
            <a:ext cx="2025465" cy="1746446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Cerca de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6 millones de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prestaciones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asistenciales</a:t>
            </a:r>
          </a:p>
        </p:txBody>
      </p:sp>
    </p:spTree>
    <p:extLst>
      <p:ext uri="{BB962C8B-B14F-4D97-AF65-F5344CB8AC3E}">
        <p14:creationId xmlns:p14="http://schemas.microsoft.com/office/powerpoint/2010/main" val="42045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177156" grpId="0" animBg="1"/>
      <p:bldP spid="177177" grpId="0" animBg="1"/>
      <p:bldP spid="177178" grpId="0" animBg="1"/>
      <p:bldP spid="177179" grpId="0" animBg="1"/>
      <p:bldP spid="177182" grpId="0" animBg="1"/>
      <p:bldP spid="177183" grpId="0" animBg="1"/>
      <p:bldP spid="177184" grpId="0" animBg="1"/>
      <p:bldP spid="18" grpId="0" animBg="1"/>
      <p:bldP spid="20" grpId="0" animBg="1"/>
      <p:bldP spid="22" grpId="0" animBg="1"/>
      <p:bldP spid="21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5" descr="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uadroTexto 65"/>
          <p:cNvSpPr txBox="1">
            <a:spLocks noChangeArrowheads="1"/>
          </p:cNvSpPr>
          <p:nvPr/>
        </p:nvSpPr>
        <p:spPr bwMode="auto">
          <a:xfrm>
            <a:off x="4720826" y="285730"/>
            <a:ext cx="499255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INTENSIDAD NORMATIVA</a:t>
            </a:r>
          </a:p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JURISPRUDENCIAL</a:t>
            </a:r>
          </a:p>
        </p:txBody>
      </p:sp>
      <p:pic>
        <p:nvPicPr>
          <p:cNvPr id="5125" name="Imagen 4" descr="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" y="4024350"/>
            <a:ext cx="9847900" cy="133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12 CuadroTexto"/>
          <p:cNvSpPr txBox="1">
            <a:spLocks noChangeArrowheads="1"/>
          </p:cNvSpPr>
          <p:nvPr/>
        </p:nvSpPr>
        <p:spPr bwMode="auto">
          <a:xfrm>
            <a:off x="132786" y="1988840"/>
            <a:ext cx="1716179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Marco para el empleo, la productividad y la equidad social </a:t>
            </a:r>
            <a:r>
              <a:rPr lang="es-AR" altLang="es-AR" sz="1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25/7/94, se cumple con su capítulo 9 al sancionarse la LRT</a:t>
            </a:r>
          </a:p>
        </p:txBody>
      </p:sp>
      <p:sp>
        <p:nvSpPr>
          <p:cNvPr id="5127" name="16 CuadroTexto"/>
          <p:cNvSpPr txBox="1">
            <a:spLocks noChangeArrowheads="1"/>
          </p:cNvSpPr>
          <p:nvPr/>
        </p:nvSpPr>
        <p:spPr bwMode="auto">
          <a:xfrm>
            <a:off x="576064" y="3175017"/>
            <a:ext cx="134651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Entrada en vigencia de la LRT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900" dirty="0" err="1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ES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659/96</a:t>
            </a:r>
            <a:r>
              <a:rPr lang="es-AR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(24 junio, 1996)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8" name="15 CuadroTexto"/>
          <p:cNvSpPr txBox="1">
            <a:spLocks noChangeArrowheads="1"/>
          </p:cNvSpPr>
          <p:nvPr/>
        </p:nvSpPr>
        <p:spPr bwMode="auto">
          <a:xfrm>
            <a:off x="792088" y="5988130"/>
            <a:ext cx="2457257" cy="6740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Sanción y promulgación de la Ley 24.557 (LRT)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1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13/9/95 y 3/10/95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7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9" name="18 CuadroTexto"/>
          <p:cNvSpPr txBox="1">
            <a:spLocks noChangeArrowheads="1"/>
          </p:cNvSpPr>
          <p:nvPr/>
        </p:nvSpPr>
        <p:spPr bwMode="auto">
          <a:xfrm>
            <a:off x="1848967" y="5240990"/>
            <a:ext cx="2028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1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1er aumento de topes prestacionales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000" dirty="0" err="1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10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839/98 (20/7/98)</a:t>
            </a:r>
          </a:p>
        </p:txBody>
      </p:sp>
      <p:sp>
        <p:nvSpPr>
          <p:cNvPr id="5130" name="19 CuadroTexto"/>
          <p:cNvSpPr txBox="1">
            <a:spLocks noChangeArrowheads="1"/>
          </p:cNvSpPr>
          <p:nvPr/>
        </p:nvSpPr>
        <p:spPr bwMode="auto">
          <a:xfrm>
            <a:off x="1800200" y="2498530"/>
            <a:ext cx="154807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2do aumento de topes </a:t>
            </a:r>
            <a:r>
              <a:rPr lang="es-ES" altLang="es-AR" sz="1200" dirty="0" err="1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prestacionales</a:t>
            </a: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1" name="20 CuadroTexto"/>
          <p:cNvSpPr txBox="1">
            <a:spLocks noChangeArrowheads="1"/>
          </p:cNvSpPr>
          <p:nvPr/>
        </p:nvSpPr>
        <p:spPr bwMode="auto">
          <a:xfrm>
            <a:off x="2173887" y="3237246"/>
            <a:ext cx="179395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DNU con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prevención y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nuevas prestaciones</a:t>
            </a:r>
            <a:r>
              <a:rPr lang="es-ES" altLang="es-AR" sz="11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DNU </a:t>
            </a:r>
            <a:r>
              <a:rPr lang="es-AR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1278/00 (28/12/2000)</a:t>
            </a: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2" name="22 CuadroTexto"/>
          <p:cNvSpPr txBox="1">
            <a:spLocks noChangeArrowheads="1"/>
          </p:cNvSpPr>
          <p:nvPr/>
        </p:nvSpPr>
        <p:spPr bwMode="auto">
          <a:xfrm>
            <a:off x="4032448" y="2780987"/>
            <a:ext cx="163817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fallos de la CSJN: Aquino, Castillo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altLang="es-AR" sz="1200" dirty="0" err="1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Milone</a:t>
            </a: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(*)</a:t>
            </a: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3" name="23 CuadroTexto"/>
          <p:cNvSpPr txBox="1">
            <a:spLocks noChangeArrowheads="1"/>
          </p:cNvSpPr>
          <p:nvPr/>
        </p:nvSpPr>
        <p:spPr bwMode="auto">
          <a:xfrm>
            <a:off x="5418651" y="3225481"/>
            <a:ext cx="1548073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con aumento prestacional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0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1694/2009 (5/11/09)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4" name="24 CuadroTexto"/>
          <p:cNvSpPr txBox="1">
            <a:spLocks noChangeArrowheads="1"/>
          </p:cNvSpPr>
          <p:nvPr/>
        </p:nvSpPr>
        <p:spPr bwMode="auto">
          <a:xfrm>
            <a:off x="5889104" y="2369381"/>
            <a:ext cx="222268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Reforma Ley 26.773: opción civil, aumento </a:t>
            </a:r>
            <a:r>
              <a:rPr lang="es-ES" altLang="es-AR" sz="1200" dirty="0" err="1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prestacional</a:t>
            </a: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mutuas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topes de gastos</a:t>
            </a: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5" name="25 CuadroTexto"/>
          <p:cNvSpPr txBox="1">
            <a:spLocks noChangeArrowheads="1"/>
          </p:cNvSpPr>
          <p:nvPr/>
        </p:nvSpPr>
        <p:spPr bwMode="auto">
          <a:xfrm>
            <a:off x="7128792" y="3437154"/>
            <a:ext cx="1696711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Incorporación del servicio doméstico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26.844 y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900" dirty="0" err="1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467/14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3" name="Conector recto 52"/>
          <p:cNvCxnSpPr>
            <a:cxnSpLocks noChangeShapeType="1"/>
          </p:cNvCxnSpPr>
          <p:nvPr/>
        </p:nvCxnSpPr>
        <p:spPr bwMode="auto">
          <a:xfrm>
            <a:off x="603360" y="4154993"/>
            <a:ext cx="1014811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ector recto 55"/>
          <p:cNvCxnSpPr>
            <a:cxnSpLocks noChangeShapeType="1"/>
          </p:cNvCxnSpPr>
          <p:nvPr/>
        </p:nvCxnSpPr>
        <p:spPr bwMode="auto">
          <a:xfrm>
            <a:off x="1872209" y="3160578"/>
            <a:ext cx="1326134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Conector recto 57"/>
          <p:cNvCxnSpPr>
            <a:cxnSpLocks noChangeShapeType="1"/>
          </p:cNvCxnSpPr>
          <p:nvPr/>
        </p:nvCxnSpPr>
        <p:spPr bwMode="auto">
          <a:xfrm>
            <a:off x="2160240" y="4114050"/>
            <a:ext cx="1326135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Conector recto 58"/>
          <p:cNvCxnSpPr>
            <a:cxnSpLocks noChangeShapeType="1"/>
          </p:cNvCxnSpPr>
          <p:nvPr/>
        </p:nvCxnSpPr>
        <p:spPr bwMode="auto">
          <a:xfrm>
            <a:off x="4162521" y="3578070"/>
            <a:ext cx="1310088" cy="1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ector recto 60"/>
          <p:cNvCxnSpPr>
            <a:cxnSpLocks noChangeShapeType="1"/>
          </p:cNvCxnSpPr>
          <p:nvPr/>
        </p:nvCxnSpPr>
        <p:spPr bwMode="auto">
          <a:xfrm>
            <a:off x="5472609" y="4089282"/>
            <a:ext cx="1092212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Conector recto 62"/>
          <p:cNvCxnSpPr>
            <a:cxnSpLocks noChangeShapeType="1"/>
          </p:cNvCxnSpPr>
          <p:nvPr/>
        </p:nvCxnSpPr>
        <p:spPr bwMode="auto">
          <a:xfrm>
            <a:off x="5961112" y="3159552"/>
            <a:ext cx="1784459" cy="1917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Conector recto 64"/>
          <p:cNvCxnSpPr>
            <a:cxnSpLocks noChangeShapeType="1"/>
          </p:cNvCxnSpPr>
          <p:nvPr/>
        </p:nvCxnSpPr>
        <p:spPr bwMode="auto">
          <a:xfrm>
            <a:off x="7272807" y="4126918"/>
            <a:ext cx="1468684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onector recto 68"/>
          <p:cNvCxnSpPr>
            <a:cxnSpLocks noChangeShapeType="1"/>
          </p:cNvCxnSpPr>
          <p:nvPr/>
        </p:nvCxnSpPr>
        <p:spPr bwMode="auto">
          <a:xfrm>
            <a:off x="720080" y="6618154"/>
            <a:ext cx="2535307" cy="23813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Conector recto 72"/>
          <p:cNvCxnSpPr>
            <a:cxnSpLocks noChangeShapeType="1"/>
          </p:cNvCxnSpPr>
          <p:nvPr/>
        </p:nvCxnSpPr>
        <p:spPr bwMode="auto">
          <a:xfrm flipV="1">
            <a:off x="720080" y="5105266"/>
            <a:ext cx="0" cy="1512888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Conector recto 76"/>
          <p:cNvCxnSpPr>
            <a:cxnSpLocks noChangeShapeType="1"/>
          </p:cNvCxnSpPr>
          <p:nvPr/>
        </p:nvCxnSpPr>
        <p:spPr bwMode="auto">
          <a:xfrm flipV="1">
            <a:off x="1891793" y="5060010"/>
            <a:ext cx="0" cy="720725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Conector recto 78"/>
          <p:cNvCxnSpPr>
            <a:cxnSpLocks noChangeShapeType="1"/>
          </p:cNvCxnSpPr>
          <p:nvPr/>
        </p:nvCxnSpPr>
        <p:spPr bwMode="auto">
          <a:xfrm flipV="1">
            <a:off x="1119853" y="4144252"/>
            <a:ext cx="0" cy="217487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Conector recto 81"/>
          <p:cNvCxnSpPr>
            <a:cxnSpLocks noChangeShapeType="1"/>
          </p:cNvCxnSpPr>
          <p:nvPr/>
        </p:nvCxnSpPr>
        <p:spPr bwMode="auto">
          <a:xfrm flipV="1">
            <a:off x="1886417" y="3137651"/>
            <a:ext cx="0" cy="1225551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Conector recto 85"/>
          <p:cNvCxnSpPr>
            <a:cxnSpLocks noChangeShapeType="1"/>
          </p:cNvCxnSpPr>
          <p:nvPr/>
        </p:nvCxnSpPr>
        <p:spPr bwMode="auto">
          <a:xfrm flipV="1">
            <a:off x="2650187" y="4126723"/>
            <a:ext cx="0" cy="217487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Conector recto 86"/>
          <p:cNvCxnSpPr>
            <a:cxnSpLocks noChangeShapeType="1"/>
          </p:cNvCxnSpPr>
          <p:nvPr/>
        </p:nvCxnSpPr>
        <p:spPr bwMode="auto">
          <a:xfrm flipV="1">
            <a:off x="4162522" y="3569576"/>
            <a:ext cx="0" cy="792163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Conector recto 88"/>
          <p:cNvCxnSpPr>
            <a:cxnSpLocks noChangeShapeType="1"/>
          </p:cNvCxnSpPr>
          <p:nvPr/>
        </p:nvCxnSpPr>
        <p:spPr bwMode="auto">
          <a:xfrm flipV="1">
            <a:off x="5976664" y="4100403"/>
            <a:ext cx="0" cy="217487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Conector recto 89"/>
          <p:cNvCxnSpPr>
            <a:cxnSpLocks noChangeShapeType="1"/>
          </p:cNvCxnSpPr>
          <p:nvPr/>
        </p:nvCxnSpPr>
        <p:spPr bwMode="auto">
          <a:xfrm flipV="1">
            <a:off x="7128792" y="3159552"/>
            <a:ext cx="0" cy="1226576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Conector recto 91"/>
          <p:cNvCxnSpPr>
            <a:cxnSpLocks noChangeShapeType="1"/>
          </p:cNvCxnSpPr>
          <p:nvPr/>
        </p:nvCxnSpPr>
        <p:spPr bwMode="auto">
          <a:xfrm flipV="1">
            <a:off x="7977147" y="4149080"/>
            <a:ext cx="0" cy="217487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6" name="2 Rectángulo"/>
          <p:cNvSpPr>
            <a:spLocks noChangeArrowheads="1"/>
          </p:cNvSpPr>
          <p:nvPr/>
        </p:nvSpPr>
        <p:spPr bwMode="auto">
          <a:xfrm>
            <a:off x="3877179" y="6372212"/>
            <a:ext cx="5733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0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 Aquino: habilita la vía judicial / </a:t>
            </a:r>
            <a:r>
              <a:rPr lang="es-AR" altLang="es-AR" sz="10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Milone</a:t>
            </a:r>
            <a:r>
              <a:rPr lang="es-AR" altLang="es-AR" sz="10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establece el pago único en lugar de la renta / Castillo: habilita los recurrir los dictámenes de CCMM ante la Justicia Local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340641" y="4503602"/>
            <a:ext cx="77916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</a:p>
        </p:txBody>
      </p:sp>
      <p:sp>
        <p:nvSpPr>
          <p:cNvPr id="36" name="CuadroTexto 35"/>
          <p:cNvSpPr txBox="1">
            <a:spLocks noChangeArrowheads="1"/>
          </p:cNvSpPr>
          <p:nvPr/>
        </p:nvSpPr>
        <p:spPr bwMode="auto">
          <a:xfrm>
            <a:off x="1119808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</a:t>
            </a:r>
          </a:p>
        </p:txBody>
      </p:sp>
      <p:sp>
        <p:nvSpPr>
          <p:cNvPr id="37" name="CuadroTexto 36"/>
          <p:cNvSpPr txBox="1">
            <a:spLocks noChangeArrowheads="1"/>
          </p:cNvSpPr>
          <p:nvPr/>
        </p:nvSpPr>
        <p:spPr bwMode="auto">
          <a:xfrm>
            <a:off x="1900696" y="4503602"/>
            <a:ext cx="77916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1999</a:t>
            </a:r>
          </a:p>
        </p:txBody>
      </p:sp>
      <p:sp>
        <p:nvSpPr>
          <p:cNvPr id="38" name="CuadroTexto 37"/>
          <p:cNvSpPr txBox="1">
            <a:spLocks noChangeArrowheads="1"/>
          </p:cNvSpPr>
          <p:nvPr/>
        </p:nvSpPr>
        <p:spPr bwMode="auto">
          <a:xfrm>
            <a:off x="2679866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2001</a:t>
            </a:r>
          </a:p>
        </p:txBody>
      </p:sp>
      <p:sp>
        <p:nvSpPr>
          <p:cNvPr id="39" name="CuadroTexto 38"/>
          <p:cNvSpPr txBox="1">
            <a:spLocks noChangeArrowheads="1"/>
          </p:cNvSpPr>
          <p:nvPr/>
        </p:nvSpPr>
        <p:spPr bwMode="auto">
          <a:xfrm>
            <a:off x="3383352" y="4503602"/>
            <a:ext cx="77916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2003</a:t>
            </a:r>
          </a:p>
        </p:txBody>
      </p:sp>
      <p:sp>
        <p:nvSpPr>
          <p:cNvPr id="40" name="CuadroTexto 39"/>
          <p:cNvSpPr txBox="1">
            <a:spLocks noChangeArrowheads="1"/>
          </p:cNvSpPr>
          <p:nvPr/>
        </p:nvSpPr>
        <p:spPr bwMode="auto">
          <a:xfrm>
            <a:off x="4162522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2005</a:t>
            </a:r>
          </a:p>
        </p:txBody>
      </p:sp>
      <p:sp>
        <p:nvSpPr>
          <p:cNvPr id="41" name="CuadroTexto 40"/>
          <p:cNvSpPr txBox="1">
            <a:spLocks noChangeArrowheads="1"/>
          </p:cNvSpPr>
          <p:nvPr/>
        </p:nvSpPr>
        <p:spPr bwMode="auto">
          <a:xfrm>
            <a:off x="4943409" y="4503602"/>
            <a:ext cx="77916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</a:p>
        </p:txBody>
      </p:sp>
      <p:sp>
        <p:nvSpPr>
          <p:cNvPr id="42" name="CuadroTexto 41"/>
          <p:cNvSpPr txBox="1">
            <a:spLocks noChangeArrowheads="1"/>
          </p:cNvSpPr>
          <p:nvPr/>
        </p:nvSpPr>
        <p:spPr bwMode="auto">
          <a:xfrm>
            <a:off x="5722577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</a:t>
            </a:r>
          </a:p>
        </p:txBody>
      </p:sp>
      <p:sp>
        <p:nvSpPr>
          <p:cNvPr id="43" name="CuadroTexto 42"/>
          <p:cNvSpPr txBox="1">
            <a:spLocks noChangeArrowheads="1"/>
          </p:cNvSpPr>
          <p:nvPr/>
        </p:nvSpPr>
        <p:spPr bwMode="auto">
          <a:xfrm>
            <a:off x="6424344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</a:p>
        </p:txBody>
      </p:sp>
      <p:sp>
        <p:nvSpPr>
          <p:cNvPr id="44" name="CuadroTexto 43"/>
          <p:cNvSpPr txBox="1">
            <a:spLocks noChangeArrowheads="1"/>
          </p:cNvSpPr>
          <p:nvPr/>
        </p:nvSpPr>
        <p:spPr bwMode="auto">
          <a:xfrm>
            <a:off x="7205232" y="4503602"/>
            <a:ext cx="77916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</a:p>
        </p:txBody>
      </p:sp>
      <p:sp>
        <p:nvSpPr>
          <p:cNvPr id="45" name="CuadroTexto 44"/>
          <p:cNvSpPr txBox="1">
            <a:spLocks noChangeArrowheads="1"/>
          </p:cNvSpPr>
          <p:nvPr/>
        </p:nvSpPr>
        <p:spPr bwMode="auto">
          <a:xfrm>
            <a:off x="7984402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46" name="CuadroTexto 45"/>
          <p:cNvSpPr txBox="1">
            <a:spLocks noChangeArrowheads="1"/>
          </p:cNvSpPr>
          <p:nvPr/>
        </p:nvSpPr>
        <p:spPr bwMode="auto">
          <a:xfrm>
            <a:off x="8765290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</p:txBody>
      </p:sp>
      <p:cxnSp>
        <p:nvCxnSpPr>
          <p:cNvPr id="52" name="Conector recto 91"/>
          <p:cNvCxnSpPr>
            <a:cxnSpLocks noChangeShapeType="1"/>
          </p:cNvCxnSpPr>
          <p:nvPr/>
        </p:nvCxnSpPr>
        <p:spPr bwMode="auto">
          <a:xfrm flipV="1">
            <a:off x="8678318" y="5085308"/>
            <a:ext cx="0" cy="21590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onector recto 64"/>
          <p:cNvCxnSpPr>
            <a:cxnSpLocks noChangeShapeType="1"/>
          </p:cNvCxnSpPr>
          <p:nvPr/>
        </p:nvCxnSpPr>
        <p:spPr bwMode="auto">
          <a:xfrm>
            <a:off x="8109609" y="5307518"/>
            <a:ext cx="1209174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73" name="54 CuadroTexto"/>
          <p:cNvSpPr txBox="1">
            <a:spLocks noChangeArrowheads="1"/>
          </p:cNvSpPr>
          <p:nvPr/>
        </p:nvSpPr>
        <p:spPr bwMode="auto">
          <a:xfrm>
            <a:off x="8064896" y="5321577"/>
            <a:ext cx="1521215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3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Fallo CSJN: Espósito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0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Irretroactividad. Aplicación del RIPTE. 20% para no in itinere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7" name="Conector recto 56"/>
          <p:cNvCxnSpPr>
            <a:cxnSpLocks noChangeShapeType="1"/>
          </p:cNvCxnSpPr>
          <p:nvPr/>
        </p:nvCxnSpPr>
        <p:spPr bwMode="auto">
          <a:xfrm>
            <a:off x="1856656" y="5805264"/>
            <a:ext cx="1884582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Conector recto 62"/>
          <p:cNvCxnSpPr>
            <a:cxnSpLocks noChangeShapeType="1"/>
          </p:cNvCxnSpPr>
          <p:nvPr/>
        </p:nvCxnSpPr>
        <p:spPr bwMode="auto">
          <a:xfrm>
            <a:off x="8193360" y="3161469"/>
            <a:ext cx="1581244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24 CuadroTexto"/>
          <p:cNvSpPr txBox="1">
            <a:spLocks noChangeArrowheads="1"/>
          </p:cNvSpPr>
          <p:nvPr/>
        </p:nvSpPr>
        <p:spPr bwMode="auto">
          <a:xfrm>
            <a:off x="7914894" y="2383838"/>
            <a:ext cx="222268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00808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Reforma Ley 27.348: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00808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Procedimiento/Baremo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00808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Prestaciones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00808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Prevención</a:t>
            </a:r>
            <a:endParaRPr lang="es-AR" altLang="es-AR" sz="1200" dirty="0">
              <a:solidFill>
                <a:srgbClr val="00808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8" name="Conector recto 89"/>
          <p:cNvCxnSpPr>
            <a:cxnSpLocks noChangeShapeType="1"/>
          </p:cNvCxnSpPr>
          <p:nvPr/>
        </p:nvCxnSpPr>
        <p:spPr bwMode="auto">
          <a:xfrm flipV="1">
            <a:off x="9057456" y="3159552"/>
            <a:ext cx="0" cy="1207992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905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 animBg="1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73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405063" y="90488"/>
            <a:ext cx="5197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RESULTADOS DE RECALIFICART</a:t>
            </a:r>
          </a:p>
        </p:txBody>
      </p:sp>
      <p:grpSp>
        <p:nvGrpSpPr>
          <p:cNvPr id="179218" name="Group 18"/>
          <p:cNvGrpSpPr>
            <a:grpSpLocks/>
          </p:cNvGrpSpPr>
          <p:nvPr/>
        </p:nvGrpSpPr>
        <p:grpSpPr bwMode="auto">
          <a:xfrm>
            <a:off x="3584376" y="3402331"/>
            <a:ext cx="6337499" cy="1223962"/>
            <a:chOff x="2167" y="1979"/>
            <a:chExt cx="4128" cy="771"/>
          </a:xfrm>
        </p:grpSpPr>
        <p:sp>
          <p:nvSpPr>
            <p:cNvPr id="179211" name="Text Box 11"/>
            <p:cNvSpPr txBox="1">
              <a:spLocks noChangeArrowheads="1"/>
            </p:cNvSpPr>
            <p:nvPr/>
          </p:nvSpPr>
          <p:spPr bwMode="auto">
            <a:xfrm>
              <a:off x="2439" y="2131"/>
              <a:ext cx="3856" cy="45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REINSERTADOS</a:t>
              </a:r>
            </a:p>
            <a:p>
              <a:pPr algn="r">
                <a:lnSpc>
                  <a:spcPct val="7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9212" name="Oval 12"/>
            <p:cNvSpPr>
              <a:spLocks noChangeArrowheads="1"/>
            </p:cNvSpPr>
            <p:nvPr/>
          </p:nvSpPr>
          <p:spPr bwMode="auto">
            <a:xfrm>
              <a:off x="2167" y="1979"/>
              <a:ext cx="862" cy="771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Arial Black" pitchFamily="34" charset="0"/>
                </a:rPr>
                <a:t>26%</a:t>
              </a:r>
            </a:p>
          </p:txBody>
        </p:sp>
      </p:grpSp>
      <p:grpSp>
        <p:nvGrpSpPr>
          <p:cNvPr id="179219" name="Group 19"/>
          <p:cNvGrpSpPr>
            <a:grpSpLocks/>
          </p:cNvGrpSpPr>
          <p:nvPr/>
        </p:nvGrpSpPr>
        <p:grpSpPr bwMode="auto">
          <a:xfrm>
            <a:off x="3584375" y="4770756"/>
            <a:ext cx="6337500" cy="1223962"/>
            <a:chOff x="2167" y="2841"/>
            <a:chExt cx="4083" cy="771"/>
          </a:xfrm>
        </p:grpSpPr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2394" y="2971"/>
              <a:ext cx="3856" cy="45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REUBICADOS</a:t>
              </a:r>
            </a:p>
            <a:p>
              <a:pPr algn="r">
                <a:lnSpc>
                  <a:spcPct val="7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9216" name="Oval 16"/>
            <p:cNvSpPr>
              <a:spLocks noChangeArrowheads="1"/>
            </p:cNvSpPr>
            <p:nvPr/>
          </p:nvSpPr>
          <p:spPr bwMode="auto">
            <a:xfrm>
              <a:off x="2167" y="2841"/>
              <a:ext cx="862" cy="771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Arial Black" pitchFamily="34" charset="0"/>
                </a:rPr>
                <a:t>37%</a:t>
              </a:r>
            </a:p>
          </p:txBody>
        </p:sp>
      </p:grp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5169024" y="2349500"/>
            <a:ext cx="2298264" cy="45085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Cerca de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DOS TERCIOS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vuelven a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REINSERTARSE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en el mercado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laboral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3332278" y="2060848"/>
            <a:ext cx="6608762" cy="74347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De los 10.187 trabajadores atendidos a Julio 2018</a:t>
            </a:r>
          </a:p>
          <a:p>
            <a:pPr algn="r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11525" y="1289050"/>
            <a:ext cx="6610350" cy="822325"/>
          </a:xfrm>
          <a:prstGeom prst="rect">
            <a:avLst/>
          </a:prstGeom>
          <a:solidFill>
            <a:srgbClr val="9A8B07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70000"/>
              </a:lnSpc>
            </a:pPr>
            <a:r>
              <a:rPr lang="es-ES" b="1" dirty="0">
                <a:solidFill>
                  <a:srgbClr val="FFFFFF"/>
                </a:solidFill>
                <a:latin typeface="Arial Black" pitchFamily="34" charset="0"/>
              </a:rPr>
              <a:t>CENTRO MODELO</a:t>
            </a:r>
          </a:p>
          <a:p>
            <a:pPr algn="r" eaLnBrk="1" hangingPunct="1">
              <a:lnSpc>
                <a:spcPct val="30000"/>
              </a:lnSpc>
            </a:pPr>
            <a:endParaRPr lang="es-ES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1289050"/>
            <a:ext cx="3445164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F6B38DB-733A-4A88-9129-7F806DBE8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760"/>
            <a:ext cx="3440832" cy="5589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17" grpId="0" animBg="1"/>
      <p:bldP spid="17922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11163" y="90488"/>
            <a:ext cx="92519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IMPACTO DEL SERVICIO EN LOS ESTADOS DE RESULTADO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297238" y="1628775"/>
            <a:ext cx="6608762" cy="74347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A Diciembre 2017 </a:t>
            </a:r>
          </a:p>
          <a:p>
            <a:pPr algn="r" eaLnBrk="1" hangingPunct="1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300412" y="5377595"/>
            <a:ext cx="6608763" cy="1522340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"/>
              </a:lnSpc>
            </a:pPr>
            <a:endParaRPr lang="es-ES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60000"/>
              </a:lnSpc>
            </a:pPr>
            <a:r>
              <a:rPr lang="es-ES" sz="1400" b="1" dirty="0">
                <a:solidFill>
                  <a:srgbClr val="002060"/>
                </a:solidFill>
                <a:latin typeface="Arial Black" pitchFamily="34" charset="0"/>
              </a:rPr>
              <a:t>Ubicándose 19 puntos por encima de Diciembre de 2012</a:t>
            </a:r>
          </a:p>
          <a:p>
            <a:pPr algn="r" eaLnBrk="1" hangingPunct="1">
              <a:lnSpc>
                <a:spcPct val="160000"/>
              </a:lnSpc>
            </a:pPr>
            <a:endParaRPr lang="es-ES" sz="10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60000"/>
              </a:lnSpc>
            </a:pPr>
            <a:endParaRPr lang="es-ES" sz="10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350" b="1" dirty="0">
                <a:solidFill>
                  <a:srgbClr val="002060"/>
                </a:solidFill>
                <a:latin typeface="Arial Black" pitchFamily="34" charset="0"/>
              </a:rPr>
              <a:t>Y 3,2 puntos por encima de la variación interanual (Diciembre 2016)</a:t>
            </a:r>
          </a:p>
          <a:p>
            <a:pPr algn="r" eaLnBrk="1" hangingPunct="1">
              <a:lnSpc>
                <a:spcPct val="120000"/>
              </a:lnSpc>
            </a:pPr>
            <a:r>
              <a:rPr lang="es-ES" sz="135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r" eaLnBrk="1" hangingPunct="1">
              <a:lnSpc>
                <a:spcPct val="10000"/>
              </a:lnSpc>
            </a:pPr>
            <a:endParaRPr lang="es-ES" sz="1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87405" name="Picture 13" descr="proyeccion%20de%20gas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29723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7407" name="Group 15"/>
          <p:cNvGrpSpPr>
            <a:grpSpLocks/>
          </p:cNvGrpSpPr>
          <p:nvPr/>
        </p:nvGrpSpPr>
        <p:grpSpPr bwMode="auto">
          <a:xfrm>
            <a:off x="2792413" y="2060575"/>
            <a:ext cx="7116762" cy="3409950"/>
            <a:chOff x="1759" y="1298"/>
            <a:chExt cx="4483" cy="2148"/>
          </a:xfrm>
        </p:grpSpPr>
        <p:sp>
          <p:nvSpPr>
            <p:cNvPr id="248839" name="Text Box 6"/>
            <p:cNvSpPr txBox="1">
              <a:spLocks noChangeArrowheads="1"/>
            </p:cNvSpPr>
            <p:nvPr/>
          </p:nvSpPr>
          <p:spPr bwMode="auto">
            <a:xfrm>
              <a:off x="2077" y="1485"/>
              <a:ext cx="4165" cy="1961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lnSpc>
                  <a:spcPct val="40000"/>
                </a:lnSpc>
              </a:pPr>
              <a:endParaRPr lang="es-ES" sz="20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140000"/>
                </a:lnSpc>
              </a:pPr>
              <a:endParaRPr lang="es-ES" sz="20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120000"/>
                </a:lnSpc>
              </a:pPr>
              <a:r>
                <a:rPr lang="es-ES" sz="2000" b="1" dirty="0">
                  <a:solidFill>
                    <a:schemeClr val="bg1"/>
                  </a:solidFill>
                  <a:latin typeface="Arial Black" pitchFamily="34" charset="0"/>
                </a:rPr>
                <a:t>De la prima se ASIGNA </a:t>
              </a:r>
            </a:p>
            <a:p>
              <a:pPr algn="r" eaLnBrk="1" hangingPunct="1">
                <a:lnSpc>
                  <a:spcPct val="120000"/>
                </a:lnSpc>
              </a:pPr>
              <a:r>
                <a:rPr lang="es-ES" sz="2000" b="1" dirty="0">
                  <a:solidFill>
                    <a:schemeClr val="bg1"/>
                  </a:solidFill>
                  <a:latin typeface="Arial Black" pitchFamily="34" charset="0"/>
                </a:rPr>
                <a:t>A </a:t>
              </a:r>
              <a:r>
                <a:rPr lang="es-ES" sz="3600" b="1" dirty="0">
                  <a:solidFill>
                    <a:schemeClr val="bg1"/>
                  </a:solidFill>
                  <a:latin typeface="Arial Black" pitchFamily="34" charset="0"/>
                </a:rPr>
                <a:t>PRESTACIONES</a:t>
              </a:r>
            </a:p>
            <a:p>
              <a:pPr algn="r" eaLnBrk="1" hangingPunct="1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(dinerarias y médicas)</a:t>
              </a:r>
            </a:p>
            <a:p>
              <a:pPr algn="r" eaLnBrk="1" hangingPunct="1">
                <a:lnSpc>
                  <a:spcPct val="120000"/>
                </a:lnSpc>
              </a:pPr>
              <a:endParaRPr lang="es-ES" sz="20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170000"/>
                </a:lnSpc>
              </a:pPr>
              <a:endParaRPr lang="es-ES" sz="2000" b="1" u="sng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60000"/>
                </a:lnSpc>
              </a:pPr>
              <a:endParaRPr lang="es-ES" sz="1400" b="1" u="sng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48840" name="Oval 14"/>
            <p:cNvSpPr>
              <a:spLocks noChangeArrowheads="1"/>
            </p:cNvSpPr>
            <p:nvPr/>
          </p:nvSpPr>
          <p:spPr bwMode="auto">
            <a:xfrm>
              <a:off x="1759" y="1298"/>
              <a:ext cx="1588" cy="135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4400" dirty="0">
                  <a:solidFill>
                    <a:schemeClr val="bg1"/>
                  </a:solidFill>
                  <a:latin typeface="Arial Black" pitchFamily="34" charset="0"/>
                </a:rPr>
                <a:t>101	 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6" grpId="0" animBg="1"/>
      <p:bldP spid="1874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252924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Arial Black" pitchFamily="34" charset="0"/>
              </a:rPr>
              <a:t>REFORMA DE </a:t>
            </a: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Arial Black" pitchFamily="34" charset="0"/>
              </a:rPr>
              <a:t>OCTUBRE DE 2012 </a:t>
            </a:r>
          </a:p>
          <a:p>
            <a:pPr algn="r">
              <a:lnSpc>
                <a:spcPct val="120000"/>
              </a:lnSpc>
            </a:pPr>
            <a:r>
              <a:rPr lang="es-ES" sz="2400" b="1" dirty="0">
                <a:solidFill>
                  <a:schemeClr val="bg1"/>
                </a:solidFill>
                <a:latin typeface="Arial Black" pitchFamily="34" charset="0"/>
              </a:rPr>
              <a:t>Ley Nº 26.773</a:t>
            </a: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33" y="5661248"/>
            <a:ext cx="22431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9936" name="Group 16"/>
          <p:cNvGrpSpPr>
            <a:grpSpLocks/>
          </p:cNvGrpSpPr>
          <p:nvPr/>
        </p:nvGrpSpPr>
        <p:grpSpPr bwMode="auto">
          <a:xfrm>
            <a:off x="0" y="1582738"/>
            <a:ext cx="9921875" cy="5286375"/>
            <a:chOff x="0" y="997"/>
            <a:chExt cx="6250" cy="3330"/>
          </a:xfrm>
        </p:grpSpPr>
        <p:sp>
          <p:nvSpPr>
            <p:cNvPr id="209924" name="Text Box 4"/>
            <p:cNvSpPr txBox="1">
              <a:spLocks noChangeArrowheads="1"/>
            </p:cNvSpPr>
            <p:nvPr/>
          </p:nvSpPr>
          <p:spPr bwMode="auto">
            <a:xfrm>
              <a:off x="0" y="997"/>
              <a:ext cx="6240" cy="3330"/>
            </a:xfrm>
            <a:prstGeom prst="rect">
              <a:avLst/>
            </a:prstGeom>
            <a:solidFill>
              <a:srgbClr val="333333">
                <a:alpha val="7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>
                <a:lnSpc>
                  <a:spcPct val="12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POSIBILIDAD DE </a:t>
              </a:r>
            </a:p>
            <a:p>
              <a:pPr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EJERCERLA CON </a:t>
              </a:r>
            </a:p>
            <a:p>
              <a:pPr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RESGUARDOS </a:t>
              </a:r>
            </a:p>
            <a:p>
              <a:pPr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PROTECTORIOS</a:t>
              </a: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9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09932" name="Text Box 12"/>
            <p:cNvSpPr txBox="1">
              <a:spLocks noChangeArrowheads="1"/>
            </p:cNvSpPr>
            <p:nvPr/>
          </p:nvSpPr>
          <p:spPr bwMode="auto">
            <a:xfrm>
              <a:off x="3578" y="3162"/>
              <a:ext cx="2672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Cobertura integral de la urgencias</a:t>
              </a: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Cobertura médica integral mientras </a:t>
              </a: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subsistan síntomas incapacitantes</a:t>
              </a: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Alternativa tarifada elevada</a:t>
              </a: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Ágil sistema de percepción de beneficios</a:t>
              </a:r>
            </a:p>
          </p:txBody>
        </p:sp>
      </p:grp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2533650" y="0"/>
            <a:ext cx="3194050" cy="6884988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ACCESO A LA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REPARACION DEL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CODIGO CIVIL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CON GARANTIAS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PRESTACIONALES</a:t>
            </a:r>
          </a:p>
        </p:txBody>
      </p: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  <p:extLst>
      <p:ext uri="{BB962C8B-B14F-4D97-AF65-F5344CB8AC3E}">
        <p14:creationId xmlns:p14="http://schemas.microsoft.com/office/powerpoint/2010/main" val="585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4" grpId="0" animBg="1"/>
      <p:bldP spid="2099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76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78" name="Text Box 50"/>
          <p:cNvSpPr txBox="1">
            <a:spLocks noChangeArrowheads="1"/>
          </p:cNvSpPr>
          <p:nvPr/>
        </p:nvSpPr>
        <p:spPr bwMode="auto">
          <a:xfrm>
            <a:off x="0" y="2262188"/>
            <a:ext cx="9906000" cy="1089529"/>
          </a:xfrm>
          <a:prstGeom prst="rect">
            <a:avLst/>
          </a:prstGeom>
          <a:solidFill>
            <a:srgbClr val="808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MODIFICACION DE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FORMA DE PAGO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   Pagos en renta por PAGOS UNICOS</a:t>
            </a:r>
          </a:p>
        </p:txBody>
      </p:sp>
      <p:sp>
        <p:nvSpPr>
          <p:cNvPr id="201779" name="Text Box 51"/>
          <p:cNvSpPr txBox="1">
            <a:spLocks noChangeArrowheads="1"/>
          </p:cNvSpPr>
          <p:nvPr/>
        </p:nvSpPr>
        <p:spPr bwMode="auto">
          <a:xfrm>
            <a:off x="0" y="3419475"/>
            <a:ext cx="9906000" cy="1717393"/>
          </a:xfrm>
          <a:prstGeom prst="rect">
            <a:avLst/>
          </a:prstGeom>
          <a:solidFill>
            <a:srgbClr val="808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SUMAS ADICIONALES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PISOS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PRESTACIONALES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ACTUALIZABLES Semestralmente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por RIPTE</a:t>
            </a:r>
            <a:endParaRPr lang="es-ES" sz="1400" b="1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01797" name="Group 69"/>
          <p:cNvGrpSpPr>
            <a:grpSpLocks/>
          </p:cNvGrpSpPr>
          <p:nvPr/>
        </p:nvGrpSpPr>
        <p:grpSpPr bwMode="auto">
          <a:xfrm>
            <a:off x="0" y="5189541"/>
            <a:ext cx="9920288" cy="1717676"/>
            <a:chOff x="0" y="3269"/>
            <a:chExt cx="6249" cy="1082"/>
          </a:xfrm>
        </p:grpSpPr>
        <p:sp>
          <p:nvSpPr>
            <p:cNvPr id="201787" name="Text Box 59"/>
            <p:cNvSpPr txBox="1">
              <a:spLocks noChangeArrowheads="1"/>
            </p:cNvSpPr>
            <p:nvPr/>
          </p:nvSpPr>
          <p:spPr bwMode="auto">
            <a:xfrm>
              <a:off x="0" y="3269"/>
              <a:ext cx="6240" cy="1082"/>
            </a:xfrm>
            <a:prstGeom prst="rect">
              <a:avLst/>
            </a:prstGeom>
            <a:solidFill>
              <a:srgbClr val="808000">
                <a:alpha val="7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AUMENTO DE  </a:t>
              </a:r>
            </a:p>
            <a:p>
              <a:pPr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PRESTACIONES</a:t>
              </a:r>
            </a:p>
            <a:p>
              <a:pPr>
                <a:lnSpc>
                  <a:spcPct val="12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u="sng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u="sng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01792" name="Text Box 64"/>
            <p:cNvSpPr txBox="1">
              <a:spLocks noChangeArrowheads="1"/>
            </p:cNvSpPr>
            <p:nvPr/>
          </p:nvSpPr>
          <p:spPr bwMode="auto">
            <a:xfrm>
              <a:off x="4262" y="3454"/>
              <a:ext cx="1987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ADICIONAL del 20%</a:t>
              </a: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Nuevo valor de pagos de GI,</a:t>
              </a: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actualizables semestralmente</a:t>
              </a: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por RIPTE</a:t>
              </a:r>
              <a:endParaRPr lang="es-ES" sz="1400" dirty="0">
                <a:latin typeface="Arial Black" pitchFamily="34" charset="0"/>
              </a:endParaRPr>
            </a:p>
          </p:txBody>
        </p:sp>
      </p:grpSp>
      <p:sp>
        <p:nvSpPr>
          <p:cNvPr id="201795" name="Rectangle 67"/>
          <p:cNvSpPr>
            <a:spLocks noChangeArrowheads="1"/>
          </p:cNvSpPr>
          <p:nvPr/>
        </p:nvSpPr>
        <p:spPr bwMode="auto">
          <a:xfrm>
            <a:off x="3440832" y="-6386"/>
            <a:ext cx="2863850" cy="6884988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DESTACADAS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MEJORAS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EN LAS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PRESTACIONES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DINERARIAS</a:t>
            </a:r>
          </a:p>
        </p:txBody>
      </p:sp>
      <p:sp>
        <p:nvSpPr>
          <p:cNvPr id="201796" name="Text Box 68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78" grpId="0" animBg="1"/>
      <p:bldP spid="201779" grpId="0" animBg="1"/>
      <p:bldP spid="201795" grpId="0" animBg="1"/>
      <p:bldP spid="2017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0" y="3751263"/>
            <a:ext cx="9906000" cy="1333500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EVALUACION DE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INCAPACIDADES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Incorporación del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Baremo en el cuerpo de Ley</a:t>
            </a:r>
            <a:endParaRPr lang="es-ES" sz="1400" b="1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5441950"/>
            <a:ext cx="9906000" cy="1443038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DIFERENCIACION DE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LOS ACCIDENTES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IN ITINERE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Sin alterar la esencia prestacional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0" y="1841500"/>
            <a:ext cx="9906000" cy="1643527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COBERTURA Y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ACTUALIZACION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DE ENFERMEDADES</a:t>
            </a:r>
          </a:p>
          <a:p>
            <a:pPr algn="r">
              <a:lnSpc>
                <a:spcPct val="120000"/>
              </a:lnSpc>
            </a:pPr>
            <a:r>
              <a:rPr lang="es-AR" sz="1050" b="1" dirty="0">
                <a:solidFill>
                  <a:schemeClr val="bg1"/>
                </a:solidFill>
                <a:latin typeface="Arial Black" pitchFamily="34" charset="0"/>
              </a:rPr>
              <a:t>Hernias inguinales directas y mixtas, várices </a:t>
            </a:r>
          </a:p>
          <a:p>
            <a:pPr algn="r">
              <a:lnSpc>
                <a:spcPct val="120000"/>
              </a:lnSpc>
            </a:pPr>
            <a:r>
              <a:rPr lang="es-AR" sz="1050" b="1" dirty="0">
                <a:solidFill>
                  <a:schemeClr val="bg1"/>
                </a:solidFill>
                <a:latin typeface="Arial Black" pitchFamily="34" charset="0"/>
              </a:rPr>
              <a:t>y lumbalgias. – según decreto 49/2014</a:t>
            </a:r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3529013" y="0"/>
            <a:ext cx="2863850" cy="6884988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DESTACADAS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MEJORAS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EN LAS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CONTIGENCIAS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CUBIERTAS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/>
      <p:bldP spid="205830" grpId="0" animBg="1"/>
      <p:bldP spid="205831" grpId="0" animBg="1"/>
      <p:bldP spid="205833" grpId="0" animBg="1"/>
      <p:bldP spid="2058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0" y="4394200"/>
            <a:ext cx="9906000" cy="2345257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LIMITACION DE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GASTOS y NUEVAS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TARIFAS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De explotación y comerciales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Cambios en los regímenes de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alícuotas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0" y="1841500"/>
            <a:ext cx="9906000" cy="2209800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POSIBILIDAD DE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MUTUAS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Sin fines de lucro en el seno de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la Negociación Colectiva o por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cuestiones de solidaridad social</a:t>
            </a:r>
          </a:p>
          <a:p>
            <a:pPr algn="r">
              <a:lnSpc>
                <a:spcPct val="120000"/>
              </a:lnSpc>
            </a:pPr>
            <a:endParaRPr lang="es-E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529013" y="0"/>
            <a:ext cx="2863850" cy="6884988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ENTES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GESTORES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  <p:bldP spid="207877" grpId="0" animBg="1"/>
      <p:bldP spid="207878" grpId="0" animBg="1"/>
      <p:bldP spid="2078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2473325" y="90488"/>
            <a:ext cx="51990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REFORMA DE OCTUBRE DE 2012</a:t>
            </a: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3152774" y="5111917"/>
            <a:ext cx="6769100" cy="1760482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Para incapacidad grave se pasó de $80.000 a $ 697.718 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(*)</a:t>
            </a: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Para incapacidad total se pasó de $100.000 a $ 872.147 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(*)</a:t>
            </a: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Para fallecimiento se pasó de $120.000 a $ 1.046.577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(*)</a:t>
            </a:r>
            <a:r>
              <a:rPr kumimoji="0" lang="es-ES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)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El piso prestacional pasó de $180.000 a $ 1.569.865 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(*)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(*) Valores correspondientes al semestre 1/03/2018 al 31/08/2018 (Nota SCE 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Nº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6026/18)</a:t>
            </a:r>
          </a:p>
        </p:txBody>
      </p:sp>
      <p:grpSp>
        <p:nvGrpSpPr>
          <p:cNvPr id="216077" name="Group 13"/>
          <p:cNvGrpSpPr>
            <a:grpSpLocks/>
          </p:cNvGrpSpPr>
          <p:nvPr/>
        </p:nvGrpSpPr>
        <p:grpSpPr bwMode="auto">
          <a:xfrm>
            <a:off x="-3175" y="1341438"/>
            <a:ext cx="9893300" cy="5543550"/>
            <a:chOff x="-2" y="845"/>
            <a:chExt cx="6232" cy="3492"/>
          </a:xfrm>
        </p:grpSpPr>
        <p:sp>
          <p:nvSpPr>
            <p:cNvPr id="216069" name="Text Box 5"/>
            <p:cNvSpPr txBox="1">
              <a:spLocks noChangeArrowheads="1"/>
            </p:cNvSpPr>
            <p:nvPr/>
          </p:nvSpPr>
          <p:spPr bwMode="auto">
            <a:xfrm>
              <a:off x="1979" y="845"/>
              <a:ext cx="4251" cy="46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Desde de la Reforma de 2012 a Marzo 2018</a:t>
              </a:r>
            </a:p>
            <a:p>
              <a:pPr marL="0" marR="0" lvl="0" indent="0" algn="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216075" name="Rectangle 11"/>
            <p:cNvSpPr>
              <a:spLocks noChangeArrowheads="1"/>
            </p:cNvSpPr>
            <p:nvPr/>
          </p:nvSpPr>
          <p:spPr bwMode="auto">
            <a:xfrm>
              <a:off x="-2" y="845"/>
              <a:ext cx="1996" cy="34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1418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FUERTE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INCREMENTO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DE LAS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SUMAS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ADICIONALES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Y PISO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PRESTACIONAL</a:t>
              </a:r>
            </a:p>
          </p:txBody>
        </p:sp>
      </p:grpSp>
      <p:grpSp>
        <p:nvGrpSpPr>
          <p:cNvPr id="216078" name="Group 14"/>
          <p:cNvGrpSpPr>
            <a:grpSpLocks/>
          </p:cNvGrpSpPr>
          <p:nvPr/>
        </p:nvGrpSpPr>
        <p:grpSpPr bwMode="auto">
          <a:xfrm>
            <a:off x="2720053" y="1700808"/>
            <a:ext cx="7185025" cy="3130551"/>
            <a:chOff x="1714" y="1117"/>
            <a:chExt cx="4526" cy="1972"/>
          </a:xfrm>
        </p:grpSpPr>
        <p:sp>
          <p:nvSpPr>
            <p:cNvPr id="216071" name="Text Box 7"/>
            <p:cNvSpPr txBox="1">
              <a:spLocks noChangeArrowheads="1"/>
            </p:cNvSpPr>
            <p:nvPr/>
          </p:nvSpPr>
          <p:spPr bwMode="auto">
            <a:xfrm>
              <a:off x="1987" y="1298"/>
              <a:ext cx="4253" cy="179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AUMENTARON LAS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SUMAS ADICIONALES Y EL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PISO PRESTACIONAL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Considerando la aplicación de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actualizaciones semestrales por RIPTE</a:t>
              </a:r>
            </a:p>
            <a:p>
              <a:pPr marL="0" marR="0" lvl="0" indent="0" algn="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216076" name="Oval 12"/>
            <p:cNvSpPr>
              <a:spLocks noChangeArrowheads="1"/>
            </p:cNvSpPr>
            <p:nvPr/>
          </p:nvSpPr>
          <p:spPr bwMode="auto">
            <a:xfrm>
              <a:off x="1714" y="1117"/>
              <a:ext cx="1532" cy="135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872%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383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2160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2473324" y="0"/>
            <a:ext cx="51990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rgbClr val="FFFFFF"/>
                </a:solidFill>
                <a:latin typeface="Arial Black" pitchFamily="34" charset="0"/>
              </a:rPr>
              <a:t>REFORMA DE OCTUBRE DE 2012</a:t>
            </a: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-3175" y="1341438"/>
            <a:ext cx="3168650" cy="554355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41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8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800" dirty="0">
                <a:solidFill>
                  <a:srgbClr val="FFFFFF"/>
                </a:solidFill>
                <a:latin typeface="Arial Black" pitchFamily="34" charset="0"/>
              </a:rPr>
              <a:t>IMPACTO </a:t>
            </a:r>
          </a:p>
          <a:p>
            <a:pPr algn="ctr">
              <a:lnSpc>
                <a:spcPct val="120000"/>
              </a:lnSpc>
            </a:pPr>
            <a:r>
              <a:rPr lang="es-ES" sz="2800" dirty="0">
                <a:solidFill>
                  <a:srgbClr val="FFFFFF"/>
                </a:solidFill>
                <a:latin typeface="Arial Black" pitchFamily="34" charset="0"/>
              </a:rPr>
              <a:t>ACTUAL </a:t>
            </a:r>
          </a:p>
          <a:p>
            <a:pPr algn="ctr">
              <a:lnSpc>
                <a:spcPct val="120000"/>
              </a:lnSpc>
            </a:pPr>
            <a:r>
              <a:rPr lang="es-ES" sz="2800" dirty="0">
                <a:solidFill>
                  <a:srgbClr val="FFFFFF"/>
                </a:solidFill>
                <a:latin typeface="Arial Black" pitchFamily="34" charset="0"/>
              </a:rPr>
              <a:t>EN LA </a:t>
            </a:r>
          </a:p>
          <a:p>
            <a:pPr algn="ctr">
              <a:lnSpc>
                <a:spcPct val="120000"/>
              </a:lnSpc>
            </a:pPr>
            <a:r>
              <a:rPr lang="es-ES" sz="2800" dirty="0">
                <a:solidFill>
                  <a:srgbClr val="FFFFFF"/>
                </a:solidFill>
                <a:latin typeface="Arial Black" pitchFamily="34" charset="0"/>
              </a:rPr>
              <a:t>ALICUOTA</a:t>
            </a:r>
            <a:endParaRPr lang="es-ES" sz="2800" u="sng" dirty="0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4032" name="Group 16"/>
          <p:cNvGrpSpPr>
            <a:grpSpLocks/>
          </p:cNvGrpSpPr>
          <p:nvPr/>
        </p:nvGrpSpPr>
        <p:grpSpPr bwMode="auto">
          <a:xfrm>
            <a:off x="2720975" y="1341438"/>
            <a:ext cx="7196138" cy="3698875"/>
            <a:chOff x="1714" y="845"/>
            <a:chExt cx="4533" cy="2330"/>
          </a:xfrm>
        </p:grpSpPr>
        <p:sp>
          <p:nvSpPr>
            <p:cNvPr id="214025" name="Text Box 9"/>
            <p:cNvSpPr txBox="1">
              <a:spLocks noChangeArrowheads="1"/>
            </p:cNvSpPr>
            <p:nvPr/>
          </p:nvSpPr>
          <p:spPr bwMode="auto">
            <a:xfrm>
              <a:off x="1987" y="845"/>
              <a:ext cx="4251" cy="468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70000"/>
                </a:lnSpc>
              </a:pPr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1600" b="1" dirty="0">
                  <a:solidFill>
                    <a:srgbClr val="FFFFFF"/>
                  </a:solidFill>
                  <a:latin typeface="Arial Black" pitchFamily="34" charset="0"/>
                </a:rPr>
                <a:t>Desde la Reforma de 2012 a Julio de 2018</a:t>
              </a:r>
            </a:p>
            <a:p>
              <a:pPr algn="r">
                <a:lnSpc>
                  <a:spcPct val="70000"/>
                </a:lnSpc>
              </a:pPr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214028" name="Text Box 12"/>
            <p:cNvSpPr txBox="1">
              <a:spLocks noChangeArrowheads="1"/>
            </p:cNvSpPr>
            <p:nvPr/>
          </p:nvSpPr>
          <p:spPr bwMode="auto">
            <a:xfrm>
              <a:off x="1994" y="1304"/>
              <a:ext cx="4253" cy="1871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es-ES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2400" b="1" dirty="0">
                  <a:solidFill>
                    <a:srgbClr val="FFFFFF"/>
                  </a:solidFill>
                  <a:latin typeface="Arial Black" pitchFamily="34" charset="0"/>
                </a:rPr>
                <a:t>ES EL AUMENTO</a:t>
              </a:r>
            </a:p>
            <a:p>
              <a:pPr algn="r">
                <a:lnSpc>
                  <a:spcPct val="120000"/>
                </a:lnSpc>
              </a:pPr>
              <a:r>
                <a:rPr lang="es-ES" sz="2400" b="1" dirty="0">
                  <a:solidFill>
                    <a:srgbClr val="FFFFFF"/>
                  </a:solidFill>
                  <a:latin typeface="Arial Black" pitchFamily="34" charset="0"/>
                </a:rPr>
                <a:t>DE LAS ALICUOTAS</a:t>
              </a:r>
            </a:p>
            <a:p>
              <a:pPr algn="r">
                <a:lnSpc>
                  <a:spcPct val="120000"/>
                </a:lnSpc>
              </a:pPr>
              <a:endParaRPr lang="es-ES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rgbClr val="FFFFFF"/>
                  </a:solidFill>
                  <a:latin typeface="Arial Black" pitchFamily="34" charset="0"/>
                </a:rPr>
                <a:t>Por debajo del 19.7% </a:t>
              </a: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rgbClr val="FFFFFF"/>
                  </a:solidFill>
                  <a:latin typeface="Arial Black" pitchFamily="34" charset="0"/>
                </a:rPr>
                <a:t>previsto para la Reforma </a:t>
              </a:r>
              <a:endParaRPr lang="es-ES" b="1" u="sng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b="1" u="sng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60000"/>
                </a:lnSpc>
              </a:pPr>
              <a:endParaRPr lang="es-ES" sz="1400" b="1" u="sng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214029" name="Oval 13"/>
            <p:cNvSpPr>
              <a:spLocks noChangeArrowheads="1"/>
            </p:cNvSpPr>
            <p:nvPr/>
          </p:nvSpPr>
          <p:spPr bwMode="auto">
            <a:xfrm>
              <a:off x="1714" y="1117"/>
              <a:ext cx="1622" cy="1355"/>
            </a:xfrm>
            <a:prstGeom prst="ellipse">
              <a:avLst/>
            </a:prstGeom>
            <a:solidFill>
              <a:srgbClr val="33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4400" dirty="0">
                  <a:solidFill>
                    <a:srgbClr val="FFFFFF"/>
                  </a:solidFill>
                  <a:latin typeface="Arial Black" pitchFamily="34" charset="0"/>
                </a:rPr>
                <a:t>0,1%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15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/>
      <p:bldP spid="2140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252924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Arial Black" pitchFamily="34" charset="0"/>
              </a:rPr>
              <a:t>REFORMA DE </a:t>
            </a: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Arial Black" pitchFamily="34" charset="0"/>
              </a:rPr>
              <a:t>FEBRERO DE 2017 </a:t>
            </a:r>
          </a:p>
          <a:p>
            <a:pPr algn="r">
              <a:lnSpc>
                <a:spcPct val="120000"/>
              </a:lnSpc>
            </a:pPr>
            <a:r>
              <a:rPr lang="es-ES" sz="2400" b="1" dirty="0">
                <a:solidFill>
                  <a:schemeClr val="bg1"/>
                </a:solidFill>
                <a:latin typeface="Arial Black" pitchFamily="34" charset="0"/>
              </a:rPr>
              <a:t>Ley Nº 27.348</a:t>
            </a: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33" y="5661248"/>
            <a:ext cx="22431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767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agen 4" descr="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uadroTexto 65"/>
          <p:cNvSpPr txBox="1">
            <a:spLocks noChangeArrowheads="1"/>
          </p:cNvSpPr>
          <p:nvPr/>
        </p:nvSpPr>
        <p:spPr bwMode="auto">
          <a:xfrm>
            <a:off x="116455" y="620688"/>
            <a:ext cx="273013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>
                <a:solidFill>
                  <a:srgbClr val="125763"/>
                </a:solidFill>
                <a:latin typeface="Verdana" pitchFamily="34" charset="0"/>
              </a:rPr>
              <a:t>INNOVACIÓN PERMANENTE</a:t>
            </a:r>
          </a:p>
        </p:txBody>
      </p:sp>
      <p:sp>
        <p:nvSpPr>
          <p:cNvPr id="6150" name="CuadroTexto 1"/>
          <p:cNvSpPr txBox="1">
            <a:spLocks noChangeArrowheads="1"/>
          </p:cNvSpPr>
          <p:nvPr/>
        </p:nvSpPr>
        <p:spPr bwMode="auto">
          <a:xfrm>
            <a:off x="4387639" y="620713"/>
            <a:ext cx="5382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Puesta en marcha del sistema. Afiliación 3,6 millones de trabajadores y 344 mil empleadores</a:t>
            </a: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4387639" y="1321025"/>
            <a:ext cx="5148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Programa de Acciones para la Prevención</a:t>
            </a:r>
          </a:p>
        </p:txBody>
      </p:sp>
      <p:sp>
        <p:nvSpPr>
          <p:cNvPr id="6152" name="CuadroTexto 3"/>
          <p:cNvSpPr txBox="1">
            <a:spLocks noChangeArrowheads="1"/>
          </p:cNvSpPr>
          <p:nvPr/>
        </p:nvSpPr>
        <p:spPr bwMode="auto">
          <a:xfrm>
            <a:off x="4387639" y="1897087"/>
            <a:ext cx="5167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Registro de siniestralidad / Exámenes médicos</a:t>
            </a:r>
          </a:p>
        </p:txBody>
      </p:sp>
      <p:sp>
        <p:nvSpPr>
          <p:cNvPr id="6153" name="CuadroTexto 14"/>
          <p:cNvSpPr txBox="1">
            <a:spLocks noChangeArrowheads="1"/>
          </p:cNvSpPr>
          <p:nvPr/>
        </p:nvSpPr>
        <p:spPr bwMode="auto">
          <a:xfrm>
            <a:off x="4376936" y="2492899"/>
            <a:ext cx="5148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Sistema de denuncias de incumplimientos</a:t>
            </a:r>
          </a:p>
        </p:txBody>
      </p:sp>
      <p:sp>
        <p:nvSpPr>
          <p:cNvPr id="6155" name="CuadroTexto 30"/>
          <p:cNvSpPr txBox="1">
            <a:spLocks noChangeArrowheads="1"/>
          </p:cNvSpPr>
          <p:nvPr/>
        </p:nvSpPr>
        <p:spPr bwMode="auto">
          <a:xfrm>
            <a:off x="4419086" y="3540685"/>
            <a:ext cx="5498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Trabajo Seguro para Todos Construcción, Agro, Empresas Guía. Riesgos Específicos. Grupo Básico</a:t>
            </a:r>
          </a:p>
        </p:txBody>
      </p:sp>
      <p:sp>
        <p:nvSpPr>
          <p:cNvPr id="6156" name="CuadroTexto 34"/>
          <p:cNvSpPr txBox="1">
            <a:spLocks noChangeArrowheads="1"/>
          </p:cNvSpPr>
          <p:nvPr/>
        </p:nvSpPr>
        <p:spPr bwMode="auto">
          <a:xfrm>
            <a:off x="4387639" y="4132856"/>
            <a:ext cx="56162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Traslados de accidentados /Centro Coordinador de Atención Permanente /Sustancias Toxicológicas</a:t>
            </a:r>
          </a:p>
        </p:txBody>
      </p:sp>
      <p:sp>
        <p:nvSpPr>
          <p:cNvPr id="6157" name="CuadroTexto 37"/>
          <p:cNvSpPr txBox="1">
            <a:spLocks noChangeArrowheads="1"/>
          </p:cNvSpPr>
          <p:nvPr/>
        </p:nvSpPr>
        <p:spPr bwMode="auto">
          <a:xfrm>
            <a:off x="4387639" y="4711194"/>
            <a:ext cx="5304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Recalificación Profesional /semana argentina de la salud y seguridad</a:t>
            </a:r>
          </a:p>
        </p:txBody>
      </p:sp>
      <p:sp>
        <p:nvSpPr>
          <p:cNvPr id="6158" name="CuadroTexto 40"/>
          <p:cNvSpPr txBox="1">
            <a:spLocks noChangeArrowheads="1"/>
          </p:cNvSpPr>
          <p:nvPr/>
        </p:nvSpPr>
        <p:spPr bwMode="auto">
          <a:xfrm>
            <a:off x="4387639" y="5373218"/>
            <a:ext cx="4992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Programa de Reducción de accidentes mortales</a:t>
            </a:r>
          </a:p>
        </p:txBody>
      </p:sp>
      <p:sp>
        <p:nvSpPr>
          <p:cNvPr id="6159" name="CuadroTexto 42"/>
          <p:cNvSpPr txBox="1">
            <a:spLocks noChangeArrowheads="1"/>
          </p:cNvSpPr>
          <p:nvPr/>
        </p:nvSpPr>
        <p:spPr bwMode="auto">
          <a:xfrm>
            <a:off x="4387639" y="5885315"/>
            <a:ext cx="5070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Programa de Prevención en las PyMEs /Sistema  de Comunicación SRT/ATL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3462772" y="620252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1996</a:t>
            </a: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3462772" y="1196515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1997</a:t>
            </a:r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>
            <a:off x="3462772" y="1772776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1998</a:t>
            </a:r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3462772" y="2349040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1999</a:t>
            </a:r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3462772" y="2925301"/>
            <a:ext cx="1169459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2000</a:t>
            </a:r>
          </a:p>
        </p:txBody>
      </p:sp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3462772" y="3501564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2001</a:t>
            </a:r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3462772" y="4076240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2002</a:t>
            </a: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3462772" y="4725526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2003</a:t>
            </a:r>
          </a:p>
        </p:txBody>
      </p:sp>
      <p:sp>
        <p:nvSpPr>
          <p:cNvPr id="23" name="CuadroTexto 22"/>
          <p:cNvSpPr txBox="1">
            <a:spLocks noChangeArrowheads="1"/>
          </p:cNvSpPr>
          <p:nvPr/>
        </p:nvSpPr>
        <p:spPr bwMode="auto">
          <a:xfrm>
            <a:off x="3462773" y="5300201"/>
            <a:ext cx="1169459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2004</a:t>
            </a:r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3462773" y="5876464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2005</a:t>
            </a:r>
          </a:p>
        </p:txBody>
      </p:sp>
      <p:sp>
        <p:nvSpPr>
          <p:cNvPr id="32" name="CuadroTexto 14"/>
          <p:cNvSpPr txBox="1">
            <a:spLocks noChangeArrowheads="1"/>
          </p:cNvSpPr>
          <p:nvPr/>
        </p:nvSpPr>
        <p:spPr bwMode="auto">
          <a:xfrm>
            <a:off x="4448944" y="3056239"/>
            <a:ext cx="5148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Programa de “Empresa Testigo”</a:t>
            </a:r>
          </a:p>
        </p:txBody>
      </p:sp>
    </p:spTree>
    <p:extLst>
      <p:ext uri="{BB962C8B-B14F-4D97-AF65-F5344CB8AC3E}">
        <p14:creationId xmlns:p14="http://schemas.microsoft.com/office/powerpoint/2010/main" val="8126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5" grpId="0"/>
      <p:bldP spid="6156" grpId="0"/>
      <p:bldP spid="6157" grpId="0"/>
      <p:bldP spid="6158" grpId="0"/>
      <p:bldP spid="6159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2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" y="3092172"/>
            <a:ext cx="9918998" cy="1237262"/>
          </a:xfrm>
          <a:prstGeom prst="rect">
            <a:avLst/>
          </a:prstGeom>
          <a:solidFill>
            <a:schemeClr val="accent1">
              <a:lumMod val="50000"/>
              <a:alpha val="76077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Titulo II: AUTOSEGURO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Provincial y Municipal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err="1">
                <a:solidFill>
                  <a:srgbClr val="FFFFFF"/>
                </a:solidFill>
                <a:latin typeface="Arial Black" pitchFamily="34" charset="0"/>
              </a:rPr>
              <a:t>Req</a:t>
            </a: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. y </a:t>
            </a:r>
            <a:r>
              <a:rPr lang="es-ES" altLang="es-AR" sz="1400" b="1" dirty="0" err="1">
                <a:solidFill>
                  <a:srgbClr val="FFFFFF"/>
                </a:solidFill>
                <a:latin typeface="Arial Black" pitchFamily="34" charset="0"/>
              </a:rPr>
              <a:t>fisc</a:t>
            </a: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. SRT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Integrar CCP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" y="1484784"/>
            <a:ext cx="9933286" cy="1495794"/>
          </a:xfrm>
          <a:prstGeom prst="rect">
            <a:avLst/>
          </a:prstGeom>
          <a:solidFill>
            <a:schemeClr val="accent1">
              <a:lumMod val="50000"/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Titulo I: PROCEDIMIENTO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Instancia Administrativa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Recurso ante </a:t>
            </a:r>
            <a:r>
              <a:rPr lang="es-ES" altLang="es-AR" sz="1400" b="1" dirty="0" err="1">
                <a:solidFill>
                  <a:srgbClr val="FFFFFF"/>
                </a:solidFill>
                <a:latin typeface="Arial Black" pitchFamily="34" charset="0"/>
              </a:rPr>
              <a:t>Jus</a:t>
            </a: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. Local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Efecto suspensivo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Peritos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0" y="4508549"/>
            <a:ext cx="9929812" cy="1237262"/>
          </a:xfrm>
          <a:prstGeom prst="rect">
            <a:avLst/>
          </a:prstGeom>
          <a:solidFill>
            <a:schemeClr val="accent1">
              <a:lumMod val="50000"/>
              <a:alpha val="76077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Título III: DISP. VARIAS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ILT, IBM/ILP, rescisión, financiamiento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Entes </a:t>
            </a:r>
            <a:r>
              <a:rPr lang="es-ES" altLang="es-AR" sz="1400" dirty="0">
                <a:solidFill>
                  <a:srgbClr val="FFFFFF"/>
                </a:solidFill>
                <a:latin typeface="Arial Black" pitchFamily="34" charset="0"/>
              </a:rPr>
              <a:t>de control, RIPTE, Cta. </a:t>
            </a:r>
            <a:r>
              <a:rPr lang="es-ES" altLang="es-AR" sz="1400" dirty="0" err="1">
                <a:solidFill>
                  <a:srgbClr val="FFFFFF"/>
                </a:solidFill>
                <a:latin typeface="Arial Black" pitchFamily="34" charset="0"/>
              </a:rPr>
              <a:t>Bcria</a:t>
            </a:r>
            <a:r>
              <a:rPr lang="es-ES" altLang="es-AR" sz="1400" dirty="0">
                <a:solidFill>
                  <a:srgbClr val="FFFFFF"/>
                </a:solidFill>
                <a:latin typeface="Arial Black" pitchFamily="34" charset="0"/>
              </a:rPr>
              <a:t>.,</a:t>
            </a:r>
          </a:p>
          <a:p>
            <a:pPr algn="r">
              <a:lnSpc>
                <a:spcPct val="120000"/>
              </a:lnSpc>
            </a:pPr>
            <a:r>
              <a:rPr lang="es-ES" altLang="es-AR" sz="1400" dirty="0">
                <a:solidFill>
                  <a:srgbClr val="FFFFFF"/>
                </a:solidFill>
                <a:latin typeface="Arial Black" pitchFamily="34" charset="0"/>
              </a:rPr>
              <a:t>Reintegro… Ley de Prevención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4288" y="5861507"/>
            <a:ext cx="9929812" cy="978729"/>
          </a:xfrm>
          <a:prstGeom prst="rect">
            <a:avLst/>
          </a:prstGeom>
          <a:solidFill>
            <a:schemeClr val="accent1">
              <a:lumMod val="50000"/>
              <a:alpha val="76077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ANEXO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Ámbito de las CCMM, </a:t>
            </a:r>
            <a:r>
              <a:rPr lang="es-ES" altLang="es-AR" sz="1400" b="1" dirty="0" err="1">
                <a:solidFill>
                  <a:srgbClr val="FFFFFF"/>
                </a:solidFill>
                <a:latin typeface="Arial Black" pitchFamily="34" charset="0"/>
              </a:rPr>
              <a:t>posib</a:t>
            </a: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. de </a:t>
            </a:r>
            <a:r>
              <a:rPr lang="es-ES" altLang="es-AR" sz="1400" b="1" dirty="0" err="1">
                <a:solidFill>
                  <a:srgbClr val="FFFFFF"/>
                </a:solidFill>
                <a:latin typeface="Arial Black" pitchFamily="34" charset="0"/>
              </a:rPr>
              <a:t>homol</a:t>
            </a: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/</a:t>
            </a:r>
            <a:r>
              <a:rPr lang="es-ES" altLang="es-AR" sz="1400" b="1" dirty="0" err="1">
                <a:solidFill>
                  <a:srgbClr val="FFFFFF"/>
                </a:solidFill>
                <a:latin typeface="Arial Black" pitchFamily="34" charset="0"/>
              </a:rPr>
              <a:t>apel</a:t>
            </a: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. Acuerdo previo </a:t>
            </a:r>
            <a:r>
              <a:rPr lang="es-ES" altLang="es-AR" sz="1400" b="1" dirty="0" err="1">
                <a:solidFill>
                  <a:srgbClr val="FFFFFF"/>
                </a:solidFill>
                <a:latin typeface="Arial Black" pitchFamily="34" charset="0"/>
              </a:rPr>
              <a:t>homolog</a:t>
            </a: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62572" y="0"/>
            <a:ext cx="208251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rgbClr val="FFFFFF"/>
                </a:solidFill>
                <a:latin typeface="Arial Black" pitchFamily="34" charset="0"/>
              </a:rPr>
              <a:t>SINTESIS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352600" y="44624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2017</a:t>
            </a:r>
          </a:p>
        </p:txBody>
      </p:sp>
    </p:spTree>
    <p:extLst>
      <p:ext uri="{BB962C8B-B14F-4D97-AF65-F5344CB8AC3E}">
        <p14:creationId xmlns:p14="http://schemas.microsoft.com/office/powerpoint/2010/main" val="213254010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  <p:bldP spid="300036" grpId="0" animBg="1"/>
      <p:bldP spid="300040" grpId="0" animBg="1"/>
      <p:bldP spid="10" grpId="0" animBg="1"/>
      <p:bldP spid="11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112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884" y="1449358"/>
            <a:ext cx="9906001" cy="2123658"/>
          </a:xfrm>
          <a:prstGeom prst="rect">
            <a:avLst/>
          </a:prstGeom>
          <a:solidFill>
            <a:srgbClr val="808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sz="1800" b="1" dirty="0">
                <a:solidFill>
                  <a:schemeClr val="bg1"/>
                </a:solidFill>
                <a:latin typeface="Arial Black" pitchFamily="34" charset="0"/>
              </a:rPr>
              <a:t>INSTANCIA</a:t>
            </a:r>
          </a:p>
          <a:p>
            <a:pPr>
              <a:lnSpc>
                <a:spcPct val="120000"/>
              </a:lnSpc>
            </a:pPr>
            <a:r>
              <a:rPr lang="es-ES" altLang="es-AR" sz="1800" b="1" dirty="0">
                <a:solidFill>
                  <a:schemeClr val="bg1"/>
                </a:solidFill>
                <a:latin typeface="Arial Black" pitchFamily="34" charset="0"/>
              </a:rPr>
              <a:t>ADMINISTRATIVA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Previa, obligatoria y excluyente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latin typeface="Arial Black" pitchFamily="34" charset="0"/>
              </a:rPr>
              <a:t>excepto trabajo informal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latin typeface="Arial Black" pitchFamily="34" charset="0"/>
              </a:rPr>
              <a:t>o ante vencimiento de plazo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Patrocinio letrado obligatorio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Con calidad de cosa juzgada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0" y="3602399"/>
            <a:ext cx="9906000" cy="978729"/>
          </a:xfrm>
          <a:prstGeom prst="rect">
            <a:avLst/>
          </a:prstGeom>
          <a:solidFill>
            <a:srgbClr val="808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sz="1800" b="1" dirty="0">
                <a:solidFill>
                  <a:schemeClr val="bg1"/>
                </a:solidFill>
                <a:latin typeface="Arial Black" pitchFamily="34" charset="0"/>
              </a:rPr>
              <a:t>REVISION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Ante la CMC o JUSTICIA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Ordinaria del Fuero Laboral</a:t>
            </a:r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0" y="4617944"/>
            <a:ext cx="9906000" cy="683264"/>
          </a:xfrm>
          <a:prstGeom prst="rect">
            <a:avLst/>
          </a:prstGeom>
          <a:solidFill>
            <a:srgbClr val="808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sz="1800" b="1" dirty="0">
                <a:solidFill>
                  <a:schemeClr val="bg1"/>
                </a:solidFill>
                <a:latin typeface="Arial Black" pitchFamily="34" charset="0"/>
              </a:rPr>
              <a:t>RECURSO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Efecto Suspensivo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-15553" y="5352657"/>
            <a:ext cx="9927437" cy="1532727"/>
          </a:xfrm>
          <a:prstGeom prst="rect">
            <a:avLst/>
          </a:prstGeom>
          <a:solidFill>
            <a:srgbClr val="808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sz="1800" b="1" dirty="0">
                <a:solidFill>
                  <a:schemeClr val="bg1"/>
                </a:solidFill>
                <a:latin typeface="Arial Black" pitchFamily="34" charset="0"/>
              </a:rPr>
              <a:t>PERITOS -</a:t>
            </a:r>
          </a:p>
          <a:p>
            <a:pPr>
              <a:lnSpc>
                <a:spcPct val="120000"/>
              </a:lnSpc>
            </a:pPr>
            <a:r>
              <a:rPr lang="es-ES" altLang="es-AR" sz="1800" b="1" dirty="0">
                <a:solidFill>
                  <a:schemeClr val="bg1"/>
                </a:solidFill>
                <a:latin typeface="Arial Black" pitchFamily="34" charset="0"/>
              </a:rPr>
              <a:t>CONTROVERSIA JUDICIAL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Cuerpo Médico Forense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Honorarios c/tarea realizada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Baremo obligatorio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445842" y="-27384"/>
            <a:ext cx="2947318" cy="6885384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altLang="es-AR" sz="1800" dirty="0">
                <a:solidFill>
                  <a:srgbClr val="FF0000"/>
                </a:solidFill>
                <a:latin typeface="Arial Black" pitchFamily="34" charset="0"/>
              </a:rPr>
              <a:t>VIGENCIA: </a:t>
            </a:r>
          </a:p>
          <a:p>
            <a:pPr algn="ctr">
              <a:lnSpc>
                <a:spcPct val="120000"/>
              </a:lnSpc>
            </a:pPr>
            <a:r>
              <a:rPr lang="es-ES" altLang="es-AR" sz="1800" dirty="0">
                <a:solidFill>
                  <a:srgbClr val="FF0000"/>
                </a:solidFill>
                <a:latin typeface="Arial Black" pitchFamily="34" charset="0"/>
              </a:rPr>
              <a:t>desde 5/3/17 (CABA)</a:t>
            </a:r>
          </a:p>
          <a:p>
            <a:pPr algn="ctr">
              <a:lnSpc>
                <a:spcPct val="120000"/>
              </a:lnSpc>
            </a:pPr>
            <a:r>
              <a:rPr lang="es-ES" altLang="es-AR" sz="1800" dirty="0">
                <a:solidFill>
                  <a:srgbClr val="FF0000"/>
                </a:solidFill>
                <a:latin typeface="Arial Black" pitchFamily="34" charset="0"/>
              </a:rPr>
              <a:t>y conforme</a:t>
            </a:r>
          </a:p>
          <a:p>
            <a:pPr algn="ctr">
              <a:lnSpc>
                <a:spcPct val="120000"/>
              </a:lnSpc>
            </a:pPr>
            <a:r>
              <a:rPr lang="es-ES" altLang="es-AR" sz="1800" dirty="0">
                <a:solidFill>
                  <a:srgbClr val="FF0000"/>
                </a:solidFill>
                <a:latin typeface="Arial Black" pitchFamily="34" charset="0"/>
              </a:rPr>
              <a:t>adhesiones</a:t>
            </a:r>
            <a:r>
              <a:rPr lang="es-ES" altLang="es-AR" sz="1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" altLang="es-AR" sz="1800" dirty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s-ES" altLang="es-AR" sz="1800" dirty="0" err="1">
                <a:solidFill>
                  <a:srgbClr val="FF0000"/>
                </a:solidFill>
                <a:latin typeface="Arial Black" pitchFamily="34" charset="0"/>
              </a:rPr>
              <a:t>Pcias</a:t>
            </a:r>
            <a:r>
              <a:rPr lang="es-ES" altLang="es-AR" sz="1800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es-ES" altLang="es-AR" sz="22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368824" y="1124744"/>
            <a:ext cx="3014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altLang="es-AR" dirty="0">
                <a:solidFill>
                  <a:schemeClr val="bg1"/>
                </a:solidFill>
                <a:latin typeface="Arial Black" pitchFamily="34" charset="0"/>
              </a:rPr>
              <a:t>PROCEDIMIENTO</a:t>
            </a:r>
          </a:p>
          <a:p>
            <a:pPr algn="ctr">
              <a:lnSpc>
                <a:spcPct val="120000"/>
              </a:lnSpc>
            </a:pPr>
            <a:r>
              <a:rPr lang="es-ES" altLang="es-AR" dirty="0">
                <a:solidFill>
                  <a:schemeClr val="bg1"/>
                </a:solidFill>
                <a:latin typeface="Arial Black" pitchFamily="34" charset="0"/>
              </a:rPr>
              <a:t>PARA</a:t>
            </a:r>
          </a:p>
          <a:p>
            <a:pPr algn="ctr">
              <a:lnSpc>
                <a:spcPct val="120000"/>
              </a:lnSpc>
            </a:pPr>
            <a:r>
              <a:rPr lang="es-ES" altLang="es-AR" dirty="0">
                <a:solidFill>
                  <a:schemeClr val="bg1"/>
                </a:solidFill>
                <a:latin typeface="Arial Black" pitchFamily="34" charset="0"/>
              </a:rPr>
              <a:t>HOMOLOGAR</a:t>
            </a:r>
          </a:p>
          <a:p>
            <a:pPr algn="ctr">
              <a:lnSpc>
                <a:spcPct val="120000"/>
              </a:lnSpc>
            </a:pPr>
            <a:r>
              <a:rPr lang="es-ES" altLang="es-AR" dirty="0">
                <a:solidFill>
                  <a:schemeClr val="bg1"/>
                </a:solidFill>
                <a:latin typeface="Arial Black" pitchFamily="34" charset="0"/>
              </a:rPr>
              <a:t>Y DETERMINAR</a:t>
            </a:r>
          </a:p>
          <a:p>
            <a:pPr algn="ctr">
              <a:lnSpc>
                <a:spcPct val="120000"/>
              </a:lnSpc>
            </a:pPr>
            <a:r>
              <a:rPr lang="es-ES" altLang="es-AR" dirty="0">
                <a:solidFill>
                  <a:schemeClr val="bg1"/>
                </a:solidFill>
                <a:latin typeface="Arial Black" pitchFamily="34" charset="0"/>
              </a:rPr>
              <a:t>INCAPACIDADES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3512840" y="5013176"/>
            <a:ext cx="2808287" cy="1251406"/>
          </a:xfrm>
          <a:prstGeom prst="upArrow">
            <a:avLst>
              <a:gd name="adj1" fmla="val 88481"/>
              <a:gd name="adj2" fmla="val 21829"/>
            </a:avLst>
          </a:prstGeom>
          <a:solidFill>
            <a:srgbClr val="008080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TITULO I</a:t>
            </a:r>
          </a:p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352600" y="44624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2017</a:t>
            </a:r>
          </a:p>
        </p:txBody>
      </p:sp>
    </p:spTree>
    <p:extLst>
      <p:ext uri="{BB962C8B-B14F-4D97-AF65-F5344CB8AC3E}">
        <p14:creationId xmlns:p14="http://schemas.microsoft.com/office/powerpoint/2010/main" val="3107417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5940" grpId="0" animBg="1"/>
      <p:bldP spid="295947" grpId="0" animBg="1"/>
      <p:bldP spid="15" grpId="0" animBg="1"/>
      <p:bldP spid="10" grpId="0" animBg="1"/>
      <p:bldP spid="11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7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0" y="5558066"/>
            <a:ext cx="9906000" cy="1237262"/>
          </a:xfrm>
          <a:prstGeom prst="rect">
            <a:avLst/>
          </a:prstGeom>
          <a:solidFill>
            <a:srgbClr val="990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OTROS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Registro de Autoasegurados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Supervisión de SRT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Formar parte del CCP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0" y="2708922"/>
            <a:ext cx="9906000" cy="978729"/>
          </a:xfrm>
          <a:prstGeom prst="rect">
            <a:avLst/>
          </a:prstGeom>
          <a:solidFill>
            <a:srgbClr val="800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ALCANCE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Empleo Público Provincial,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CABA y Municipal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3847331"/>
            <a:ext cx="9906000" cy="1495794"/>
          </a:xfrm>
          <a:prstGeom prst="rect">
            <a:avLst/>
          </a:prstGeom>
          <a:solidFill>
            <a:srgbClr val="800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REQUISITOS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A definir por SRT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estructura y con régimen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de gestión separada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Plan de Prevención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12170" y="0"/>
            <a:ext cx="2952601" cy="6884987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chemeClr val="bg1"/>
                </a:solidFill>
                <a:latin typeface="Arial Black" pitchFamily="34" charset="0"/>
              </a:rPr>
              <a:t>AUTOSEGURO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chemeClr val="bg1"/>
                </a:solidFill>
                <a:latin typeface="Arial Black" pitchFamily="34" charset="0"/>
              </a:rPr>
              <a:t>PUBLICO 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chemeClr val="bg1"/>
                </a:solidFill>
                <a:latin typeface="Arial Black" pitchFamily="34" charset="0"/>
              </a:rPr>
              <a:t>PROVINCIAL</a:t>
            </a:r>
          </a:p>
          <a:p>
            <a:pPr lvl="0" algn="ctr">
              <a:lnSpc>
                <a:spcPct val="120000"/>
              </a:lnSpc>
            </a:pPr>
            <a:endParaRPr lang="es-ES" altLang="es-AR" sz="22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dirty="0">
                <a:latin typeface="Arial Black" pitchFamily="34" charset="0"/>
              </a:rPr>
              <a:t>VIGENCIA: desde </a:t>
            </a:r>
          </a:p>
          <a:p>
            <a:pPr lvl="0" algn="ctr">
              <a:lnSpc>
                <a:spcPct val="120000"/>
              </a:lnSpc>
            </a:pPr>
            <a:r>
              <a:rPr lang="es-ES" altLang="es-AR" dirty="0">
                <a:latin typeface="Arial Black" pitchFamily="34" charset="0"/>
              </a:rPr>
              <a:t>5/3/17 </a:t>
            </a:r>
          </a:p>
          <a:p>
            <a:pPr lvl="0" algn="ctr">
              <a:lnSpc>
                <a:spcPct val="120000"/>
              </a:lnSpc>
            </a:pPr>
            <a:r>
              <a:rPr lang="es-ES" altLang="es-AR" dirty="0">
                <a:latin typeface="Arial Black" pitchFamily="34" charset="0"/>
              </a:rPr>
              <a:t>para todo el país</a:t>
            </a:r>
          </a:p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392827" y="5085183"/>
            <a:ext cx="2574286" cy="1251406"/>
          </a:xfrm>
          <a:prstGeom prst="upArrow">
            <a:avLst>
              <a:gd name="adj1" fmla="val 88481"/>
              <a:gd name="adj2" fmla="val 21829"/>
            </a:avLst>
          </a:prstGeom>
          <a:solidFill>
            <a:srgbClr val="FF0000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TITULO II</a:t>
            </a:r>
          </a:p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246138" y="44624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2017</a:t>
            </a:r>
          </a:p>
        </p:txBody>
      </p:sp>
    </p:spTree>
    <p:extLst>
      <p:ext uri="{BB962C8B-B14F-4D97-AF65-F5344CB8AC3E}">
        <p14:creationId xmlns:p14="http://schemas.microsoft.com/office/powerpoint/2010/main" val="146203892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nimBg="1"/>
      <p:bldP spid="297989" grpId="0" animBg="1"/>
      <p:bldP spid="8" grpId="0" animBg="1"/>
      <p:bldP spid="9" grpId="0" animBg="1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577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4287" y="2765056"/>
            <a:ext cx="9906000" cy="1495794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IBM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Promedio de 12 meses,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actualizados por RIPTE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Interés Tasa Activa BNA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casos post Ley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2998" y="1700810"/>
            <a:ext cx="9906000" cy="978729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ILT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Plazo directo 2 años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Cuentan los días efectivos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3183" y="4388235"/>
            <a:ext cx="9906000" cy="978729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FALTA DE PAGO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Corte de cobertura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ante deuda de 2 cuotas</a:t>
            </a:r>
            <a:endParaRPr lang="es-ES" altLang="es-AR" sz="1400" b="1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5496769"/>
            <a:ext cx="9906000" cy="1348061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FINANCIAMIENTO SRT</a:t>
            </a:r>
          </a:p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Y SSN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Tope 1,4% s/ Cuota ART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0,5%</a:t>
            </a:r>
            <a:r>
              <a:rPr lang="es-ES" altLang="es-AR" sz="800" b="1" dirty="0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 s/ Masa Sal. </a:t>
            </a:r>
            <a:r>
              <a:rPr lang="es-ES" altLang="es-AR" sz="1400" b="1" dirty="0" err="1">
                <a:solidFill>
                  <a:schemeClr val="bg1"/>
                </a:solidFill>
                <a:latin typeface="Arial Black" pitchFamily="34" charset="0"/>
              </a:rPr>
              <a:t>Autoaseg</a:t>
            </a: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52040" y="1"/>
            <a:ext cx="2817800" cy="6858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chemeClr val="bg1"/>
                </a:solidFill>
                <a:latin typeface="Arial Black" pitchFamily="34" charset="0"/>
              </a:rPr>
              <a:t>DISPOSICIONES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chemeClr val="bg1"/>
                </a:solidFill>
                <a:latin typeface="Arial Black" pitchFamily="34" charset="0"/>
              </a:rPr>
              <a:t>VARIAS</a:t>
            </a:r>
          </a:p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chemeClr val="bg1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sz="1600" dirty="0">
                <a:solidFill>
                  <a:srgbClr val="FF0000"/>
                </a:solidFill>
                <a:latin typeface="Arial Black" pitchFamily="34" charset="0"/>
              </a:rPr>
              <a:t>VIGENCIA 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600" dirty="0">
                <a:solidFill>
                  <a:srgbClr val="FF0000"/>
                </a:solidFill>
                <a:latin typeface="Arial Black" pitchFamily="34" charset="0"/>
              </a:rPr>
              <a:t>TODO EL PAIS: 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600" dirty="0">
                <a:solidFill>
                  <a:srgbClr val="FF0000"/>
                </a:solidFill>
                <a:latin typeface="Arial Black" pitchFamily="34" charset="0"/>
              </a:rPr>
              <a:t>desde 5/3/17</a:t>
            </a:r>
          </a:p>
          <a:p>
            <a:pPr lvl="0" algn="ctr">
              <a:lnSpc>
                <a:spcPct val="120000"/>
              </a:lnSpc>
            </a:pPr>
            <a:endParaRPr lang="es-ES" altLang="es-AR" sz="16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sz="1200" dirty="0">
                <a:solidFill>
                  <a:srgbClr val="FF0000"/>
                </a:solidFill>
                <a:latin typeface="Arial Black" pitchFamily="34" charset="0"/>
              </a:rPr>
              <a:t>(Desde 24/1/17 al 5/3/17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200" dirty="0">
                <a:solidFill>
                  <a:srgbClr val="FF0000"/>
                </a:solidFill>
                <a:latin typeface="Arial Black" pitchFamily="34" charset="0"/>
              </a:rPr>
              <a:t> rigió el DNU 54/17)</a:t>
            </a:r>
          </a:p>
          <a:p>
            <a:pPr lvl="0" algn="ctr">
              <a:lnSpc>
                <a:spcPct val="120000"/>
              </a:lnSpc>
            </a:pPr>
            <a:endParaRPr lang="es-ES" altLang="es-AR" sz="12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endParaRPr lang="es-ES" altLang="es-AR" sz="12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endParaRPr lang="es-ES" altLang="es-A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552039" y="4741260"/>
            <a:ext cx="2808287" cy="1251406"/>
          </a:xfrm>
          <a:prstGeom prst="upArrow">
            <a:avLst>
              <a:gd name="adj1" fmla="val 88481"/>
              <a:gd name="adj2" fmla="val 21829"/>
            </a:avLst>
          </a:prstGeom>
          <a:solidFill>
            <a:srgbClr val="3333FF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TITULO III</a:t>
            </a:r>
          </a:p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46138" y="44624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2017</a:t>
            </a:r>
          </a:p>
        </p:txBody>
      </p:sp>
    </p:spTree>
    <p:extLst>
      <p:ext uri="{BB962C8B-B14F-4D97-AF65-F5344CB8AC3E}">
        <p14:creationId xmlns:p14="http://schemas.microsoft.com/office/powerpoint/2010/main" val="162393608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  <p:bldP spid="300036" grpId="0" animBg="1"/>
      <p:bldP spid="300040" grpId="0" animBg="1"/>
      <p:bldP spid="10" grpId="0" animBg="1"/>
      <p:bldP spid="11" grpId="0" animBg="1"/>
      <p:bldP spid="12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7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0" y="3140968"/>
            <a:ext cx="9906000" cy="1089529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PAGO DE </a:t>
            </a:r>
          </a:p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INDEMNIZACIONES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Depósito en Cta. </a:t>
            </a:r>
            <a:r>
              <a:rPr lang="es-ES" altLang="es-AR" sz="1400" b="1" dirty="0" err="1">
                <a:solidFill>
                  <a:srgbClr val="FFFFFF"/>
                </a:solidFill>
                <a:latin typeface="Arial Black" pitchFamily="34" charset="0"/>
              </a:rPr>
              <a:t>Bcria</a:t>
            </a: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0" y="1988840"/>
            <a:ext cx="9906000" cy="978729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APLICACIÓN RIPTE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Solo a Sumas Únicas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y Pisos Mínimos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19845" y="4365104"/>
            <a:ext cx="9906000" cy="978729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REINTEGROS					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Entre OOSS y ART</a:t>
            </a:r>
            <a:endParaRPr lang="es-ES" altLang="es-AR" sz="1400" b="1" dirty="0"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latin typeface="Arial Black" pitchFamily="34" charset="0"/>
              </a:rPr>
              <a:t>otro mecanismo</a:t>
            </a:r>
            <a:endParaRPr lang="es-ES" altLang="es-AR" sz="1400" b="1" u="sng" dirty="0">
              <a:latin typeface="Arial Black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5494038"/>
            <a:ext cx="9906000" cy="1237262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LEY DE PREVENCION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SRT ante el CCP remitir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proyecto en plazo máximo de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3 meses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33179" y="-11212"/>
            <a:ext cx="2879577" cy="688498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rgbClr val="FFFFFF"/>
                </a:solidFill>
                <a:latin typeface="Arial Black" pitchFamily="34" charset="0"/>
              </a:rPr>
              <a:t>DISPOSICIONES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2200" dirty="0">
                <a:solidFill>
                  <a:srgbClr val="FFFFFF"/>
                </a:solidFill>
                <a:latin typeface="Arial Black" pitchFamily="34" charset="0"/>
              </a:rPr>
              <a:t>VARIAS</a:t>
            </a:r>
          </a:p>
          <a:p>
            <a:pPr lvl="0" algn="ctr">
              <a:lnSpc>
                <a:spcPct val="120000"/>
              </a:lnSpc>
            </a:pPr>
            <a:endParaRPr lang="es-ES" altLang="es-AR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sz="1600" dirty="0">
                <a:solidFill>
                  <a:srgbClr val="FF0000"/>
                </a:solidFill>
                <a:latin typeface="Arial Black" pitchFamily="34" charset="0"/>
              </a:rPr>
              <a:t>VIGENCIA 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600" dirty="0">
                <a:solidFill>
                  <a:srgbClr val="FF0000"/>
                </a:solidFill>
                <a:latin typeface="Arial Black" pitchFamily="34" charset="0"/>
              </a:rPr>
              <a:t>TODO EL PAIS: 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600" dirty="0">
                <a:solidFill>
                  <a:srgbClr val="FF0000"/>
                </a:solidFill>
                <a:latin typeface="Arial Black" pitchFamily="34" charset="0"/>
              </a:rPr>
              <a:t>desde 5/3/17</a:t>
            </a:r>
          </a:p>
          <a:p>
            <a:pPr lvl="0" algn="ctr">
              <a:lnSpc>
                <a:spcPct val="120000"/>
              </a:lnSpc>
            </a:pPr>
            <a:endParaRPr lang="es-ES" altLang="es-AR" sz="16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sz="1200" dirty="0">
                <a:solidFill>
                  <a:srgbClr val="FF0000"/>
                </a:solidFill>
                <a:latin typeface="Arial Black" pitchFamily="34" charset="0"/>
              </a:rPr>
              <a:t>(Desde 24/1/17 al 5/3/17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200" dirty="0">
                <a:solidFill>
                  <a:srgbClr val="FF0000"/>
                </a:solidFill>
                <a:latin typeface="Arial Black" pitchFamily="34" charset="0"/>
              </a:rPr>
              <a:t> rigió el DNU 54/17)</a:t>
            </a:r>
          </a:p>
          <a:p>
            <a:pPr lvl="0" algn="ctr">
              <a:lnSpc>
                <a:spcPct val="120000"/>
              </a:lnSpc>
            </a:pPr>
            <a:endParaRPr lang="es-ES" altLang="es-AR" sz="14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endParaRPr lang="es-ES" altLang="es-AR" sz="14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endParaRPr lang="es-ES" altLang="es-AR" sz="14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endParaRPr lang="es-ES" altLang="es-AR" sz="1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altLang="es-AR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404469" y="4581525"/>
            <a:ext cx="2808287" cy="1251406"/>
          </a:xfrm>
          <a:prstGeom prst="upArrow">
            <a:avLst>
              <a:gd name="adj1" fmla="val 88481"/>
              <a:gd name="adj2" fmla="val 21829"/>
            </a:avLst>
          </a:prstGeom>
          <a:solidFill>
            <a:srgbClr val="3333FF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ctr"/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TITULO III</a:t>
            </a:r>
          </a:p>
          <a:p>
            <a:pPr algn="ctr"/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80592" y="44624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2017</a:t>
            </a:r>
          </a:p>
        </p:txBody>
      </p:sp>
    </p:spTree>
    <p:extLst>
      <p:ext uri="{BB962C8B-B14F-4D97-AF65-F5344CB8AC3E}">
        <p14:creationId xmlns:p14="http://schemas.microsoft.com/office/powerpoint/2010/main" val="247451202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  <p:bldP spid="300036" grpId="0" animBg="1"/>
      <p:bldP spid="300040" grpId="0" animBg="1"/>
      <p:bldP spid="10" grpId="0" animBg="1"/>
      <p:bldP spid="11" grpId="0" animBg="1"/>
      <p:bldP spid="12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7" y="4383088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-20216" y="3485357"/>
            <a:ext cx="9906000" cy="1495794"/>
          </a:xfrm>
          <a:prstGeom prst="rect">
            <a:avLst/>
          </a:prstGeom>
          <a:solidFill>
            <a:schemeClr val="tx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PROCEDIMIENTO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CCMM dicta % de incapacidad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Notifica y cita a las partes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Si hay acuerdo se homologa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Si no, Acta y Recurso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6722" y="2060848"/>
            <a:ext cx="9906000" cy="1255728"/>
          </a:xfrm>
          <a:prstGeom prst="rect">
            <a:avLst/>
          </a:prstGeom>
          <a:solidFill>
            <a:schemeClr val="tx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AMBITO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Dentro de las CCMM</a:t>
            </a:r>
          </a:p>
          <a:p>
            <a:pPr algn="r">
              <a:lnSpc>
                <a:spcPct val="120000"/>
              </a:lnSpc>
            </a:pP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3368825" y="0"/>
            <a:ext cx="2879576" cy="6884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chemeClr val="bg1"/>
                </a:solidFill>
                <a:latin typeface="Arial Black" pitchFamily="34" charset="0"/>
              </a:rPr>
              <a:t>PROCEDIMIENTO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chemeClr val="bg1"/>
                </a:solidFill>
                <a:latin typeface="Arial Black" pitchFamily="34" charset="0"/>
              </a:rPr>
              <a:t>ANTE EL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chemeClr val="bg1"/>
                </a:solidFill>
                <a:latin typeface="Arial Black" pitchFamily="34" charset="0"/>
              </a:rPr>
              <a:t>SERVICIO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chemeClr val="bg1"/>
                </a:solidFill>
                <a:latin typeface="Arial Black" pitchFamily="34" charset="0"/>
              </a:rPr>
              <a:t>DE 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>
                <a:solidFill>
                  <a:schemeClr val="bg1"/>
                </a:solidFill>
                <a:latin typeface="Arial Black" pitchFamily="34" charset="0"/>
              </a:rPr>
              <a:t>HOMOLOGACION</a:t>
            </a:r>
          </a:p>
          <a:p>
            <a:pPr lvl="0" algn="ctr">
              <a:lnSpc>
                <a:spcPct val="120000"/>
              </a:lnSpc>
            </a:pPr>
            <a:endParaRPr lang="es-ES" altLang="es-AR" sz="22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dirty="0">
                <a:solidFill>
                  <a:srgbClr val="FF0000"/>
                </a:solidFill>
                <a:latin typeface="Arial Black" pitchFamily="34" charset="0"/>
              </a:rPr>
              <a:t>VIGENCIA: desde </a:t>
            </a:r>
          </a:p>
          <a:p>
            <a:pPr lvl="0" algn="ctr">
              <a:lnSpc>
                <a:spcPct val="120000"/>
              </a:lnSpc>
            </a:pPr>
            <a:r>
              <a:rPr lang="es-ES" altLang="es-AR" dirty="0">
                <a:solidFill>
                  <a:srgbClr val="FF0000"/>
                </a:solidFill>
                <a:latin typeface="Arial Black" pitchFamily="34" charset="0"/>
              </a:rPr>
              <a:t>1/3/17</a:t>
            </a:r>
            <a:endParaRPr lang="es-ES" altLang="es-AR" dirty="0">
              <a:solidFill>
                <a:srgbClr val="FFFF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22" y="5134203"/>
            <a:ext cx="9906000" cy="1606594"/>
          </a:xfrm>
          <a:prstGeom prst="rect">
            <a:avLst/>
          </a:prstGeom>
          <a:solidFill>
            <a:schemeClr val="tx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OTROS</a:t>
            </a:r>
          </a:p>
          <a:p>
            <a:pPr algn="r"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						         </a:t>
            </a: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Posibilidad de acuerdo previo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 con homologación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Calidad de Cosa Juzgada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5 días para el pago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404469" y="4975964"/>
            <a:ext cx="2808287" cy="1251406"/>
          </a:xfrm>
          <a:prstGeom prst="upArrow">
            <a:avLst>
              <a:gd name="adj1" fmla="val 88481"/>
              <a:gd name="adj2" fmla="val 21829"/>
            </a:avLst>
          </a:prstGeom>
          <a:solidFill>
            <a:schemeClr val="bg2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ANEXO</a:t>
            </a:r>
          </a:p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440742" y="90490"/>
            <a:ext cx="27357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s-ES" altLang="es-AR" sz="2200" dirty="0">
                <a:solidFill>
                  <a:srgbClr val="FFFFFF"/>
                </a:solidFill>
                <a:latin typeface="Arial Black" pitchFamily="34" charset="0"/>
              </a:rPr>
              <a:t>RES. SRT 298/17</a:t>
            </a:r>
          </a:p>
        </p:txBody>
      </p:sp>
    </p:spTree>
    <p:extLst>
      <p:ext uri="{BB962C8B-B14F-4D97-AF65-F5344CB8AC3E}">
        <p14:creationId xmlns:p14="http://schemas.microsoft.com/office/powerpoint/2010/main" val="425281921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animBg="1"/>
      <p:bldP spid="306180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197525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Arial Black" pitchFamily="34" charset="0"/>
              </a:rPr>
              <a:t>ULTIMAS NORMAS:</a:t>
            </a:r>
          </a:p>
          <a:p>
            <a:pPr algn="r">
              <a:lnSpc>
                <a:spcPct val="120000"/>
              </a:lnSpc>
            </a:pPr>
            <a:r>
              <a:rPr lang="es-ES" sz="3200" b="1" dirty="0">
                <a:solidFill>
                  <a:schemeClr val="bg1"/>
                </a:solidFill>
                <a:latin typeface="Arial Black" pitchFamily="34" charset="0"/>
              </a:rPr>
              <a:t>MAS SERVICIOS</a:t>
            </a:r>
          </a:p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5641642"/>
            <a:ext cx="2304256" cy="7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936875" y="1354138"/>
            <a:ext cx="6985000" cy="2601912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PARTICIPACION DE</a:t>
            </a:r>
            <a:r>
              <a:rPr lang="es-ES" sz="2400" b="1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es-ES" sz="2400" b="1">
                <a:solidFill>
                  <a:schemeClr val="bg1"/>
                </a:solidFill>
                <a:latin typeface="Arial Black" pitchFamily="34" charset="0"/>
              </a:rPr>
              <a:t>MULTIPLES ACTORES</a:t>
            </a:r>
          </a:p>
          <a:p>
            <a:pPr algn="r">
              <a:lnSpc>
                <a:spcPct val="120000"/>
              </a:lnSpc>
            </a:pP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Organizaciones Empresarias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Organizaciones Sindicales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Administradoras de Trabajo Locales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Aseguradoras de Riesgos del Trabajo</a:t>
            </a: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r">
              <a:lnSpc>
                <a:spcPct val="8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2936875" y="4413250"/>
            <a:ext cx="6985000" cy="2438400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2400" b="1" dirty="0">
                <a:solidFill>
                  <a:schemeClr val="bg1"/>
                </a:solidFill>
                <a:latin typeface="Arial Black" pitchFamily="34" charset="0"/>
              </a:rPr>
              <a:t>AMPLIA COBERTURA</a:t>
            </a:r>
          </a:p>
          <a:p>
            <a:pPr algn="r">
              <a:lnSpc>
                <a:spcPct val="120000"/>
              </a:lnSpc>
            </a:pPr>
            <a:endParaRPr lang="es-ES" sz="1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Industria Metalmecánica, Automotriz, Frigorífica,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Petrolera, Pesquera, Maderera, Láctea, Minera,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Eléctrica, De la Carne, Del Cuero, Educación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Transporte Terrestre, Construcción y Nanotecnología</a:t>
            </a: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   </a:t>
            </a:r>
          </a:p>
          <a:p>
            <a:pPr algn="r">
              <a:lnSpc>
                <a:spcPct val="13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-15875" y="1341438"/>
            <a:ext cx="3024188" cy="551656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PROGRAMA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NACIONAL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DE PREVENCION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POR RAMA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DE ACTIVIDAD</a:t>
            </a:r>
          </a:p>
          <a:p>
            <a:pPr algn="ctr">
              <a:lnSpc>
                <a:spcPct val="120000"/>
              </a:lnSpc>
            </a:pPr>
            <a:r>
              <a:rPr lang="es-ES" sz="1400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º 770/2013</a:t>
            </a:r>
          </a:p>
          <a:p>
            <a:pPr algn="ctr">
              <a:lnSpc>
                <a:spcPct val="130000"/>
              </a:lnSpc>
            </a:pPr>
            <a:endParaRPr lang="en-US" sz="14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2936875" y="1341438"/>
            <a:ext cx="1584325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LAS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MEJORAS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4" grpId="0"/>
      <p:bldP spid="252935" grpId="0" animBg="1"/>
      <p:bldP spid="252937" grpId="0" animBg="1"/>
      <p:bldP spid="252938" grpId="0" animBg="1"/>
      <p:bldP spid="2529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2921000" y="1341438"/>
            <a:ext cx="6985000" cy="3406775"/>
          </a:xfrm>
          <a:prstGeom prst="rect">
            <a:avLst/>
          </a:prstGeom>
          <a:solidFill>
            <a:srgbClr val="CC33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7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LAS ART</a:t>
            </a:r>
          </a:p>
          <a:p>
            <a:pPr algn="r">
              <a:lnSpc>
                <a:spcPct val="10000"/>
              </a:lnSpc>
            </a:pP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DEBERAN PRESENTAR UNA DESCRIPCION DEL </a:t>
            </a:r>
          </a:p>
          <a:p>
            <a:pPr algn="r">
              <a:lnSpc>
                <a:spcPct val="13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DESARROLLO DE TAREAS PREVENTIVAS</a:t>
            </a:r>
          </a:p>
          <a:p>
            <a:pPr algn="r">
              <a:lnSpc>
                <a:spcPct val="8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u="sng">
                <a:solidFill>
                  <a:schemeClr val="bg1"/>
                </a:solidFill>
                <a:latin typeface="Arial Black" pitchFamily="34" charset="0"/>
              </a:rPr>
              <a:t>Detallando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: </a:t>
            </a: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Recursos Humanos</a:t>
            </a: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Técnicos</a:t>
            </a: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Presupuesto</a:t>
            </a:r>
          </a:p>
          <a:p>
            <a:pPr algn="r">
              <a:lnSpc>
                <a:spcPct val="8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-15875" y="1341438"/>
            <a:ext cx="3024188" cy="5516562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PROGRAMACION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ANUAL EN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PREVENCION</a:t>
            </a:r>
          </a:p>
          <a:p>
            <a:pPr algn="ctr">
              <a:lnSpc>
                <a:spcPct val="120000"/>
              </a:lnSpc>
            </a:pPr>
            <a:r>
              <a:rPr lang="es-ES" sz="1400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º 771/2013</a:t>
            </a:r>
          </a:p>
          <a:p>
            <a:pPr algn="ctr">
              <a:lnSpc>
                <a:spcPct val="130000"/>
              </a:lnSpc>
            </a:pPr>
            <a:endParaRPr lang="en-US" sz="14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2936875" y="1341438"/>
            <a:ext cx="1584325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LAS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MEJORAS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4881563" y="5408613"/>
            <a:ext cx="4608512" cy="1147762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ES" sz="1600">
                <a:solidFill>
                  <a:schemeClr val="bg1"/>
                </a:solidFill>
                <a:latin typeface="Arial Black" pitchFamily="34" charset="0"/>
              </a:rPr>
              <a:t>CON REPORTES CUATRIMESTRALES</a:t>
            </a:r>
          </a:p>
          <a:p>
            <a:pPr algn="ctr">
              <a:lnSpc>
                <a:spcPct val="110000"/>
              </a:lnSpc>
            </a:pPr>
            <a:r>
              <a:rPr lang="es-ES" sz="1600">
                <a:solidFill>
                  <a:schemeClr val="bg1"/>
                </a:solidFill>
                <a:latin typeface="Arial Black" pitchFamily="34" charset="0"/>
              </a:rPr>
              <a:t>De programación y ejecución</a:t>
            </a:r>
          </a:p>
          <a:p>
            <a:pPr algn="ctr">
              <a:lnSpc>
                <a:spcPct val="160000"/>
              </a:lnSpc>
            </a:pPr>
            <a:endParaRPr lang="es-ES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animBg="1"/>
      <p:bldP spid="254983" grpId="0" animBg="1"/>
      <p:bldP spid="254984" grpId="0" animBg="1"/>
      <p:bldP spid="254985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2936875" y="1354138"/>
            <a:ext cx="6985000" cy="1301750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TRATAMIENTO DE LESIONES TRAUMATICAS </a:t>
            </a: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DE MIEMBROS INFERIORES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761/2013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-15875" y="1341438"/>
            <a:ext cx="3024188" cy="551656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APROBACION DE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PROTOCOLOS</a:t>
            </a:r>
          </a:p>
          <a:p>
            <a:pPr algn="ctr">
              <a:lnSpc>
                <a:spcPct val="130000"/>
              </a:lnSpc>
            </a:pPr>
            <a:endParaRPr lang="en-US" sz="14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2936875" y="2925763"/>
            <a:ext cx="6985000" cy="1008062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PRESTACIONES MEDICAS EN PSIQUIATRIA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762/2013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2936875" y="4221163"/>
            <a:ext cx="6985000" cy="1008062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TRATAMIENTO DE DISFONIAS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389/2013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2936875" y="5554663"/>
            <a:ext cx="6985000" cy="1301750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TRATAMIENTO DE LESIONES TRAUMATICAS</a:t>
            </a: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DE LA COLUMNA VERTEBRAL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696/2013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2936875" y="1341438"/>
            <a:ext cx="1584325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LAS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MEJORAS</a:t>
            </a:r>
          </a:p>
          <a:p>
            <a:pPr algn="ctr">
              <a:lnSpc>
                <a:spcPct val="13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 animBg="1"/>
      <p:bldP spid="257030" grpId="0" animBg="1"/>
      <p:bldP spid="257032" grpId="0" animBg="1"/>
      <p:bldP spid="257033" grpId="0" animBg="1"/>
      <p:bldP spid="257034" grpId="0" animBg="1"/>
      <p:bldP spid="25703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Imagen 25" descr="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uadroTexto 44"/>
          <p:cNvSpPr txBox="1">
            <a:spLocks noChangeArrowheads="1"/>
          </p:cNvSpPr>
          <p:nvPr/>
        </p:nvSpPr>
        <p:spPr bwMode="auto">
          <a:xfrm>
            <a:off x="4428265" y="764707"/>
            <a:ext cx="5070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Simplificación y unificación registral</a:t>
            </a:r>
          </a:p>
        </p:txBody>
      </p:sp>
      <p:sp>
        <p:nvSpPr>
          <p:cNvPr id="7173" name="CuadroTexto 45"/>
          <p:cNvSpPr txBox="1">
            <a:spLocks noChangeArrowheads="1"/>
          </p:cNvSpPr>
          <p:nvPr/>
        </p:nvSpPr>
        <p:spPr bwMode="auto">
          <a:xfrm>
            <a:off x="4428265" y="1340772"/>
            <a:ext cx="5086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Modificación al Reg. de Siniestros</a:t>
            </a:r>
          </a:p>
        </p:txBody>
      </p:sp>
      <p:sp>
        <p:nvSpPr>
          <p:cNvPr id="7174" name="CuadroTexto 79"/>
          <p:cNvSpPr txBox="1">
            <a:spLocks noChangeArrowheads="1"/>
          </p:cNvSpPr>
          <p:nvPr/>
        </p:nvSpPr>
        <p:spPr bwMode="auto">
          <a:xfrm>
            <a:off x="4443989" y="1815235"/>
            <a:ext cx="5070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Denuncia de Accidentes Graves / Ventanilla electrónica ART /SRT</a:t>
            </a:r>
          </a:p>
        </p:txBody>
      </p:sp>
      <p:sp>
        <p:nvSpPr>
          <p:cNvPr id="7175" name="CuadroTexto 97"/>
          <p:cNvSpPr txBox="1">
            <a:spLocks noChangeArrowheads="1"/>
          </p:cNvSpPr>
          <p:nvPr/>
        </p:nvSpPr>
        <p:spPr bwMode="auto">
          <a:xfrm>
            <a:off x="4428265" y="3068963"/>
            <a:ext cx="27303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Registro de juicios / CCG</a:t>
            </a:r>
          </a:p>
        </p:txBody>
      </p:sp>
      <p:sp>
        <p:nvSpPr>
          <p:cNvPr id="7176" name="CuadroTexto 99"/>
          <p:cNvSpPr txBox="1">
            <a:spLocks noChangeArrowheads="1"/>
          </p:cNvSpPr>
          <p:nvPr/>
        </p:nvSpPr>
        <p:spPr bwMode="auto">
          <a:xfrm>
            <a:off x="4428265" y="3499955"/>
            <a:ext cx="5219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Nuevo trámite en CCMM / Construcción –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Demolición y Excavación</a:t>
            </a:r>
          </a:p>
        </p:txBody>
      </p:sp>
      <p:sp>
        <p:nvSpPr>
          <p:cNvPr id="7177" name="CuadroTexto 100"/>
          <p:cNvSpPr txBox="1">
            <a:spLocks noChangeArrowheads="1"/>
          </p:cNvSpPr>
          <p:nvPr/>
        </p:nvSpPr>
        <p:spPr bwMode="auto">
          <a:xfrm>
            <a:off x="4428265" y="4221091"/>
            <a:ext cx="5070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Protocolos de Prevención (Ruido/iluminación)</a:t>
            </a:r>
          </a:p>
        </p:txBody>
      </p:sp>
      <p:sp>
        <p:nvSpPr>
          <p:cNvPr id="7178" name="CuadroTexto 103"/>
          <p:cNvSpPr txBox="1">
            <a:spLocks noChangeArrowheads="1"/>
          </p:cNvSpPr>
          <p:nvPr/>
        </p:nvSpPr>
        <p:spPr bwMode="auto">
          <a:xfrm>
            <a:off x="4428265" y="4751765"/>
            <a:ext cx="5070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Atención al público - Protocolos tratamientos médicos</a:t>
            </a:r>
          </a:p>
        </p:txBody>
      </p:sp>
      <p:sp>
        <p:nvSpPr>
          <p:cNvPr id="7179" name="CuadroTexto 105"/>
          <p:cNvSpPr txBox="1">
            <a:spLocks noChangeArrowheads="1"/>
          </p:cNvSpPr>
          <p:nvPr/>
        </p:nvSpPr>
        <p:spPr bwMode="auto">
          <a:xfrm>
            <a:off x="4428265" y="5272179"/>
            <a:ext cx="4446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Programa Anual de Prevención /Programas de Prevención por Ramas de Actividad</a:t>
            </a:r>
          </a:p>
        </p:txBody>
      </p:sp>
      <p:sp>
        <p:nvSpPr>
          <p:cNvPr id="7180" name="CuadroTexto 108"/>
          <p:cNvSpPr txBox="1">
            <a:spLocks noChangeArrowheads="1"/>
          </p:cNvSpPr>
          <p:nvPr/>
        </p:nvSpPr>
        <p:spPr bwMode="auto">
          <a:xfrm>
            <a:off x="4428265" y="5949283"/>
            <a:ext cx="52265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Procedimiento CCMM / Protocolos Prevención </a:t>
            </a:r>
          </a:p>
        </p:txBody>
      </p:sp>
      <p:sp>
        <p:nvSpPr>
          <p:cNvPr id="7181" name="CuadroTexto 105"/>
          <p:cNvSpPr txBox="1">
            <a:spLocks noChangeArrowheads="1"/>
          </p:cNvSpPr>
          <p:nvPr/>
        </p:nvSpPr>
        <p:spPr bwMode="auto">
          <a:xfrm>
            <a:off x="4428264" y="2421452"/>
            <a:ext cx="508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Contrato de afiliación/e-servicios/Programa de Alta Siniestralidad en la Construcción</a:t>
            </a:r>
          </a:p>
        </p:txBody>
      </p:sp>
      <p:sp>
        <p:nvSpPr>
          <p:cNvPr id="7182" name="CuadroTexto 65"/>
          <p:cNvSpPr txBox="1">
            <a:spLocks noChangeArrowheads="1"/>
          </p:cNvSpPr>
          <p:nvPr/>
        </p:nvSpPr>
        <p:spPr bwMode="auto">
          <a:xfrm>
            <a:off x="116463" y="620688"/>
            <a:ext cx="273030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INNOVACIÓN PERMANENTE</a:t>
            </a: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3462772" y="620252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2006</a:t>
            </a:r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>
            <a:off x="3462772" y="1196515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2007</a:t>
            </a:r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3462772" y="1772776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2008</a:t>
            </a:r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3462772" y="2349040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2009</a:t>
            </a:r>
          </a:p>
        </p:txBody>
      </p:sp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3462772" y="2925301"/>
            <a:ext cx="1171178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2010</a:t>
            </a:r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3462772" y="3501564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2011</a:t>
            </a: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3462772" y="4077827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2012</a:t>
            </a:r>
          </a:p>
        </p:txBody>
      </p:sp>
      <p:sp>
        <p:nvSpPr>
          <p:cNvPr id="23" name="CuadroTexto 22"/>
          <p:cNvSpPr txBox="1">
            <a:spLocks noChangeArrowheads="1"/>
          </p:cNvSpPr>
          <p:nvPr/>
        </p:nvSpPr>
        <p:spPr bwMode="auto">
          <a:xfrm>
            <a:off x="3462772" y="4654640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2013</a:t>
            </a:r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3462772" y="5301789"/>
            <a:ext cx="1171178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2014</a:t>
            </a:r>
          </a:p>
        </p:txBody>
      </p:sp>
      <p:sp>
        <p:nvSpPr>
          <p:cNvPr id="25" name="CuadroTexto 24"/>
          <p:cNvSpPr txBox="1">
            <a:spLocks noChangeArrowheads="1"/>
          </p:cNvSpPr>
          <p:nvPr/>
        </p:nvSpPr>
        <p:spPr bwMode="auto">
          <a:xfrm>
            <a:off x="3462772" y="5878052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1977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9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3729040" y="1052736"/>
            <a:ext cx="6192835" cy="2874633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4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FFFFFF"/>
                </a:solidFill>
                <a:latin typeface="Arial Black" pitchFamily="34" charset="0"/>
              </a:rPr>
              <a:t>LINEA 0800  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FFFF"/>
                </a:solidFill>
                <a:latin typeface="Arial Black" pitchFamily="34" charset="0"/>
              </a:rPr>
              <a:t>EXCLUSIVA DE ATENCION AL PÚBLICO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(adicional a las líneas de Urgencia y Prevención)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1400" b="1" dirty="0">
              <a:solidFill>
                <a:srgbClr val="FFFFFF"/>
              </a:solidFill>
              <a:latin typeface="Arial Black" pitchFamily="34" charset="0"/>
            </a:endParaRPr>
          </a:p>
          <a:p>
            <a:pPr marL="285750" indent="-285750"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AR" sz="1400" b="1" dirty="0">
                <a:solidFill>
                  <a:srgbClr val="FFFFFF"/>
                </a:solidFill>
                <a:latin typeface="Arial Black" pitchFamily="34" charset="0"/>
              </a:rPr>
              <a:t>Atención de consultas y reclamos de trabajadores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FFFFFF"/>
                </a:solidFill>
                <a:latin typeface="Arial Black" pitchFamily="34" charset="0"/>
              </a:rPr>
              <a:t>y empleadores desde cualquier parte del país.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AR" sz="14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Grabación de llamadas y estadísticas automáticas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del sistema de atención telefónica.</a:t>
            </a:r>
            <a:r>
              <a:rPr lang="es-ES" sz="1600" b="1" dirty="0">
                <a:solidFill>
                  <a:srgbClr val="FFFF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3440832" y="4023062"/>
            <a:ext cx="6465168" cy="2862322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FFFF"/>
                </a:solidFill>
                <a:latin typeface="Arial Black" pitchFamily="34" charset="0"/>
              </a:rPr>
              <a:t>RESPONSABLE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FFFF"/>
                </a:solidFill>
                <a:latin typeface="Arial Black" pitchFamily="34" charset="0"/>
              </a:rPr>
              <a:t>DE ATENCIÓN AL PÚBLICO EN LA ART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FFFF"/>
                </a:solidFill>
                <a:latin typeface="Arial Black" pitchFamily="34" charset="0"/>
              </a:rPr>
              <a:t>ATENCIÓN DE CONSULTAS Y RECLAMOS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vía Página Web, Sucursales y Agencias y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gratuitamente desde los Prestadores.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FFFF"/>
                </a:solidFill>
                <a:latin typeface="Arial Black" pitchFamily="34" charset="0"/>
              </a:rPr>
              <a:t>REGISTRO </a:t>
            </a: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DE CONSULTAS Y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RECLAMOS Y </a:t>
            </a:r>
            <a:r>
              <a:rPr lang="es-ES" b="1" dirty="0">
                <a:solidFill>
                  <a:srgbClr val="FFFFFF"/>
                </a:solidFill>
                <a:latin typeface="Arial Black" pitchFamily="34" charset="0"/>
              </a:rPr>
              <a:t>MANUAL </a:t>
            </a: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DE PROCEDIMIENTO</a:t>
            </a:r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-15875" y="1052736"/>
            <a:ext cx="2520603" cy="592916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srgbClr val="FFFFFF"/>
                </a:solidFill>
                <a:latin typeface="Arial Black" pitchFamily="34" charset="0"/>
              </a:rPr>
              <a:t>GESTIÓN 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srgbClr val="FFFFFF"/>
                </a:solidFill>
                <a:latin typeface="Arial Black" pitchFamily="34" charset="0"/>
              </a:rPr>
              <a:t>ATENCIÓN 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srgbClr val="FFFFFF"/>
                </a:solidFill>
                <a:latin typeface="Arial Black" pitchFamily="34" charset="0"/>
              </a:rPr>
              <a:t>PÚBLICO 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srgbClr val="FFFFFF"/>
                </a:solidFill>
                <a:latin typeface="Arial Black" pitchFamily="34" charset="0"/>
              </a:rPr>
              <a:t>RECLAMOS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FFFFFF"/>
                </a:solidFill>
                <a:latin typeface="Arial Black" pitchFamily="34" charset="0"/>
              </a:rPr>
              <a:t>Resolución SRT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en-US" sz="14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º 2.553/2013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2360712" y="1053849"/>
            <a:ext cx="1584325" cy="592805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LAS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MEJORAS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C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O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T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I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U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A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</a:p>
        </p:txBody>
      </p:sp>
    </p:spTree>
    <p:extLst>
      <p:ext uri="{BB962C8B-B14F-4D97-AF65-F5344CB8AC3E}">
        <p14:creationId xmlns:p14="http://schemas.microsoft.com/office/powerpoint/2010/main" val="1550052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5" grpId="0" animBg="1"/>
      <p:bldP spid="252937" grpId="0" animBg="1"/>
      <p:bldP spid="252938" grpId="0" animBg="1"/>
      <p:bldP spid="252939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0" y="1341438"/>
            <a:ext cx="2865438" cy="5516562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ALTA MEDICA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LABORAL Y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ALTA MEDICA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DEFINITIVA</a:t>
            </a:r>
          </a:p>
          <a:p>
            <a:pPr algn="ctr">
              <a:lnSpc>
                <a:spcPct val="120000"/>
              </a:lnSpc>
            </a:pPr>
            <a:endParaRPr lang="es-ES" sz="1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Optimización del </a:t>
            </a:r>
          </a:p>
          <a:p>
            <a:pPr algn="ctr">
              <a:lnSpc>
                <a:spcPct val="120000"/>
              </a:lnSpc>
            </a:pPr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impacto de los </a:t>
            </a:r>
          </a:p>
          <a:p>
            <a:pPr algn="ctr">
              <a:lnSpc>
                <a:spcPct val="120000"/>
              </a:lnSpc>
            </a:pPr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días caídos</a:t>
            </a:r>
          </a:p>
          <a:p>
            <a:pPr algn="ctr">
              <a:lnSpc>
                <a:spcPct val="120000"/>
              </a:lnSpc>
            </a:pP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sz="1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Resolución</a:t>
            </a:r>
            <a:r>
              <a:rPr lang="en-US" sz="1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SRT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Nº 1838/2014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2936875" y="1341438"/>
            <a:ext cx="6985000" cy="5493812"/>
          </a:xfrm>
          <a:prstGeom prst="rect">
            <a:avLst/>
          </a:prstGeom>
          <a:solidFill>
            <a:srgbClr val="660033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La ART podrá otorgar el ALTA MÉDICA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 a un trabajador damnificado cuando éste se encuentre en condiciones de reintegrarse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a sus tareas habituales, sin perjuicio de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que deba proseguir con un tratamiento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médico asistencial.</a:t>
            </a:r>
          </a:p>
          <a:p>
            <a:pPr algn="r">
              <a:lnSpc>
                <a:spcPct val="130000"/>
              </a:lnSpc>
            </a:pP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Ello solo podrá realizarse para las 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especialidades de odontología,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psicoterapia, dermatología y/o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aquellas que oportunamente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determine la Gerencia Médica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de la SRT.</a:t>
            </a:r>
          </a:p>
          <a:p>
            <a:pPr algn="r">
              <a:lnSpc>
                <a:spcPct val="130000"/>
              </a:lnSpc>
            </a:pP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2865438" y="1341438"/>
            <a:ext cx="1223962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</a:pPr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3600">
                <a:solidFill>
                  <a:schemeClr val="bg1"/>
                </a:solidFill>
                <a:latin typeface="Arial Black" pitchFamily="34" charset="0"/>
              </a:rPr>
              <a:t>+</a:t>
            </a:r>
          </a:p>
          <a:p>
            <a:pPr algn="ctr">
              <a:lnSpc>
                <a:spcPct val="20000"/>
              </a:lnSpc>
            </a:pPr>
            <a:endParaRPr lang="es-ES" sz="36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F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X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B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D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D</a:t>
            </a:r>
          </a:p>
          <a:p>
            <a:pPr algn="ctr">
              <a:lnSpc>
                <a:spcPct val="120000"/>
              </a:lnSpc>
            </a:pPr>
            <a:endParaRPr lang="es-E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</a:p>
        </p:txBody>
      </p:sp>
    </p:spTree>
    <p:extLst>
      <p:ext uri="{BB962C8B-B14F-4D97-AF65-F5344CB8AC3E}">
        <p14:creationId xmlns:p14="http://schemas.microsoft.com/office/powerpoint/2010/main" val="396325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7" grpId="0" animBg="1"/>
      <p:bldP spid="269320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088904" y="2276872"/>
            <a:ext cx="58293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CARACTERÍSTICAS</a:t>
            </a: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" y="4408339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-15875" y="980728"/>
            <a:ext cx="3024188" cy="590465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REGIMEN ESPECIAL</a:t>
            </a:r>
          </a:p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DE</a:t>
            </a:r>
          </a:p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TRABAJADORES </a:t>
            </a:r>
          </a:p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DE CASAS </a:t>
            </a:r>
          </a:p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PARTICULARES</a:t>
            </a:r>
          </a:p>
          <a:p>
            <a:pPr algn="ctr">
              <a:lnSpc>
                <a:spcPct val="120000"/>
              </a:lnSpc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Ley 26.844</a:t>
            </a:r>
          </a:p>
          <a:p>
            <a:pPr algn="ctr">
              <a:lnSpc>
                <a:spcPct val="120000"/>
              </a:lnSpc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Decreto </a:t>
            </a:r>
            <a:r>
              <a:rPr lang="es-ES" sz="1400" dirty="0" err="1">
                <a:solidFill>
                  <a:schemeClr val="bg1"/>
                </a:solidFill>
                <a:latin typeface="Arial Black" pitchFamily="34" charset="0"/>
              </a:rPr>
              <a:t>Regl</a:t>
            </a: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. 467/14</a:t>
            </a:r>
          </a:p>
          <a:p>
            <a:pPr algn="ctr">
              <a:lnSpc>
                <a:spcPct val="130000"/>
              </a:lnSpc>
            </a:pPr>
            <a:r>
              <a:rPr lang="en-US" sz="1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Resolución</a:t>
            </a:r>
            <a:r>
              <a:rPr lang="en-US" sz="1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SRT 2.224/14</a:t>
            </a:r>
          </a:p>
          <a:p>
            <a:pPr algn="ctr">
              <a:lnSpc>
                <a:spcPct val="130000"/>
              </a:lnSpc>
            </a:pPr>
            <a:r>
              <a:rPr lang="en-US" sz="1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Resolución</a:t>
            </a:r>
            <a:r>
              <a:rPr lang="en-US" sz="1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Conjunta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SSN 38.579 y SRT 2.265</a:t>
            </a:r>
          </a:p>
          <a:p>
            <a:pPr algn="ctr">
              <a:lnSpc>
                <a:spcPct val="130000"/>
              </a:lnSpc>
            </a:pP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61136" name="Text Box 16"/>
          <p:cNvSpPr txBox="1">
            <a:spLocks noChangeArrowheads="1"/>
          </p:cNvSpPr>
          <p:nvPr/>
        </p:nvSpPr>
        <p:spPr bwMode="auto">
          <a:xfrm>
            <a:off x="4089400" y="1844824"/>
            <a:ext cx="58293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AMPLIA COBERTURA OBLIGATORIA</a:t>
            </a:r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2936875" y="980728"/>
            <a:ext cx="1223963" cy="59046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</a:pPr>
            <a:endParaRPr lang="es-ES" sz="1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sz="3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3600" dirty="0">
                <a:solidFill>
                  <a:schemeClr val="bg1"/>
                </a:solidFill>
                <a:latin typeface="Arial Black" pitchFamily="34" charset="0"/>
              </a:rPr>
              <a:t>+</a:t>
            </a:r>
          </a:p>
          <a:p>
            <a:pPr algn="ctr">
              <a:lnSpc>
                <a:spcPct val="50000"/>
              </a:lnSpc>
            </a:pPr>
            <a:endParaRPr lang="es-ES" sz="3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S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  <p:grpSp>
        <p:nvGrpSpPr>
          <p:cNvPr id="261145" name="Group 25"/>
          <p:cNvGrpSpPr>
            <a:grpSpLocks/>
          </p:cNvGrpSpPr>
          <p:nvPr/>
        </p:nvGrpSpPr>
        <p:grpSpPr bwMode="auto">
          <a:xfrm>
            <a:off x="3440111" y="476224"/>
            <a:ext cx="6481760" cy="1890713"/>
            <a:chOff x="2167" y="481"/>
            <a:chExt cx="4083" cy="1191"/>
          </a:xfrm>
        </p:grpSpPr>
        <p:sp>
          <p:nvSpPr>
            <p:cNvPr id="261143" name="Text Box 23"/>
            <p:cNvSpPr txBox="1">
              <a:spLocks noChangeArrowheads="1"/>
            </p:cNvSpPr>
            <p:nvPr/>
          </p:nvSpPr>
          <p:spPr bwMode="auto">
            <a:xfrm>
              <a:off x="2621" y="799"/>
              <a:ext cx="3629" cy="4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0000"/>
                </a:lnSpc>
              </a:pPr>
              <a:endParaRPr lang="es-ES" sz="18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BENEFICIARIOS</a:t>
              </a:r>
            </a:p>
            <a:p>
              <a:pPr algn="r">
                <a:lnSpc>
                  <a:spcPct val="8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61144" name="Oval 14"/>
            <p:cNvSpPr>
              <a:spLocks noChangeArrowheads="1"/>
            </p:cNvSpPr>
            <p:nvPr/>
          </p:nvSpPr>
          <p:spPr bwMode="auto">
            <a:xfrm>
              <a:off x="2167" y="481"/>
              <a:ext cx="1678" cy="119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1800" dirty="0">
                  <a:solidFill>
                    <a:schemeClr val="bg1"/>
                  </a:solidFill>
                  <a:latin typeface="Arial Black" pitchFamily="34" charset="0"/>
                </a:rPr>
                <a:t>Más de </a:t>
              </a:r>
            </a:p>
            <a:p>
              <a:pPr algn="ctr"/>
              <a:r>
                <a:rPr lang="es-ES" sz="2800" dirty="0">
                  <a:solidFill>
                    <a:schemeClr val="bg1"/>
                  </a:solidFill>
                  <a:latin typeface="Arial Black" pitchFamily="34" charset="0"/>
                </a:rPr>
                <a:t>556</a:t>
              </a:r>
              <a:r>
                <a:rPr lang="es-ES" sz="1800" dirty="0">
                  <a:solidFill>
                    <a:schemeClr val="bg1"/>
                  </a:solidFill>
                  <a:latin typeface="Arial Black" pitchFamily="34" charset="0"/>
                </a:rPr>
                <a:t> mil</a:t>
              </a:r>
            </a:p>
            <a:p>
              <a:pPr algn="ctr"/>
              <a:r>
                <a:rPr lang="es-ES" sz="1800" dirty="0">
                  <a:solidFill>
                    <a:schemeClr val="bg1"/>
                  </a:solidFill>
                  <a:latin typeface="Arial Black" pitchFamily="34" charset="0"/>
                </a:rPr>
                <a:t>trabajadores</a:t>
              </a:r>
            </a:p>
            <a:p>
              <a:pPr algn="ctr"/>
              <a:r>
                <a:rPr lang="es-ES" sz="1800" dirty="0">
                  <a:solidFill>
                    <a:schemeClr val="bg1"/>
                  </a:solidFill>
                  <a:latin typeface="Arial Black" pitchFamily="34" charset="0"/>
                </a:rPr>
                <a:t>Registrados</a:t>
              </a:r>
            </a:p>
            <a:p>
              <a:pPr algn="ctr"/>
              <a:r>
                <a:rPr lang="es-ES" sz="1600" dirty="0">
                  <a:solidFill>
                    <a:schemeClr val="bg1"/>
                  </a:solidFill>
                  <a:latin typeface="Arial Black" pitchFamily="34" charset="0"/>
                </a:rPr>
                <a:t>a Mar. 2017</a:t>
              </a:r>
            </a:p>
          </p:txBody>
        </p:sp>
      </p:grp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4052664" y="2564904"/>
            <a:ext cx="5865813" cy="4375557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VIGENCIA a partir del 03/11/14.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Cada Empleador deberá contratar una ART.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En caso de ingresar pagos al Sistema de RT pero no haber contratado ART, la SRT asignará una aseguradora de oficio.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Costo según cantidad de horas de trabajo semanales:</a:t>
            </a:r>
          </a:p>
          <a:p>
            <a:pPr marL="1200150" lvl="2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Hasta 12 </a:t>
            </a:r>
            <a:r>
              <a:rPr lang="es-ES" sz="1400" dirty="0" err="1">
                <a:solidFill>
                  <a:schemeClr val="bg1"/>
                </a:solidFill>
                <a:latin typeface="Arial Black" pitchFamily="34" charset="0"/>
              </a:rPr>
              <a:t>hs</a:t>
            </a: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. $130 </a:t>
            </a:r>
          </a:p>
          <a:p>
            <a:pPr marL="1200150" lvl="2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Entre 12 y 16 </a:t>
            </a:r>
            <a:r>
              <a:rPr lang="es-ES" sz="1400" dirty="0" err="1">
                <a:solidFill>
                  <a:schemeClr val="bg1"/>
                </a:solidFill>
                <a:latin typeface="Arial Black" pitchFamily="34" charset="0"/>
              </a:rPr>
              <a:t>hs</a:t>
            </a: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. $ 165</a:t>
            </a:r>
          </a:p>
          <a:p>
            <a:pPr marL="1200150" lvl="2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Más de 16 </a:t>
            </a:r>
            <a:r>
              <a:rPr lang="es-ES" sz="1400" dirty="0" err="1">
                <a:solidFill>
                  <a:schemeClr val="bg1"/>
                </a:solidFill>
                <a:latin typeface="Arial Black" pitchFamily="34" charset="0"/>
              </a:rPr>
              <a:t>hs</a:t>
            </a: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. $ 230 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Pago de alícuota a través de AFIP junto con el pago de aportes a la Seguridad Social.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Penalización: quienes no cumplen con la obligación, devengan cuota omitida con destino al Fondo de Garantía que administra la SRT.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1126" grpId="0" animBg="1"/>
      <p:bldP spid="261136" grpId="0" animBg="1"/>
      <p:bldP spid="261141" grpId="0" animBg="1"/>
      <p:bldP spid="261129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-87560" y="1328738"/>
            <a:ext cx="2592388" cy="5529262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MICROPYMES</a:t>
            </a:r>
            <a:endParaRPr lang="es-ES" sz="1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1400" dirty="0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Decreto</a:t>
            </a:r>
            <a:r>
              <a:rPr lang="en-US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Nº 1714/2014</a:t>
            </a:r>
          </a:p>
          <a:p>
            <a:pPr algn="ctr">
              <a:lnSpc>
                <a:spcPct val="130000"/>
              </a:lnSpc>
            </a:pPr>
            <a:r>
              <a:rPr lang="en-US" sz="1400" dirty="0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Reglamentario</a:t>
            </a:r>
            <a:r>
              <a:rPr lang="en-US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de la</a:t>
            </a:r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Ley</a:t>
            </a: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26.940</a:t>
            </a:r>
          </a:p>
          <a:p>
            <a:pPr algn="ctr">
              <a:lnSpc>
                <a:spcPct val="130000"/>
              </a:lnSpc>
            </a:pP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(de Promoción del</a:t>
            </a:r>
          </a:p>
          <a:p>
            <a:pPr algn="ctr">
              <a:lnSpc>
                <a:spcPct val="130000"/>
              </a:lnSpc>
            </a:pP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Trabajo Registrado y</a:t>
            </a:r>
          </a:p>
          <a:p>
            <a:pPr algn="ctr">
              <a:lnSpc>
                <a:spcPct val="130000"/>
              </a:lnSpc>
            </a:pP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Prevención del</a:t>
            </a:r>
          </a:p>
          <a:p>
            <a:pPr algn="ctr">
              <a:lnSpc>
                <a:spcPct val="130000"/>
              </a:lnSpc>
            </a:pP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Fraude Laboral)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4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3368825" y="5373216"/>
            <a:ext cx="6537176" cy="1523494"/>
          </a:xfrm>
          <a:prstGeom prst="rect">
            <a:avLst/>
          </a:prstGeom>
          <a:solidFill>
            <a:srgbClr val="66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50000"/>
              </a:lnSpc>
            </a:pPr>
            <a:endParaRPr lang="es-ES" sz="1800" u="sng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/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CONVENIOS DE </a:t>
            </a:r>
          </a:p>
          <a:p>
            <a:pPr algn="r" eaLnBrk="1" hangingPunct="1"/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CORRESPONSABILIDAD GREMIAL</a:t>
            </a:r>
          </a:p>
          <a:p>
            <a:pPr algn="r" eaLnBrk="1" hangingPunct="1"/>
            <a:endParaRPr lang="es-ES" sz="1800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/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Actividades especiales</a:t>
            </a:r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2936875" y="2082800"/>
            <a:ext cx="6985000" cy="6370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4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EMPRESAS DE HASTA 5 TRABAJADORES</a:t>
            </a:r>
          </a:p>
          <a:p>
            <a:pPr algn="r" eaLnBrk="1" hangingPunct="1">
              <a:lnSpc>
                <a:spcPct val="5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184" name="Text Box 15"/>
          <p:cNvSpPr txBox="1">
            <a:spLocks noChangeArrowheads="1"/>
          </p:cNvSpPr>
          <p:nvPr/>
        </p:nvSpPr>
        <p:spPr bwMode="auto">
          <a:xfrm>
            <a:off x="2936875" y="2832100"/>
            <a:ext cx="6985000" cy="5409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4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CON TOPE DE FACTURACION</a:t>
            </a:r>
          </a:p>
        </p:txBody>
      </p:sp>
      <p:sp>
        <p:nvSpPr>
          <p:cNvPr id="50185" name="Text Box 16"/>
          <p:cNvSpPr txBox="1">
            <a:spLocks noChangeArrowheads="1"/>
          </p:cNvSpPr>
          <p:nvPr/>
        </p:nvSpPr>
        <p:spPr bwMode="auto">
          <a:xfrm>
            <a:off x="3296816" y="3608388"/>
            <a:ext cx="6625058" cy="6647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4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UNA VEZ QUE OPERE EL VENCIMIENTO DEL CONTRATO</a:t>
            </a:r>
          </a:p>
          <a:p>
            <a:pPr algn="r" eaLnBrk="1" hangingPunct="1">
              <a:lnSpc>
                <a:spcPct val="5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186" name="Text Box 19"/>
          <p:cNvSpPr txBox="1">
            <a:spLocks noChangeArrowheads="1"/>
          </p:cNvSpPr>
          <p:nvPr/>
        </p:nvSpPr>
        <p:spPr bwMode="auto">
          <a:xfrm>
            <a:off x="2936875" y="1328738"/>
            <a:ext cx="6985000" cy="531812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Para la PROMOCION del EMPLEO REGISTRADO</a:t>
            </a:r>
          </a:p>
          <a:p>
            <a:pPr algn="r" eaLnBrk="1" hangingPunct="1">
              <a:lnSpc>
                <a:spcPct val="3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2360713" y="1268760"/>
            <a:ext cx="1008112" cy="558924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</a:pP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REG</a:t>
            </a:r>
          </a:p>
          <a:p>
            <a:pPr algn="ctr">
              <a:lnSpc>
                <a:spcPct val="120000"/>
              </a:lnSpc>
            </a:pP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S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P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</a:p>
        </p:txBody>
      </p:sp>
    </p:spTree>
    <p:extLst>
      <p:ext uri="{BB962C8B-B14F-4D97-AF65-F5344CB8AC3E}">
        <p14:creationId xmlns:p14="http://schemas.microsoft.com/office/powerpoint/2010/main" val="4234245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 animBg="1"/>
      <p:bldP spid="263186" grpId="0" animBg="1"/>
      <p:bldP spid="50183" grpId="0" animBg="1"/>
      <p:bldP spid="50184" grpId="0" animBg="1"/>
      <p:bldP spid="50185" grpId="0" animBg="1"/>
      <p:bldP spid="50186" grpId="0" animBg="1"/>
      <p:bldP spid="261141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 descr="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4"/>
            <a:ext cx="9906000" cy="22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uadroTexto 65"/>
          <p:cNvSpPr txBox="1">
            <a:spLocks noChangeArrowheads="1"/>
          </p:cNvSpPr>
          <p:nvPr/>
        </p:nvSpPr>
        <p:spPr bwMode="auto">
          <a:xfrm>
            <a:off x="4640966" y="-44007"/>
            <a:ext cx="50706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ALGUNOS RESULTADOS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EN PREVENCION: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AR" sz="2000" b="1" dirty="0">
              <a:solidFill>
                <a:srgbClr val="125763"/>
              </a:solidFill>
              <a:latin typeface="Verdana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 dirty="0">
                <a:solidFill>
                  <a:srgbClr val="125763"/>
                </a:solidFill>
                <a:latin typeface="Verdana" pitchFamily="34" charset="0"/>
              </a:rPr>
              <a:t>Rol definido de empleadores, trabajadores, Estado y ART</a:t>
            </a:r>
          </a:p>
        </p:txBody>
      </p:sp>
      <p:grpSp>
        <p:nvGrpSpPr>
          <p:cNvPr id="9220" name="Group 29"/>
          <p:cNvGrpSpPr>
            <a:grpSpLocks/>
          </p:cNvGrpSpPr>
          <p:nvPr/>
        </p:nvGrpSpPr>
        <p:grpSpPr bwMode="auto">
          <a:xfrm>
            <a:off x="272480" y="2707714"/>
            <a:ext cx="9466664" cy="4078723"/>
            <a:chOff x="227" y="954"/>
            <a:chExt cx="5783" cy="3383"/>
          </a:xfrm>
        </p:grpSpPr>
        <p:graphicFrame>
          <p:nvGraphicFramePr>
            <p:cNvPr id="9225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6005517"/>
                </p:ext>
              </p:extLst>
            </p:nvPr>
          </p:nvGraphicFramePr>
          <p:xfrm>
            <a:off x="227" y="954"/>
            <a:ext cx="5783" cy="3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5" name="Worksheet" r:id="rId5" imgW="8400939" imgH="2866965" progId="Excel.Sheet.8">
                    <p:embed/>
                  </p:oleObj>
                </mc:Choice>
                <mc:Fallback>
                  <p:oleObj name="Worksheet" r:id="rId5" imgW="8400939" imgH="2866965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954"/>
                          <a:ext cx="5783" cy="315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Text Box 31"/>
            <p:cNvSpPr txBox="1">
              <a:spLocks noChangeArrowheads="1"/>
            </p:cNvSpPr>
            <p:nvPr/>
          </p:nvSpPr>
          <p:spPr bwMode="auto">
            <a:xfrm>
              <a:off x="2382" y="4120"/>
              <a:ext cx="359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AR" altLang="es-AR" sz="1000" i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Índice de fallecidos: Cantidad de fallecidos / trabajadores expuestos * 1.000.000</a:t>
              </a:r>
              <a:endParaRPr lang="es-ES" altLang="es-AR" sz="1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227" name="Text Box 32"/>
            <p:cNvSpPr txBox="1">
              <a:spLocks noChangeArrowheads="1"/>
            </p:cNvSpPr>
            <p:nvPr/>
          </p:nvSpPr>
          <p:spPr bwMode="auto">
            <a:xfrm>
              <a:off x="271" y="4120"/>
              <a:ext cx="10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AR" altLang="es-AR" sz="10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Fuente</a:t>
              </a:r>
              <a:r>
                <a:rPr lang="es-AR" altLang="es-AR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SRT y UART</a:t>
              </a:r>
              <a:endParaRPr lang="es-ES" altLang="es-AR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9221" name="CuadroTexto 15"/>
          <p:cNvSpPr txBox="1">
            <a:spLocks noChangeArrowheads="1"/>
          </p:cNvSpPr>
          <p:nvPr/>
        </p:nvSpPr>
        <p:spPr bwMode="auto">
          <a:xfrm>
            <a:off x="200472" y="1988840"/>
            <a:ext cx="7723585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600" b="1" dirty="0">
                <a:solidFill>
                  <a:srgbClr val="125763"/>
                </a:solidFill>
                <a:latin typeface="Verdana" pitchFamily="34" charset="0"/>
              </a:rPr>
              <a:t>MARCADA REDUCCIÓN DEL ÍNDICE DE FALLECIDOS.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Fuerte tendencia hacia la baja.</a:t>
            </a:r>
            <a:endParaRPr lang="es-AR" altLang="es-AR" sz="1600" b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4054410" y="3281114"/>
            <a:ext cx="2006200" cy="1872208"/>
          </a:xfrm>
          <a:prstGeom prst="ellipse">
            <a:avLst/>
          </a:prstGeom>
          <a:gradFill rotWithShape="1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10.880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VIDAS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SALVADAS</a:t>
            </a:r>
          </a:p>
        </p:txBody>
      </p:sp>
      <p:sp>
        <p:nvSpPr>
          <p:cNvPr id="9224" name="AutoShape 27"/>
          <p:cNvSpPr>
            <a:spLocks noChangeArrowheads="1"/>
          </p:cNvSpPr>
          <p:nvPr/>
        </p:nvSpPr>
        <p:spPr bwMode="auto">
          <a:xfrm>
            <a:off x="7689304" y="2615209"/>
            <a:ext cx="1658180" cy="609005"/>
          </a:xfrm>
          <a:prstGeom prst="downArrow">
            <a:avLst>
              <a:gd name="adj1" fmla="val 100000"/>
              <a:gd name="adj2" fmla="val 2491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73%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 IN ITINERE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5908305" y="2615209"/>
            <a:ext cx="1658180" cy="609005"/>
          </a:xfrm>
          <a:prstGeom prst="downArrow">
            <a:avLst>
              <a:gd name="adj1" fmla="val 100000"/>
              <a:gd name="adj2" fmla="val 24912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68%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IN ITINERE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771138" y="3313699"/>
            <a:ext cx="2376264" cy="10316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s-ES"/>
            </a:defPPr>
            <a:lvl1pPr algn="ctr">
              <a:defRPr sz="4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800" dirty="0"/>
              <a:t>Fuerte tendencia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800" dirty="0"/>
              <a:t>hacia la baja</a:t>
            </a:r>
          </a:p>
        </p:txBody>
      </p:sp>
    </p:spTree>
    <p:extLst>
      <p:ext uri="{BB962C8B-B14F-4D97-AF65-F5344CB8AC3E}">
        <p14:creationId xmlns:p14="http://schemas.microsoft.com/office/powerpoint/2010/main" val="6480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224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 descr="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4"/>
            <a:ext cx="9906000" cy="22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uadroTexto 65"/>
          <p:cNvSpPr txBox="1">
            <a:spLocks noChangeArrowheads="1"/>
          </p:cNvSpPr>
          <p:nvPr/>
        </p:nvSpPr>
        <p:spPr bwMode="auto">
          <a:xfrm>
            <a:off x="4640965" y="202214"/>
            <a:ext cx="50706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ALGUNOS RESULTADOS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EN PRESTACIONES: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AR" sz="2000" b="1" dirty="0">
              <a:solidFill>
                <a:srgbClr val="125763"/>
              </a:solidFill>
              <a:latin typeface="Verdana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 dirty="0">
                <a:solidFill>
                  <a:srgbClr val="125763"/>
                </a:solidFill>
                <a:latin typeface="Verdana" pitchFamily="34" charset="0"/>
              </a:rPr>
              <a:t>COMPARACION INTERNACIONAL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7541"/>
              </p:ext>
            </p:extLst>
          </p:nvPr>
        </p:nvGraphicFramePr>
        <p:xfrm>
          <a:off x="1" y="2041503"/>
          <a:ext cx="9906001" cy="4816497"/>
        </p:xfrm>
        <a:graphic>
          <a:graphicData uri="http://schemas.openxmlformats.org/drawingml/2006/table">
            <a:tbl>
              <a:tblPr/>
              <a:tblGrid>
                <a:gridCol w="164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0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   LABORAL</a:t>
                      </a:r>
                      <a:endParaRPr kumimoji="0" lang="es-E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ARGENTINA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ESPAÑA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CHILE</a:t>
                      </a:r>
                      <a:endParaRPr kumimoji="0" lang="es-E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TEMPORARIAS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 del salario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4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INCAPACIDADES SUSCEPTIBLES DE PAGO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Todas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33%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15%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PERMANENTES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" sz="113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Hasta el 50%. Suma única con f</a:t>
                      </a:r>
                      <a:r>
                        <a:rPr kumimoji="0" lang="es-AR" sz="113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13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13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13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130" b="0" i="0" u="none" strike="noStrike" cap="none" normalizeH="0" baseline="0" dirty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  <a:defRPr/>
                      </a:pPr>
                      <a:r>
                        <a:rPr kumimoji="0" lang="es-ES" sz="113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50 y el 66%. $ 697.718</a:t>
                      </a:r>
                      <a:r>
                        <a:rPr kumimoji="0" lang="es-ES" sz="113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</a:t>
                      </a:r>
                      <a:r>
                        <a:rPr kumimoji="0" lang="es-ES" sz="113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actualizables. Más s</a:t>
                      </a:r>
                      <a:r>
                        <a:rPr kumimoji="0" lang="es-ES" sz="113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uma</a:t>
                      </a:r>
                      <a:r>
                        <a:rPr kumimoji="0" lang="es-ES" sz="113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única con f</a:t>
                      </a:r>
                      <a:r>
                        <a:rPr kumimoji="0" lang="es-AR" sz="113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13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13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13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13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13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66% y más. $ 872.147</a:t>
                      </a:r>
                      <a:r>
                        <a:rPr kumimoji="0" lang="es-ES" sz="113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13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 .Más suma única con fórmula de 53 salarios,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13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Muerte. $ 1.046.577</a:t>
                      </a:r>
                      <a:r>
                        <a:rPr kumimoji="0" lang="es-ES" sz="113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13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actualizables. Más suma única con fórmula de 53 salarios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13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 todos los casos con piso prestacional (para fórmula) de $ 1.569.865* por PI y sin techo.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93675" algn="l"/>
                        </a:tabLst>
                      </a:pPr>
                      <a:r>
                        <a:rPr kumimoji="0" lang="es-ES" sz="113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Estimación según RIPTE </a:t>
                      </a:r>
                      <a:r>
                        <a:rPr kumimoji="0" lang="es-ES" sz="113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vig</a:t>
                      </a:r>
                      <a:r>
                        <a:rPr kumimoji="0" lang="es-ES" sz="113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mar18/ago18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AR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Baremos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Parcial (superior al 33% que no llega a ser total). 24 mensualidades.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Total (para la tarea que realizaba). Renta vitalicia del 55%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Absoluta (para todas las tareas). Renta vitalicia del 100% del salario de cotización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 15 y 40%. Máximo de 15 salarios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70% y más. Renta vitalicia del 70%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4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2" descr="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9"/>
            <a:ext cx="9906000" cy="22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584729" y="2349503"/>
            <a:ext cx="8736542" cy="1057275"/>
            <a:chOff x="539553" y="2348880"/>
            <a:chExt cx="8064896" cy="1057502"/>
          </a:xfrm>
        </p:grpSpPr>
        <p:pic>
          <p:nvPicPr>
            <p:cNvPr id="8206" name="Imagen 9" descr="39_0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348880"/>
              <a:ext cx="8064896" cy="1057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CuadroTexto 4"/>
            <p:cNvSpPr txBox="1">
              <a:spLocks noChangeArrowheads="1"/>
            </p:cNvSpPr>
            <p:nvPr/>
          </p:nvSpPr>
          <p:spPr bwMode="auto">
            <a:xfrm>
              <a:off x="2555777" y="2348880"/>
              <a:ext cx="6048672" cy="32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1400" b="1" dirty="0">
                  <a:solidFill>
                    <a:srgbClr val="125763"/>
                  </a:solidFill>
                  <a:latin typeface="Verdana" pitchFamily="34" charset="0"/>
                </a:rPr>
                <a:t>POBLACIÓN CUBIERTA</a:t>
              </a:r>
              <a:endParaRPr lang="es-AR" altLang="es-AR" sz="1400" b="1" dirty="0">
                <a:solidFill>
                  <a:srgbClr val="125763"/>
                </a:solidFill>
                <a:latin typeface="Verdana" pitchFamily="34" charset="0"/>
              </a:endParaRPr>
            </a:p>
          </p:txBody>
        </p:sp>
      </p:grpSp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615689" y="4560891"/>
            <a:ext cx="8705585" cy="1052512"/>
            <a:chOff x="568376" y="4560109"/>
            <a:chExt cx="8036072" cy="1053722"/>
          </a:xfrm>
        </p:grpSpPr>
        <p:pic>
          <p:nvPicPr>
            <p:cNvPr id="8204" name="Imagen 10" descr="39_0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76" y="4560109"/>
              <a:ext cx="8036072" cy="105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CuadroTexto 5"/>
            <p:cNvSpPr txBox="1">
              <a:spLocks noChangeArrowheads="1"/>
            </p:cNvSpPr>
            <p:nvPr/>
          </p:nvSpPr>
          <p:spPr bwMode="auto">
            <a:xfrm>
              <a:off x="2555776" y="4581128"/>
              <a:ext cx="6048672" cy="32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1400" b="1" dirty="0">
                  <a:solidFill>
                    <a:srgbClr val="125763"/>
                  </a:solidFill>
                  <a:latin typeface="Verdana" pitchFamily="34" charset="0"/>
                </a:rPr>
                <a:t>PRESTACIONES EN ESPECIE</a:t>
              </a:r>
              <a:endParaRPr lang="es-AR" altLang="es-AR" sz="1400" b="1" dirty="0">
                <a:solidFill>
                  <a:srgbClr val="125763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584734" y="3451221"/>
            <a:ext cx="8893042" cy="1057274"/>
            <a:chOff x="539552" y="3451620"/>
            <a:chExt cx="8208911" cy="1057500"/>
          </a:xfrm>
        </p:grpSpPr>
        <p:pic>
          <p:nvPicPr>
            <p:cNvPr id="8202" name="Imagen 12" descr="39_04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451620"/>
              <a:ext cx="8064896" cy="10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CuadroTexto 6"/>
            <p:cNvSpPr txBox="1">
              <a:spLocks noChangeArrowheads="1"/>
            </p:cNvSpPr>
            <p:nvPr/>
          </p:nvSpPr>
          <p:spPr bwMode="auto">
            <a:xfrm>
              <a:off x="2555776" y="3501008"/>
              <a:ext cx="6192687" cy="32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1400" b="1" dirty="0">
                  <a:solidFill>
                    <a:srgbClr val="125763"/>
                  </a:solidFill>
                  <a:latin typeface="Verdana" pitchFamily="34" charset="0"/>
                </a:rPr>
                <a:t>PREVENCIÓN</a:t>
              </a:r>
              <a:endParaRPr lang="es-AR" altLang="es-AR" sz="1400" b="1" dirty="0">
                <a:solidFill>
                  <a:srgbClr val="125763"/>
                </a:solidFill>
                <a:latin typeface="Verdana" pitchFamily="34" charset="0"/>
              </a:endParaRPr>
            </a:p>
          </p:txBody>
        </p:sp>
      </p:grpSp>
      <p:sp>
        <p:nvSpPr>
          <p:cNvPr id="8198" name="CuadroTexto 65"/>
          <p:cNvSpPr txBox="1">
            <a:spLocks noChangeArrowheads="1"/>
          </p:cNvSpPr>
          <p:nvPr/>
        </p:nvSpPr>
        <p:spPr bwMode="auto">
          <a:xfrm>
            <a:off x="4968481" y="290395"/>
            <a:ext cx="46795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LAS BUENAS NOTICIAS</a:t>
            </a:r>
            <a:endParaRPr lang="es-ES" altLang="es-AR" sz="2200" b="1" dirty="0">
              <a:solidFill>
                <a:srgbClr val="125763"/>
              </a:solidFill>
              <a:latin typeface="Verdana" pitchFamily="34" charset="0"/>
            </a:endParaRPr>
          </a:p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200" b="1" dirty="0">
                <a:solidFill>
                  <a:srgbClr val="125763"/>
                </a:solidFill>
                <a:latin typeface="Verdana" pitchFamily="34" charset="0"/>
              </a:rPr>
              <a:t>PASAN POR LA PREVENCION, LOS SERVICIOS Y BENEFICIOS</a:t>
            </a:r>
          </a:p>
        </p:txBody>
      </p:sp>
      <p:grpSp>
        <p:nvGrpSpPr>
          <p:cNvPr id="15" name="14 Grupo"/>
          <p:cNvGrpSpPr>
            <a:grpSpLocks/>
          </p:cNvGrpSpPr>
          <p:nvPr/>
        </p:nvGrpSpPr>
        <p:grpSpPr bwMode="auto">
          <a:xfrm>
            <a:off x="584729" y="5661026"/>
            <a:ext cx="8736542" cy="1057275"/>
            <a:chOff x="539552" y="5661248"/>
            <a:chExt cx="8064896" cy="1057500"/>
          </a:xfrm>
        </p:grpSpPr>
        <p:pic>
          <p:nvPicPr>
            <p:cNvPr id="8200" name="Imagen 11" descr="39_03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661248"/>
              <a:ext cx="8064896" cy="10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CuadroTexto 4"/>
            <p:cNvSpPr txBox="1">
              <a:spLocks noChangeArrowheads="1"/>
            </p:cNvSpPr>
            <p:nvPr/>
          </p:nvSpPr>
          <p:spPr bwMode="auto">
            <a:xfrm>
              <a:off x="2555776" y="5805741"/>
              <a:ext cx="5904203" cy="32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1400" b="1" dirty="0">
                  <a:solidFill>
                    <a:srgbClr val="125763"/>
                  </a:solidFill>
                  <a:latin typeface="Verdana" pitchFamily="34" charset="0"/>
                </a:rPr>
                <a:t>PRESTACIONES DINERARIAS</a:t>
              </a:r>
              <a:endParaRPr lang="es-AR" altLang="es-AR" sz="1400" b="1" dirty="0">
                <a:solidFill>
                  <a:srgbClr val="125763"/>
                </a:solidFill>
                <a:latin typeface="Verdana" pitchFamily="34" charset="0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2768990" y="2643423"/>
            <a:ext cx="4953000" cy="60888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10.000.000</a:t>
            </a:r>
            <a:r>
              <a:rPr lang="es-ES" altLang="es-AR" sz="1600" dirty="0">
                <a:solidFill>
                  <a:srgbClr val="125763"/>
                </a:solidFill>
                <a:latin typeface="Verdana" pitchFamily="34" charset="0"/>
              </a:rPr>
              <a:t>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de trabajadores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1.600.000</a:t>
            </a:r>
            <a:r>
              <a:rPr lang="es-ES" altLang="es-AR" sz="1600" dirty="0">
                <a:solidFill>
                  <a:srgbClr val="595959"/>
                </a:solidFill>
                <a:latin typeface="Verdana" pitchFamily="34" charset="0"/>
              </a:rPr>
              <a:t>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empleadores</a:t>
            </a:r>
            <a:endParaRPr lang="es-AR" altLang="es-AR" sz="1600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68666" y="3779934"/>
            <a:ext cx="6829290" cy="60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73%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de caída en fallecidos --&gt; + de </a:t>
            </a:r>
            <a:r>
              <a:rPr lang="es-ES" altLang="es-AR" sz="1600" b="1" dirty="0">
                <a:solidFill>
                  <a:srgbClr val="404040"/>
                </a:solidFill>
                <a:latin typeface="Verdana" pitchFamily="34" charset="0"/>
              </a:rPr>
              <a:t>9.816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es-ES" altLang="es-AR" sz="1600" dirty="0" err="1">
                <a:solidFill>
                  <a:srgbClr val="404040"/>
                </a:solidFill>
                <a:latin typeface="Verdana" pitchFamily="34" charset="0"/>
              </a:rPr>
              <a:t>fall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. evitados</a:t>
            </a:r>
            <a:endParaRPr lang="es-AR" altLang="es-AR" sz="1600" dirty="0">
              <a:solidFill>
                <a:srgbClr val="404040"/>
              </a:solidFill>
              <a:latin typeface="Verdana" pitchFamily="34" charset="0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816.000</a:t>
            </a:r>
            <a:r>
              <a:rPr lang="es-ES" altLang="es-AR" sz="1600" dirty="0">
                <a:solidFill>
                  <a:srgbClr val="595959"/>
                </a:solidFill>
                <a:latin typeface="Verdana" pitchFamily="34" charset="0"/>
              </a:rPr>
              <a:t>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visitas y</a:t>
            </a:r>
            <a:r>
              <a:rPr lang="es-ES" altLang="es-AR" sz="1600" dirty="0">
                <a:solidFill>
                  <a:srgbClr val="595959"/>
                </a:solidFill>
                <a:latin typeface="Verdana" pitchFamily="34" charset="0"/>
              </a:rPr>
              <a:t> </a:t>
            </a: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1.800.000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recomendaciones realizadas</a:t>
            </a:r>
            <a:endParaRPr lang="es-AR" altLang="es-AR" sz="1600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68990" y="4917106"/>
            <a:ext cx="655228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6.000.000</a:t>
            </a:r>
            <a:r>
              <a:rPr lang="es-ES" altLang="es-AR" sz="1600" dirty="0">
                <a:solidFill>
                  <a:srgbClr val="595959"/>
                </a:solidFill>
                <a:latin typeface="Verdana" pitchFamily="34" charset="0"/>
              </a:rPr>
              <a:t>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de prácticas prestacionales en el último año</a:t>
            </a:r>
            <a:endParaRPr lang="es-AR" altLang="es-AR" sz="1600" dirty="0">
              <a:solidFill>
                <a:srgbClr val="404040"/>
              </a:solidFill>
              <a:latin typeface="Verdana" pitchFamily="34" charset="0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12.300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recalificaciones realizadas en el último año</a:t>
            </a:r>
            <a:endParaRPr lang="es-AR" altLang="es-AR" sz="1600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68667" y="6112816"/>
            <a:ext cx="6475115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Se</a:t>
            </a:r>
            <a:r>
              <a:rPr lang="es-ES" altLang="es-AR" sz="1600" dirty="0">
                <a:solidFill>
                  <a:srgbClr val="7F7F7F"/>
                </a:solidFill>
                <a:latin typeface="Verdana" pitchFamily="34" charset="0"/>
              </a:rPr>
              <a:t> </a:t>
            </a: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multiplicaron casi 7 VECES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en </a:t>
            </a: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4,5 AÑOS</a:t>
            </a:r>
            <a:endParaRPr lang="es-AR" altLang="es-AR" sz="1600" b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19772"/>
              </p:ext>
            </p:extLst>
          </p:nvPr>
        </p:nvGraphicFramePr>
        <p:xfrm>
          <a:off x="416496" y="1628800"/>
          <a:ext cx="9146400" cy="4981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Worksheet" r:id="rId4" imgW="11791918" imgH="8372530" progId="Excel.Sheet.8">
                  <p:embed/>
                </p:oleObj>
              </mc:Choice>
              <mc:Fallback>
                <p:oleObj name="Worksheet" r:id="rId4" imgW="11791918" imgH="8372530" progId="Excel.Sheet.8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1628800"/>
                        <a:ext cx="9146400" cy="4981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7" descr="martillo_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3"/>
            <a:ext cx="9906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1" y="6252028"/>
            <a:ext cx="9871333" cy="276999"/>
          </a:xfrm>
          <a:prstGeom prst="rect">
            <a:avLst/>
          </a:prstGeom>
          <a:solidFill>
            <a:srgbClr val="FFC9A3"/>
          </a:solidFill>
          <a:ln w="25400">
            <a:solidFill>
              <a:srgbClr val="F8674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AR" altLang="es-AR" sz="1100" b="1" dirty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Var. Anual</a:t>
            </a:r>
            <a:r>
              <a:rPr lang="es-AR" altLang="es-AR" sz="1200" b="1" dirty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 26%   80%    72%   47%   58%   53%   31%    6%     11%   23%   13%    20%   20%    2% </a:t>
            </a:r>
            <a:endParaRPr lang="es-ES" altLang="es-AR" sz="1200" b="1" dirty="0">
              <a:solidFill>
                <a:srgbClr val="0066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189177" y="6536571"/>
            <a:ext cx="938416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AR" altLang="es-AR" sz="1100" b="1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</a:t>
            </a:r>
            <a:r>
              <a:rPr lang="es-AR" altLang="es-AR" sz="11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AR" altLang="es-AR" sz="1100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UART.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28355" y="2041502"/>
            <a:ext cx="6979902" cy="2300236"/>
            <a:chOff x="303097" y="2024781"/>
            <a:chExt cx="5878320" cy="2313879"/>
          </a:xfrm>
        </p:grpSpPr>
        <p:pic>
          <p:nvPicPr>
            <p:cNvPr id="12295" name="Imagen 3" descr="flecha_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97253">
              <a:off x="303097" y="2024781"/>
              <a:ext cx="5878320" cy="231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14 CuadroTexto"/>
            <p:cNvSpPr txBox="1">
              <a:spLocks noChangeArrowheads="1"/>
            </p:cNvSpPr>
            <p:nvPr/>
          </p:nvSpPr>
          <p:spPr bwMode="auto">
            <a:xfrm>
              <a:off x="683568" y="3356992"/>
              <a:ext cx="973479" cy="89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altLang="es-AR" sz="1800" b="1" dirty="0">
                <a:solidFill>
                  <a:srgbClr val="FC7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altLang="es-AR" sz="1000" b="1" dirty="0">
                <a:solidFill>
                  <a:srgbClr val="FC7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2200" b="1" dirty="0">
                  <a:solidFill>
                    <a:srgbClr val="FC7E5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</a:t>
              </a:r>
              <a:r>
                <a:rPr lang="es-ES" altLang="es-AR" sz="2400" b="1" dirty="0">
                  <a:solidFill>
                    <a:srgbClr val="FC7E5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43</a:t>
              </a:r>
            </a:p>
            <a:p>
              <a:pPr algn="ctr"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altLang="es-AR" sz="1000" b="1" dirty="0">
                <a:solidFill>
                  <a:srgbClr val="FC7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2400" b="1" dirty="0">
                  <a:solidFill>
                    <a:srgbClr val="FC7E5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veces</a:t>
              </a:r>
              <a:endParaRPr lang="es-AR" altLang="es-AR" sz="2400" b="1" dirty="0">
                <a:solidFill>
                  <a:srgbClr val="FC7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CuadroTexto 65"/>
          <p:cNvSpPr txBox="1">
            <a:spLocks noChangeArrowheads="1"/>
          </p:cNvSpPr>
          <p:nvPr/>
        </p:nvSpPr>
        <p:spPr bwMode="auto">
          <a:xfrm>
            <a:off x="4968481" y="290395"/>
            <a:ext cx="46795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MALA NOTICIA</a:t>
            </a:r>
            <a:endParaRPr lang="es-ES" altLang="es-AR" sz="2200" b="1" dirty="0">
              <a:solidFill>
                <a:srgbClr val="1257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AR" sz="2200" b="1" dirty="0">
              <a:solidFill>
                <a:srgbClr val="1257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200" b="1" dirty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CRECIMIENTO DE LA </a:t>
            </a:r>
          </a:p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200" b="1" dirty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LITIGIOSIDAD</a:t>
            </a:r>
          </a:p>
        </p:txBody>
      </p:sp>
    </p:spTree>
    <p:extLst>
      <p:ext uri="{BB962C8B-B14F-4D97-AF65-F5344CB8AC3E}">
        <p14:creationId xmlns:p14="http://schemas.microsoft.com/office/powerpoint/2010/main" val="8547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 descr="martillo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4"/>
            <a:ext cx="9906000" cy="20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uadroTexto 65"/>
          <p:cNvSpPr txBox="1">
            <a:spLocks noChangeArrowheads="1"/>
          </p:cNvSpPr>
          <p:nvPr/>
        </p:nvSpPr>
        <p:spPr bwMode="auto">
          <a:xfrm>
            <a:off x="4589750" y="859591"/>
            <a:ext cx="5187786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dirty="0">
                <a:solidFill>
                  <a:srgbClr val="124550"/>
                </a:solidFill>
                <a:latin typeface="Verdana" pitchFamily="34" charset="0"/>
              </a:rPr>
              <a:t>Series anuales de juicios ingresados por </a:t>
            </a:r>
            <a:r>
              <a:rPr lang="es-ES" altLang="es-AR" sz="2200" dirty="0">
                <a:solidFill>
                  <a:srgbClr val="124550"/>
                </a:solidFill>
                <a:latin typeface="Verdana" pitchFamily="34" charset="0"/>
              </a:rPr>
              <a:t>mes</a:t>
            </a:r>
            <a:endParaRPr lang="es-ES" altLang="es-AR" sz="2000" dirty="0">
              <a:solidFill>
                <a:srgbClr val="124550"/>
              </a:solidFill>
              <a:latin typeface="Verdana" pitchFamily="34" charset="0"/>
            </a:endParaRPr>
          </a:p>
        </p:txBody>
      </p:sp>
      <p:sp>
        <p:nvSpPr>
          <p:cNvPr id="7" name="CuadroTexto 65"/>
          <p:cNvSpPr txBox="1">
            <a:spLocks noChangeArrowheads="1"/>
          </p:cNvSpPr>
          <p:nvPr/>
        </p:nvSpPr>
        <p:spPr bwMode="auto">
          <a:xfrm>
            <a:off x="369017" y="235835"/>
            <a:ext cx="92043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LITIGIOSIDAD CRECIENTE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71503"/>
              </p:ext>
            </p:extLst>
          </p:nvPr>
        </p:nvGraphicFramePr>
        <p:xfrm>
          <a:off x="128464" y="1772816"/>
          <a:ext cx="96490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27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23365</TotalTime>
  <Words>2761</Words>
  <Application>Microsoft Office PowerPoint</Application>
  <PresentationFormat>A4 (210 x 297 mm)</PresentationFormat>
  <Paragraphs>942</Paragraphs>
  <Slides>43</Slides>
  <Notes>43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ＭＳ Ｐゴシック</vt:lpstr>
      <vt:lpstr>ＭＳ Ｐゴシック</vt:lpstr>
      <vt:lpstr>Arial</vt:lpstr>
      <vt:lpstr>Arial Black</vt:lpstr>
      <vt:lpstr>Arial Narrow</vt:lpstr>
      <vt:lpstr>Calibri</vt:lpstr>
      <vt:lpstr>Times New Roman</vt:lpstr>
      <vt:lpstr>Verdana</vt:lpstr>
      <vt:lpstr>Wingdings</vt:lpstr>
      <vt:lpstr>Diseño predeterminado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Natalia</cp:lastModifiedBy>
  <cp:revision>1402</cp:revision>
  <cp:lastPrinted>2018-05-15T17:58:29Z</cp:lastPrinted>
  <dcterms:created xsi:type="dcterms:W3CDTF">2009-06-04T00:34:19Z</dcterms:created>
  <dcterms:modified xsi:type="dcterms:W3CDTF">2018-07-24T18:10:34Z</dcterms:modified>
</cp:coreProperties>
</file>