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59" r:id="rId2"/>
    <p:sldId id="363" r:id="rId3"/>
    <p:sldId id="364" r:id="rId4"/>
    <p:sldId id="361" r:id="rId5"/>
    <p:sldId id="365" r:id="rId6"/>
    <p:sldId id="319" r:id="rId7"/>
    <p:sldId id="360" r:id="rId8"/>
  </p:sldIdLst>
  <p:sldSz cx="9906000" cy="6858000" type="A4"/>
  <p:notesSz cx="6807200" cy="99393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993300"/>
    <a:srgbClr val="CC0000"/>
    <a:srgbClr val="A50021"/>
    <a:srgbClr val="800000"/>
    <a:srgbClr val="CC6600"/>
    <a:srgbClr val="FF6600"/>
    <a:srgbClr val="FF9900"/>
    <a:srgbClr val="FFCC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9" autoAdjust="0"/>
    <p:restoredTop sz="98182" autoAdjust="0"/>
  </p:normalViewPr>
  <p:slideViewPr>
    <p:cSldViewPr>
      <p:cViewPr varScale="1">
        <p:scale>
          <a:sx n="68" d="100"/>
          <a:sy n="68" d="100"/>
        </p:scale>
        <p:origin x="618" y="72"/>
      </p:cViewPr>
      <p:guideLst>
        <p:guide orient="horz" pos="864"/>
        <p:guide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.xml"/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4431589160019693E-4"/>
          <c:y val="1.7310113759645172E-2"/>
          <c:w val="0.96809693722165735"/>
          <c:h val="0.86868854909856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Tablas!$C$3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FFFFCC"/>
            </a:solidFill>
            <a:ln>
              <a:solidFill>
                <a:srgbClr val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Tablas!$C$4:$C$8</c:f>
              <c:numCache>
                <c:formatCode>0</c:formatCode>
                <c:ptCount val="5"/>
                <c:pt idx="0">
                  <c:v>17.676956593422819</c:v>
                </c:pt>
                <c:pt idx="1">
                  <c:v>43.901760307820467</c:v>
                </c:pt>
                <c:pt idx="2">
                  <c:v>37.460974982050779</c:v>
                </c:pt>
                <c:pt idx="3">
                  <c:v>15.790419072221685</c:v>
                </c:pt>
                <c:pt idx="4">
                  <c:v>23.913722973378359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60-46E4-BC04-50373D300C3C}"/>
            </c:ext>
          </c:extLst>
        </c:ser>
        <c:ser>
          <c:idx val="1"/>
          <c:order val="1"/>
          <c:tx>
            <c:strRef>
              <c:f>Tablas!$D$3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FFFF66"/>
            </a:solidFill>
            <a:ln>
              <a:solidFill>
                <a:srgbClr val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Tablas!$D$4:$D$8</c:f>
              <c:numCache>
                <c:formatCode>0</c:formatCode>
                <c:ptCount val="5"/>
                <c:pt idx="0">
                  <c:v>24.442854388069318</c:v>
                </c:pt>
                <c:pt idx="1">
                  <c:v>64.650257479176631</c:v>
                </c:pt>
                <c:pt idx="2">
                  <c:v>60.485835330803354</c:v>
                </c:pt>
                <c:pt idx="3">
                  <c:v>22.611706785894043</c:v>
                </c:pt>
                <c:pt idx="4">
                  <c:v>36.536513775830826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60-46E4-BC04-50373D300C3C}"/>
            </c:ext>
          </c:extLst>
        </c:ser>
        <c:ser>
          <c:idx val="2"/>
          <c:order val="2"/>
          <c:tx>
            <c:strRef>
              <c:f>Tablas!$E$3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Tablas!$E$4:$E$8</c:f>
              <c:numCache>
                <c:formatCode>0</c:formatCode>
                <c:ptCount val="5"/>
                <c:pt idx="0">
                  <c:v>33.12304419530598</c:v>
                </c:pt>
                <c:pt idx="1">
                  <c:v>106.3780802720062</c:v>
                </c:pt>
                <c:pt idx="2">
                  <c:v>92.993482898448335</c:v>
                </c:pt>
                <c:pt idx="3">
                  <c:v>35.893021175339186</c:v>
                </c:pt>
                <c:pt idx="4">
                  <c:v>56.650002750854917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60-46E4-BC04-50373D300C3C}"/>
            </c:ext>
          </c:extLst>
        </c:ser>
        <c:ser>
          <c:idx val="3"/>
          <c:order val="3"/>
          <c:tx>
            <c:strRef>
              <c:f>Tablas!$F$3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9900"/>
            </a:solidFill>
            <a:ln>
              <a:solidFill>
                <a:srgbClr val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Tablas!$F$4:$F$8</c:f>
              <c:numCache>
                <c:formatCode>0</c:formatCode>
                <c:ptCount val="5"/>
                <c:pt idx="0">
                  <c:v>45.541232879959971</c:v>
                </c:pt>
                <c:pt idx="1">
                  <c:v>133.0677003655718</c:v>
                </c:pt>
                <c:pt idx="2">
                  <c:v>119.12544016780537</c:v>
                </c:pt>
                <c:pt idx="3">
                  <c:v>45.801102165122657</c:v>
                </c:pt>
                <c:pt idx="4">
                  <c:v>73.061834063162237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60-46E4-BC04-50373D300C3C}"/>
            </c:ext>
          </c:extLst>
        </c:ser>
        <c:ser>
          <c:idx val="4"/>
          <c:order val="4"/>
          <c:tx>
            <c:strRef>
              <c:f>Tablas!$G$3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rgbClr val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Tablas!$G$4:$G$8</c:f>
              <c:numCache>
                <c:formatCode>0</c:formatCode>
                <c:ptCount val="5"/>
                <c:pt idx="0">
                  <c:v>45.394255580752279</c:v>
                </c:pt>
                <c:pt idx="1">
                  <c:v>128.20768207270044</c:v>
                </c:pt>
                <c:pt idx="2">
                  <c:v>129.47504958331027</c:v>
                </c:pt>
                <c:pt idx="3">
                  <c:v>49.745623121261715</c:v>
                </c:pt>
                <c:pt idx="4">
                  <c:v>75.027413887145755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60-46E4-BC04-50373D300C3C}"/>
            </c:ext>
          </c:extLst>
        </c:ser>
        <c:ser>
          <c:idx val="5"/>
          <c:order val="5"/>
          <c:tx>
            <c:strRef>
              <c:f>Tablas!$H$3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2"/>
              <c:layout>
                <c:manualLayout>
                  <c:x val="6.82414720727954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60-46E4-BC04-50373D300C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Tablas!$H$4:$H$8</c:f>
              <c:numCache>
                <c:formatCode>0</c:formatCode>
                <c:ptCount val="5"/>
                <c:pt idx="0">
                  <c:v>49.805503265291449</c:v>
                </c:pt>
                <c:pt idx="1">
                  <c:v>136.48427835956639</c:v>
                </c:pt>
                <c:pt idx="2">
                  <c:v>128.68929836531069</c:v>
                </c:pt>
                <c:pt idx="3">
                  <c:v>55.444012832465056</c:v>
                </c:pt>
                <c:pt idx="4">
                  <c:v>79.561415177387431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60-46E4-BC04-50373D300C3C}"/>
            </c:ext>
          </c:extLst>
        </c:ser>
        <c:ser>
          <c:idx val="6"/>
          <c:order val="6"/>
          <c:tx>
            <c:strRef>
              <c:f>Tablas!$I$3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Tablas!$I$4:$I$8</c:f>
              <c:numCache>
                <c:formatCode>0</c:formatCode>
                <c:ptCount val="5"/>
                <c:pt idx="0">
                  <c:v>61.649110806841193</c:v>
                </c:pt>
                <c:pt idx="1">
                  <c:v>156.48606820810096</c:v>
                </c:pt>
                <c:pt idx="2">
                  <c:v>172.95570030824024</c:v>
                </c:pt>
                <c:pt idx="3">
                  <c:v>65.958021745749846</c:v>
                </c:pt>
                <c:pt idx="4">
                  <c:v>95.836095376379745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A60-46E4-BC04-50373D300C3C}"/>
            </c:ext>
          </c:extLst>
        </c:ser>
        <c:ser>
          <c:idx val="7"/>
          <c:order val="7"/>
          <c:tx>
            <c:strRef>
              <c:f>Tablas!$J$3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330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4"/>
              <c:layout>
                <c:manualLayout>
                  <c:x val="-7.371119743898388E-3"/>
                  <c:y val="-5.072143126579272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A60-46E4-BC04-50373D300C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Tablas!$J$4:$J$8</c:f>
              <c:numCache>
                <c:formatCode>0</c:formatCode>
                <c:ptCount val="5"/>
                <c:pt idx="0">
                  <c:v>75.133176300783475</c:v>
                </c:pt>
                <c:pt idx="1">
                  <c:v>188.18502445439853</c:v>
                </c:pt>
                <c:pt idx="2">
                  <c:v>181.29905113575219</c:v>
                </c:pt>
                <c:pt idx="3">
                  <c:v>80.584358139946318</c:v>
                </c:pt>
                <c:pt idx="4">
                  <c:v>105.68952370291923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A60-46E4-BC04-50373D300C3C}"/>
            </c:ext>
          </c:extLst>
        </c:ser>
        <c:ser>
          <c:idx val="8"/>
          <c:order val="8"/>
          <c:tx>
            <c:strRef>
              <c:f>Tablas!$K$3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1"/>
              <c:layout>
                <c:manualLayout>
                  <c:x val="-1.1793791590237248E-2"/>
                  <c:y val="5.53331096771944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A60-46E4-BC04-50373D300C3C}"/>
                </c:ext>
              </c:extLst>
            </c:dLbl>
            <c:dLbl>
              <c:idx val="2"/>
              <c:layout>
                <c:manualLayout>
                  <c:x val="-1.3268015539016903E-2"/>
                  <c:y val="2.76665548385971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A60-46E4-BC04-50373D300C3C}"/>
                </c:ext>
              </c:extLst>
            </c:dLbl>
            <c:dLbl>
              <c:idx val="4"/>
              <c:layout>
                <c:manualLayout>
                  <c:x val="-1.0319567641457592E-2"/>
                  <c:y val="1.1066621935438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A60-46E4-BC04-50373D300C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Tablas!$K$4:$K$8</c:f>
              <c:numCache>
                <c:formatCode>0</c:formatCode>
                <c:ptCount val="5"/>
                <c:pt idx="0">
                  <c:v>87</c:v>
                </c:pt>
                <c:pt idx="1">
                  <c:v>216</c:v>
                </c:pt>
                <c:pt idx="2">
                  <c:v>213</c:v>
                </c:pt>
                <c:pt idx="3">
                  <c:v>99</c:v>
                </c:pt>
                <c:pt idx="4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A60-46E4-BC04-50373D300C3C}"/>
            </c:ext>
          </c:extLst>
        </c:ser>
        <c:ser>
          <c:idx val="9"/>
          <c:order val="9"/>
          <c:tx>
            <c:strRef>
              <c:f>Tablas!$L$3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6330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5.533310967719448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A60-46E4-BC04-50373D300C3C}"/>
                </c:ext>
              </c:extLst>
            </c:dLbl>
            <c:dLbl>
              <c:idx val="1"/>
              <c:layout>
                <c:manualLayout>
                  <c:x val="1.474223948779656E-3"/>
                  <c:y val="1.38332774192986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A60-46E4-BC04-50373D300C3C}"/>
                </c:ext>
              </c:extLst>
            </c:dLbl>
            <c:dLbl>
              <c:idx val="2"/>
              <c:layout>
                <c:manualLayout>
                  <c:x val="1.474223948779656E-3"/>
                  <c:y val="1.6599932903158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A60-46E4-BC04-50373D300C3C}"/>
                </c:ext>
              </c:extLst>
            </c:dLbl>
            <c:dLbl>
              <c:idx val="3"/>
              <c:layout>
                <c:manualLayout>
                  <c:x val="8.8453436926780437E-3"/>
                  <c:y val="1.383327741929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A60-46E4-BC04-50373D300C3C}"/>
                </c:ext>
              </c:extLst>
            </c:dLbl>
            <c:dLbl>
              <c:idx val="4"/>
              <c:layout>
                <c:manualLayout>
                  <c:x val="-1.2446164707728717E-3"/>
                  <c:y val="8.2999664515791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A60-46E4-BC04-50373D300C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s-AR" sz="12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Tablas!$L$4:$L$8</c:f>
              <c:numCache>
                <c:formatCode>0</c:formatCode>
                <c:ptCount val="5"/>
                <c:pt idx="0">
                  <c:v>116</c:v>
                </c:pt>
                <c:pt idx="1">
                  <c:v>273</c:v>
                </c:pt>
                <c:pt idx="2">
                  <c:v>304</c:v>
                </c:pt>
                <c:pt idx="3">
                  <c:v>132</c:v>
                </c:pt>
                <c:pt idx="4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AA60-46E4-BC04-50373D300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435776"/>
        <c:axId val="111437312"/>
      </c:barChart>
      <c:catAx>
        <c:axId val="111435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s-AR"/>
          </a:p>
        </c:txPr>
        <c:crossAx val="111437312"/>
        <c:crosses val="autoZero"/>
        <c:auto val="1"/>
        <c:lblAlgn val="ctr"/>
        <c:lblOffset val="100"/>
        <c:noMultiLvlLbl val="0"/>
      </c:catAx>
      <c:valAx>
        <c:axId val="11143731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11435776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65970337685505542"/>
          <c:y val="6.1876358819966976E-2"/>
          <c:w val="0.30776061667600341"/>
          <c:h val="0.30762376970969724"/>
        </c:manualLayout>
      </c:layout>
      <c:overlay val="0"/>
      <c:txPr>
        <a:bodyPr/>
        <a:lstStyle/>
        <a:p>
          <a:pPr>
            <a:defRPr sz="1400"/>
          </a:pPr>
          <a:endParaRPr lang="es-AR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601771099507461E-2"/>
          <c:y val="1.6044827410890316E-2"/>
          <c:w val="0.9773982361334852"/>
          <c:h val="0.884503051363321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Tablas!$C$3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rgbClr val="FFFFCC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CABA</c:v>
                </c:pt>
                <c:pt idx="1">
                  <c:v>Santa Fe</c:v>
                </c:pt>
                <c:pt idx="2">
                  <c:v>Mendoza</c:v>
                </c:pt>
                <c:pt idx="3">
                  <c:v>Córdoba</c:v>
                </c:pt>
                <c:pt idx="4">
                  <c:v>Buenos Aires</c:v>
                </c:pt>
              </c:strCache>
            </c:strRef>
          </c:cat>
          <c:val>
            <c:numRef>
              <c:f>Tablas!$C$4:$C$8</c:f>
              <c:numCache>
                <c:formatCode>0.0</c:formatCode>
                <c:ptCount val="5"/>
                <c:pt idx="0">
                  <c:v>0.67401902478169706</c:v>
                </c:pt>
                <c:pt idx="1">
                  <c:v>1.6929544877401879</c:v>
                </c:pt>
                <c:pt idx="2">
                  <c:v>2.1290706161879913</c:v>
                </c:pt>
                <c:pt idx="3">
                  <c:v>4.3257302671049143</c:v>
                </c:pt>
                <c:pt idx="4">
                  <c:v>0.91793134546388522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F8-4F86-9B58-21D5253EDBF9}"/>
            </c:ext>
          </c:extLst>
        </c:ser>
        <c:ser>
          <c:idx val="1"/>
          <c:order val="1"/>
          <c:tx>
            <c:strRef>
              <c:f>Tablas!$D$3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rgbClr val="FFFF66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CABA</c:v>
                </c:pt>
                <c:pt idx="1">
                  <c:v>Santa Fe</c:v>
                </c:pt>
                <c:pt idx="2">
                  <c:v>Mendoza</c:v>
                </c:pt>
                <c:pt idx="3">
                  <c:v>Córdoba</c:v>
                </c:pt>
                <c:pt idx="4">
                  <c:v>Buenos Aires</c:v>
                </c:pt>
              </c:strCache>
            </c:strRef>
          </c:cat>
          <c:val>
            <c:numRef>
              <c:f>Tablas!$D$4:$D$8</c:f>
              <c:numCache>
                <c:formatCode>0.0</c:formatCode>
                <c:ptCount val="5"/>
                <c:pt idx="0">
                  <c:v>1.2454874725684586</c:v>
                </c:pt>
                <c:pt idx="1">
                  <c:v>3.2202398659709828</c:v>
                </c:pt>
                <c:pt idx="2">
                  <c:v>3.1841589743702747</c:v>
                </c:pt>
                <c:pt idx="3">
                  <c:v>4.9692000892108359</c:v>
                </c:pt>
                <c:pt idx="4">
                  <c:v>1.5380646792648285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F8-4F86-9B58-21D5253EDBF9}"/>
            </c:ext>
          </c:extLst>
        </c:ser>
        <c:ser>
          <c:idx val="2"/>
          <c:order val="2"/>
          <c:tx>
            <c:strRef>
              <c:f>Tablas!$E$3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CABA</c:v>
                </c:pt>
                <c:pt idx="1">
                  <c:v>Santa Fe</c:v>
                </c:pt>
                <c:pt idx="2">
                  <c:v>Mendoza</c:v>
                </c:pt>
                <c:pt idx="3">
                  <c:v>Córdoba</c:v>
                </c:pt>
                <c:pt idx="4">
                  <c:v>Buenos Aires</c:v>
                </c:pt>
              </c:strCache>
            </c:strRef>
          </c:cat>
          <c:val>
            <c:numRef>
              <c:f>Tablas!$E$4:$E$8</c:f>
              <c:numCache>
                <c:formatCode>0.0</c:formatCode>
                <c:ptCount val="5"/>
                <c:pt idx="0">
                  <c:v>1.8217383599318671</c:v>
                </c:pt>
                <c:pt idx="1">
                  <c:v>3.7758298678280884</c:v>
                </c:pt>
                <c:pt idx="2">
                  <c:v>5.4839271516138393</c:v>
                </c:pt>
                <c:pt idx="3">
                  <c:v>8.0850408374818219</c:v>
                </c:pt>
                <c:pt idx="4">
                  <c:v>1.8340199073009162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F8-4F86-9B58-21D5253EDBF9}"/>
            </c:ext>
          </c:extLst>
        </c:ser>
        <c:ser>
          <c:idx val="3"/>
          <c:order val="3"/>
          <c:tx>
            <c:strRef>
              <c:f>Tablas!$F$3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FF990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CABA</c:v>
                </c:pt>
                <c:pt idx="1">
                  <c:v>Santa Fe</c:v>
                </c:pt>
                <c:pt idx="2">
                  <c:v>Mendoza</c:v>
                </c:pt>
                <c:pt idx="3">
                  <c:v>Córdoba</c:v>
                </c:pt>
                <c:pt idx="4">
                  <c:v>Buenos Aires</c:v>
                </c:pt>
              </c:strCache>
            </c:strRef>
          </c:cat>
          <c:val>
            <c:numRef>
              <c:f>Tablas!$F$4:$F$8</c:f>
              <c:numCache>
                <c:formatCode>0.0</c:formatCode>
                <c:ptCount val="5"/>
                <c:pt idx="0">
                  <c:v>3.595644820190671</c:v>
                </c:pt>
                <c:pt idx="1">
                  <c:v>6.6501291349079725</c:v>
                </c:pt>
                <c:pt idx="2">
                  <c:v>9.9228426047075775</c:v>
                </c:pt>
                <c:pt idx="3">
                  <c:v>11.609170339957892</c:v>
                </c:pt>
                <c:pt idx="4">
                  <c:v>2.3014962028635622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F8-4F86-9B58-21D5253EDBF9}"/>
            </c:ext>
          </c:extLst>
        </c:ser>
        <c:ser>
          <c:idx val="4"/>
          <c:order val="4"/>
          <c:tx>
            <c:strRef>
              <c:f>Tablas!$G$3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CABA</c:v>
                </c:pt>
                <c:pt idx="1">
                  <c:v>Santa Fe</c:v>
                </c:pt>
                <c:pt idx="2">
                  <c:v>Mendoza</c:v>
                </c:pt>
                <c:pt idx="3">
                  <c:v>Córdoba</c:v>
                </c:pt>
                <c:pt idx="4">
                  <c:v>Buenos Aires</c:v>
                </c:pt>
              </c:strCache>
            </c:strRef>
          </c:cat>
          <c:val>
            <c:numRef>
              <c:f>Tablas!$G$4:$G$8</c:f>
              <c:numCache>
                <c:formatCode>0.0</c:formatCode>
                <c:ptCount val="5"/>
                <c:pt idx="0">
                  <c:v>6.3395133861094157</c:v>
                </c:pt>
                <c:pt idx="1">
                  <c:v>13.770138305128452</c:v>
                </c:pt>
                <c:pt idx="2">
                  <c:v>12.197398931761789</c:v>
                </c:pt>
                <c:pt idx="3">
                  <c:v>21.361793409408026</c:v>
                </c:pt>
                <c:pt idx="4">
                  <c:v>3.6205407958825169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F8-4F86-9B58-21D5253EDBF9}"/>
            </c:ext>
          </c:extLst>
        </c:ser>
        <c:ser>
          <c:idx val="5"/>
          <c:order val="5"/>
          <c:tx>
            <c:strRef>
              <c:f>Tablas!$H$3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4.0149622150957524E-3"/>
                  <c:y val="5.08339977777137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F8-4F86-9B58-21D5253EDBF9}"/>
                </c:ext>
              </c:extLst>
            </c:dLbl>
            <c:dLbl>
              <c:idx val="2"/>
              <c:layout>
                <c:manualLayout>
                  <c:x val="6.82414720727954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AF8-4F86-9B58-21D5253EDBF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CABA</c:v>
                </c:pt>
                <c:pt idx="1">
                  <c:v>Santa Fe</c:v>
                </c:pt>
                <c:pt idx="2">
                  <c:v>Mendoza</c:v>
                </c:pt>
                <c:pt idx="3">
                  <c:v>Córdoba</c:v>
                </c:pt>
                <c:pt idx="4">
                  <c:v>Buenos Aires</c:v>
                </c:pt>
              </c:strCache>
            </c:strRef>
          </c:cat>
          <c:val>
            <c:numRef>
              <c:f>Tablas!$H$4:$H$8</c:f>
              <c:numCache>
                <c:formatCode>0.0</c:formatCode>
                <c:ptCount val="5"/>
                <c:pt idx="0">
                  <c:v>11.212290898224985</c:v>
                </c:pt>
                <c:pt idx="1">
                  <c:v>18.042701611843864</c:v>
                </c:pt>
                <c:pt idx="2">
                  <c:v>11.425820693487495</c:v>
                </c:pt>
                <c:pt idx="3">
                  <c:v>21.887204820704561</c:v>
                </c:pt>
                <c:pt idx="4">
                  <c:v>4.7026012317097372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AF8-4F86-9B58-21D5253EDBF9}"/>
            </c:ext>
          </c:extLst>
        </c:ser>
        <c:ser>
          <c:idx val="6"/>
          <c:order val="6"/>
          <c:tx>
            <c:strRef>
              <c:f>Tablas!$I$3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3"/>
              <c:layout>
                <c:manualLayout>
                  <c:x val="-2.6766414767305014E-3"/>
                  <c:y val="2.54169988888568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AF8-4F86-9B58-21D5253EDBF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CABA</c:v>
                </c:pt>
                <c:pt idx="1">
                  <c:v>Santa Fe</c:v>
                </c:pt>
                <c:pt idx="2">
                  <c:v>Mendoza</c:v>
                </c:pt>
                <c:pt idx="3">
                  <c:v>Córdoba</c:v>
                </c:pt>
                <c:pt idx="4">
                  <c:v>Buenos Aires</c:v>
                </c:pt>
              </c:strCache>
            </c:strRef>
          </c:cat>
          <c:val>
            <c:numRef>
              <c:f>Tablas!$I$4:$I$8</c:f>
              <c:numCache>
                <c:formatCode>0.0</c:formatCode>
                <c:ptCount val="5"/>
                <c:pt idx="0">
                  <c:v>12.047238343497922</c:v>
                </c:pt>
                <c:pt idx="1">
                  <c:v>20.679568358155713</c:v>
                </c:pt>
                <c:pt idx="2">
                  <c:v>14.704027636882078</c:v>
                </c:pt>
                <c:pt idx="3">
                  <c:v>15.004737954661419</c:v>
                </c:pt>
                <c:pt idx="4">
                  <c:v>4.7882699905403152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AF8-4F86-9B58-21D5253EDBF9}"/>
            </c:ext>
          </c:extLst>
        </c:ser>
        <c:ser>
          <c:idx val="7"/>
          <c:order val="7"/>
          <c:tx>
            <c:strRef>
              <c:f>Tablas!$J$3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99330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CABA</c:v>
                </c:pt>
                <c:pt idx="1">
                  <c:v>Santa Fe</c:v>
                </c:pt>
                <c:pt idx="2">
                  <c:v>Mendoza</c:v>
                </c:pt>
                <c:pt idx="3">
                  <c:v>Córdoba</c:v>
                </c:pt>
                <c:pt idx="4">
                  <c:v>Buenos Aires</c:v>
                </c:pt>
              </c:strCache>
            </c:strRef>
          </c:cat>
          <c:val>
            <c:numRef>
              <c:f>Tablas!$J$4:$J$8</c:f>
              <c:numCache>
                <c:formatCode>0.0</c:formatCode>
                <c:ptCount val="5"/>
                <c:pt idx="0">
                  <c:v>20.422475348520912</c:v>
                </c:pt>
                <c:pt idx="1">
                  <c:v>21.653587443946186</c:v>
                </c:pt>
                <c:pt idx="2">
                  <c:v>15.722610722610723</c:v>
                </c:pt>
                <c:pt idx="3">
                  <c:v>16.912831726468543</c:v>
                </c:pt>
                <c:pt idx="4">
                  <c:v>4.4335694982105034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AF8-4F86-9B58-21D5253EDBF9}"/>
            </c:ext>
          </c:extLst>
        </c:ser>
        <c:ser>
          <c:idx val="8"/>
          <c:order val="8"/>
          <c:tx>
            <c:strRef>
              <c:f>Tablas!$K$3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rgbClr val="000000"/>
              </a:solidFill>
            </a:ln>
          </c:spPr>
          <c:invertIfNegative val="0"/>
          <c:dLbls>
            <c:dLbl>
              <c:idx val="2"/>
              <c:layout>
                <c:manualLayout>
                  <c:x val="-6.69160369182625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AF8-4F86-9B58-21D5253EDBF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CABA</c:v>
                </c:pt>
                <c:pt idx="1">
                  <c:v>Santa Fe</c:v>
                </c:pt>
                <c:pt idx="2">
                  <c:v>Mendoza</c:v>
                </c:pt>
                <c:pt idx="3">
                  <c:v>Córdoba</c:v>
                </c:pt>
                <c:pt idx="4">
                  <c:v>Buenos Aires</c:v>
                </c:pt>
              </c:strCache>
            </c:strRef>
          </c:cat>
          <c:val>
            <c:numRef>
              <c:f>Tablas!$K$4:$K$8</c:f>
              <c:numCache>
                <c:formatCode>0.0</c:formatCode>
                <c:ptCount val="5"/>
                <c:pt idx="0">
                  <c:v>26.600759921193358</c:v>
                </c:pt>
                <c:pt idx="1">
                  <c:v>25.572658793611652</c:v>
                </c:pt>
                <c:pt idx="2">
                  <c:v>22.67265480935102</c:v>
                </c:pt>
                <c:pt idx="3">
                  <c:v>16.491392985136009</c:v>
                </c:pt>
                <c:pt idx="4">
                  <c:v>5.3923998950100618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AF8-4F86-9B58-21D5253EDBF9}"/>
            </c:ext>
          </c:extLst>
        </c:ser>
        <c:ser>
          <c:idx val="9"/>
          <c:order val="9"/>
          <c:tx>
            <c:strRef>
              <c:f>Tablas!$L$3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A50021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CABA</c:v>
                </c:pt>
                <c:pt idx="1">
                  <c:v>Santa Fe</c:v>
                </c:pt>
                <c:pt idx="2">
                  <c:v>Mendoza</c:v>
                </c:pt>
                <c:pt idx="3">
                  <c:v>Córdoba</c:v>
                </c:pt>
                <c:pt idx="4">
                  <c:v>Buenos Aires</c:v>
                </c:pt>
              </c:strCache>
            </c:strRef>
          </c:cat>
          <c:val>
            <c:numRef>
              <c:f>Tablas!$L$4:$L$8</c:f>
              <c:numCache>
                <c:formatCode>0.0</c:formatCode>
                <c:ptCount val="5"/>
                <c:pt idx="0">
                  <c:v>32.912466359531081</c:v>
                </c:pt>
                <c:pt idx="1">
                  <c:v>27.572103668227765</c:v>
                </c:pt>
                <c:pt idx="2">
                  <c:v>21.059276560823182</c:v>
                </c:pt>
                <c:pt idx="3">
                  <c:v>20.998722272260739</c:v>
                </c:pt>
                <c:pt idx="4">
                  <c:v>5.7083263104668802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AF8-4F86-9B58-21D5253EDBF9}"/>
            </c:ext>
          </c:extLst>
        </c:ser>
        <c:ser>
          <c:idx val="10"/>
          <c:order val="10"/>
          <c:tx>
            <c:strRef>
              <c:f>Tablas!$M$3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CC000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CABA</c:v>
                </c:pt>
                <c:pt idx="1">
                  <c:v>Santa Fe</c:v>
                </c:pt>
                <c:pt idx="2">
                  <c:v>Mendoza</c:v>
                </c:pt>
                <c:pt idx="3">
                  <c:v>Córdoba</c:v>
                </c:pt>
                <c:pt idx="4">
                  <c:v>Buenos Aires</c:v>
                </c:pt>
              </c:strCache>
            </c:strRef>
          </c:cat>
          <c:val>
            <c:numRef>
              <c:f>Tablas!$M$4:$M$8</c:f>
              <c:numCache>
                <c:formatCode>0.0</c:formatCode>
                <c:ptCount val="5"/>
                <c:pt idx="0">
                  <c:v>42.988393218552027</c:v>
                </c:pt>
                <c:pt idx="1">
                  <c:v>32.369041694614538</c:v>
                </c:pt>
                <c:pt idx="2">
                  <c:v>27.050039297877916</c:v>
                </c:pt>
                <c:pt idx="3">
                  <c:v>24.717330082804423</c:v>
                </c:pt>
                <c:pt idx="4">
                  <c:v>6.938923021322732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AF8-4F86-9B58-21D5253EDBF9}"/>
            </c:ext>
          </c:extLst>
        </c:ser>
        <c:ser>
          <c:idx val="11"/>
          <c:order val="11"/>
          <c:tx>
            <c:strRef>
              <c:f>Tablas!$N$3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CABA</c:v>
                </c:pt>
                <c:pt idx="1">
                  <c:v>Santa Fe</c:v>
                </c:pt>
                <c:pt idx="2">
                  <c:v>Mendoza</c:v>
                </c:pt>
                <c:pt idx="3">
                  <c:v>Córdoba</c:v>
                </c:pt>
                <c:pt idx="4">
                  <c:v>Buenos Aires</c:v>
                </c:pt>
              </c:strCache>
            </c:strRef>
          </c:cat>
          <c:val>
            <c:numRef>
              <c:f>Tablas!$N$4:$N$8</c:f>
              <c:numCache>
                <c:formatCode>0.0</c:formatCode>
                <c:ptCount val="5"/>
                <c:pt idx="0">
                  <c:v>60.185669182679234</c:v>
                </c:pt>
                <c:pt idx="1">
                  <c:v>35.383463221699543</c:v>
                </c:pt>
                <c:pt idx="2">
                  <c:v>30.694158563418274</c:v>
                </c:pt>
                <c:pt idx="3">
                  <c:v>25.827195656527447</c:v>
                </c:pt>
                <c:pt idx="4">
                  <c:v>8.1710938969395031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AF8-4F86-9B58-21D5253ED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965056"/>
        <c:axId val="44052864"/>
      </c:barChart>
      <c:catAx>
        <c:axId val="43965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s-AR"/>
          </a:p>
        </c:txPr>
        <c:crossAx val="44052864"/>
        <c:crosses val="autoZero"/>
        <c:auto val="1"/>
        <c:lblAlgn val="ctr"/>
        <c:lblOffset val="100"/>
        <c:noMultiLvlLbl val="0"/>
      </c:catAx>
      <c:valAx>
        <c:axId val="4405286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43965056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160987899492649"/>
          <c:y val="3.606025884129635E-2"/>
          <c:w val="0.27449102877458059"/>
          <c:h val="0.18542007573546437"/>
        </c:manualLayout>
      </c:layout>
      <c:overlay val="0"/>
      <c:txPr>
        <a:bodyPr/>
        <a:lstStyle/>
        <a:p>
          <a:pPr>
            <a:defRPr sz="1400"/>
          </a:pPr>
          <a:endParaRPr lang="es-AR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511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511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0863"/>
            <a:ext cx="29511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C2BEA81-643F-434C-BADB-FC18188985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5723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86388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1225"/>
            <a:ext cx="49911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511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511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9D1B6C-2976-4368-B0DB-3F03F7B941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0953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511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3DC3C8E-DC11-4078-A089-25E4A4BD6EFA}" type="slidenum">
              <a:rPr lang="es-ES" altLang="es-AR"/>
              <a:pPr algn="r" eaLnBrk="1" hangingPunct="1">
                <a:spcBef>
                  <a:spcPct val="0"/>
                </a:spcBef>
              </a:pPr>
              <a:t>1</a:t>
            </a:fld>
            <a:endParaRPr lang="es-ES" altLang="es-AR"/>
          </a:p>
        </p:txBody>
      </p:sp>
      <p:sp>
        <p:nvSpPr>
          <p:cNvPr id="1126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2 Marcador de notas"/>
          <p:cNvSpPr>
            <a:spLocks noGrp="1"/>
          </p:cNvSpPr>
          <p:nvPr>
            <p:ph type="body" idx="1"/>
          </p:nvPr>
        </p:nvSpPr>
        <p:spPr>
          <a:xfrm>
            <a:off x="681038" y="4724400"/>
            <a:ext cx="5445125" cy="4470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altLang="es-AR"/>
          </a:p>
        </p:txBody>
      </p:sp>
      <p:sp>
        <p:nvSpPr>
          <p:cNvPr id="11269" name="4 Marcador de pie de página"/>
          <p:cNvSpPr txBox="1">
            <a:spLocks noGrp="1"/>
          </p:cNvSpPr>
          <p:nvPr/>
        </p:nvSpPr>
        <p:spPr bwMode="auto">
          <a:xfrm>
            <a:off x="0" y="9440863"/>
            <a:ext cx="2951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s-A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D0423D-E35A-4BD4-8621-65067DF57DF4}" type="slidenum">
              <a:rPr lang="es-ES" altLang="es-AR" smtClean="0"/>
              <a:pPr eaLnBrk="1" hangingPunct="1">
                <a:spcBef>
                  <a:spcPct val="0"/>
                </a:spcBef>
              </a:pPr>
              <a:t>2</a:t>
            </a:fld>
            <a:endParaRPr lang="es-ES" altLang="es-AR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84800" cy="3729037"/>
          </a:xfrm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27" tIns="45363" rIns="90727" bIns="45363"/>
          <a:lstStyle/>
          <a:p>
            <a:pPr eaLnBrk="1" hangingPunct="1"/>
            <a:endParaRPr lang="es-AR" alt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1A83F6-F59F-45D2-BFB3-F36288E41799}" type="slidenum">
              <a:rPr lang="es-ES" altLang="es-AR" smtClean="0"/>
              <a:pPr eaLnBrk="1" hangingPunct="1">
                <a:spcBef>
                  <a:spcPct val="0"/>
                </a:spcBef>
              </a:pPr>
              <a:t>3</a:t>
            </a:fld>
            <a:endParaRPr lang="es-ES" altLang="es-AR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84800" cy="3729037"/>
          </a:xfrm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27" tIns="45363" rIns="90727" bIns="45363"/>
          <a:lstStyle/>
          <a:p>
            <a:pPr eaLnBrk="1" hangingPunct="1"/>
            <a:endParaRPr lang="es-AR" alt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AF1012-7E51-4CC5-9795-47A348BBC532}" type="slidenum">
              <a:rPr lang="es-ES" altLang="es-AR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s-ES" altLang="es-AR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84800" cy="3729037"/>
          </a:xfrm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27" tIns="45363" rIns="90727" bIns="45363"/>
          <a:lstStyle/>
          <a:p>
            <a:pPr eaLnBrk="1" hangingPunct="1"/>
            <a:endParaRPr lang="es-AR" alt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1A83F6-F59F-45D2-BFB3-F36288E41799}" type="slidenum">
              <a:rPr lang="es-ES" altLang="es-AR" smtClean="0"/>
              <a:pPr eaLnBrk="1" hangingPunct="1">
                <a:spcBef>
                  <a:spcPct val="0"/>
                </a:spcBef>
              </a:pPr>
              <a:t>5</a:t>
            </a:fld>
            <a:endParaRPr lang="es-ES" altLang="es-AR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84800" cy="3729037"/>
          </a:xfrm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27" tIns="45363" rIns="90727" bIns="45363"/>
          <a:lstStyle/>
          <a:p>
            <a:pPr eaLnBrk="1" hangingPunct="1"/>
            <a:endParaRPr lang="es-AR" altLang="es-A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44C37D-6FAE-4EF6-9369-DA617D58F2E0}" type="slidenum">
              <a:rPr lang="es-ES" altLang="es-AR" smtClean="0"/>
              <a:pPr eaLnBrk="1" hangingPunct="1">
                <a:spcBef>
                  <a:spcPct val="0"/>
                </a:spcBef>
              </a:pPr>
              <a:t>6</a:t>
            </a:fld>
            <a:endParaRPr lang="es-ES" altLang="es-AR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511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27" tIns="45363" rIns="90727" bIns="4536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8E9A0F4-9485-4770-A0DE-4C40B19E55B4}" type="slidenum">
              <a:rPr lang="es-ES" altLang="es-AR"/>
              <a:pPr algn="r" eaLnBrk="1" hangingPunct="1">
                <a:spcBef>
                  <a:spcPct val="0"/>
                </a:spcBef>
              </a:pPr>
              <a:t>6</a:t>
            </a:fld>
            <a:endParaRPr lang="es-ES" altLang="es-AR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84800" cy="3729037"/>
          </a:xfrm>
          <a:solidFill>
            <a:srgbClr val="FFFFFF"/>
          </a:solidFill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27" tIns="45363" rIns="90727" bIns="45363"/>
          <a:lstStyle/>
          <a:p>
            <a:pPr eaLnBrk="1" hangingPunct="1"/>
            <a:endParaRPr lang="es-AR" altLang="es-A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511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BCF27F-0C79-4829-97F6-FC6708135B02}" type="slidenum">
              <a:rPr lang="es-ES" altLang="es-AR"/>
              <a:pPr algn="r" eaLnBrk="1" hangingPunct="1">
                <a:spcBef>
                  <a:spcPct val="0"/>
                </a:spcBef>
              </a:pPr>
              <a:t>7</a:t>
            </a:fld>
            <a:endParaRPr lang="es-ES" altLang="es-AR"/>
          </a:p>
        </p:txBody>
      </p:sp>
      <p:sp>
        <p:nvSpPr>
          <p:cNvPr id="1843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2 Marcador de notas"/>
          <p:cNvSpPr>
            <a:spLocks noGrp="1"/>
          </p:cNvSpPr>
          <p:nvPr>
            <p:ph type="body" idx="1"/>
          </p:nvPr>
        </p:nvSpPr>
        <p:spPr>
          <a:xfrm>
            <a:off x="681038" y="4724400"/>
            <a:ext cx="5445125" cy="4470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altLang="es-AR"/>
          </a:p>
        </p:txBody>
      </p:sp>
      <p:sp>
        <p:nvSpPr>
          <p:cNvPr id="18437" name="4 Marcador de pie de página"/>
          <p:cNvSpPr txBox="1">
            <a:spLocks noGrp="1"/>
          </p:cNvSpPr>
          <p:nvPr/>
        </p:nvSpPr>
        <p:spPr bwMode="auto">
          <a:xfrm>
            <a:off x="0" y="9440863"/>
            <a:ext cx="29511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s-AR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8F03C-19A9-434C-B251-8E5CB7F16C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0780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469C1-4B4B-45EF-802C-06EFA3091B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11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5AB1F-51CD-40E2-B639-DBA1A64CF9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69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AF5DB-A42A-454D-BD9B-68CA37BC099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513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507EF-92C2-4346-9EB9-A043F2A088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290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97923-10BC-4D1B-9EF9-6D0FD2765F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834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A8FAA-4640-4698-A91C-6179BF141CC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828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C167D-BF8C-420E-AAAC-EAE3B93143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59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9FAD6-1AC8-424C-8774-34626E52F0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572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3F787-8BC6-4719-B483-9470D17131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65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85C50-AD3B-4722-90A0-704BD3C8CF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5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Click to edit Master text styles</a:t>
            </a:r>
          </a:p>
          <a:p>
            <a:pPr lvl="1"/>
            <a:r>
              <a:rPr lang="es-ES" altLang="es-AR"/>
              <a:t>Second level</a:t>
            </a:r>
          </a:p>
          <a:p>
            <a:pPr lvl="2"/>
            <a:r>
              <a:rPr lang="es-ES" altLang="es-AR"/>
              <a:t>Third level</a:t>
            </a:r>
          </a:p>
          <a:p>
            <a:pPr lvl="3"/>
            <a:r>
              <a:rPr lang="es-ES" altLang="es-AR"/>
              <a:t>Fourth level</a:t>
            </a:r>
          </a:p>
          <a:p>
            <a:pPr lvl="4"/>
            <a:r>
              <a:rPr lang="es-ES" altLang="es-A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64C5F58-9336-463A-AEF9-6ABBDE0726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360613" y="2387600"/>
            <a:ext cx="7545387" cy="1557338"/>
          </a:xfrm>
          <a:prstGeom prst="rect">
            <a:avLst/>
          </a:prstGeom>
          <a:gradFill rotWithShape="1">
            <a:gsLst>
              <a:gs pos="0">
                <a:srgbClr val="002F2F"/>
              </a:gs>
              <a:gs pos="50000">
                <a:srgbClr val="006666"/>
              </a:gs>
              <a:gs pos="100000">
                <a:srgbClr val="002F2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s-ES" altLang="es-AR" sz="3600" b="1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s-ES" altLang="es-AR" sz="3600" b="1">
                <a:solidFill>
                  <a:schemeClr val="bg1"/>
                </a:solidFill>
                <a:latin typeface="Arial Black" pitchFamily="34" charset="0"/>
              </a:rPr>
              <a:t>LITIGIOSIDAD</a:t>
            </a:r>
          </a:p>
          <a:p>
            <a:pPr algn="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s-ES" altLang="es-AR" sz="3600" b="1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/>
          <a:stretch>
            <a:fillRect/>
          </a:stretch>
        </p:blipFill>
        <p:spPr bwMode="auto">
          <a:xfrm>
            <a:off x="0" y="9525"/>
            <a:ext cx="241935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2" descr="C:\Users\Soledad\AppData\Local\Microsoft\Windows\Temporary Internet Files\Content.Outlook\F9XAF2YL\logo_UART_Transparent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5661025"/>
            <a:ext cx="2243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685800" y="11430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AR" sz="1500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ヒラギノ角ゴ Pro W3"/>
                <a:cs typeface="ヒラギノ角ゴ Pro W3"/>
                <a:sym typeface="Wingdings" pitchFamily="2" charset="2"/>
              </a:rPr>
              <a:t></a:t>
            </a:r>
            <a:r>
              <a:rPr lang="es-AR" sz="1400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ヒラギノ角ゴ Pro W3"/>
                <a:cs typeface="ヒラギノ角ゴ Pro W3"/>
                <a:sym typeface="Wingdings" pitchFamily="2" charset="2"/>
              </a:rPr>
              <a:t> </a:t>
            </a:r>
            <a:r>
              <a:rPr lang="es-AR">
                <a:solidFill>
                  <a:srgbClr val="006666"/>
                </a:solidFill>
                <a:latin typeface="Arial Black" pitchFamily="34" charset="0"/>
              </a:rPr>
              <a:t>LITIGIOSIDAD</a:t>
            </a:r>
            <a:endParaRPr lang="es-ES">
              <a:solidFill>
                <a:srgbClr val="006666"/>
              </a:solidFill>
              <a:latin typeface="Arial Black" pitchFamily="34" charset="0"/>
            </a:endParaRPr>
          </a:p>
        </p:txBody>
      </p:sp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762000" y="2286000"/>
            <a:ext cx="8686800" cy="762000"/>
          </a:xfrm>
          <a:prstGeom prst="rect">
            <a:avLst/>
          </a:prstGeom>
          <a:solidFill>
            <a:srgbClr val="006666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90513" indent="-2905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  <a:buSzPct val="120000"/>
              <a:buFont typeface="Wingdings" pitchFamily="2" charset="2"/>
              <a:buChar char="§"/>
            </a:pPr>
            <a:endParaRPr lang="es-ES_tradnl" altLang="es-AR" sz="1600" b="1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410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10907"/>
              </p:ext>
            </p:extLst>
          </p:nvPr>
        </p:nvGraphicFramePr>
        <p:xfrm>
          <a:off x="776536" y="2924944"/>
          <a:ext cx="8640960" cy="3249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9" name="Worksheet" r:id="rId4" imgW="7200805" imgH="3714826" progId="Excel.Sheet.8">
                  <p:embed/>
                </p:oleObj>
              </mc:Choice>
              <mc:Fallback>
                <p:oleObj name="Worksheet" r:id="rId4" imgW="7200805" imgH="3714826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536" y="2924944"/>
                        <a:ext cx="8640960" cy="32494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838200" y="2244725"/>
            <a:ext cx="87630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50000"/>
              </a:spcBef>
              <a:buFontTx/>
              <a:buNone/>
            </a:pPr>
            <a:r>
              <a:rPr lang="es-ES" altLang="es-AR" sz="1400" b="1" dirty="0">
                <a:solidFill>
                  <a:schemeClr val="bg1"/>
                </a:solidFill>
                <a:latin typeface="Arial" pitchFamily="34" charset="0"/>
              </a:rPr>
              <a:t>MAYORES GASTOS OPERATIVOS Y DE COBERTURA PRODUCTO DE LA MAYOR CONFLICTIVIDAD </a:t>
            </a:r>
            <a:br>
              <a:rPr lang="es-AR" altLang="es-AR" sz="1400" b="1" dirty="0">
                <a:solidFill>
                  <a:schemeClr val="bg1"/>
                </a:solidFill>
                <a:latin typeface="Arial" pitchFamily="34" charset="0"/>
              </a:rPr>
            </a:br>
            <a:r>
              <a:rPr lang="es-ES" altLang="es-AR" sz="1400" dirty="0">
                <a:solidFill>
                  <a:schemeClr val="bg1"/>
                </a:solidFill>
                <a:latin typeface="Arial" pitchFamily="34" charset="0"/>
              </a:rPr>
              <a:t>(judicial y administrativa)</a:t>
            </a:r>
            <a:endParaRPr lang="es-ES" altLang="es-AR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76536" y="6047590"/>
            <a:ext cx="8672264" cy="276999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AR" altLang="es-AR" sz="1200" b="1" dirty="0">
                <a:solidFill>
                  <a:srgbClr val="006666"/>
                </a:solidFill>
                <a:latin typeface="Arial" pitchFamily="34" charset="0"/>
              </a:rPr>
              <a:t>Var. Anual 32%     77%      71%      47%      58%      53%      31%       6%       11%      22%       13%     20%       20%       2% </a:t>
            </a:r>
            <a:endParaRPr lang="es-ES" altLang="es-AR" sz="1200" b="1" dirty="0">
              <a:solidFill>
                <a:srgbClr val="006666"/>
              </a:solidFill>
              <a:latin typeface="Arial" pitchFamily="34" charset="0"/>
            </a:endParaRPr>
          </a:p>
        </p:txBody>
      </p:sp>
      <p:sp>
        <p:nvSpPr>
          <p:cNvPr id="4104" name="Text Box 12"/>
          <p:cNvSpPr txBox="1">
            <a:spLocks noChangeArrowheads="1"/>
          </p:cNvSpPr>
          <p:nvPr/>
        </p:nvSpPr>
        <p:spPr bwMode="auto">
          <a:xfrm>
            <a:off x="730027" y="6492969"/>
            <a:ext cx="7620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AR" altLang="es-AR" sz="1100" b="1" i="1" dirty="0">
                <a:latin typeface="Arial" pitchFamily="34" charset="0"/>
              </a:rPr>
              <a:t>Fuente:</a:t>
            </a:r>
            <a:r>
              <a:rPr lang="es-AR" altLang="es-AR" sz="1100" dirty="0">
                <a:latin typeface="Arial" pitchFamily="34" charset="0"/>
              </a:rPr>
              <a:t> </a:t>
            </a:r>
            <a:r>
              <a:rPr lang="es-AR" altLang="es-AR" sz="1100" i="1" dirty="0">
                <a:latin typeface="Arial" pitchFamily="34" charset="0"/>
              </a:rPr>
              <a:t>UART.</a:t>
            </a:r>
          </a:p>
        </p:txBody>
      </p:sp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762000" y="1676400"/>
            <a:ext cx="8686800" cy="411163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90513" indent="-2905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  <a:buSzPct val="120000"/>
              <a:buFont typeface="Wingdings" pitchFamily="2" charset="2"/>
              <a:buChar char="§"/>
            </a:pPr>
            <a:r>
              <a:rPr lang="es-AR" altLang="es-AR" sz="1800" b="1" dirty="0">
                <a:solidFill>
                  <a:schemeClr val="bg1"/>
                </a:solidFill>
                <a:latin typeface="Arial" pitchFamily="34" charset="0"/>
              </a:rPr>
              <a:t>EVOLUCIÓN DE LOS JUICIOS INGRESADOS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866415"/>
              </p:ext>
            </p:extLst>
          </p:nvPr>
        </p:nvGraphicFramePr>
        <p:xfrm>
          <a:off x="776536" y="2204864"/>
          <a:ext cx="8614702" cy="4590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04528" y="1196752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AR" sz="1500" b="1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ヒラギノ角ゴ Pro W3"/>
                <a:cs typeface="ヒラギノ角ゴ Pro W3"/>
                <a:sym typeface="Wingdings" pitchFamily="2" charset="2"/>
              </a:rPr>
              <a:t></a:t>
            </a:r>
            <a:r>
              <a:rPr lang="es-AR" sz="1400" b="1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ヒラギノ角ゴ Pro W3"/>
                <a:cs typeface="ヒラギノ角ゴ Pro W3"/>
                <a:sym typeface="Wingdings" pitchFamily="2" charset="2"/>
              </a:rPr>
              <a:t> </a:t>
            </a:r>
            <a:r>
              <a:rPr lang="es-AR" dirty="0">
                <a:solidFill>
                  <a:srgbClr val="006666"/>
                </a:solidFill>
                <a:latin typeface="Arial Black" pitchFamily="34" charset="0"/>
              </a:rPr>
              <a:t>LITIGIOSIDAD</a:t>
            </a:r>
            <a:endParaRPr lang="es-ES" dirty="0">
              <a:solidFill>
                <a:srgbClr val="006666"/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76536" y="1700808"/>
            <a:ext cx="8784976" cy="576064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90513" indent="-2905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  <a:buSzPct val="120000"/>
              <a:buFont typeface="Wingdings" pitchFamily="2" charset="2"/>
              <a:buChar char="§"/>
            </a:pPr>
            <a:r>
              <a:rPr lang="es-AR" altLang="es-AR" sz="1800" b="1" dirty="0">
                <a:solidFill>
                  <a:schemeClr val="bg1"/>
                </a:solidFill>
                <a:latin typeface="Arial" pitchFamily="34" charset="0"/>
              </a:rPr>
              <a:t>EVOLUCIÓN DE LOS JUICIOS INGRESADOS POR SECTOR DE ACTIVIDAD CADA 10.000 TRABAJADORES CUBIERTOS</a:t>
            </a:r>
          </a:p>
        </p:txBody>
      </p:sp>
    </p:spTree>
    <p:extLst>
      <p:ext uri="{BB962C8B-B14F-4D97-AF65-F5344CB8AC3E}">
        <p14:creationId xmlns:p14="http://schemas.microsoft.com/office/powerpoint/2010/main" val="1391864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685800" y="11430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AR" sz="1500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ヒラギノ角ゴ Pro W3"/>
                <a:cs typeface="ヒラギノ角ゴ Pro W3"/>
                <a:sym typeface="Wingdings" pitchFamily="2" charset="2"/>
              </a:rPr>
              <a:t></a:t>
            </a:r>
            <a:r>
              <a:rPr lang="es-AR" sz="1400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ヒラギノ角ゴ Pro W3"/>
                <a:cs typeface="ヒラギノ角ゴ Pro W3"/>
                <a:sym typeface="Wingdings" pitchFamily="2" charset="2"/>
              </a:rPr>
              <a:t> </a:t>
            </a:r>
            <a:r>
              <a:rPr lang="es-AR">
                <a:solidFill>
                  <a:srgbClr val="006666"/>
                </a:solidFill>
                <a:latin typeface="Arial Black" pitchFamily="34" charset="0"/>
              </a:rPr>
              <a:t>LITIGIOSIDAD</a:t>
            </a:r>
            <a:endParaRPr lang="es-ES">
              <a:solidFill>
                <a:srgbClr val="006666"/>
              </a:solidFill>
              <a:latin typeface="Arial Black" pitchFamily="34" charset="0"/>
            </a:endParaRPr>
          </a:p>
        </p:txBody>
      </p:sp>
      <p:sp>
        <p:nvSpPr>
          <p:cNvPr id="6148" name="Text Box 12"/>
          <p:cNvSpPr txBox="1">
            <a:spLocks noChangeArrowheads="1"/>
          </p:cNvSpPr>
          <p:nvPr/>
        </p:nvSpPr>
        <p:spPr bwMode="auto">
          <a:xfrm>
            <a:off x="685800" y="6237312"/>
            <a:ext cx="7620000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AR" altLang="es-AR" sz="1100" b="1" i="1" dirty="0">
                <a:solidFill>
                  <a:srgbClr val="000000"/>
                </a:solidFill>
                <a:latin typeface="Arial" pitchFamily="34" charset="0"/>
              </a:rPr>
              <a:t>Fuente:</a:t>
            </a:r>
            <a:r>
              <a:rPr lang="es-AR" altLang="es-AR" sz="11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s-AR" altLang="es-AR" sz="1100" i="1" dirty="0">
                <a:solidFill>
                  <a:srgbClr val="000000"/>
                </a:solidFill>
                <a:latin typeface="Arial" pitchFamily="34" charset="0"/>
              </a:rPr>
              <a:t>UART, estimación propia.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AR" altLang="es-AR" sz="1100" i="1" dirty="0">
                <a:solidFill>
                  <a:srgbClr val="000000"/>
                </a:solidFill>
                <a:latin typeface="Arial" pitchFamily="34" charset="0"/>
              </a:rPr>
              <a:t>*Proyección</a:t>
            </a:r>
            <a:endParaRPr lang="es-ES" altLang="es-AR" sz="1100" i="1" dirty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614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147210"/>
              </p:ext>
            </p:extLst>
          </p:nvPr>
        </p:nvGraphicFramePr>
        <p:xfrm>
          <a:off x="793750" y="2492375"/>
          <a:ext cx="8512175" cy="414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4" name="Worksheet" r:id="rId4" imgW="7581868" imgH="3667048" progId="Excel.Sheet.8">
                  <p:embed/>
                </p:oleObj>
              </mc:Choice>
              <mc:Fallback>
                <p:oleObj name="Worksheet" r:id="rId4" imgW="7581868" imgH="3667048" progId="Excel.Shee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2492375"/>
                        <a:ext cx="8512175" cy="414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762000" y="1676400"/>
            <a:ext cx="8686800" cy="53340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90513" indent="-2905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FFFFFF"/>
              </a:buClr>
              <a:buSzPct val="120000"/>
              <a:buFont typeface="Wingdings" pitchFamily="2" charset="2"/>
              <a:buChar char="§"/>
            </a:pPr>
            <a:r>
              <a:rPr lang="es-AR" altLang="es-AR" sz="1800" b="1" dirty="0">
                <a:solidFill>
                  <a:srgbClr val="FFFFFF"/>
                </a:solidFill>
                <a:latin typeface="Arial" pitchFamily="34" charset="0"/>
              </a:rPr>
              <a:t>EVOLUCIÓN DE LOS JUICIOS INGRESADOS POR AÑO POR CADA 10.000 TRABAJADORES CUBIERTOS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026660"/>
              </p:ext>
            </p:extLst>
          </p:nvPr>
        </p:nvGraphicFramePr>
        <p:xfrm>
          <a:off x="632520" y="2060848"/>
          <a:ext cx="864096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60511" y="1406972"/>
            <a:ext cx="8784753" cy="617364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90513" indent="-2905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  <a:buSzPct val="120000"/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AR" sz="1800" b="1" dirty="0">
                <a:solidFill>
                  <a:srgbClr val="FFFFFF"/>
                </a:solidFill>
                <a:latin typeface="Arial" pitchFamily="34" charset="0"/>
              </a:rPr>
              <a:t>EVOLUCIÓN DE JUICIOS INICIADOS POR PROVINCIA CADA 100 SINIESTROS OCURRIDOS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60512" y="955576"/>
            <a:ext cx="8784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AR" sz="1500" b="1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ヒラギノ角ゴ Pro W3"/>
                <a:cs typeface="ヒラギノ角ゴ Pro W3"/>
                <a:sym typeface="Wingdings" pitchFamily="2" charset="2"/>
              </a:rPr>
              <a:t></a:t>
            </a:r>
            <a:r>
              <a:rPr lang="es-AR" sz="1400" b="1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ヒラギノ角ゴ Pro W3"/>
                <a:cs typeface="ヒラギノ角ゴ Pro W3"/>
                <a:sym typeface="Wingdings" pitchFamily="2" charset="2"/>
              </a:rPr>
              <a:t> </a:t>
            </a:r>
            <a:r>
              <a:rPr lang="es-AR" dirty="0">
                <a:solidFill>
                  <a:srgbClr val="006666"/>
                </a:solidFill>
                <a:latin typeface="Arial Black" pitchFamily="34" charset="0"/>
              </a:rPr>
              <a:t>LITIGIOSIDAD</a:t>
            </a:r>
            <a:endParaRPr lang="es-ES" dirty="0">
              <a:solidFill>
                <a:srgbClr val="0066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5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8"/>
          <p:cNvSpPr txBox="1">
            <a:spLocks noChangeArrowheads="1"/>
          </p:cNvSpPr>
          <p:nvPr/>
        </p:nvSpPr>
        <p:spPr bwMode="auto">
          <a:xfrm>
            <a:off x="687388" y="1066800"/>
            <a:ext cx="9371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AR" sz="1500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ヒラギノ角ゴ Pro W3"/>
                <a:cs typeface="ヒラギノ角ゴ Pro W3"/>
                <a:sym typeface="Wingdings" pitchFamily="2" charset="2"/>
              </a:rPr>
              <a:t></a:t>
            </a:r>
            <a:r>
              <a:rPr lang="es-AR" sz="1400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ヒラギノ角ゴ Pro W3"/>
                <a:cs typeface="ヒラギノ角ゴ Pro W3"/>
                <a:sym typeface="Wingdings" pitchFamily="2" charset="2"/>
              </a:rPr>
              <a:t> </a:t>
            </a:r>
            <a:r>
              <a:rPr lang="es-ES_tradnl">
                <a:solidFill>
                  <a:srgbClr val="006666"/>
                </a:solidFill>
                <a:latin typeface="Arial Black" pitchFamily="34" charset="0"/>
              </a:rPr>
              <a:t>LITIGIOSIDAD</a:t>
            </a:r>
          </a:p>
        </p:txBody>
      </p:sp>
      <p:grpSp>
        <p:nvGrpSpPr>
          <p:cNvPr id="8196" name="Group 39"/>
          <p:cNvGrpSpPr>
            <a:grpSpLocks/>
          </p:cNvGrpSpPr>
          <p:nvPr/>
        </p:nvGrpSpPr>
        <p:grpSpPr bwMode="auto">
          <a:xfrm>
            <a:off x="990600" y="2774950"/>
            <a:ext cx="3959225" cy="1603375"/>
            <a:chOff x="576" y="1296"/>
            <a:chExt cx="2494" cy="1010"/>
          </a:xfrm>
        </p:grpSpPr>
        <p:sp>
          <p:nvSpPr>
            <p:cNvPr id="8217" name="Text Box 28"/>
            <p:cNvSpPr txBox="1">
              <a:spLocks noChangeArrowheads="1"/>
            </p:cNvSpPr>
            <p:nvPr/>
          </p:nvSpPr>
          <p:spPr bwMode="auto">
            <a:xfrm>
              <a:off x="576" y="1296"/>
              <a:ext cx="195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MX" altLang="es-AR" sz="1600" b="1">
                  <a:latin typeface="Arial" pitchFamily="34" charset="0"/>
                </a:rPr>
                <a:t>Favorece los estímulos a la prevención y cumplimiento de responsabilidades</a:t>
              </a:r>
              <a:endParaRPr lang="es-ES" altLang="es-AR" sz="1600" b="1">
                <a:latin typeface="Arial" pitchFamily="34" charset="0"/>
              </a:endParaRPr>
            </a:p>
          </p:txBody>
        </p:sp>
        <p:sp>
          <p:nvSpPr>
            <p:cNvPr id="8218" name="Freeform 29"/>
            <p:cNvSpPr>
              <a:spLocks/>
            </p:cNvSpPr>
            <p:nvPr/>
          </p:nvSpPr>
          <p:spPr bwMode="auto">
            <a:xfrm>
              <a:off x="2497" y="1706"/>
              <a:ext cx="573" cy="600"/>
            </a:xfrm>
            <a:custGeom>
              <a:avLst/>
              <a:gdLst>
                <a:gd name="T0" fmla="*/ 0 w 1271"/>
                <a:gd name="T1" fmla="*/ 0 h 1267"/>
                <a:gd name="T2" fmla="*/ 0 w 1271"/>
                <a:gd name="T3" fmla="*/ 0 h 1267"/>
                <a:gd name="T4" fmla="*/ 0 w 1271"/>
                <a:gd name="T5" fmla="*/ 0 h 1267"/>
                <a:gd name="T6" fmla="*/ 0 w 1271"/>
                <a:gd name="T7" fmla="*/ 0 h 1267"/>
                <a:gd name="T8" fmla="*/ 0 w 1271"/>
                <a:gd name="T9" fmla="*/ 0 h 1267"/>
                <a:gd name="T10" fmla="*/ 0 w 1271"/>
                <a:gd name="T11" fmla="*/ 0 h 1267"/>
                <a:gd name="T12" fmla="*/ 0 w 1271"/>
                <a:gd name="T13" fmla="*/ 0 h 1267"/>
                <a:gd name="T14" fmla="*/ 0 w 1271"/>
                <a:gd name="T15" fmla="*/ 0 h 1267"/>
                <a:gd name="T16" fmla="*/ 0 w 1271"/>
                <a:gd name="T17" fmla="*/ 0 h 1267"/>
                <a:gd name="T18" fmla="*/ 0 w 1271"/>
                <a:gd name="T19" fmla="*/ 0 h 1267"/>
                <a:gd name="T20" fmla="*/ 0 w 1271"/>
                <a:gd name="T21" fmla="*/ 0 h 1267"/>
                <a:gd name="T22" fmla="*/ 0 w 1271"/>
                <a:gd name="T23" fmla="*/ 0 h 1267"/>
                <a:gd name="T24" fmla="*/ 0 w 1271"/>
                <a:gd name="T25" fmla="*/ 0 h 1267"/>
                <a:gd name="T26" fmla="*/ 0 w 1271"/>
                <a:gd name="T27" fmla="*/ 0 h 1267"/>
                <a:gd name="T28" fmla="*/ 0 w 1271"/>
                <a:gd name="T29" fmla="*/ 0 h 1267"/>
                <a:gd name="T30" fmla="*/ 0 w 1271"/>
                <a:gd name="T31" fmla="*/ 0 h 1267"/>
                <a:gd name="T32" fmla="*/ 0 w 1271"/>
                <a:gd name="T33" fmla="*/ 0 h 1267"/>
                <a:gd name="T34" fmla="*/ 0 w 1271"/>
                <a:gd name="T35" fmla="*/ 0 h 1267"/>
                <a:gd name="T36" fmla="*/ 0 w 1271"/>
                <a:gd name="T37" fmla="*/ 0 h 1267"/>
                <a:gd name="T38" fmla="*/ 0 w 1271"/>
                <a:gd name="T39" fmla="*/ 0 h 1267"/>
                <a:gd name="T40" fmla="*/ 0 w 1271"/>
                <a:gd name="T41" fmla="*/ 0 h 1267"/>
                <a:gd name="T42" fmla="*/ 0 w 1271"/>
                <a:gd name="T43" fmla="*/ 0 h 1267"/>
                <a:gd name="T44" fmla="*/ 0 w 1271"/>
                <a:gd name="T45" fmla="*/ 0 h 1267"/>
                <a:gd name="T46" fmla="*/ 0 w 1271"/>
                <a:gd name="T47" fmla="*/ 0 h 1267"/>
                <a:gd name="T48" fmla="*/ 0 w 1271"/>
                <a:gd name="T49" fmla="*/ 0 h 1267"/>
                <a:gd name="T50" fmla="*/ 0 w 1271"/>
                <a:gd name="T51" fmla="*/ 0 h 1267"/>
                <a:gd name="T52" fmla="*/ 0 w 1271"/>
                <a:gd name="T53" fmla="*/ 0 h 1267"/>
                <a:gd name="T54" fmla="*/ 0 w 1271"/>
                <a:gd name="T55" fmla="*/ 0 h 1267"/>
                <a:gd name="T56" fmla="*/ 0 w 1271"/>
                <a:gd name="T57" fmla="*/ 0 h 1267"/>
                <a:gd name="T58" fmla="*/ 0 w 1271"/>
                <a:gd name="T59" fmla="*/ 0 h 1267"/>
                <a:gd name="T60" fmla="*/ 0 w 1271"/>
                <a:gd name="T61" fmla="*/ 0 h 1267"/>
                <a:gd name="T62" fmla="*/ 0 w 1271"/>
                <a:gd name="T63" fmla="*/ 0 h 1267"/>
                <a:gd name="T64" fmla="*/ 0 w 1271"/>
                <a:gd name="T65" fmla="*/ 0 h 1267"/>
                <a:gd name="T66" fmla="*/ 0 w 1271"/>
                <a:gd name="T67" fmla="*/ 0 h 1267"/>
                <a:gd name="T68" fmla="*/ 0 w 1271"/>
                <a:gd name="T69" fmla="*/ 0 h 1267"/>
                <a:gd name="T70" fmla="*/ 0 w 1271"/>
                <a:gd name="T71" fmla="*/ 0 h 1267"/>
                <a:gd name="T72" fmla="*/ 0 w 1271"/>
                <a:gd name="T73" fmla="*/ 0 h 1267"/>
                <a:gd name="T74" fmla="*/ 0 w 1271"/>
                <a:gd name="T75" fmla="*/ 0 h 1267"/>
                <a:gd name="T76" fmla="*/ 0 w 1271"/>
                <a:gd name="T77" fmla="*/ 0 h 1267"/>
                <a:gd name="T78" fmla="*/ 0 w 1271"/>
                <a:gd name="T79" fmla="*/ 0 h 1267"/>
                <a:gd name="T80" fmla="*/ 0 w 1271"/>
                <a:gd name="T81" fmla="*/ 0 h 1267"/>
                <a:gd name="T82" fmla="*/ 0 w 1271"/>
                <a:gd name="T83" fmla="*/ 0 h 1267"/>
                <a:gd name="T84" fmla="*/ 0 w 1271"/>
                <a:gd name="T85" fmla="*/ 0 h 1267"/>
                <a:gd name="T86" fmla="*/ 0 w 1271"/>
                <a:gd name="T87" fmla="*/ 0 h 1267"/>
                <a:gd name="T88" fmla="*/ 0 w 1271"/>
                <a:gd name="T89" fmla="*/ 0 h 1267"/>
                <a:gd name="T90" fmla="*/ 0 w 1271"/>
                <a:gd name="T91" fmla="*/ 0 h 1267"/>
                <a:gd name="T92" fmla="*/ 0 w 1271"/>
                <a:gd name="T93" fmla="*/ 0 h 1267"/>
                <a:gd name="T94" fmla="*/ 0 w 1271"/>
                <a:gd name="T95" fmla="*/ 0 h 1267"/>
                <a:gd name="T96" fmla="*/ 0 w 1271"/>
                <a:gd name="T97" fmla="*/ 0 h 1267"/>
                <a:gd name="T98" fmla="*/ 0 w 1271"/>
                <a:gd name="T99" fmla="*/ 0 h 1267"/>
                <a:gd name="T100" fmla="*/ 0 w 1271"/>
                <a:gd name="T101" fmla="*/ 0 h 1267"/>
                <a:gd name="T102" fmla="*/ 0 w 1271"/>
                <a:gd name="T103" fmla="*/ 0 h 1267"/>
                <a:gd name="T104" fmla="*/ 0 w 1271"/>
                <a:gd name="T105" fmla="*/ 0 h 1267"/>
                <a:gd name="T106" fmla="*/ 0 w 1271"/>
                <a:gd name="T107" fmla="*/ 0 h 1267"/>
                <a:gd name="T108" fmla="*/ 0 w 1271"/>
                <a:gd name="T109" fmla="*/ 0 h 1267"/>
                <a:gd name="T110" fmla="*/ 0 w 1271"/>
                <a:gd name="T111" fmla="*/ 0 h 1267"/>
                <a:gd name="T112" fmla="*/ 0 w 1271"/>
                <a:gd name="T113" fmla="*/ 0 h 1267"/>
                <a:gd name="T114" fmla="*/ 0 w 1271"/>
                <a:gd name="T115" fmla="*/ 0 h 1267"/>
                <a:gd name="T116" fmla="*/ 0 w 1271"/>
                <a:gd name="T117" fmla="*/ 0 h 1267"/>
                <a:gd name="T118" fmla="*/ 0 w 1271"/>
                <a:gd name="T119" fmla="*/ 0 h 12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71"/>
                <a:gd name="T181" fmla="*/ 0 h 1267"/>
                <a:gd name="T182" fmla="*/ 1271 w 1271"/>
                <a:gd name="T183" fmla="*/ 1267 h 126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71" h="1267">
                  <a:moveTo>
                    <a:pt x="0" y="1004"/>
                  </a:moveTo>
                  <a:lnTo>
                    <a:pt x="13" y="978"/>
                  </a:lnTo>
                  <a:lnTo>
                    <a:pt x="25" y="956"/>
                  </a:lnTo>
                  <a:lnTo>
                    <a:pt x="36" y="934"/>
                  </a:lnTo>
                  <a:lnTo>
                    <a:pt x="48" y="912"/>
                  </a:lnTo>
                  <a:lnTo>
                    <a:pt x="61" y="889"/>
                  </a:lnTo>
                  <a:lnTo>
                    <a:pt x="75" y="866"/>
                  </a:lnTo>
                  <a:lnTo>
                    <a:pt x="89" y="845"/>
                  </a:lnTo>
                  <a:lnTo>
                    <a:pt x="102" y="822"/>
                  </a:lnTo>
                  <a:lnTo>
                    <a:pt x="120" y="796"/>
                  </a:lnTo>
                  <a:lnTo>
                    <a:pt x="139" y="770"/>
                  </a:lnTo>
                  <a:lnTo>
                    <a:pt x="154" y="749"/>
                  </a:lnTo>
                  <a:lnTo>
                    <a:pt x="172" y="727"/>
                  </a:lnTo>
                  <a:lnTo>
                    <a:pt x="190" y="703"/>
                  </a:lnTo>
                  <a:lnTo>
                    <a:pt x="210" y="677"/>
                  </a:lnTo>
                  <a:lnTo>
                    <a:pt x="229" y="654"/>
                  </a:lnTo>
                  <a:lnTo>
                    <a:pt x="250" y="629"/>
                  </a:lnTo>
                  <a:lnTo>
                    <a:pt x="270" y="610"/>
                  </a:lnTo>
                  <a:lnTo>
                    <a:pt x="295" y="582"/>
                  </a:lnTo>
                  <a:lnTo>
                    <a:pt x="316" y="559"/>
                  </a:lnTo>
                  <a:lnTo>
                    <a:pt x="337" y="539"/>
                  </a:lnTo>
                  <a:lnTo>
                    <a:pt x="362" y="516"/>
                  </a:lnTo>
                  <a:lnTo>
                    <a:pt x="380" y="500"/>
                  </a:lnTo>
                  <a:lnTo>
                    <a:pt x="402" y="480"/>
                  </a:lnTo>
                  <a:lnTo>
                    <a:pt x="425" y="461"/>
                  </a:lnTo>
                  <a:lnTo>
                    <a:pt x="453" y="440"/>
                  </a:lnTo>
                  <a:lnTo>
                    <a:pt x="476" y="422"/>
                  </a:lnTo>
                  <a:lnTo>
                    <a:pt x="502" y="400"/>
                  </a:lnTo>
                  <a:lnTo>
                    <a:pt x="533" y="379"/>
                  </a:lnTo>
                  <a:lnTo>
                    <a:pt x="561" y="358"/>
                  </a:lnTo>
                  <a:lnTo>
                    <a:pt x="592" y="337"/>
                  </a:lnTo>
                  <a:lnTo>
                    <a:pt x="623" y="317"/>
                  </a:lnTo>
                  <a:lnTo>
                    <a:pt x="656" y="299"/>
                  </a:lnTo>
                  <a:lnTo>
                    <a:pt x="690" y="279"/>
                  </a:lnTo>
                  <a:lnTo>
                    <a:pt x="720" y="266"/>
                  </a:lnTo>
                  <a:lnTo>
                    <a:pt x="747" y="250"/>
                  </a:lnTo>
                  <a:lnTo>
                    <a:pt x="780" y="237"/>
                  </a:lnTo>
                  <a:lnTo>
                    <a:pt x="803" y="227"/>
                  </a:lnTo>
                  <a:lnTo>
                    <a:pt x="705" y="0"/>
                  </a:lnTo>
                  <a:lnTo>
                    <a:pt x="1271" y="323"/>
                  </a:lnTo>
                  <a:lnTo>
                    <a:pt x="1123" y="996"/>
                  </a:lnTo>
                  <a:lnTo>
                    <a:pt x="1032" y="796"/>
                  </a:lnTo>
                  <a:lnTo>
                    <a:pt x="994" y="814"/>
                  </a:lnTo>
                  <a:lnTo>
                    <a:pt x="958" y="834"/>
                  </a:lnTo>
                  <a:lnTo>
                    <a:pt x="919" y="858"/>
                  </a:lnTo>
                  <a:lnTo>
                    <a:pt x="877" y="886"/>
                  </a:lnTo>
                  <a:lnTo>
                    <a:pt x="844" y="911"/>
                  </a:lnTo>
                  <a:lnTo>
                    <a:pt x="811" y="938"/>
                  </a:lnTo>
                  <a:lnTo>
                    <a:pt x="778" y="965"/>
                  </a:lnTo>
                  <a:lnTo>
                    <a:pt x="751" y="992"/>
                  </a:lnTo>
                  <a:lnTo>
                    <a:pt x="725" y="1022"/>
                  </a:lnTo>
                  <a:lnTo>
                    <a:pt x="695" y="1053"/>
                  </a:lnTo>
                  <a:lnTo>
                    <a:pt x="671" y="1084"/>
                  </a:lnTo>
                  <a:lnTo>
                    <a:pt x="646" y="1115"/>
                  </a:lnTo>
                  <a:lnTo>
                    <a:pt x="625" y="1143"/>
                  </a:lnTo>
                  <a:lnTo>
                    <a:pt x="602" y="1181"/>
                  </a:lnTo>
                  <a:lnTo>
                    <a:pt x="581" y="1215"/>
                  </a:lnTo>
                  <a:lnTo>
                    <a:pt x="569" y="1241"/>
                  </a:lnTo>
                  <a:lnTo>
                    <a:pt x="555" y="1267"/>
                  </a:lnTo>
                  <a:lnTo>
                    <a:pt x="0" y="1004"/>
                  </a:lnTo>
                  <a:close/>
                </a:path>
              </a:pathLst>
            </a:custGeom>
            <a:solidFill>
              <a:srgbClr val="003366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8197" name="Group 38"/>
          <p:cNvGrpSpPr>
            <a:grpSpLocks/>
          </p:cNvGrpSpPr>
          <p:nvPr/>
        </p:nvGrpSpPr>
        <p:grpSpPr bwMode="auto">
          <a:xfrm>
            <a:off x="1023938" y="4092575"/>
            <a:ext cx="3771900" cy="1676400"/>
            <a:chOff x="576" y="2128"/>
            <a:chExt cx="2376" cy="1056"/>
          </a:xfrm>
        </p:grpSpPr>
        <p:sp>
          <p:nvSpPr>
            <p:cNvPr id="8214" name="Text Box 27"/>
            <p:cNvSpPr txBox="1">
              <a:spLocks noChangeArrowheads="1"/>
            </p:cNvSpPr>
            <p:nvPr/>
          </p:nvSpPr>
          <p:spPr bwMode="auto">
            <a:xfrm>
              <a:off x="576" y="2448"/>
              <a:ext cx="182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MX" altLang="es-AR" sz="1600" b="1">
                  <a:latin typeface="Arial" pitchFamily="34" charset="0"/>
                </a:rPr>
                <a:t>Estructura de incentivos adecuada + instrumentos específicos</a:t>
              </a:r>
              <a:endParaRPr lang="es-ES" altLang="es-AR" sz="1600" b="1">
                <a:latin typeface="Arial" pitchFamily="34" charset="0"/>
              </a:endParaRPr>
            </a:p>
          </p:txBody>
        </p:sp>
        <p:sp>
          <p:nvSpPr>
            <p:cNvPr id="8215" name="Freeform 30"/>
            <p:cNvSpPr>
              <a:spLocks/>
            </p:cNvSpPr>
            <p:nvPr/>
          </p:nvSpPr>
          <p:spPr bwMode="auto">
            <a:xfrm>
              <a:off x="2355" y="2128"/>
              <a:ext cx="505" cy="668"/>
            </a:xfrm>
            <a:custGeom>
              <a:avLst/>
              <a:gdLst>
                <a:gd name="T0" fmla="*/ 0 w 1119"/>
                <a:gd name="T1" fmla="*/ 0 h 1411"/>
                <a:gd name="T2" fmla="*/ 0 w 1119"/>
                <a:gd name="T3" fmla="*/ 0 h 1411"/>
                <a:gd name="T4" fmla="*/ 0 w 1119"/>
                <a:gd name="T5" fmla="*/ 0 h 1411"/>
                <a:gd name="T6" fmla="*/ 0 w 1119"/>
                <a:gd name="T7" fmla="*/ 0 h 1411"/>
                <a:gd name="T8" fmla="*/ 0 w 1119"/>
                <a:gd name="T9" fmla="*/ 0 h 1411"/>
                <a:gd name="T10" fmla="*/ 0 w 1119"/>
                <a:gd name="T11" fmla="*/ 0 h 1411"/>
                <a:gd name="T12" fmla="*/ 0 w 1119"/>
                <a:gd name="T13" fmla="*/ 0 h 1411"/>
                <a:gd name="T14" fmla="*/ 0 w 1119"/>
                <a:gd name="T15" fmla="*/ 0 h 1411"/>
                <a:gd name="T16" fmla="*/ 0 w 1119"/>
                <a:gd name="T17" fmla="*/ 0 h 1411"/>
                <a:gd name="T18" fmla="*/ 0 w 1119"/>
                <a:gd name="T19" fmla="*/ 0 h 1411"/>
                <a:gd name="T20" fmla="*/ 0 w 1119"/>
                <a:gd name="T21" fmla="*/ 0 h 1411"/>
                <a:gd name="T22" fmla="*/ 0 w 1119"/>
                <a:gd name="T23" fmla="*/ 0 h 1411"/>
                <a:gd name="T24" fmla="*/ 0 w 1119"/>
                <a:gd name="T25" fmla="*/ 0 h 1411"/>
                <a:gd name="T26" fmla="*/ 0 w 1119"/>
                <a:gd name="T27" fmla="*/ 0 h 1411"/>
                <a:gd name="T28" fmla="*/ 0 w 1119"/>
                <a:gd name="T29" fmla="*/ 0 h 1411"/>
                <a:gd name="T30" fmla="*/ 0 w 1119"/>
                <a:gd name="T31" fmla="*/ 0 h 1411"/>
                <a:gd name="T32" fmla="*/ 0 w 1119"/>
                <a:gd name="T33" fmla="*/ 0 h 1411"/>
                <a:gd name="T34" fmla="*/ 0 w 1119"/>
                <a:gd name="T35" fmla="*/ 0 h 1411"/>
                <a:gd name="T36" fmla="*/ 0 w 1119"/>
                <a:gd name="T37" fmla="*/ 0 h 1411"/>
                <a:gd name="T38" fmla="*/ 0 w 1119"/>
                <a:gd name="T39" fmla="*/ 0 h 1411"/>
                <a:gd name="T40" fmla="*/ 0 w 1119"/>
                <a:gd name="T41" fmla="*/ 0 h 1411"/>
                <a:gd name="T42" fmla="*/ 0 w 1119"/>
                <a:gd name="T43" fmla="*/ 0 h 1411"/>
                <a:gd name="T44" fmla="*/ 0 w 1119"/>
                <a:gd name="T45" fmla="*/ 0 h 1411"/>
                <a:gd name="T46" fmla="*/ 0 w 1119"/>
                <a:gd name="T47" fmla="*/ 0 h 1411"/>
                <a:gd name="T48" fmla="*/ 0 w 1119"/>
                <a:gd name="T49" fmla="*/ 0 h 1411"/>
                <a:gd name="T50" fmla="*/ 0 w 1119"/>
                <a:gd name="T51" fmla="*/ 0 h 1411"/>
                <a:gd name="T52" fmla="*/ 0 w 1119"/>
                <a:gd name="T53" fmla="*/ 0 h 1411"/>
                <a:gd name="T54" fmla="*/ 0 w 1119"/>
                <a:gd name="T55" fmla="*/ 0 h 1411"/>
                <a:gd name="T56" fmla="*/ 0 w 1119"/>
                <a:gd name="T57" fmla="*/ 0 h 1411"/>
                <a:gd name="T58" fmla="*/ 0 w 1119"/>
                <a:gd name="T59" fmla="*/ 0 h 1411"/>
                <a:gd name="T60" fmla="*/ 0 w 1119"/>
                <a:gd name="T61" fmla="*/ 0 h 1411"/>
                <a:gd name="T62" fmla="*/ 0 w 1119"/>
                <a:gd name="T63" fmla="*/ 0 h 1411"/>
                <a:gd name="T64" fmla="*/ 0 w 1119"/>
                <a:gd name="T65" fmla="*/ 0 h 1411"/>
                <a:gd name="T66" fmla="*/ 0 w 1119"/>
                <a:gd name="T67" fmla="*/ 0 h 1411"/>
                <a:gd name="T68" fmla="*/ 0 w 1119"/>
                <a:gd name="T69" fmla="*/ 0 h 1411"/>
                <a:gd name="T70" fmla="*/ 0 w 1119"/>
                <a:gd name="T71" fmla="*/ 0 h 1411"/>
                <a:gd name="T72" fmla="*/ 0 w 1119"/>
                <a:gd name="T73" fmla="*/ 0 h 1411"/>
                <a:gd name="T74" fmla="*/ 0 w 1119"/>
                <a:gd name="T75" fmla="*/ 0 h 1411"/>
                <a:gd name="T76" fmla="*/ 0 w 1119"/>
                <a:gd name="T77" fmla="*/ 0 h 1411"/>
                <a:gd name="T78" fmla="*/ 0 w 1119"/>
                <a:gd name="T79" fmla="*/ 0 h 1411"/>
                <a:gd name="T80" fmla="*/ 0 w 1119"/>
                <a:gd name="T81" fmla="*/ 0 h 1411"/>
                <a:gd name="T82" fmla="*/ 0 w 1119"/>
                <a:gd name="T83" fmla="*/ 0 h 1411"/>
                <a:gd name="T84" fmla="*/ 0 w 1119"/>
                <a:gd name="T85" fmla="*/ 0 h 1411"/>
                <a:gd name="T86" fmla="*/ 0 w 1119"/>
                <a:gd name="T87" fmla="*/ 0 h 1411"/>
                <a:gd name="T88" fmla="*/ 0 w 1119"/>
                <a:gd name="T89" fmla="*/ 0 h 1411"/>
                <a:gd name="T90" fmla="*/ 0 w 1119"/>
                <a:gd name="T91" fmla="*/ 0 h 1411"/>
                <a:gd name="T92" fmla="*/ 0 w 1119"/>
                <a:gd name="T93" fmla="*/ 0 h 1411"/>
                <a:gd name="T94" fmla="*/ 0 w 1119"/>
                <a:gd name="T95" fmla="*/ 0 h 1411"/>
                <a:gd name="T96" fmla="*/ 0 w 1119"/>
                <a:gd name="T97" fmla="*/ 0 h 1411"/>
                <a:gd name="T98" fmla="*/ 0 w 1119"/>
                <a:gd name="T99" fmla="*/ 0 h 1411"/>
                <a:gd name="T100" fmla="*/ 0 w 1119"/>
                <a:gd name="T101" fmla="*/ 0 h 1411"/>
                <a:gd name="T102" fmla="*/ 0 w 1119"/>
                <a:gd name="T103" fmla="*/ 0 h 1411"/>
                <a:gd name="T104" fmla="*/ 0 w 1119"/>
                <a:gd name="T105" fmla="*/ 0 h 1411"/>
                <a:gd name="T106" fmla="*/ 0 w 1119"/>
                <a:gd name="T107" fmla="*/ 0 h 1411"/>
                <a:gd name="T108" fmla="*/ 0 w 1119"/>
                <a:gd name="T109" fmla="*/ 0 h 1411"/>
                <a:gd name="T110" fmla="*/ 0 w 1119"/>
                <a:gd name="T111" fmla="*/ 0 h 1411"/>
                <a:gd name="T112" fmla="*/ 0 w 1119"/>
                <a:gd name="T113" fmla="*/ 0 h 14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19"/>
                <a:gd name="T172" fmla="*/ 0 h 1411"/>
                <a:gd name="T173" fmla="*/ 1119 w 1119"/>
                <a:gd name="T174" fmla="*/ 1411 h 141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19" h="1411">
                  <a:moveTo>
                    <a:pt x="1119" y="584"/>
                  </a:moveTo>
                  <a:lnTo>
                    <a:pt x="834" y="467"/>
                  </a:lnTo>
                  <a:lnTo>
                    <a:pt x="823" y="494"/>
                  </a:lnTo>
                  <a:lnTo>
                    <a:pt x="816" y="520"/>
                  </a:lnTo>
                  <a:lnTo>
                    <a:pt x="808" y="548"/>
                  </a:lnTo>
                  <a:lnTo>
                    <a:pt x="801" y="577"/>
                  </a:lnTo>
                  <a:lnTo>
                    <a:pt x="793" y="615"/>
                  </a:lnTo>
                  <a:lnTo>
                    <a:pt x="788" y="646"/>
                  </a:lnTo>
                  <a:lnTo>
                    <a:pt x="783" y="680"/>
                  </a:lnTo>
                  <a:lnTo>
                    <a:pt x="780" y="718"/>
                  </a:lnTo>
                  <a:lnTo>
                    <a:pt x="777" y="757"/>
                  </a:lnTo>
                  <a:lnTo>
                    <a:pt x="777" y="827"/>
                  </a:lnTo>
                  <a:lnTo>
                    <a:pt x="779" y="863"/>
                  </a:lnTo>
                  <a:lnTo>
                    <a:pt x="780" y="898"/>
                  </a:lnTo>
                  <a:lnTo>
                    <a:pt x="785" y="932"/>
                  </a:lnTo>
                  <a:lnTo>
                    <a:pt x="792" y="966"/>
                  </a:lnTo>
                  <a:lnTo>
                    <a:pt x="798" y="999"/>
                  </a:lnTo>
                  <a:lnTo>
                    <a:pt x="806" y="1038"/>
                  </a:lnTo>
                  <a:lnTo>
                    <a:pt x="818" y="1074"/>
                  </a:lnTo>
                  <a:lnTo>
                    <a:pt x="283" y="1411"/>
                  </a:lnTo>
                  <a:lnTo>
                    <a:pt x="272" y="1377"/>
                  </a:lnTo>
                  <a:lnTo>
                    <a:pt x="260" y="1347"/>
                  </a:lnTo>
                  <a:lnTo>
                    <a:pt x="250" y="1320"/>
                  </a:lnTo>
                  <a:lnTo>
                    <a:pt x="241" y="1289"/>
                  </a:lnTo>
                  <a:lnTo>
                    <a:pt x="233" y="1262"/>
                  </a:lnTo>
                  <a:lnTo>
                    <a:pt x="223" y="1233"/>
                  </a:lnTo>
                  <a:lnTo>
                    <a:pt x="216" y="1205"/>
                  </a:lnTo>
                  <a:lnTo>
                    <a:pt x="210" y="1179"/>
                  </a:lnTo>
                  <a:lnTo>
                    <a:pt x="203" y="1151"/>
                  </a:lnTo>
                  <a:lnTo>
                    <a:pt x="195" y="1118"/>
                  </a:lnTo>
                  <a:lnTo>
                    <a:pt x="190" y="1084"/>
                  </a:lnTo>
                  <a:lnTo>
                    <a:pt x="183" y="1053"/>
                  </a:lnTo>
                  <a:lnTo>
                    <a:pt x="177" y="1022"/>
                  </a:lnTo>
                  <a:lnTo>
                    <a:pt x="174" y="986"/>
                  </a:lnTo>
                  <a:lnTo>
                    <a:pt x="170" y="952"/>
                  </a:lnTo>
                  <a:lnTo>
                    <a:pt x="167" y="912"/>
                  </a:lnTo>
                  <a:lnTo>
                    <a:pt x="164" y="875"/>
                  </a:lnTo>
                  <a:lnTo>
                    <a:pt x="164" y="837"/>
                  </a:lnTo>
                  <a:lnTo>
                    <a:pt x="164" y="798"/>
                  </a:lnTo>
                  <a:lnTo>
                    <a:pt x="164" y="749"/>
                  </a:lnTo>
                  <a:lnTo>
                    <a:pt x="165" y="705"/>
                  </a:lnTo>
                  <a:lnTo>
                    <a:pt x="167" y="675"/>
                  </a:lnTo>
                  <a:lnTo>
                    <a:pt x="170" y="639"/>
                  </a:lnTo>
                  <a:lnTo>
                    <a:pt x="174" y="605"/>
                  </a:lnTo>
                  <a:lnTo>
                    <a:pt x="179" y="564"/>
                  </a:lnTo>
                  <a:lnTo>
                    <a:pt x="185" y="528"/>
                  </a:lnTo>
                  <a:lnTo>
                    <a:pt x="192" y="495"/>
                  </a:lnTo>
                  <a:lnTo>
                    <a:pt x="200" y="454"/>
                  </a:lnTo>
                  <a:lnTo>
                    <a:pt x="208" y="422"/>
                  </a:lnTo>
                  <a:lnTo>
                    <a:pt x="216" y="382"/>
                  </a:lnTo>
                  <a:lnTo>
                    <a:pt x="226" y="350"/>
                  </a:lnTo>
                  <a:lnTo>
                    <a:pt x="237" y="314"/>
                  </a:lnTo>
                  <a:lnTo>
                    <a:pt x="249" y="278"/>
                  </a:lnTo>
                  <a:lnTo>
                    <a:pt x="265" y="234"/>
                  </a:lnTo>
                  <a:lnTo>
                    <a:pt x="0" y="122"/>
                  </a:lnTo>
                  <a:lnTo>
                    <a:pt x="697" y="0"/>
                  </a:lnTo>
                  <a:lnTo>
                    <a:pt x="1119" y="584"/>
                  </a:lnTo>
                  <a:close/>
                </a:path>
              </a:pathLst>
            </a:custGeom>
            <a:solidFill>
              <a:srgbClr val="FFFF99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sp>
          <p:nvSpPr>
            <p:cNvPr id="8216" name="Freeform 31"/>
            <p:cNvSpPr>
              <a:spLocks/>
            </p:cNvSpPr>
            <p:nvPr/>
          </p:nvSpPr>
          <p:spPr bwMode="auto">
            <a:xfrm>
              <a:off x="2378" y="2612"/>
              <a:ext cx="574" cy="572"/>
            </a:xfrm>
            <a:custGeom>
              <a:avLst/>
              <a:gdLst>
                <a:gd name="T0" fmla="*/ 0 w 1270"/>
                <a:gd name="T1" fmla="*/ 0 h 1209"/>
                <a:gd name="T2" fmla="*/ 0 w 1270"/>
                <a:gd name="T3" fmla="*/ 0 h 1209"/>
                <a:gd name="T4" fmla="*/ 0 w 1270"/>
                <a:gd name="T5" fmla="*/ 0 h 1209"/>
                <a:gd name="T6" fmla="*/ 0 w 1270"/>
                <a:gd name="T7" fmla="*/ 0 h 1209"/>
                <a:gd name="T8" fmla="*/ 0 w 1270"/>
                <a:gd name="T9" fmla="*/ 0 h 1209"/>
                <a:gd name="T10" fmla="*/ 0 w 1270"/>
                <a:gd name="T11" fmla="*/ 0 h 1209"/>
                <a:gd name="T12" fmla="*/ 0 w 1270"/>
                <a:gd name="T13" fmla="*/ 0 h 1209"/>
                <a:gd name="T14" fmla="*/ 0 w 1270"/>
                <a:gd name="T15" fmla="*/ 0 h 1209"/>
                <a:gd name="T16" fmla="*/ 0 w 1270"/>
                <a:gd name="T17" fmla="*/ 0 h 1209"/>
                <a:gd name="T18" fmla="*/ 0 w 1270"/>
                <a:gd name="T19" fmla="*/ 0 h 1209"/>
                <a:gd name="T20" fmla="*/ 0 w 1270"/>
                <a:gd name="T21" fmla="*/ 0 h 1209"/>
                <a:gd name="T22" fmla="*/ 0 w 1270"/>
                <a:gd name="T23" fmla="*/ 0 h 1209"/>
                <a:gd name="T24" fmla="*/ 0 w 1270"/>
                <a:gd name="T25" fmla="*/ 0 h 1209"/>
                <a:gd name="T26" fmla="*/ 0 w 1270"/>
                <a:gd name="T27" fmla="*/ 0 h 1209"/>
                <a:gd name="T28" fmla="*/ 0 w 1270"/>
                <a:gd name="T29" fmla="*/ 0 h 1209"/>
                <a:gd name="T30" fmla="*/ 0 w 1270"/>
                <a:gd name="T31" fmla="*/ 0 h 1209"/>
                <a:gd name="T32" fmla="*/ 0 w 1270"/>
                <a:gd name="T33" fmla="*/ 0 h 1209"/>
                <a:gd name="T34" fmla="*/ 0 w 1270"/>
                <a:gd name="T35" fmla="*/ 0 h 1209"/>
                <a:gd name="T36" fmla="*/ 0 w 1270"/>
                <a:gd name="T37" fmla="*/ 0 h 1209"/>
                <a:gd name="T38" fmla="*/ 0 w 1270"/>
                <a:gd name="T39" fmla="*/ 0 h 1209"/>
                <a:gd name="T40" fmla="*/ 0 w 1270"/>
                <a:gd name="T41" fmla="*/ 0 h 1209"/>
                <a:gd name="T42" fmla="*/ 0 w 1270"/>
                <a:gd name="T43" fmla="*/ 0 h 1209"/>
                <a:gd name="T44" fmla="*/ 0 w 1270"/>
                <a:gd name="T45" fmla="*/ 0 h 1209"/>
                <a:gd name="T46" fmla="*/ 0 w 1270"/>
                <a:gd name="T47" fmla="*/ 0 h 1209"/>
                <a:gd name="T48" fmla="*/ 0 w 1270"/>
                <a:gd name="T49" fmla="*/ 0 h 1209"/>
                <a:gd name="T50" fmla="*/ 0 w 1270"/>
                <a:gd name="T51" fmla="*/ 0 h 1209"/>
                <a:gd name="T52" fmla="*/ 0 w 1270"/>
                <a:gd name="T53" fmla="*/ 0 h 1209"/>
                <a:gd name="T54" fmla="*/ 0 w 1270"/>
                <a:gd name="T55" fmla="*/ 0 h 1209"/>
                <a:gd name="T56" fmla="*/ 0 w 1270"/>
                <a:gd name="T57" fmla="*/ 0 h 1209"/>
                <a:gd name="T58" fmla="*/ 0 w 1270"/>
                <a:gd name="T59" fmla="*/ 0 h 1209"/>
                <a:gd name="T60" fmla="*/ 0 w 1270"/>
                <a:gd name="T61" fmla="*/ 0 h 1209"/>
                <a:gd name="T62" fmla="*/ 0 w 1270"/>
                <a:gd name="T63" fmla="*/ 0 h 1209"/>
                <a:gd name="T64" fmla="*/ 0 w 1270"/>
                <a:gd name="T65" fmla="*/ 0 h 1209"/>
                <a:gd name="T66" fmla="*/ 0 w 1270"/>
                <a:gd name="T67" fmla="*/ 0 h 1209"/>
                <a:gd name="T68" fmla="*/ 0 w 1270"/>
                <a:gd name="T69" fmla="*/ 0 h 1209"/>
                <a:gd name="T70" fmla="*/ 0 w 1270"/>
                <a:gd name="T71" fmla="*/ 0 h 1209"/>
                <a:gd name="T72" fmla="*/ 0 w 1270"/>
                <a:gd name="T73" fmla="*/ 0 h 1209"/>
                <a:gd name="T74" fmla="*/ 0 w 1270"/>
                <a:gd name="T75" fmla="*/ 0 h 1209"/>
                <a:gd name="T76" fmla="*/ 0 w 1270"/>
                <a:gd name="T77" fmla="*/ 0 h 1209"/>
                <a:gd name="T78" fmla="*/ 0 w 1270"/>
                <a:gd name="T79" fmla="*/ 0 h 1209"/>
                <a:gd name="T80" fmla="*/ 0 w 1270"/>
                <a:gd name="T81" fmla="*/ 0 h 1209"/>
                <a:gd name="T82" fmla="*/ 0 w 1270"/>
                <a:gd name="T83" fmla="*/ 0 h 1209"/>
                <a:gd name="T84" fmla="*/ 0 w 1270"/>
                <a:gd name="T85" fmla="*/ 0 h 1209"/>
                <a:gd name="T86" fmla="*/ 0 w 1270"/>
                <a:gd name="T87" fmla="*/ 0 h 1209"/>
                <a:gd name="T88" fmla="*/ 0 w 1270"/>
                <a:gd name="T89" fmla="*/ 0 h 1209"/>
                <a:gd name="T90" fmla="*/ 0 w 1270"/>
                <a:gd name="T91" fmla="*/ 0 h 1209"/>
                <a:gd name="T92" fmla="*/ 0 w 1270"/>
                <a:gd name="T93" fmla="*/ 0 h 1209"/>
                <a:gd name="T94" fmla="*/ 0 w 1270"/>
                <a:gd name="T95" fmla="*/ 0 h 1209"/>
                <a:gd name="T96" fmla="*/ 0 w 1270"/>
                <a:gd name="T97" fmla="*/ 0 h 1209"/>
                <a:gd name="T98" fmla="*/ 0 w 1270"/>
                <a:gd name="T99" fmla="*/ 0 h 1209"/>
                <a:gd name="T100" fmla="*/ 0 w 1270"/>
                <a:gd name="T101" fmla="*/ 0 h 1209"/>
                <a:gd name="T102" fmla="*/ 0 w 1270"/>
                <a:gd name="T103" fmla="*/ 0 h 1209"/>
                <a:gd name="T104" fmla="*/ 0 w 1270"/>
                <a:gd name="T105" fmla="*/ 0 h 1209"/>
                <a:gd name="T106" fmla="*/ 0 w 1270"/>
                <a:gd name="T107" fmla="*/ 0 h 1209"/>
                <a:gd name="T108" fmla="*/ 0 w 1270"/>
                <a:gd name="T109" fmla="*/ 0 h 1209"/>
                <a:gd name="T110" fmla="*/ 0 w 1270"/>
                <a:gd name="T111" fmla="*/ 0 h 1209"/>
                <a:gd name="T112" fmla="*/ 0 w 1270"/>
                <a:gd name="T113" fmla="*/ 0 h 1209"/>
                <a:gd name="T114" fmla="*/ 0 w 1270"/>
                <a:gd name="T115" fmla="*/ 0 h 1209"/>
                <a:gd name="T116" fmla="*/ 0 w 1270"/>
                <a:gd name="T117" fmla="*/ 0 h 12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70"/>
                <a:gd name="T178" fmla="*/ 0 h 1209"/>
                <a:gd name="T179" fmla="*/ 1270 w 1270"/>
                <a:gd name="T180" fmla="*/ 1209 h 12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70" h="1209">
                  <a:moveTo>
                    <a:pt x="1009" y="1209"/>
                  </a:moveTo>
                  <a:lnTo>
                    <a:pt x="983" y="1196"/>
                  </a:lnTo>
                  <a:lnTo>
                    <a:pt x="961" y="1184"/>
                  </a:lnTo>
                  <a:lnTo>
                    <a:pt x="938" y="1173"/>
                  </a:lnTo>
                  <a:lnTo>
                    <a:pt x="917" y="1162"/>
                  </a:lnTo>
                  <a:lnTo>
                    <a:pt x="894" y="1148"/>
                  </a:lnTo>
                  <a:lnTo>
                    <a:pt x="871" y="1135"/>
                  </a:lnTo>
                  <a:lnTo>
                    <a:pt x="850" y="1121"/>
                  </a:lnTo>
                  <a:lnTo>
                    <a:pt x="827" y="1108"/>
                  </a:lnTo>
                  <a:lnTo>
                    <a:pt x="803" y="1090"/>
                  </a:lnTo>
                  <a:lnTo>
                    <a:pt x="775" y="1072"/>
                  </a:lnTo>
                  <a:lnTo>
                    <a:pt x="754" y="1055"/>
                  </a:lnTo>
                  <a:lnTo>
                    <a:pt x="732" y="1037"/>
                  </a:lnTo>
                  <a:lnTo>
                    <a:pt x="708" y="1019"/>
                  </a:lnTo>
                  <a:lnTo>
                    <a:pt x="682" y="1000"/>
                  </a:lnTo>
                  <a:lnTo>
                    <a:pt x="659" y="980"/>
                  </a:lnTo>
                  <a:lnTo>
                    <a:pt x="634" y="959"/>
                  </a:lnTo>
                  <a:lnTo>
                    <a:pt x="615" y="941"/>
                  </a:lnTo>
                  <a:lnTo>
                    <a:pt x="587" y="915"/>
                  </a:lnTo>
                  <a:lnTo>
                    <a:pt x="564" y="893"/>
                  </a:lnTo>
                  <a:lnTo>
                    <a:pt x="544" y="872"/>
                  </a:lnTo>
                  <a:lnTo>
                    <a:pt x="522" y="848"/>
                  </a:lnTo>
                  <a:lnTo>
                    <a:pt x="505" y="830"/>
                  </a:lnTo>
                  <a:lnTo>
                    <a:pt x="486" y="807"/>
                  </a:lnTo>
                  <a:lnTo>
                    <a:pt x="466" y="784"/>
                  </a:lnTo>
                  <a:lnTo>
                    <a:pt x="445" y="756"/>
                  </a:lnTo>
                  <a:lnTo>
                    <a:pt x="425" y="733"/>
                  </a:lnTo>
                  <a:lnTo>
                    <a:pt x="405" y="707"/>
                  </a:lnTo>
                  <a:lnTo>
                    <a:pt x="383" y="676"/>
                  </a:lnTo>
                  <a:lnTo>
                    <a:pt x="363" y="648"/>
                  </a:lnTo>
                  <a:lnTo>
                    <a:pt x="342" y="617"/>
                  </a:lnTo>
                  <a:lnTo>
                    <a:pt x="322" y="586"/>
                  </a:lnTo>
                  <a:lnTo>
                    <a:pt x="304" y="553"/>
                  </a:lnTo>
                  <a:lnTo>
                    <a:pt x="285" y="519"/>
                  </a:lnTo>
                  <a:lnTo>
                    <a:pt x="271" y="489"/>
                  </a:lnTo>
                  <a:lnTo>
                    <a:pt x="255" y="462"/>
                  </a:lnTo>
                  <a:lnTo>
                    <a:pt x="242" y="430"/>
                  </a:lnTo>
                  <a:lnTo>
                    <a:pt x="0" y="545"/>
                  </a:lnTo>
                  <a:lnTo>
                    <a:pt x="399" y="0"/>
                  </a:lnTo>
                  <a:lnTo>
                    <a:pt x="1074" y="59"/>
                  </a:lnTo>
                  <a:lnTo>
                    <a:pt x="803" y="180"/>
                  </a:lnTo>
                  <a:lnTo>
                    <a:pt x="819" y="215"/>
                  </a:lnTo>
                  <a:lnTo>
                    <a:pt x="839" y="251"/>
                  </a:lnTo>
                  <a:lnTo>
                    <a:pt x="863" y="290"/>
                  </a:lnTo>
                  <a:lnTo>
                    <a:pt x="891" y="332"/>
                  </a:lnTo>
                  <a:lnTo>
                    <a:pt x="916" y="365"/>
                  </a:lnTo>
                  <a:lnTo>
                    <a:pt x="943" y="398"/>
                  </a:lnTo>
                  <a:lnTo>
                    <a:pt x="970" y="430"/>
                  </a:lnTo>
                  <a:lnTo>
                    <a:pt x="997" y="458"/>
                  </a:lnTo>
                  <a:lnTo>
                    <a:pt x="1027" y="484"/>
                  </a:lnTo>
                  <a:lnTo>
                    <a:pt x="1058" y="514"/>
                  </a:lnTo>
                  <a:lnTo>
                    <a:pt x="1089" y="538"/>
                  </a:lnTo>
                  <a:lnTo>
                    <a:pt x="1118" y="563"/>
                  </a:lnTo>
                  <a:lnTo>
                    <a:pt x="1148" y="584"/>
                  </a:lnTo>
                  <a:lnTo>
                    <a:pt x="1184" y="607"/>
                  </a:lnTo>
                  <a:lnTo>
                    <a:pt x="1220" y="628"/>
                  </a:lnTo>
                  <a:lnTo>
                    <a:pt x="1246" y="640"/>
                  </a:lnTo>
                  <a:lnTo>
                    <a:pt x="1270" y="653"/>
                  </a:lnTo>
                  <a:lnTo>
                    <a:pt x="1009" y="1209"/>
                  </a:lnTo>
                  <a:close/>
                </a:path>
              </a:pathLst>
            </a:custGeom>
            <a:solidFill>
              <a:srgbClr val="FF6600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8198" name="Group 37"/>
          <p:cNvGrpSpPr>
            <a:grpSpLocks/>
          </p:cNvGrpSpPr>
          <p:nvPr/>
        </p:nvGrpSpPr>
        <p:grpSpPr bwMode="auto">
          <a:xfrm>
            <a:off x="1676400" y="5178425"/>
            <a:ext cx="3849688" cy="1527175"/>
            <a:chOff x="1008" y="2812"/>
            <a:chExt cx="2425" cy="962"/>
          </a:xfrm>
        </p:grpSpPr>
        <p:sp>
          <p:nvSpPr>
            <p:cNvPr id="8212" name="Text Box 26"/>
            <p:cNvSpPr txBox="1">
              <a:spLocks noChangeArrowheads="1"/>
            </p:cNvSpPr>
            <p:nvPr/>
          </p:nvSpPr>
          <p:spPr bwMode="auto">
            <a:xfrm>
              <a:off x="1008" y="3408"/>
              <a:ext cx="212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MX" altLang="es-AR" sz="1600" b="1">
                  <a:latin typeface="Arial" pitchFamily="34" charset="0"/>
                </a:rPr>
                <a:t>Precios en función</a:t>
              </a:r>
              <a:br>
                <a:rPr lang="es-MX" altLang="es-AR" sz="1600" b="1">
                  <a:latin typeface="Arial" pitchFamily="34" charset="0"/>
                </a:rPr>
              </a:br>
              <a:r>
                <a:rPr lang="es-MX" altLang="es-AR" sz="1600" b="1">
                  <a:latin typeface="Arial" pitchFamily="34" charset="0"/>
                </a:rPr>
                <a:t>del riesgo</a:t>
              </a:r>
              <a:endParaRPr lang="es-ES" altLang="es-AR" sz="1600" b="1">
                <a:latin typeface="Arial" pitchFamily="34" charset="0"/>
              </a:endParaRPr>
            </a:p>
          </p:txBody>
        </p:sp>
        <p:sp>
          <p:nvSpPr>
            <p:cNvPr id="8213" name="Freeform 32"/>
            <p:cNvSpPr>
              <a:spLocks/>
            </p:cNvSpPr>
            <p:nvPr/>
          </p:nvSpPr>
          <p:spPr bwMode="auto">
            <a:xfrm>
              <a:off x="2810" y="2812"/>
              <a:ext cx="623" cy="522"/>
            </a:xfrm>
            <a:custGeom>
              <a:avLst/>
              <a:gdLst>
                <a:gd name="T0" fmla="*/ 0 w 1380"/>
                <a:gd name="T1" fmla="*/ 0 h 1104"/>
                <a:gd name="T2" fmla="*/ 0 w 1380"/>
                <a:gd name="T3" fmla="*/ 0 h 1104"/>
                <a:gd name="T4" fmla="*/ 0 w 1380"/>
                <a:gd name="T5" fmla="*/ 0 h 1104"/>
                <a:gd name="T6" fmla="*/ 0 w 1380"/>
                <a:gd name="T7" fmla="*/ 0 h 1104"/>
                <a:gd name="T8" fmla="*/ 0 w 1380"/>
                <a:gd name="T9" fmla="*/ 0 h 1104"/>
                <a:gd name="T10" fmla="*/ 0 w 1380"/>
                <a:gd name="T11" fmla="*/ 0 h 1104"/>
                <a:gd name="T12" fmla="*/ 0 w 1380"/>
                <a:gd name="T13" fmla="*/ 0 h 1104"/>
                <a:gd name="T14" fmla="*/ 0 w 1380"/>
                <a:gd name="T15" fmla="*/ 0 h 1104"/>
                <a:gd name="T16" fmla="*/ 0 w 1380"/>
                <a:gd name="T17" fmla="*/ 0 h 1104"/>
                <a:gd name="T18" fmla="*/ 0 w 1380"/>
                <a:gd name="T19" fmla="*/ 0 h 1104"/>
                <a:gd name="T20" fmla="*/ 0 w 1380"/>
                <a:gd name="T21" fmla="*/ 0 h 1104"/>
                <a:gd name="T22" fmla="*/ 0 w 1380"/>
                <a:gd name="T23" fmla="*/ 0 h 1104"/>
                <a:gd name="T24" fmla="*/ 0 w 1380"/>
                <a:gd name="T25" fmla="*/ 0 h 1104"/>
                <a:gd name="T26" fmla="*/ 0 w 1380"/>
                <a:gd name="T27" fmla="*/ 0 h 1104"/>
                <a:gd name="T28" fmla="*/ 0 w 1380"/>
                <a:gd name="T29" fmla="*/ 0 h 1104"/>
                <a:gd name="T30" fmla="*/ 0 w 1380"/>
                <a:gd name="T31" fmla="*/ 0 h 1104"/>
                <a:gd name="T32" fmla="*/ 0 w 1380"/>
                <a:gd name="T33" fmla="*/ 0 h 1104"/>
                <a:gd name="T34" fmla="*/ 0 w 1380"/>
                <a:gd name="T35" fmla="*/ 0 h 1104"/>
                <a:gd name="T36" fmla="*/ 0 w 1380"/>
                <a:gd name="T37" fmla="*/ 0 h 1104"/>
                <a:gd name="T38" fmla="*/ 0 w 1380"/>
                <a:gd name="T39" fmla="*/ 0 h 1104"/>
                <a:gd name="T40" fmla="*/ 0 w 1380"/>
                <a:gd name="T41" fmla="*/ 0 h 1104"/>
                <a:gd name="T42" fmla="*/ 0 w 1380"/>
                <a:gd name="T43" fmla="*/ 0 h 1104"/>
                <a:gd name="T44" fmla="*/ 0 w 1380"/>
                <a:gd name="T45" fmla="*/ 0 h 1104"/>
                <a:gd name="T46" fmla="*/ 0 w 1380"/>
                <a:gd name="T47" fmla="*/ 0 h 1104"/>
                <a:gd name="T48" fmla="*/ 0 w 1380"/>
                <a:gd name="T49" fmla="*/ 0 h 1104"/>
                <a:gd name="T50" fmla="*/ 0 w 1380"/>
                <a:gd name="T51" fmla="*/ 0 h 1104"/>
                <a:gd name="T52" fmla="*/ 0 w 1380"/>
                <a:gd name="T53" fmla="*/ 0 h 1104"/>
                <a:gd name="T54" fmla="*/ 0 w 1380"/>
                <a:gd name="T55" fmla="*/ 0 h 1104"/>
                <a:gd name="T56" fmla="*/ 0 w 1380"/>
                <a:gd name="T57" fmla="*/ 0 h 1104"/>
                <a:gd name="T58" fmla="*/ 0 w 1380"/>
                <a:gd name="T59" fmla="*/ 0 h 1104"/>
                <a:gd name="T60" fmla="*/ 0 w 1380"/>
                <a:gd name="T61" fmla="*/ 0 h 1104"/>
                <a:gd name="T62" fmla="*/ 0 w 1380"/>
                <a:gd name="T63" fmla="*/ 0 h 1104"/>
                <a:gd name="T64" fmla="*/ 0 w 1380"/>
                <a:gd name="T65" fmla="*/ 0 h 1104"/>
                <a:gd name="T66" fmla="*/ 0 w 1380"/>
                <a:gd name="T67" fmla="*/ 0 h 1104"/>
                <a:gd name="T68" fmla="*/ 0 w 1380"/>
                <a:gd name="T69" fmla="*/ 0 h 1104"/>
                <a:gd name="T70" fmla="*/ 0 w 1380"/>
                <a:gd name="T71" fmla="*/ 0 h 1104"/>
                <a:gd name="T72" fmla="*/ 0 w 1380"/>
                <a:gd name="T73" fmla="*/ 0 h 1104"/>
                <a:gd name="T74" fmla="*/ 0 w 1380"/>
                <a:gd name="T75" fmla="*/ 0 h 1104"/>
                <a:gd name="T76" fmla="*/ 0 w 1380"/>
                <a:gd name="T77" fmla="*/ 0 h 1104"/>
                <a:gd name="T78" fmla="*/ 0 w 1380"/>
                <a:gd name="T79" fmla="*/ 0 h 1104"/>
                <a:gd name="T80" fmla="*/ 0 w 1380"/>
                <a:gd name="T81" fmla="*/ 0 h 1104"/>
                <a:gd name="T82" fmla="*/ 0 w 1380"/>
                <a:gd name="T83" fmla="*/ 0 h 1104"/>
                <a:gd name="T84" fmla="*/ 0 w 1380"/>
                <a:gd name="T85" fmla="*/ 0 h 1104"/>
                <a:gd name="T86" fmla="*/ 0 w 1380"/>
                <a:gd name="T87" fmla="*/ 0 h 1104"/>
                <a:gd name="T88" fmla="*/ 0 w 1380"/>
                <a:gd name="T89" fmla="*/ 0 h 1104"/>
                <a:gd name="T90" fmla="*/ 0 w 1380"/>
                <a:gd name="T91" fmla="*/ 0 h 1104"/>
                <a:gd name="T92" fmla="*/ 0 w 1380"/>
                <a:gd name="T93" fmla="*/ 0 h 1104"/>
                <a:gd name="T94" fmla="*/ 0 w 1380"/>
                <a:gd name="T95" fmla="*/ 0 h 1104"/>
                <a:gd name="T96" fmla="*/ 0 w 1380"/>
                <a:gd name="T97" fmla="*/ 0 h 1104"/>
                <a:gd name="T98" fmla="*/ 0 w 1380"/>
                <a:gd name="T99" fmla="*/ 0 h 1104"/>
                <a:gd name="T100" fmla="*/ 0 w 1380"/>
                <a:gd name="T101" fmla="*/ 0 h 1104"/>
                <a:gd name="T102" fmla="*/ 0 w 1380"/>
                <a:gd name="T103" fmla="*/ 0 h 1104"/>
                <a:gd name="T104" fmla="*/ 0 w 1380"/>
                <a:gd name="T105" fmla="*/ 0 h 1104"/>
                <a:gd name="T106" fmla="*/ 0 w 1380"/>
                <a:gd name="T107" fmla="*/ 0 h 1104"/>
                <a:gd name="T108" fmla="*/ 0 w 1380"/>
                <a:gd name="T109" fmla="*/ 0 h 1104"/>
                <a:gd name="T110" fmla="*/ 0 w 1380"/>
                <a:gd name="T111" fmla="*/ 0 h 1104"/>
                <a:gd name="T112" fmla="*/ 0 w 1380"/>
                <a:gd name="T113" fmla="*/ 0 h 11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80"/>
                <a:gd name="T172" fmla="*/ 0 h 1104"/>
                <a:gd name="T173" fmla="*/ 1380 w 1380"/>
                <a:gd name="T174" fmla="*/ 1104 h 11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80" h="1104">
                  <a:moveTo>
                    <a:pt x="553" y="0"/>
                  </a:moveTo>
                  <a:lnTo>
                    <a:pt x="439" y="285"/>
                  </a:lnTo>
                  <a:lnTo>
                    <a:pt x="465" y="296"/>
                  </a:lnTo>
                  <a:lnTo>
                    <a:pt x="489" y="303"/>
                  </a:lnTo>
                  <a:lnTo>
                    <a:pt x="517" y="311"/>
                  </a:lnTo>
                  <a:lnTo>
                    <a:pt x="548" y="319"/>
                  </a:lnTo>
                  <a:lnTo>
                    <a:pt x="584" y="326"/>
                  </a:lnTo>
                  <a:lnTo>
                    <a:pt x="617" y="331"/>
                  </a:lnTo>
                  <a:lnTo>
                    <a:pt x="650" y="336"/>
                  </a:lnTo>
                  <a:lnTo>
                    <a:pt x="687" y="340"/>
                  </a:lnTo>
                  <a:lnTo>
                    <a:pt x="726" y="344"/>
                  </a:lnTo>
                  <a:lnTo>
                    <a:pt x="797" y="344"/>
                  </a:lnTo>
                  <a:lnTo>
                    <a:pt x="834" y="342"/>
                  </a:lnTo>
                  <a:lnTo>
                    <a:pt x="867" y="339"/>
                  </a:lnTo>
                  <a:lnTo>
                    <a:pt x="901" y="334"/>
                  </a:lnTo>
                  <a:lnTo>
                    <a:pt x="937" y="327"/>
                  </a:lnTo>
                  <a:lnTo>
                    <a:pt x="968" y="322"/>
                  </a:lnTo>
                  <a:lnTo>
                    <a:pt x="1008" y="313"/>
                  </a:lnTo>
                  <a:lnTo>
                    <a:pt x="1044" y="301"/>
                  </a:lnTo>
                  <a:lnTo>
                    <a:pt x="1380" y="834"/>
                  </a:lnTo>
                  <a:lnTo>
                    <a:pt x="1348" y="847"/>
                  </a:lnTo>
                  <a:lnTo>
                    <a:pt x="1317" y="859"/>
                  </a:lnTo>
                  <a:lnTo>
                    <a:pt x="1289" y="869"/>
                  </a:lnTo>
                  <a:lnTo>
                    <a:pt x="1259" y="879"/>
                  </a:lnTo>
                  <a:lnTo>
                    <a:pt x="1232" y="887"/>
                  </a:lnTo>
                  <a:lnTo>
                    <a:pt x="1202" y="897"/>
                  </a:lnTo>
                  <a:lnTo>
                    <a:pt x="1176" y="903"/>
                  </a:lnTo>
                  <a:lnTo>
                    <a:pt x="1148" y="910"/>
                  </a:lnTo>
                  <a:lnTo>
                    <a:pt x="1120" y="916"/>
                  </a:lnTo>
                  <a:lnTo>
                    <a:pt x="1089" y="924"/>
                  </a:lnTo>
                  <a:lnTo>
                    <a:pt x="1053" y="929"/>
                  </a:lnTo>
                  <a:lnTo>
                    <a:pt x="1024" y="936"/>
                  </a:lnTo>
                  <a:lnTo>
                    <a:pt x="991" y="942"/>
                  </a:lnTo>
                  <a:lnTo>
                    <a:pt x="957" y="947"/>
                  </a:lnTo>
                  <a:lnTo>
                    <a:pt x="921" y="951"/>
                  </a:lnTo>
                  <a:lnTo>
                    <a:pt x="882" y="952"/>
                  </a:lnTo>
                  <a:lnTo>
                    <a:pt x="844" y="955"/>
                  </a:lnTo>
                  <a:lnTo>
                    <a:pt x="808" y="955"/>
                  </a:lnTo>
                  <a:lnTo>
                    <a:pt x="769" y="955"/>
                  </a:lnTo>
                  <a:lnTo>
                    <a:pt x="720" y="955"/>
                  </a:lnTo>
                  <a:lnTo>
                    <a:pt x="676" y="954"/>
                  </a:lnTo>
                  <a:lnTo>
                    <a:pt x="645" y="952"/>
                  </a:lnTo>
                  <a:lnTo>
                    <a:pt x="610" y="951"/>
                  </a:lnTo>
                  <a:lnTo>
                    <a:pt x="574" y="947"/>
                  </a:lnTo>
                  <a:lnTo>
                    <a:pt x="533" y="941"/>
                  </a:lnTo>
                  <a:lnTo>
                    <a:pt x="499" y="934"/>
                  </a:lnTo>
                  <a:lnTo>
                    <a:pt x="465" y="929"/>
                  </a:lnTo>
                  <a:lnTo>
                    <a:pt x="424" y="919"/>
                  </a:lnTo>
                  <a:lnTo>
                    <a:pt x="393" y="911"/>
                  </a:lnTo>
                  <a:lnTo>
                    <a:pt x="354" y="903"/>
                  </a:lnTo>
                  <a:lnTo>
                    <a:pt x="319" y="893"/>
                  </a:lnTo>
                  <a:lnTo>
                    <a:pt x="285" y="883"/>
                  </a:lnTo>
                  <a:lnTo>
                    <a:pt x="249" y="870"/>
                  </a:lnTo>
                  <a:lnTo>
                    <a:pt x="205" y="854"/>
                  </a:lnTo>
                  <a:lnTo>
                    <a:pt x="100" y="1104"/>
                  </a:lnTo>
                  <a:lnTo>
                    <a:pt x="0" y="396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chemeClr val="tx1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8199" name="Group 43"/>
          <p:cNvGrpSpPr>
            <a:grpSpLocks/>
          </p:cNvGrpSpPr>
          <p:nvPr/>
        </p:nvGrpSpPr>
        <p:grpSpPr bwMode="auto">
          <a:xfrm>
            <a:off x="5249863" y="5014913"/>
            <a:ext cx="3436937" cy="1558925"/>
            <a:chOff x="3259" y="2924"/>
            <a:chExt cx="2165" cy="982"/>
          </a:xfrm>
        </p:grpSpPr>
        <p:sp>
          <p:nvSpPr>
            <p:cNvPr id="8210" name="Text Box 25"/>
            <p:cNvSpPr txBox="1">
              <a:spLocks noChangeArrowheads="1"/>
            </p:cNvSpPr>
            <p:nvPr/>
          </p:nvSpPr>
          <p:spPr bwMode="auto">
            <a:xfrm>
              <a:off x="3474" y="3694"/>
              <a:ext cx="19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1600" b="1">
                  <a:latin typeface="Arial" pitchFamily="34" charset="0"/>
                </a:rPr>
                <a:t>Costos predecibles</a:t>
              </a:r>
            </a:p>
          </p:txBody>
        </p:sp>
        <p:sp>
          <p:nvSpPr>
            <p:cNvPr id="8211" name="Freeform 33"/>
            <p:cNvSpPr>
              <a:spLocks/>
            </p:cNvSpPr>
            <p:nvPr/>
          </p:nvSpPr>
          <p:spPr bwMode="auto">
            <a:xfrm>
              <a:off x="3259" y="2924"/>
              <a:ext cx="541" cy="567"/>
            </a:xfrm>
            <a:custGeom>
              <a:avLst/>
              <a:gdLst>
                <a:gd name="T0" fmla="*/ 0 w 1199"/>
                <a:gd name="T1" fmla="*/ 0 h 1199"/>
                <a:gd name="T2" fmla="*/ 0 w 1199"/>
                <a:gd name="T3" fmla="*/ 0 h 1199"/>
                <a:gd name="T4" fmla="*/ 0 w 1199"/>
                <a:gd name="T5" fmla="*/ 0 h 1199"/>
                <a:gd name="T6" fmla="*/ 0 w 1199"/>
                <a:gd name="T7" fmla="*/ 0 h 1199"/>
                <a:gd name="T8" fmla="*/ 0 w 1199"/>
                <a:gd name="T9" fmla="*/ 0 h 1199"/>
                <a:gd name="T10" fmla="*/ 0 w 1199"/>
                <a:gd name="T11" fmla="*/ 0 h 1199"/>
                <a:gd name="T12" fmla="*/ 0 w 1199"/>
                <a:gd name="T13" fmla="*/ 0 h 1199"/>
                <a:gd name="T14" fmla="*/ 0 w 1199"/>
                <a:gd name="T15" fmla="*/ 0 h 1199"/>
                <a:gd name="T16" fmla="*/ 0 w 1199"/>
                <a:gd name="T17" fmla="*/ 0 h 1199"/>
                <a:gd name="T18" fmla="*/ 0 w 1199"/>
                <a:gd name="T19" fmla="*/ 0 h 1199"/>
                <a:gd name="T20" fmla="*/ 0 w 1199"/>
                <a:gd name="T21" fmla="*/ 0 h 1199"/>
                <a:gd name="T22" fmla="*/ 0 w 1199"/>
                <a:gd name="T23" fmla="*/ 0 h 1199"/>
                <a:gd name="T24" fmla="*/ 0 w 1199"/>
                <a:gd name="T25" fmla="*/ 0 h 1199"/>
                <a:gd name="T26" fmla="*/ 0 w 1199"/>
                <a:gd name="T27" fmla="*/ 0 h 1199"/>
                <a:gd name="T28" fmla="*/ 0 w 1199"/>
                <a:gd name="T29" fmla="*/ 0 h 1199"/>
                <a:gd name="T30" fmla="*/ 0 w 1199"/>
                <a:gd name="T31" fmla="*/ 0 h 1199"/>
                <a:gd name="T32" fmla="*/ 0 w 1199"/>
                <a:gd name="T33" fmla="*/ 0 h 1199"/>
                <a:gd name="T34" fmla="*/ 0 w 1199"/>
                <a:gd name="T35" fmla="*/ 0 h 1199"/>
                <a:gd name="T36" fmla="*/ 0 w 1199"/>
                <a:gd name="T37" fmla="*/ 0 h 1199"/>
                <a:gd name="T38" fmla="*/ 0 w 1199"/>
                <a:gd name="T39" fmla="*/ 0 h 1199"/>
                <a:gd name="T40" fmla="*/ 0 w 1199"/>
                <a:gd name="T41" fmla="*/ 0 h 1199"/>
                <a:gd name="T42" fmla="*/ 0 w 1199"/>
                <a:gd name="T43" fmla="*/ 0 h 1199"/>
                <a:gd name="T44" fmla="*/ 0 w 1199"/>
                <a:gd name="T45" fmla="*/ 0 h 1199"/>
                <a:gd name="T46" fmla="*/ 0 w 1199"/>
                <a:gd name="T47" fmla="*/ 0 h 1199"/>
                <a:gd name="T48" fmla="*/ 0 w 1199"/>
                <a:gd name="T49" fmla="*/ 0 h 1199"/>
                <a:gd name="T50" fmla="*/ 0 w 1199"/>
                <a:gd name="T51" fmla="*/ 0 h 1199"/>
                <a:gd name="T52" fmla="*/ 0 w 1199"/>
                <a:gd name="T53" fmla="*/ 0 h 1199"/>
                <a:gd name="T54" fmla="*/ 0 w 1199"/>
                <a:gd name="T55" fmla="*/ 0 h 1199"/>
                <a:gd name="T56" fmla="*/ 0 w 1199"/>
                <a:gd name="T57" fmla="*/ 0 h 1199"/>
                <a:gd name="T58" fmla="*/ 0 w 1199"/>
                <a:gd name="T59" fmla="*/ 0 h 1199"/>
                <a:gd name="T60" fmla="*/ 0 w 1199"/>
                <a:gd name="T61" fmla="*/ 0 h 1199"/>
                <a:gd name="T62" fmla="*/ 0 w 1199"/>
                <a:gd name="T63" fmla="*/ 0 h 1199"/>
                <a:gd name="T64" fmla="*/ 0 w 1199"/>
                <a:gd name="T65" fmla="*/ 0 h 1199"/>
                <a:gd name="T66" fmla="*/ 0 w 1199"/>
                <a:gd name="T67" fmla="*/ 0 h 1199"/>
                <a:gd name="T68" fmla="*/ 0 w 1199"/>
                <a:gd name="T69" fmla="*/ 0 h 1199"/>
                <a:gd name="T70" fmla="*/ 0 w 1199"/>
                <a:gd name="T71" fmla="*/ 0 h 1199"/>
                <a:gd name="T72" fmla="*/ 0 w 1199"/>
                <a:gd name="T73" fmla="*/ 0 h 1199"/>
                <a:gd name="T74" fmla="*/ 0 w 1199"/>
                <a:gd name="T75" fmla="*/ 0 h 1199"/>
                <a:gd name="T76" fmla="*/ 0 w 1199"/>
                <a:gd name="T77" fmla="*/ 0 h 1199"/>
                <a:gd name="T78" fmla="*/ 0 w 1199"/>
                <a:gd name="T79" fmla="*/ 0 h 1199"/>
                <a:gd name="T80" fmla="*/ 0 w 1199"/>
                <a:gd name="T81" fmla="*/ 0 h 1199"/>
                <a:gd name="T82" fmla="*/ 0 w 1199"/>
                <a:gd name="T83" fmla="*/ 0 h 1199"/>
                <a:gd name="T84" fmla="*/ 0 w 1199"/>
                <a:gd name="T85" fmla="*/ 0 h 1199"/>
                <a:gd name="T86" fmla="*/ 0 w 1199"/>
                <a:gd name="T87" fmla="*/ 0 h 1199"/>
                <a:gd name="T88" fmla="*/ 0 w 1199"/>
                <a:gd name="T89" fmla="*/ 0 h 1199"/>
                <a:gd name="T90" fmla="*/ 0 w 1199"/>
                <a:gd name="T91" fmla="*/ 0 h 1199"/>
                <a:gd name="T92" fmla="*/ 0 w 1199"/>
                <a:gd name="T93" fmla="*/ 0 h 1199"/>
                <a:gd name="T94" fmla="*/ 0 w 1199"/>
                <a:gd name="T95" fmla="*/ 0 h 1199"/>
                <a:gd name="T96" fmla="*/ 0 w 1199"/>
                <a:gd name="T97" fmla="*/ 0 h 1199"/>
                <a:gd name="T98" fmla="*/ 0 w 1199"/>
                <a:gd name="T99" fmla="*/ 0 h 1199"/>
                <a:gd name="T100" fmla="*/ 0 w 1199"/>
                <a:gd name="T101" fmla="*/ 0 h 1199"/>
                <a:gd name="T102" fmla="*/ 0 w 1199"/>
                <a:gd name="T103" fmla="*/ 0 h 1199"/>
                <a:gd name="T104" fmla="*/ 0 w 1199"/>
                <a:gd name="T105" fmla="*/ 0 h 1199"/>
                <a:gd name="T106" fmla="*/ 0 w 1199"/>
                <a:gd name="T107" fmla="*/ 0 h 1199"/>
                <a:gd name="T108" fmla="*/ 0 w 1199"/>
                <a:gd name="T109" fmla="*/ 0 h 1199"/>
                <a:gd name="T110" fmla="*/ 0 w 1199"/>
                <a:gd name="T111" fmla="*/ 0 h 11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9"/>
                <a:gd name="T169" fmla="*/ 0 h 1199"/>
                <a:gd name="T170" fmla="*/ 1199 w 1199"/>
                <a:gd name="T171" fmla="*/ 1199 h 119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9" h="1199">
                  <a:moveTo>
                    <a:pt x="1199" y="264"/>
                  </a:moveTo>
                  <a:lnTo>
                    <a:pt x="1184" y="290"/>
                  </a:lnTo>
                  <a:lnTo>
                    <a:pt x="1174" y="311"/>
                  </a:lnTo>
                  <a:lnTo>
                    <a:pt x="1161" y="334"/>
                  </a:lnTo>
                  <a:lnTo>
                    <a:pt x="1151" y="355"/>
                  </a:lnTo>
                  <a:lnTo>
                    <a:pt x="1138" y="378"/>
                  </a:lnTo>
                  <a:lnTo>
                    <a:pt x="1123" y="401"/>
                  </a:lnTo>
                  <a:lnTo>
                    <a:pt x="1110" y="422"/>
                  </a:lnTo>
                  <a:lnTo>
                    <a:pt x="1096" y="445"/>
                  </a:lnTo>
                  <a:lnTo>
                    <a:pt x="1078" y="470"/>
                  </a:lnTo>
                  <a:lnTo>
                    <a:pt x="1060" y="496"/>
                  </a:lnTo>
                  <a:lnTo>
                    <a:pt x="1045" y="517"/>
                  </a:lnTo>
                  <a:lnTo>
                    <a:pt x="1027" y="538"/>
                  </a:lnTo>
                  <a:lnTo>
                    <a:pt x="1007" y="565"/>
                  </a:lnTo>
                  <a:lnTo>
                    <a:pt x="988" y="591"/>
                  </a:lnTo>
                  <a:lnTo>
                    <a:pt x="968" y="614"/>
                  </a:lnTo>
                  <a:lnTo>
                    <a:pt x="947" y="638"/>
                  </a:lnTo>
                  <a:lnTo>
                    <a:pt x="929" y="658"/>
                  </a:lnTo>
                  <a:lnTo>
                    <a:pt x="903" y="686"/>
                  </a:lnTo>
                  <a:lnTo>
                    <a:pt x="881" y="709"/>
                  </a:lnTo>
                  <a:lnTo>
                    <a:pt x="860" y="728"/>
                  </a:lnTo>
                  <a:lnTo>
                    <a:pt x="836" y="751"/>
                  </a:lnTo>
                  <a:lnTo>
                    <a:pt x="818" y="767"/>
                  </a:lnTo>
                  <a:lnTo>
                    <a:pt x="795" y="787"/>
                  </a:lnTo>
                  <a:lnTo>
                    <a:pt x="772" y="807"/>
                  </a:lnTo>
                  <a:lnTo>
                    <a:pt x="746" y="828"/>
                  </a:lnTo>
                  <a:lnTo>
                    <a:pt x="723" y="846"/>
                  </a:lnTo>
                  <a:lnTo>
                    <a:pt x="697" y="866"/>
                  </a:lnTo>
                  <a:lnTo>
                    <a:pt x="664" y="888"/>
                  </a:lnTo>
                  <a:lnTo>
                    <a:pt x="636" y="908"/>
                  </a:lnTo>
                  <a:lnTo>
                    <a:pt x="607" y="929"/>
                  </a:lnTo>
                  <a:lnTo>
                    <a:pt x="576" y="951"/>
                  </a:lnTo>
                  <a:lnTo>
                    <a:pt x="543" y="969"/>
                  </a:lnTo>
                  <a:lnTo>
                    <a:pt x="708" y="1199"/>
                  </a:lnTo>
                  <a:lnTo>
                    <a:pt x="49" y="903"/>
                  </a:lnTo>
                  <a:lnTo>
                    <a:pt x="0" y="318"/>
                  </a:lnTo>
                  <a:lnTo>
                    <a:pt x="137" y="483"/>
                  </a:lnTo>
                  <a:lnTo>
                    <a:pt x="169" y="468"/>
                  </a:lnTo>
                  <a:lnTo>
                    <a:pt x="200" y="452"/>
                  </a:lnTo>
                  <a:lnTo>
                    <a:pt x="240" y="432"/>
                  </a:lnTo>
                  <a:lnTo>
                    <a:pt x="280" y="409"/>
                  </a:lnTo>
                  <a:lnTo>
                    <a:pt x="321" y="381"/>
                  </a:lnTo>
                  <a:lnTo>
                    <a:pt x="355" y="357"/>
                  </a:lnTo>
                  <a:lnTo>
                    <a:pt x="388" y="329"/>
                  </a:lnTo>
                  <a:lnTo>
                    <a:pt x="420" y="301"/>
                  </a:lnTo>
                  <a:lnTo>
                    <a:pt x="446" y="275"/>
                  </a:lnTo>
                  <a:lnTo>
                    <a:pt x="474" y="246"/>
                  </a:lnTo>
                  <a:lnTo>
                    <a:pt x="504" y="213"/>
                  </a:lnTo>
                  <a:lnTo>
                    <a:pt x="528" y="184"/>
                  </a:lnTo>
                  <a:lnTo>
                    <a:pt x="553" y="152"/>
                  </a:lnTo>
                  <a:lnTo>
                    <a:pt x="574" y="125"/>
                  </a:lnTo>
                  <a:lnTo>
                    <a:pt x="597" y="87"/>
                  </a:lnTo>
                  <a:lnTo>
                    <a:pt x="618" y="53"/>
                  </a:lnTo>
                  <a:lnTo>
                    <a:pt x="630" y="27"/>
                  </a:lnTo>
                  <a:lnTo>
                    <a:pt x="641" y="0"/>
                  </a:lnTo>
                  <a:lnTo>
                    <a:pt x="1199" y="264"/>
                  </a:lnTo>
                  <a:close/>
                </a:path>
              </a:pathLst>
            </a:custGeom>
            <a:solidFill>
              <a:srgbClr val="008000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8200" name="Group 42"/>
          <p:cNvGrpSpPr>
            <a:grpSpLocks/>
          </p:cNvGrpSpPr>
          <p:nvPr/>
        </p:nvGrpSpPr>
        <p:grpSpPr bwMode="auto">
          <a:xfrm>
            <a:off x="5537200" y="4210050"/>
            <a:ext cx="3170238" cy="1612900"/>
            <a:chOff x="3440" y="2417"/>
            <a:chExt cx="1997" cy="1016"/>
          </a:xfrm>
        </p:grpSpPr>
        <p:sp>
          <p:nvSpPr>
            <p:cNvPr id="8208" name="Text Box 24"/>
            <p:cNvSpPr txBox="1">
              <a:spLocks noChangeArrowheads="1"/>
            </p:cNvSpPr>
            <p:nvPr/>
          </p:nvSpPr>
          <p:spPr bwMode="auto">
            <a:xfrm>
              <a:off x="4224" y="2759"/>
              <a:ext cx="1213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MX" altLang="es-AR" sz="1600" b="1">
                  <a:latin typeface="Arial" pitchFamily="34" charset="0"/>
                </a:rPr>
                <a:t>Prestaciones dinerarias y en especie oportunas</a:t>
              </a:r>
              <a:endParaRPr lang="es-ES" altLang="es-AR" sz="1600" b="1">
                <a:latin typeface="Arial" pitchFamily="34" charset="0"/>
              </a:endParaRPr>
            </a:p>
          </p:txBody>
        </p:sp>
        <p:sp>
          <p:nvSpPr>
            <p:cNvPr id="8209" name="Freeform 34"/>
            <p:cNvSpPr>
              <a:spLocks/>
            </p:cNvSpPr>
            <p:nvPr/>
          </p:nvSpPr>
          <p:spPr bwMode="auto">
            <a:xfrm>
              <a:off x="3440" y="2417"/>
              <a:ext cx="498" cy="661"/>
            </a:xfrm>
            <a:custGeom>
              <a:avLst/>
              <a:gdLst>
                <a:gd name="T0" fmla="*/ 0 w 1105"/>
                <a:gd name="T1" fmla="*/ 0 h 1395"/>
                <a:gd name="T2" fmla="*/ 0 w 1105"/>
                <a:gd name="T3" fmla="*/ 0 h 1395"/>
                <a:gd name="T4" fmla="*/ 0 w 1105"/>
                <a:gd name="T5" fmla="*/ 0 h 1395"/>
                <a:gd name="T6" fmla="*/ 0 w 1105"/>
                <a:gd name="T7" fmla="*/ 0 h 1395"/>
                <a:gd name="T8" fmla="*/ 0 w 1105"/>
                <a:gd name="T9" fmla="*/ 0 h 1395"/>
                <a:gd name="T10" fmla="*/ 0 w 1105"/>
                <a:gd name="T11" fmla="*/ 0 h 1395"/>
                <a:gd name="T12" fmla="*/ 0 w 1105"/>
                <a:gd name="T13" fmla="*/ 0 h 1395"/>
                <a:gd name="T14" fmla="*/ 0 w 1105"/>
                <a:gd name="T15" fmla="*/ 0 h 1395"/>
                <a:gd name="T16" fmla="*/ 0 w 1105"/>
                <a:gd name="T17" fmla="*/ 0 h 1395"/>
                <a:gd name="T18" fmla="*/ 0 w 1105"/>
                <a:gd name="T19" fmla="*/ 0 h 1395"/>
                <a:gd name="T20" fmla="*/ 0 w 1105"/>
                <a:gd name="T21" fmla="*/ 0 h 1395"/>
                <a:gd name="T22" fmla="*/ 0 w 1105"/>
                <a:gd name="T23" fmla="*/ 0 h 1395"/>
                <a:gd name="T24" fmla="*/ 0 w 1105"/>
                <a:gd name="T25" fmla="*/ 0 h 1395"/>
                <a:gd name="T26" fmla="*/ 0 w 1105"/>
                <a:gd name="T27" fmla="*/ 0 h 1395"/>
                <a:gd name="T28" fmla="*/ 0 w 1105"/>
                <a:gd name="T29" fmla="*/ 0 h 1395"/>
                <a:gd name="T30" fmla="*/ 0 w 1105"/>
                <a:gd name="T31" fmla="*/ 0 h 1395"/>
                <a:gd name="T32" fmla="*/ 0 w 1105"/>
                <a:gd name="T33" fmla="*/ 0 h 1395"/>
                <a:gd name="T34" fmla="*/ 0 w 1105"/>
                <a:gd name="T35" fmla="*/ 0 h 1395"/>
                <a:gd name="T36" fmla="*/ 0 w 1105"/>
                <a:gd name="T37" fmla="*/ 0 h 1395"/>
                <a:gd name="T38" fmla="*/ 0 w 1105"/>
                <a:gd name="T39" fmla="*/ 0 h 1395"/>
                <a:gd name="T40" fmla="*/ 0 w 1105"/>
                <a:gd name="T41" fmla="*/ 0 h 1395"/>
                <a:gd name="T42" fmla="*/ 0 w 1105"/>
                <a:gd name="T43" fmla="*/ 0 h 1395"/>
                <a:gd name="T44" fmla="*/ 0 w 1105"/>
                <a:gd name="T45" fmla="*/ 0 h 1395"/>
                <a:gd name="T46" fmla="*/ 0 w 1105"/>
                <a:gd name="T47" fmla="*/ 0 h 1395"/>
                <a:gd name="T48" fmla="*/ 0 w 1105"/>
                <a:gd name="T49" fmla="*/ 0 h 1395"/>
                <a:gd name="T50" fmla="*/ 0 w 1105"/>
                <a:gd name="T51" fmla="*/ 0 h 1395"/>
                <a:gd name="T52" fmla="*/ 0 w 1105"/>
                <a:gd name="T53" fmla="*/ 0 h 1395"/>
                <a:gd name="T54" fmla="*/ 0 w 1105"/>
                <a:gd name="T55" fmla="*/ 0 h 1395"/>
                <a:gd name="T56" fmla="*/ 0 w 1105"/>
                <a:gd name="T57" fmla="*/ 0 h 1395"/>
                <a:gd name="T58" fmla="*/ 0 w 1105"/>
                <a:gd name="T59" fmla="*/ 0 h 1395"/>
                <a:gd name="T60" fmla="*/ 0 w 1105"/>
                <a:gd name="T61" fmla="*/ 0 h 1395"/>
                <a:gd name="T62" fmla="*/ 0 w 1105"/>
                <a:gd name="T63" fmla="*/ 0 h 1395"/>
                <a:gd name="T64" fmla="*/ 0 w 1105"/>
                <a:gd name="T65" fmla="*/ 0 h 1395"/>
                <a:gd name="T66" fmla="*/ 0 w 1105"/>
                <a:gd name="T67" fmla="*/ 0 h 1395"/>
                <a:gd name="T68" fmla="*/ 0 w 1105"/>
                <a:gd name="T69" fmla="*/ 0 h 1395"/>
                <a:gd name="T70" fmla="*/ 0 w 1105"/>
                <a:gd name="T71" fmla="*/ 0 h 1395"/>
                <a:gd name="T72" fmla="*/ 0 w 1105"/>
                <a:gd name="T73" fmla="*/ 0 h 1395"/>
                <a:gd name="T74" fmla="*/ 0 w 1105"/>
                <a:gd name="T75" fmla="*/ 0 h 1395"/>
                <a:gd name="T76" fmla="*/ 0 w 1105"/>
                <a:gd name="T77" fmla="*/ 0 h 1395"/>
                <a:gd name="T78" fmla="*/ 0 w 1105"/>
                <a:gd name="T79" fmla="*/ 0 h 1395"/>
                <a:gd name="T80" fmla="*/ 0 w 1105"/>
                <a:gd name="T81" fmla="*/ 0 h 1395"/>
                <a:gd name="T82" fmla="*/ 0 w 1105"/>
                <a:gd name="T83" fmla="*/ 0 h 1395"/>
                <a:gd name="T84" fmla="*/ 0 w 1105"/>
                <a:gd name="T85" fmla="*/ 0 h 1395"/>
                <a:gd name="T86" fmla="*/ 0 w 1105"/>
                <a:gd name="T87" fmla="*/ 0 h 1395"/>
                <a:gd name="T88" fmla="*/ 0 w 1105"/>
                <a:gd name="T89" fmla="*/ 0 h 1395"/>
                <a:gd name="T90" fmla="*/ 0 w 1105"/>
                <a:gd name="T91" fmla="*/ 0 h 1395"/>
                <a:gd name="T92" fmla="*/ 0 w 1105"/>
                <a:gd name="T93" fmla="*/ 0 h 1395"/>
                <a:gd name="T94" fmla="*/ 0 w 1105"/>
                <a:gd name="T95" fmla="*/ 0 h 1395"/>
                <a:gd name="T96" fmla="*/ 0 w 1105"/>
                <a:gd name="T97" fmla="*/ 0 h 1395"/>
                <a:gd name="T98" fmla="*/ 0 w 1105"/>
                <a:gd name="T99" fmla="*/ 0 h 1395"/>
                <a:gd name="T100" fmla="*/ 0 w 1105"/>
                <a:gd name="T101" fmla="*/ 0 h 1395"/>
                <a:gd name="T102" fmla="*/ 0 w 1105"/>
                <a:gd name="T103" fmla="*/ 0 h 1395"/>
                <a:gd name="T104" fmla="*/ 0 w 1105"/>
                <a:gd name="T105" fmla="*/ 0 h 1395"/>
                <a:gd name="T106" fmla="*/ 0 w 1105"/>
                <a:gd name="T107" fmla="*/ 0 h 1395"/>
                <a:gd name="T108" fmla="*/ 0 w 1105"/>
                <a:gd name="T109" fmla="*/ 0 h 1395"/>
                <a:gd name="T110" fmla="*/ 0 w 1105"/>
                <a:gd name="T111" fmla="*/ 0 h 1395"/>
                <a:gd name="T112" fmla="*/ 0 w 1105"/>
                <a:gd name="T113" fmla="*/ 0 h 1395"/>
                <a:gd name="T114" fmla="*/ 0 w 1105"/>
                <a:gd name="T115" fmla="*/ 0 h 1395"/>
                <a:gd name="T116" fmla="*/ 0 w 1105"/>
                <a:gd name="T117" fmla="*/ 0 h 139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05"/>
                <a:gd name="T178" fmla="*/ 0 h 1395"/>
                <a:gd name="T179" fmla="*/ 1105 w 1105"/>
                <a:gd name="T180" fmla="*/ 1395 h 139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05" h="1395">
                  <a:moveTo>
                    <a:pt x="0" y="887"/>
                  </a:moveTo>
                  <a:lnTo>
                    <a:pt x="274" y="990"/>
                  </a:lnTo>
                  <a:lnTo>
                    <a:pt x="289" y="955"/>
                  </a:lnTo>
                  <a:lnTo>
                    <a:pt x="301" y="923"/>
                  </a:lnTo>
                  <a:lnTo>
                    <a:pt x="309" y="891"/>
                  </a:lnTo>
                  <a:lnTo>
                    <a:pt x="317" y="864"/>
                  </a:lnTo>
                  <a:lnTo>
                    <a:pt x="325" y="833"/>
                  </a:lnTo>
                  <a:lnTo>
                    <a:pt x="332" y="797"/>
                  </a:lnTo>
                  <a:lnTo>
                    <a:pt x="337" y="764"/>
                  </a:lnTo>
                  <a:lnTo>
                    <a:pt x="341" y="731"/>
                  </a:lnTo>
                  <a:lnTo>
                    <a:pt x="346" y="694"/>
                  </a:lnTo>
                  <a:lnTo>
                    <a:pt x="348" y="654"/>
                  </a:lnTo>
                  <a:lnTo>
                    <a:pt x="348" y="584"/>
                  </a:lnTo>
                  <a:lnTo>
                    <a:pt x="346" y="546"/>
                  </a:lnTo>
                  <a:lnTo>
                    <a:pt x="345" y="514"/>
                  </a:lnTo>
                  <a:lnTo>
                    <a:pt x="340" y="479"/>
                  </a:lnTo>
                  <a:lnTo>
                    <a:pt x="333" y="443"/>
                  </a:lnTo>
                  <a:lnTo>
                    <a:pt x="327" y="412"/>
                  </a:lnTo>
                  <a:lnTo>
                    <a:pt x="319" y="373"/>
                  </a:lnTo>
                  <a:lnTo>
                    <a:pt x="307" y="335"/>
                  </a:lnTo>
                  <a:lnTo>
                    <a:pt x="840" y="0"/>
                  </a:lnTo>
                  <a:lnTo>
                    <a:pt x="853" y="33"/>
                  </a:lnTo>
                  <a:lnTo>
                    <a:pt x="865" y="64"/>
                  </a:lnTo>
                  <a:lnTo>
                    <a:pt x="874" y="92"/>
                  </a:lnTo>
                  <a:lnTo>
                    <a:pt x="884" y="121"/>
                  </a:lnTo>
                  <a:lnTo>
                    <a:pt x="892" y="149"/>
                  </a:lnTo>
                  <a:lnTo>
                    <a:pt x="902" y="178"/>
                  </a:lnTo>
                  <a:lnTo>
                    <a:pt x="909" y="204"/>
                  </a:lnTo>
                  <a:lnTo>
                    <a:pt x="915" y="232"/>
                  </a:lnTo>
                  <a:lnTo>
                    <a:pt x="922" y="260"/>
                  </a:lnTo>
                  <a:lnTo>
                    <a:pt x="930" y="291"/>
                  </a:lnTo>
                  <a:lnTo>
                    <a:pt x="935" y="327"/>
                  </a:lnTo>
                  <a:lnTo>
                    <a:pt x="941" y="357"/>
                  </a:lnTo>
                  <a:lnTo>
                    <a:pt x="948" y="389"/>
                  </a:lnTo>
                  <a:lnTo>
                    <a:pt x="953" y="424"/>
                  </a:lnTo>
                  <a:lnTo>
                    <a:pt x="955" y="460"/>
                  </a:lnTo>
                  <a:lnTo>
                    <a:pt x="958" y="499"/>
                  </a:lnTo>
                  <a:lnTo>
                    <a:pt x="961" y="537"/>
                  </a:lnTo>
                  <a:lnTo>
                    <a:pt x="961" y="572"/>
                  </a:lnTo>
                  <a:lnTo>
                    <a:pt x="961" y="612"/>
                  </a:lnTo>
                  <a:lnTo>
                    <a:pt x="961" y="661"/>
                  </a:lnTo>
                  <a:lnTo>
                    <a:pt x="959" y="705"/>
                  </a:lnTo>
                  <a:lnTo>
                    <a:pt x="958" y="736"/>
                  </a:lnTo>
                  <a:lnTo>
                    <a:pt x="955" y="770"/>
                  </a:lnTo>
                  <a:lnTo>
                    <a:pt x="953" y="806"/>
                  </a:lnTo>
                  <a:lnTo>
                    <a:pt x="946" y="847"/>
                  </a:lnTo>
                  <a:lnTo>
                    <a:pt x="940" y="882"/>
                  </a:lnTo>
                  <a:lnTo>
                    <a:pt x="933" y="916"/>
                  </a:lnTo>
                  <a:lnTo>
                    <a:pt x="925" y="957"/>
                  </a:lnTo>
                  <a:lnTo>
                    <a:pt x="917" y="988"/>
                  </a:lnTo>
                  <a:lnTo>
                    <a:pt x="909" y="1027"/>
                  </a:lnTo>
                  <a:lnTo>
                    <a:pt x="899" y="1062"/>
                  </a:lnTo>
                  <a:lnTo>
                    <a:pt x="887" y="1096"/>
                  </a:lnTo>
                  <a:lnTo>
                    <a:pt x="876" y="1132"/>
                  </a:lnTo>
                  <a:lnTo>
                    <a:pt x="861" y="1176"/>
                  </a:lnTo>
                  <a:lnTo>
                    <a:pt x="845" y="1220"/>
                  </a:lnTo>
                  <a:lnTo>
                    <a:pt x="1105" y="1327"/>
                  </a:lnTo>
                  <a:lnTo>
                    <a:pt x="453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rgbClr val="800000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8201" name="Group 28"/>
          <p:cNvGrpSpPr>
            <a:grpSpLocks/>
          </p:cNvGrpSpPr>
          <p:nvPr/>
        </p:nvGrpSpPr>
        <p:grpSpPr bwMode="auto">
          <a:xfrm>
            <a:off x="5391150" y="3208338"/>
            <a:ext cx="3392488" cy="1319212"/>
            <a:chOff x="3300" y="1872"/>
            <a:chExt cx="2137" cy="831"/>
          </a:xfrm>
        </p:grpSpPr>
        <p:sp>
          <p:nvSpPr>
            <p:cNvPr id="8206" name="Text Box 23"/>
            <p:cNvSpPr txBox="1">
              <a:spLocks noChangeArrowheads="1"/>
            </p:cNvSpPr>
            <p:nvPr/>
          </p:nvSpPr>
          <p:spPr bwMode="auto">
            <a:xfrm>
              <a:off x="4032" y="1872"/>
              <a:ext cx="1405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ES" altLang="es-AR" sz="1600" b="1">
                  <a:latin typeface="Arial" pitchFamily="34" charset="0"/>
                </a:rPr>
                <a:t>Procedimientos ágiles de resolución de discrepancias</a:t>
              </a:r>
            </a:p>
          </p:txBody>
        </p:sp>
        <p:sp>
          <p:nvSpPr>
            <p:cNvPr id="8207" name="Freeform 35"/>
            <p:cNvSpPr>
              <a:spLocks/>
            </p:cNvSpPr>
            <p:nvPr/>
          </p:nvSpPr>
          <p:spPr bwMode="auto">
            <a:xfrm>
              <a:off x="3300" y="2120"/>
              <a:ext cx="584" cy="583"/>
            </a:xfrm>
            <a:custGeom>
              <a:avLst/>
              <a:gdLst>
                <a:gd name="T0" fmla="*/ 0 w 1293"/>
                <a:gd name="T1" fmla="*/ 0 h 1232"/>
                <a:gd name="T2" fmla="*/ 0 w 1293"/>
                <a:gd name="T3" fmla="*/ 0 h 1232"/>
                <a:gd name="T4" fmla="*/ 0 w 1293"/>
                <a:gd name="T5" fmla="*/ 0 h 1232"/>
                <a:gd name="T6" fmla="*/ 0 w 1293"/>
                <a:gd name="T7" fmla="*/ 0 h 1232"/>
                <a:gd name="T8" fmla="*/ 0 w 1293"/>
                <a:gd name="T9" fmla="*/ 0 h 1232"/>
                <a:gd name="T10" fmla="*/ 0 w 1293"/>
                <a:gd name="T11" fmla="*/ 0 h 1232"/>
                <a:gd name="T12" fmla="*/ 0 w 1293"/>
                <a:gd name="T13" fmla="*/ 0 h 1232"/>
                <a:gd name="T14" fmla="*/ 0 w 1293"/>
                <a:gd name="T15" fmla="*/ 0 h 1232"/>
                <a:gd name="T16" fmla="*/ 0 w 1293"/>
                <a:gd name="T17" fmla="*/ 0 h 1232"/>
                <a:gd name="T18" fmla="*/ 0 w 1293"/>
                <a:gd name="T19" fmla="*/ 0 h 1232"/>
                <a:gd name="T20" fmla="*/ 0 w 1293"/>
                <a:gd name="T21" fmla="*/ 0 h 1232"/>
                <a:gd name="T22" fmla="*/ 0 w 1293"/>
                <a:gd name="T23" fmla="*/ 0 h 1232"/>
                <a:gd name="T24" fmla="*/ 0 w 1293"/>
                <a:gd name="T25" fmla="*/ 0 h 1232"/>
                <a:gd name="T26" fmla="*/ 0 w 1293"/>
                <a:gd name="T27" fmla="*/ 0 h 1232"/>
                <a:gd name="T28" fmla="*/ 0 w 1293"/>
                <a:gd name="T29" fmla="*/ 0 h 1232"/>
                <a:gd name="T30" fmla="*/ 0 w 1293"/>
                <a:gd name="T31" fmla="*/ 0 h 1232"/>
                <a:gd name="T32" fmla="*/ 0 w 1293"/>
                <a:gd name="T33" fmla="*/ 0 h 1232"/>
                <a:gd name="T34" fmla="*/ 0 w 1293"/>
                <a:gd name="T35" fmla="*/ 0 h 1232"/>
                <a:gd name="T36" fmla="*/ 0 w 1293"/>
                <a:gd name="T37" fmla="*/ 0 h 1232"/>
                <a:gd name="T38" fmla="*/ 0 w 1293"/>
                <a:gd name="T39" fmla="*/ 0 h 1232"/>
                <a:gd name="T40" fmla="*/ 0 w 1293"/>
                <a:gd name="T41" fmla="*/ 0 h 1232"/>
                <a:gd name="T42" fmla="*/ 0 w 1293"/>
                <a:gd name="T43" fmla="*/ 0 h 1232"/>
                <a:gd name="T44" fmla="*/ 0 w 1293"/>
                <a:gd name="T45" fmla="*/ 0 h 1232"/>
                <a:gd name="T46" fmla="*/ 0 w 1293"/>
                <a:gd name="T47" fmla="*/ 0 h 1232"/>
                <a:gd name="T48" fmla="*/ 0 w 1293"/>
                <a:gd name="T49" fmla="*/ 0 h 1232"/>
                <a:gd name="T50" fmla="*/ 0 w 1293"/>
                <a:gd name="T51" fmla="*/ 0 h 1232"/>
                <a:gd name="T52" fmla="*/ 0 w 1293"/>
                <a:gd name="T53" fmla="*/ 0 h 1232"/>
                <a:gd name="T54" fmla="*/ 0 w 1293"/>
                <a:gd name="T55" fmla="*/ 0 h 1232"/>
                <a:gd name="T56" fmla="*/ 0 w 1293"/>
                <a:gd name="T57" fmla="*/ 0 h 1232"/>
                <a:gd name="T58" fmla="*/ 0 w 1293"/>
                <a:gd name="T59" fmla="*/ 0 h 1232"/>
                <a:gd name="T60" fmla="*/ 0 w 1293"/>
                <a:gd name="T61" fmla="*/ 0 h 1232"/>
                <a:gd name="T62" fmla="*/ 0 w 1293"/>
                <a:gd name="T63" fmla="*/ 0 h 1232"/>
                <a:gd name="T64" fmla="*/ 0 w 1293"/>
                <a:gd name="T65" fmla="*/ 0 h 1232"/>
                <a:gd name="T66" fmla="*/ 0 w 1293"/>
                <a:gd name="T67" fmla="*/ 0 h 1232"/>
                <a:gd name="T68" fmla="*/ 0 w 1293"/>
                <a:gd name="T69" fmla="*/ 0 h 1232"/>
                <a:gd name="T70" fmla="*/ 0 w 1293"/>
                <a:gd name="T71" fmla="*/ 0 h 1232"/>
                <a:gd name="T72" fmla="*/ 0 w 1293"/>
                <a:gd name="T73" fmla="*/ 0 h 1232"/>
                <a:gd name="T74" fmla="*/ 0 w 1293"/>
                <a:gd name="T75" fmla="*/ 0 h 1232"/>
                <a:gd name="T76" fmla="*/ 0 w 1293"/>
                <a:gd name="T77" fmla="*/ 0 h 1232"/>
                <a:gd name="T78" fmla="*/ 0 w 1293"/>
                <a:gd name="T79" fmla="*/ 0 h 1232"/>
                <a:gd name="T80" fmla="*/ 0 w 1293"/>
                <a:gd name="T81" fmla="*/ 0 h 1232"/>
                <a:gd name="T82" fmla="*/ 0 w 1293"/>
                <a:gd name="T83" fmla="*/ 0 h 1232"/>
                <a:gd name="T84" fmla="*/ 0 w 1293"/>
                <a:gd name="T85" fmla="*/ 0 h 1232"/>
                <a:gd name="T86" fmla="*/ 0 w 1293"/>
                <a:gd name="T87" fmla="*/ 0 h 1232"/>
                <a:gd name="T88" fmla="*/ 0 w 1293"/>
                <a:gd name="T89" fmla="*/ 0 h 1232"/>
                <a:gd name="T90" fmla="*/ 0 w 1293"/>
                <a:gd name="T91" fmla="*/ 0 h 1232"/>
                <a:gd name="T92" fmla="*/ 0 w 1293"/>
                <a:gd name="T93" fmla="*/ 0 h 1232"/>
                <a:gd name="T94" fmla="*/ 0 w 1293"/>
                <a:gd name="T95" fmla="*/ 0 h 1232"/>
                <a:gd name="T96" fmla="*/ 0 w 1293"/>
                <a:gd name="T97" fmla="*/ 0 h 1232"/>
                <a:gd name="T98" fmla="*/ 0 w 1293"/>
                <a:gd name="T99" fmla="*/ 0 h 1232"/>
                <a:gd name="T100" fmla="*/ 0 w 1293"/>
                <a:gd name="T101" fmla="*/ 0 h 1232"/>
                <a:gd name="T102" fmla="*/ 0 w 1293"/>
                <a:gd name="T103" fmla="*/ 0 h 1232"/>
                <a:gd name="T104" fmla="*/ 0 w 1293"/>
                <a:gd name="T105" fmla="*/ 0 h 1232"/>
                <a:gd name="T106" fmla="*/ 0 w 1293"/>
                <a:gd name="T107" fmla="*/ 0 h 1232"/>
                <a:gd name="T108" fmla="*/ 0 w 1293"/>
                <a:gd name="T109" fmla="*/ 0 h 1232"/>
                <a:gd name="T110" fmla="*/ 0 w 1293"/>
                <a:gd name="T111" fmla="*/ 0 h 1232"/>
                <a:gd name="T112" fmla="*/ 0 w 1293"/>
                <a:gd name="T113" fmla="*/ 0 h 1232"/>
                <a:gd name="T114" fmla="*/ 0 w 1293"/>
                <a:gd name="T115" fmla="*/ 0 h 1232"/>
                <a:gd name="T116" fmla="*/ 0 w 1293"/>
                <a:gd name="T117" fmla="*/ 0 h 1232"/>
                <a:gd name="T118" fmla="*/ 0 w 1293"/>
                <a:gd name="T119" fmla="*/ 0 h 123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93"/>
                <a:gd name="T181" fmla="*/ 0 h 1232"/>
                <a:gd name="T182" fmla="*/ 1293 w 1293"/>
                <a:gd name="T183" fmla="*/ 1232 h 123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93" h="1232">
                  <a:moveTo>
                    <a:pt x="263" y="0"/>
                  </a:moveTo>
                  <a:lnTo>
                    <a:pt x="289" y="13"/>
                  </a:lnTo>
                  <a:lnTo>
                    <a:pt x="311" y="25"/>
                  </a:lnTo>
                  <a:lnTo>
                    <a:pt x="334" y="36"/>
                  </a:lnTo>
                  <a:lnTo>
                    <a:pt x="355" y="48"/>
                  </a:lnTo>
                  <a:lnTo>
                    <a:pt x="378" y="61"/>
                  </a:lnTo>
                  <a:lnTo>
                    <a:pt x="399" y="76"/>
                  </a:lnTo>
                  <a:lnTo>
                    <a:pt x="420" y="89"/>
                  </a:lnTo>
                  <a:lnTo>
                    <a:pt x="441" y="102"/>
                  </a:lnTo>
                  <a:lnTo>
                    <a:pt x="468" y="120"/>
                  </a:lnTo>
                  <a:lnTo>
                    <a:pt x="495" y="139"/>
                  </a:lnTo>
                  <a:lnTo>
                    <a:pt x="517" y="154"/>
                  </a:lnTo>
                  <a:lnTo>
                    <a:pt x="538" y="172"/>
                  </a:lnTo>
                  <a:lnTo>
                    <a:pt x="564" y="190"/>
                  </a:lnTo>
                  <a:lnTo>
                    <a:pt x="590" y="210"/>
                  </a:lnTo>
                  <a:lnTo>
                    <a:pt x="613" y="229"/>
                  </a:lnTo>
                  <a:lnTo>
                    <a:pt x="636" y="251"/>
                  </a:lnTo>
                  <a:lnTo>
                    <a:pt x="657" y="270"/>
                  </a:lnTo>
                  <a:lnTo>
                    <a:pt x="683" y="295"/>
                  </a:lnTo>
                  <a:lnTo>
                    <a:pt x="706" y="316"/>
                  </a:lnTo>
                  <a:lnTo>
                    <a:pt x="726" y="337"/>
                  </a:lnTo>
                  <a:lnTo>
                    <a:pt x="749" y="362"/>
                  </a:lnTo>
                  <a:lnTo>
                    <a:pt x="767" y="380"/>
                  </a:lnTo>
                  <a:lnTo>
                    <a:pt x="786" y="403"/>
                  </a:lnTo>
                  <a:lnTo>
                    <a:pt x="806" y="426"/>
                  </a:lnTo>
                  <a:lnTo>
                    <a:pt x="827" y="453"/>
                  </a:lnTo>
                  <a:lnTo>
                    <a:pt x="845" y="476"/>
                  </a:lnTo>
                  <a:lnTo>
                    <a:pt x="865" y="503"/>
                  </a:lnTo>
                  <a:lnTo>
                    <a:pt x="888" y="534"/>
                  </a:lnTo>
                  <a:lnTo>
                    <a:pt x="907" y="561"/>
                  </a:lnTo>
                  <a:lnTo>
                    <a:pt x="929" y="592"/>
                  </a:lnTo>
                  <a:lnTo>
                    <a:pt x="948" y="624"/>
                  </a:lnTo>
                  <a:lnTo>
                    <a:pt x="966" y="656"/>
                  </a:lnTo>
                  <a:lnTo>
                    <a:pt x="986" y="691"/>
                  </a:lnTo>
                  <a:lnTo>
                    <a:pt x="1001" y="720"/>
                  </a:lnTo>
                  <a:lnTo>
                    <a:pt x="1015" y="748"/>
                  </a:lnTo>
                  <a:lnTo>
                    <a:pt x="1028" y="781"/>
                  </a:lnTo>
                  <a:lnTo>
                    <a:pt x="1037" y="803"/>
                  </a:lnTo>
                  <a:lnTo>
                    <a:pt x="1293" y="702"/>
                  </a:lnTo>
                  <a:lnTo>
                    <a:pt x="894" y="1232"/>
                  </a:lnTo>
                  <a:lnTo>
                    <a:pt x="188" y="1145"/>
                  </a:lnTo>
                  <a:lnTo>
                    <a:pt x="468" y="1032"/>
                  </a:lnTo>
                  <a:lnTo>
                    <a:pt x="450" y="995"/>
                  </a:lnTo>
                  <a:lnTo>
                    <a:pt x="432" y="959"/>
                  </a:lnTo>
                  <a:lnTo>
                    <a:pt x="407" y="920"/>
                  </a:lnTo>
                  <a:lnTo>
                    <a:pt x="379" y="879"/>
                  </a:lnTo>
                  <a:lnTo>
                    <a:pt x="355" y="844"/>
                  </a:lnTo>
                  <a:lnTo>
                    <a:pt x="329" y="812"/>
                  </a:lnTo>
                  <a:lnTo>
                    <a:pt x="301" y="779"/>
                  </a:lnTo>
                  <a:lnTo>
                    <a:pt x="273" y="751"/>
                  </a:lnTo>
                  <a:lnTo>
                    <a:pt x="245" y="725"/>
                  </a:lnTo>
                  <a:lnTo>
                    <a:pt x="213" y="696"/>
                  </a:lnTo>
                  <a:lnTo>
                    <a:pt x="181" y="671"/>
                  </a:lnTo>
                  <a:lnTo>
                    <a:pt x="152" y="646"/>
                  </a:lnTo>
                  <a:lnTo>
                    <a:pt x="123" y="625"/>
                  </a:lnTo>
                  <a:lnTo>
                    <a:pt x="87" y="602"/>
                  </a:lnTo>
                  <a:lnTo>
                    <a:pt x="51" y="581"/>
                  </a:lnTo>
                  <a:lnTo>
                    <a:pt x="26" y="570"/>
                  </a:lnTo>
                  <a:lnTo>
                    <a:pt x="0" y="555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808080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8202" name="Group 29"/>
          <p:cNvGrpSpPr>
            <a:grpSpLocks/>
          </p:cNvGrpSpPr>
          <p:nvPr/>
        </p:nvGrpSpPr>
        <p:grpSpPr bwMode="auto">
          <a:xfrm>
            <a:off x="4668838" y="2217738"/>
            <a:ext cx="2971800" cy="1906587"/>
            <a:chOff x="2845" y="1248"/>
            <a:chExt cx="1872" cy="1201"/>
          </a:xfrm>
        </p:grpSpPr>
        <p:sp>
          <p:nvSpPr>
            <p:cNvPr id="8204" name="Text Box 22"/>
            <p:cNvSpPr txBox="1">
              <a:spLocks noChangeArrowheads="1"/>
            </p:cNvSpPr>
            <p:nvPr/>
          </p:nvSpPr>
          <p:spPr bwMode="auto">
            <a:xfrm>
              <a:off x="2845" y="1248"/>
              <a:ext cx="187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MX" altLang="es-AR" sz="1600" b="1">
                  <a:latin typeface="Arial" pitchFamily="34" charset="0"/>
                </a:rPr>
                <a:t>Contingencias y prestaciones precisas y predeterminadas</a:t>
              </a:r>
              <a:endParaRPr lang="es-ES" altLang="es-AR" sz="1600" b="1">
                <a:latin typeface="Arial" pitchFamily="34" charset="0"/>
              </a:endParaRPr>
            </a:p>
          </p:txBody>
        </p:sp>
        <p:sp>
          <p:nvSpPr>
            <p:cNvPr id="8205" name="Freeform 36"/>
            <p:cNvSpPr>
              <a:spLocks/>
            </p:cNvSpPr>
            <p:nvPr/>
          </p:nvSpPr>
          <p:spPr bwMode="auto">
            <a:xfrm>
              <a:off x="2892" y="1971"/>
              <a:ext cx="564" cy="478"/>
            </a:xfrm>
            <a:custGeom>
              <a:avLst/>
              <a:gdLst>
                <a:gd name="T0" fmla="*/ 0 w 1251"/>
                <a:gd name="T1" fmla="*/ 0 h 1010"/>
                <a:gd name="T2" fmla="*/ 0 w 1251"/>
                <a:gd name="T3" fmla="*/ 0 h 1010"/>
                <a:gd name="T4" fmla="*/ 0 w 1251"/>
                <a:gd name="T5" fmla="*/ 0 h 1010"/>
                <a:gd name="T6" fmla="*/ 0 w 1251"/>
                <a:gd name="T7" fmla="*/ 0 h 1010"/>
                <a:gd name="T8" fmla="*/ 0 w 1251"/>
                <a:gd name="T9" fmla="*/ 0 h 1010"/>
                <a:gd name="T10" fmla="*/ 0 w 1251"/>
                <a:gd name="T11" fmla="*/ 0 h 1010"/>
                <a:gd name="T12" fmla="*/ 0 w 1251"/>
                <a:gd name="T13" fmla="*/ 0 h 1010"/>
                <a:gd name="T14" fmla="*/ 0 w 1251"/>
                <a:gd name="T15" fmla="*/ 0 h 1010"/>
                <a:gd name="T16" fmla="*/ 0 w 1251"/>
                <a:gd name="T17" fmla="*/ 0 h 1010"/>
                <a:gd name="T18" fmla="*/ 0 w 1251"/>
                <a:gd name="T19" fmla="*/ 0 h 1010"/>
                <a:gd name="T20" fmla="*/ 0 w 1251"/>
                <a:gd name="T21" fmla="*/ 0 h 1010"/>
                <a:gd name="T22" fmla="*/ 0 w 1251"/>
                <a:gd name="T23" fmla="*/ 0 h 1010"/>
                <a:gd name="T24" fmla="*/ 0 w 1251"/>
                <a:gd name="T25" fmla="*/ 0 h 1010"/>
                <a:gd name="T26" fmla="*/ 0 w 1251"/>
                <a:gd name="T27" fmla="*/ 0 h 1010"/>
                <a:gd name="T28" fmla="*/ 0 w 1251"/>
                <a:gd name="T29" fmla="*/ 0 h 1010"/>
                <a:gd name="T30" fmla="*/ 0 w 1251"/>
                <a:gd name="T31" fmla="*/ 0 h 1010"/>
                <a:gd name="T32" fmla="*/ 0 w 1251"/>
                <a:gd name="T33" fmla="*/ 0 h 1010"/>
                <a:gd name="T34" fmla="*/ 0 w 1251"/>
                <a:gd name="T35" fmla="*/ 0 h 1010"/>
                <a:gd name="T36" fmla="*/ 0 w 1251"/>
                <a:gd name="T37" fmla="*/ 0 h 1010"/>
                <a:gd name="T38" fmla="*/ 0 w 1251"/>
                <a:gd name="T39" fmla="*/ 0 h 1010"/>
                <a:gd name="T40" fmla="*/ 0 w 1251"/>
                <a:gd name="T41" fmla="*/ 0 h 1010"/>
                <a:gd name="T42" fmla="*/ 0 w 1251"/>
                <a:gd name="T43" fmla="*/ 0 h 1010"/>
                <a:gd name="T44" fmla="*/ 0 w 1251"/>
                <a:gd name="T45" fmla="*/ 0 h 1010"/>
                <a:gd name="T46" fmla="*/ 0 w 1251"/>
                <a:gd name="T47" fmla="*/ 0 h 1010"/>
                <a:gd name="T48" fmla="*/ 0 w 1251"/>
                <a:gd name="T49" fmla="*/ 0 h 1010"/>
                <a:gd name="T50" fmla="*/ 0 w 1251"/>
                <a:gd name="T51" fmla="*/ 0 h 1010"/>
                <a:gd name="T52" fmla="*/ 0 w 1251"/>
                <a:gd name="T53" fmla="*/ 0 h 1010"/>
                <a:gd name="T54" fmla="*/ 0 w 1251"/>
                <a:gd name="T55" fmla="*/ 0 h 1010"/>
                <a:gd name="T56" fmla="*/ 0 w 1251"/>
                <a:gd name="T57" fmla="*/ 0 h 1010"/>
                <a:gd name="T58" fmla="*/ 0 w 1251"/>
                <a:gd name="T59" fmla="*/ 0 h 1010"/>
                <a:gd name="T60" fmla="*/ 0 w 1251"/>
                <a:gd name="T61" fmla="*/ 0 h 1010"/>
                <a:gd name="T62" fmla="*/ 0 w 1251"/>
                <a:gd name="T63" fmla="*/ 0 h 1010"/>
                <a:gd name="T64" fmla="*/ 0 w 1251"/>
                <a:gd name="T65" fmla="*/ 0 h 1010"/>
                <a:gd name="T66" fmla="*/ 0 w 1251"/>
                <a:gd name="T67" fmla="*/ 0 h 1010"/>
                <a:gd name="T68" fmla="*/ 0 w 1251"/>
                <a:gd name="T69" fmla="*/ 0 h 1010"/>
                <a:gd name="T70" fmla="*/ 0 w 1251"/>
                <a:gd name="T71" fmla="*/ 0 h 1010"/>
                <a:gd name="T72" fmla="*/ 0 w 1251"/>
                <a:gd name="T73" fmla="*/ 0 h 1010"/>
                <a:gd name="T74" fmla="*/ 0 w 1251"/>
                <a:gd name="T75" fmla="*/ 0 h 1010"/>
                <a:gd name="T76" fmla="*/ 0 w 1251"/>
                <a:gd name="T77" fmla="*/ 0 h 1010"/>
                <a:gd name="T78" fmla="*/ 0 w 1251"/>
                <a:gd name="T79" fmla="*/ 0 h 1010"/>
                <a:gd name="T80" fmla="*/ 0 w 1251"/>
                <a:gd name="T81" fmla="*/ 0 h 1010"/>
                <a:gd name="T82" fmla="*/ 0 w 1251"/>
                <a:gd name="T83" fmla="*/ 0 h 1010"/>
                <a:gd name="T84" fmla="*/ 0 w 1251"/>
                <a:gd name="T85" fmla="*/ 0 h 1010"/>
                <a:gd name="T86" fmla="*/ 0 w 1251"/>
                <a:gd name="T87" fmla="*/ 0 h 1010"/>
                <a:gd name="T88" fmla="*/ 0 w 1251"/>
                <a:gd name="T89" fmla="*/ 0 h 1010"/>
                <a:gd name="T90" fmla="*/ 0 w 1251"/>
                <a:gd name="T91" fmla="*/ 0 h 1010"/>
                <a:gd name="T92" fmla="*/ 0 w 1251"/>
                <a:gd name="T93" fmla="*/ 0 h 1010"/>
                <a:gd name="T94" fmla="*/ 0 w 1251"/>
                <a:gd name="T95" fmla="*/ 0 h 1010"/>
                <a:gd name="T96" fmla="*/ 0 w 1251"/>
                <a:gd name="T97" fmla="*/ 0 h 1010"/>
                <a:gd name="T98" fmla="*/ 0 w 1251"/>
                <a:gd name="T99" fmla="*/ 0 h 1010"/>
                <a:gd name="T100" fmla="*/ 0 w 1251"/>
                <a:gd name="T101" fmla="*/ 0 h 10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51"/>
                <a:gd name="T154" fmla="*/ 0 h 1010"/>
                <a:gd name="T155" fmla="*/ 1251 w 1251"/>
                <a:gd name="T156" fmla="*/ 1010 h 101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51" h="1010">
                  <a:moveTo>
                    <a:pt x="667" y="1010"/>
                  </a:moveTo>
                  <a:lnTo>
                    <a:pt x="749" y="813"/>
                  </a:lnTo>
                  <a:lnTo>
                    <a:pt x="723" y="805"/>
                  </a:lnTo>
                  <a:lnTo>
                    <a:pt x="693" y="799"/>
                  </a:lnTo>
                  <a:lnTo>
                    <a:pt x="656" y="790"/>
                  </a:lnTo>
                  <a:lnTo>
                    <a:pt x="625" y="785"/>
                  </a:lnTo>
                  <a:lnTo>
                    <a:pt x="590" y="781"/>
                  </a:lnTo>
                  <a:lnTo>
                    <a:pt x="553" y="777"/>
                  </a:lnTo>
                  <a:lnTo>
                    <a:pt x="514" y="774"/>
                  </a:lnTo>
                  <a:lnTo>
                    <a:pt x="443" y="774"/>
                  </a:lnTo>
                  <a:lnTo>
                    <a:pt x="407" y="776"/>
                  </a:lnTo>
                  <a:lnTo>
                    <a:pt x="373" y="779"/>
                  </a:lnTo>
                  <a:lnTo>
                    <a:pt x="339" y="782"/>
                  </a:lnTo>
                  <a:lnTo>
                    <a:pt x="304" y="789"/>
                  </a:lnTo>
                  <a:lnTo>
                    <a:pt x="272" y="795"/>
                  </a:lnTo>
                  <a:lnTo>
                    <a:pt x="232" y="803"/>
                  </a:lnTo>
                  <a:lnTo>
                    <a:pt x="198" y="815"/>
                  </a:lnTo>
                  <a:lnTo>
                    <a:pt x="288" y="399"/>
                  </a:lnTo>
                  <a:lnTo>
                    <a:pt x="0" y="234"/>
                  </a:lnTo>
                  <a:lnTo>
                    <a:pt x="15" y="229"/>
                  </a:lnTo>
                  <a:lnTo>
                    <a:pt x="44" y="220"/>
                  </a:lnTo>
                  <a:lnTo>
                    <a:pt x="67" y="213"/>
                  </a:lnTo>
                  <a:lnTo>
                    <a:pt x="93" y="205"/>
                  </a:lnTo>
                  <a:lnTo>
                    <a:pt x="124" y="198"/>
                  </a:lnTo>
                  <a:lnTo>
                    <a:pt x="151" y="192"/>
                  </a:lnTo>
                  <a:lnTo>
                    <a:pt x="185" y="184"/>
                  </a:lnTo>
                  <a:lnTo>
                    <a:pt x="214" y="179"/>
                  </a:lnTo>
                  <a:lnTo>
                    <a:pt x="249" y="174"/>
                  </a:lnTo>
                  <a:lnTo>
                    <a:pt x="285" y="169"/>
                  </a:lnTo>
                  <a:lnTo>
                    <a:pt x="319" y="166"/>
                  </a:lnTo>
                  <a:lnTo>
                    <a:pt x="358" y="164"/>
                  </a:lnTo>
                  <a:lnTo>
                    <a:pt x="396" y="161"/>
                  </a:lnTo>
                  <a:lnTo>
                    <a:pt x="433" y="161"/>
                  </a:lnTo>
                  <a:lnTo>
                    <a:pt x="473" y="161"/>
                  </a:lnTo>
                  <a:lnTo>
                    <a:pt x="522" y="161"/>
                  </a:lnTo>
                  <a:lnTo>
                    <a:pt x="566" y="162"/>
                  </a:lnTo>
                  <a:lnTo>
                    <a:pt x="595" y="164"/>
                  </a:lnTo>
                  <a:lnTo>
                    <a:pt x="631" y="167"/>
                  </a:lnTo>
                  <a:lnTo>
                    <a:pt x="666" y="170"/>
                  </a:lnTo>
                  <a:lnTo>
                    <a:pt x="707" y="175"/>
                  </a:lnTo>
                  <a:lnTo>
                    <a:pt x="741" y="182"/>
                  </a:lnTo>
                  <a:lnTo>
                    <a:pt x="774" y="188"/>
                  </a:lnTo>
                  <a:lnTo>
                    <a:pt x="816" y="197"/>
                  </a:lnTo>
                  <a:lnTo>
                    <a:pt x="849" y="205"/>
                  </a:lnTo>
                  <a:lnTo>
                    <a:pt x="888" y="215"/>
                  </a:lnTo>
                  <a:lnTo>
                    <a:pt x="921" y="223"/>
                  </a:lnTo>
                  <a:lnTo>
                    <a:pt x="957" y="234"/>
                  </a:lnTo>
                  <a:lnTo>
                    <a:pt x="993" y="246"/>
                  </a:lnTo>
                  <a:lnTo>
                    <a:pt x="1099" y="0"/>
                  </a:lnTo>
                  <a:lnTo>
                    <a:pt x="1251" y="684"/>
                  </a:lnTo>
                  <a:lnTo>
                    <a:pt x="667" y="1010"/>
                  </a:lnTo>
                  <a:close/>
                </a:path>
              </a:pathLst>
            </a:custGeom>
            <a:solidFill>
              <a:srgbClr val="0099CC"/>
            </a:solidFill>
            <a:ln w="1117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8203" name="Oval 27"/>
          <p:cNvSpPr>
            <a:spLocks noChangeArrowheads="1"/>
          </p:cNvSpPr>
          <p:nvPr/>
        </p:nvSpPr>
        <p:spPr bwMode="auto">
          <a:xfrm rot="1387862">
            <a:off x="4648200" y="2295525"/>
            <a:ext cx="4565650" cy="1668463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AR" altLang="es-AR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360613" y="2387600"/>
            <a:ext cx="7545387" cy="2409825"/>
          </a:xfrm>
          <a:prstGeom prst="rect">
            <a:avLst/>
          </a:prstGeom>
          <a:gradFill rotWithShape="1">
            <a:gsLst>
              <a:gs pos="0">
                <a:srgbClr val="002F2F"/>
              </a:gs>
              <a:gs pos="50000">
                <a:srgbClr val="006666"/>
              </a:gs>
              <a:gs pos="100000">
                <a:srgbClr val="002F2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s-ES" altLang="es-AR" sz="4000" b="1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s-ES" altLang="es-AR" sz="4000" b="1">
                <a:solidFill>
                  <a:schemeClr val="bg1"/>
                </a:solidFill>
                <a:latin typeface="Arial Black" pitchFamily="34" charset="0"/>
              </a:rPr>
              <a:t>EL SISTEMA DE RIESGOS DEL TRABAJO HOY </a:t>
            </a:r>
          </a:p>
          <a:p>
            <a:pPr algn="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s-ES" altLang="es-AR" sz="4000" b="1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/>
          <a:stretch>
            <a:fillRect/>
          </a:stretch>
        </p:blipFill>
        <p:spPr bwMode="auto">
          <a:xfrm>
            <a:off x="0" y="9525"/>
            <a:ext cx="241935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7616825" y="6188075"/>
            <a:ext cx="2001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1600" b="1">
                <a:latin typeface="Arial Black" pitchFamily="34" charset="0"/>
              </a:rPr>
              <a:t>www.uart.org.ar</a:t>
            </a:r>
          </a:p>
        </p:txBody>
      </p:sp>
      <p:pic>
        <p:nvPicPr>
          <p:cNvPr id="9221" name="Picture 2" descr="C:\Users\Soledad\AppData\Local\Microsoft\Windows\Temporary Internet Files\Content.Outlook\F9XAF2YL\logo_UART_Transparent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5281613"/>
            <a:ext cx="23050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18640</TotalTime>
  <Words>182</Words>
  <Application>Microsoft Office PowerPoint</Application>
  <PresentationFormat>A4 (210 x 297 mm)</PresentationFormat>
  <Paragraphs>48</Paragraphs>
  <Slides>7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Calibri</vt:lpstr>
      <vt:lpstr>Times New Roman</vt:lpstr>
      <vt:lpstr>Wingdings</vt:lpstr>
      <vt:lpstr>ヒラギノ角ゴ Pro W3</vt:lpstr>
      <vt:lpstr>Diseño predeterminado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cecilia</dc:creator>
  <cp:lastModifiedBy>Natalia</cp:lastModifiedBy>
  <cp:revision>1153</cp:revision>
  <cp:lastPrinted>2014-05-27T12:14:07Z</cp:lastPrinted>
  <dcterms:created xsi:type="dcterms:W3CDTF">2009-06-04T00:34:19Z</dcterms:created>
  <dcterms:modified xsi:type="dcterms:W3CDTF">2018-02-28T19:48:24Z</dcterms:modified>
</cp:coreProperties>
</file>