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99" r:id="rId2"/>
    <p:sldId id="293" r:id="rId3"/>
    <p:sldId id="301" r:id="rId4"/>
    <p:sldId id="295" r:id="rId5"/>
    <p:sldId id="296" r:id="rId6"/>
    <p:sldId id="297" r:id="rId7"/>
    <p:sldId id="298" r:id="rId8"/>
  </p:sldIdLst>
  <p:sldSz cx="9144000" cy="6858000" type="screen4x3"/>
  <p:notesSz cx="6797675" cy="9928225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4550"/>
    <a:srgbClr val="DF6F1E"/>
    <a:srgbClr val="F86743"/>
    <a:srgbClr val="DE6F1E"/>
    <a:srgbClr val="FFC9A3"/>
    <a:srgbClr val="FFCDBD"/>
    <a:srgbClr val="FF9787"/>
    <a:srgbClr val="DF4C46"/>
    <a:srgbClr val="DF0000"/>
    <a:srgbClr val="B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29" autoAdjust="0"/>
    <p:restoredTop sz="99822" autoAdjust="0"/>
  </p:normalViewPr>
  <p:slideViewPr>
    <p:cSldViewPr>
      <p:cViewPr>
        <p:scale>
          <a:sx n="75" d="100"/>
          <a:sy n="75" d="100"/>
        </p:scale>
        <p:origin x="-2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664B1-2675-4303-A3E0-C9F38F4E7977}" type="datetimeFigureOut">
              <a:rPr lang="es-AR" smtClean="0"/>
              <a:t>30/3/2017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DB5E2-A65B-40EC-892A-437EBB089B3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84421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 txBox="1">
            <a:spLocks noGrp="1" noChangeArrowheads="1"/>
          </p:cNvSpPr>
          <p:nvPr/>
        </p:nvSpPr>
        <p:spPr bwMode="auto">
          <a:xfrm>
            <a:off x="3851232" y="9431476"/>
            <a:ext cx="2946443" cy="49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/>
            <a:fld id="{AF16423B-DFA2-43B9-807A-8DBB22073141}" type="slidenum">
              <a:rPr lang="es-ES" altLang="es-AR" sz="1200">
                <a:solidFill>
                  <a:prstClr val="black"/>
                </a:solidFill>
              </a:rPr>
              <a:pPr algn="r"/>
              <a:t>2</a:t>
            </a:fld>
            <a:endParaRPr lang="es-ES" altLang="es-AR" sz="1200">
              <a:solidFill>
                <a:prstClr val="black"/>
              </a:solidFill>
            </a:endParaRPr>
          </a:p>
        </p:txBody>
      </p:sp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>
          <a:xfrm>
            <a:off x="680552" y="4716585"/>
            <a:ext cx="5436572" cy="44673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936" tIns="46969" rIns="93936" bIns="46969"/>
          <a:lstStyle/>
          <a:p>
            <a:pPr eaLnBrk="1" hangingPunct="1">
              <a:spcBef>
                <a:spcPct val="0"/>
              </a:spcBef>
            </a:pPr>
            <a:endParaRPr lang="es-AR" altLang="es-AR" smtClean="0">
              <a:latin typeface="Times New Roman" charset="0"/>
            </a:endParaRPr>
          </a:p>
        </p:txBody>
      </p:sp>
      <p:sp>
        <p:nvSpPr>
          <p:cNvPr id="24580" name="4 Marcador de pie de página"/>
          <p:cNvSpPr txBox="1">
            <a:spLocks noGrp="1"/>
          </p:cNvSpPr>
          <p:nvPr/>
        </p:nvSpPr>
        <p:spPr bwMode="auto">
          <a:xfrm>
            <a:off x="1" y="9429779"/>
            <a:ext cx="2946443" cy="49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36" tIns="46969" rIns="93936" bIns="46969" anchor="b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s-AR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851232" y="9431476"/>
            <a:ext cx="2946443" cy="49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/>
            <a:fld id="{33962707-E0AC-47EF-9113-4500F030DD40}" type="slidenum">
              <a:rPr lang="es-ES" altLang="es-AR" sz="1200"/>
              <a:pPr algn="r"/>
              <a:t>3</a:t>
            </a:fld>
            <a:endParaRPr lang="es-ES" altLang="es-AR" sz="1200"/>
          </a:p>
        </p:txBody>
      </p:sp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>
          <a:xfrm>
            <a:off x="680552" y="4716585"/>
            <a:ext cx="5436572" cy="44673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936" tIns="46969" rIns="93936" bIns="46969"/>
          <a:lstStyle/>
          <a:p>
            <a:pPr eaLnBrk="1" hangingPunct="1">
              <a:spcBef>
                <a:spcPct val="0"/>
              </a:spcBef>
            </a:pPr>
            <a:endParaRPr lang="es-AR" altLang="es-AR" smtClean="0">
              <a:latin typeface="Times New Roman" charset="0"/>
            </a:endParaRPr>
          </a:p>
        </p:txBody>
      </p:sp>
      <p:sp>
        <p:nvSpPr>
          <p:cNvPr id="20484" name="4 Marcador de pie de página"/>
          <p:cNvSpPr txBox="1">
            <a:spLocks noGrp="1"/>
          </p:cNvSpPr>
          <p:nvPr/>
        </p:nvSpPr>
        <p:spPr bwMode="auto">
          <a:xfrm>
            <a:off x="1" y="9429779"/>
            <a:ext cx="2946443" cy="49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36" tIns="46969" rIns="93936" bIns="46969" anchor="b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s-A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851232" y="9431476"/>
            <a:ext cx="2946443" cy="49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/>
            <a:fld id="{E5564032-4F5F-4DF1-8B4A-5A45E73C846C}" type="slidenum">
              <a:rPr lang="es-ES" altLang="es-AR" sz="1200"/>
              <a:pPr algn="r"/>
              <a:t>4</a:t>
            </a:fld>
            <a:endParaRPr lang="es-ES" altLang="es-AR" sz="1200"/>
          </a:p>
        </p:txBody>
      </p:sp>
      <p:sp>
        <p:nvSpPr>
          <p:cNvPr id="225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22531" name="2 Marcador de notas"/>
          <p:cNvSpPr>
            <a:spLocks noGrp="1"/>
          </p:cNvSpPr>
          <p:nvPr>
            <p:ph type="body" idx="1"/>
          </p:nvPr>
        </p:nvSpPr>
        <p:spPr>
          <a:xfrm>
            <a:off x="680552" y="4716585"/>
            <a:ext cx="5436572" cy="44673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936" tIns="46969" rIns="93936" bIns="46969"/>
          <a:lstStyle/>
          <a:p>
            <a:pPr eaLnBrk="1" hangingPunct="1">
              <a:spcBef>
                <a:spcPct val="0"/>
              </a:spcBef>
            </a:pPr>
            <a:endParaRPr lang="es-AR" altLang="es-AR" dirty="0" smtClean="0">
              <a:latin typeface="Times New Roman" charset="0"/>
            </a:endParaRPr>
          </a:p>
        </p:txBody>
      </p:sp>
      <p:sp>
        <p:nvSpPr>
          <p:cNvPr id="22532" name="4 Marcador de pie de página"/>
          <p:cNvSpPr txBox="1">
            <a:spLocks noGrp="1"/>
          </p:cNvSpPr>
          <p:nvPr/>
        </p:nvSpPr>
        <p:spPr bwMode="auto">
          <a:xfrm>
            <a:off x="1" y="9429779"/>
            <a:ext cx="2946443" cy="49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36" tIns="46969" rIns="93936" bIns="46969" anchor="b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s-A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 txBox="1">
            <a:spLocks noGrp="1" noChangeArrowheads="1"/>
          </p:cNvSpPr>
          <p:nvPr/>
        </p:nvSpPr>
        <p:spPr bwMode="auto">
          <a:xfrm>
            <a:off x="3851232" y="9431476"/>
            <a:ext cx="2946443" cy="49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/>
            <a:fld id="{AF16423B-DFA2-43B9-807A-8DBB22073141}" type="slidenum">
              <a:rPr lang="es-ES" altLang="es-AR" sz="1200"/>
              <a:pPr algn="r"/>
              <a:t>5</a:t>
            </a:fld>
            <a:endParaRPr lang="es-ES" altLang="es-AR" sz="1200"/>
          </a:p>
        </p:txBody>
      </p:sp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>
          <a:xfrm>
            <a:off x="680552" y="4716585"/>
            <a:ext cx="5436572" cy="44673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936" tIns="46969" rIns="93936" bIns="46969"/>
          <a:lstStyle/>
          <a:p>
            <a:pPr eaLnBrk="1" hangingPunct="1">
              <a:spcBef>
                <a:spcPct val="0"/>
              </a:spcBef>
            </a:pPr>
            <a:endParaRPr lang="es-AR" altLang="es-AR" smtClean="0">
              <a:latin typeface="Times New Roman" charset="0"/>
            </a:endParaRPr>
          </a:p>
        </p:txBody>
      </p:sp>
      <p:sp>
        <p:nvSpPr>
          <p:cNvPr id="24580" name="4 Marcador de pie de página"/>
          <p:cNvSpPr txBox="1">
            <a:spLocks noGrp="1"/>
          </p:cNvSpPr>
          <p:nvPr/>
        </p:nvSpPr>
        <p:spPr bwMode="auto">
          <a:xfrm>
            <a:off x="1" y="9429779"/>
            <a:ext cx="2946443" cy="49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36" tIns="46969" rIns="93936" bIns="46969" anchor="b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s-A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 txBox="1">
            <a:spLocks noGrp="1" noChangeArrowheads="1"/>
          </p:cNvSpPr>
          <p:nvPr/>
        </p:nvSpPr>
        <p:spPr bwMode="auto">
          <a:xfrm>
            <a:off x="3851232" y="9431476"/>
            <a:ext cx="2946443" cy="49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/>
            <a:fld id="{AF16423B-DFA2-43B9-807A-8DBB22073141}" type="slidenum">
              <a:rPr lang="es-ES" altLang="es-AR" sz="1200">
                <a:solidFill>
                  <a:prstClr val="black"/>
                </a:solidFill>
              </a:rPr>
              <a:pPr algn="r"/>
              <a:t>6</a:t>
            </a:fld>
            <a:endParaRPr lang="es-ES" altLang="es-AR" sz="1200">
              <a:solidFill>
                <a:prstClr val="black"/>
              </a:solidFill>
            </a:endParaRPr>
          </a:p>
        </p:txBody>
      </p:sp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>
          <a:xfrm>
            <a:off x="680552" y="4716585"/>
            <a:ext cx="5436572" cy="44673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936" tIns="46969" rIns="93936" bIns="46969"/>
          <a:lstStyle/>
          <a:p>
            <a:pPr eaLnBrk="1" hangingPunct="1">
              <a:spcBef>
                <a:spcPct val="0"/>
              </a:spcBef>
            </a:pPr>
            <a:endParaRPr lang="es-AR" altLang="es-AR" smtClean="0">
              <a:latin typeface="Times New Roman" charset="0"/>
            </a:endParaRPr>
          </a:p>
        </p:txBody>
      </p:sp>
      <p:sp>
        <p:nvSpPr>
          <p:cNvPr id="24580" name="4 Marcador de pie de página"/>
          <p:cNvSpPr txBox="1">
            <a:spLocks noGrp="1"/>
          </p:cNvSpPr>
          <p:nvPr/>
        </p:nvSpPr>
        <p:spPr bwMode="auto">
          <a:xfrm>
            <a:off x="1" y="9429779"/>
            <a:ext cx="2946443" cy="49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36" tIns="46969" rIns="93936" bIns="46969" anchor="b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s-AR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 txBox="1">
            <a:spLocks noGrp="1" noChangeArrowheads="1"/>
          </p:cNvSpPr>
          <p:nvPr/>
        </p:nvSpPr>
        <p:spPr bwMode="auto">
          <a:xfrm>
            <a:off x="3851232" y="9431476"/>
            <a:ext cx="2946443" cy="49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/>
            <a:fld id="{9ACE343F-1CAE-408F-9980-5EF63A2E6FFE}" type="slidenum">
              <a:rPr lang="es-ES" altLang="es-AR" sz="1200"/>
              <a:pPr algn="r"/>
              <a:t>7</a:t>
            </a:fld>
            <a:endParaRPr lang="es-ES" altLang="es-AR" sz="1200"/>
          </a:p>
        </p:txBody>
      </p:sp>
      <p:sp>
        <p:nvSpPr>
          <p:cNvPr id="266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26627" name="2 Marcador de notas"/>
          <p:cNvSpPr>
            <a:spLocks noGrp="1"/>
          </p:cNvSpPr>
          <p:nvPr>
            <p:ph type="body" idx="1"/>
          </p:nvPr>
        </p:nvSpPr>
        <p:spPr>
          <a:xfrm>
            <a:off x="680552" y="4716585"/>
            <a:ext cx="5436572" cy="44673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936" tIns="46969" rIns="93936" bIns="46969"/>
          <a:lstStyle/>
          <a:p>
            <a:pPr eaLnBrk="1" hangingPunct="1">
              <a:spcBef>
                <a:spcPct val="0"/>
              </a:spcBef>
            </a:pPr>
            <a:endParaRPr lang="es-AR" altLang="es-AR" smtClean="0">
              <a:latin typeface="Times New Roman" charset="0"/>
            </a:endParaRPr>
          </a:p>
        </p:txBody>
      </p:sp>
      <p:sp>
        <p:nvSpPr>
          <p:cNvPr id="26628" name="4 Marcador de pie de página"/>
          <p:cNvSpPr txBox="1">
            <a:spLocks noGrp="1"/>
          </p:cNvSpPr>
          <p:nvPr/>
        </p:nvSpPr>
        <p:spPr bwMode="auto">
          <a:xfrm>
            <a:off x="1" y="9429779"/>
            <a:ext cx="2946443" cy="49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36" tIns="46969" rIns="93936" bIns="46969" anchor="b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s-A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66AFE-51B3-48EB-93BA-57945856CA0D}" type="datetimeFigureOut">
              <a:rPr lang="es-AR" smtClean="0"/>
              <a:t>30/3/2017</a:t>
            </a:fld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C29DD-0EA1-4300-83B0-239586C307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2035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66AFE-51B3-48EB-93BA-57945856CA0D}" type="datetimeFigureOut">
              <a:rPr lang="es-AR" smtClean="0"/>
              <a:t>30/3/2017</a:t>
            </a:fld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C29DD-0EA1-4300-83B0-239586C307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2230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1" y="609600"/>
            <a:ext cx="5688623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66AFE-51B3-48EB-93BA-57945856CA0D}" type="datetimeFigureOut">
              <a:rPr lang="es-AR" smtClean="0"/>
              <a:t>30/3/2017</a:t>
            </a:fld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C29DD-0EA1-4300-83B0-239586C307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6597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66AFE-51B3-48EB-93BA-57945856CA0D}" type="datetimeFigureOut">
              <a:rPr lang="es-AR" smtClean="0"/>
              <a:t>30/3/2017</a:t>
            </a:fld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C29DD-0EA1-4300-83B0-239586C307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216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66AFE-51B3-48EB-93BA-57945856CA0D}" type="datetimeFigureOut">
              <a:rPr lang="es-AR" smtClean="0"/>
              <a:t>30/3/2017</a:t>
            </a:fld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C29DD-0EA1-4300-83B0-239586C307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0098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586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2338" y="1981200"/>
            <a:ext cx="381586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66AFE-51B3-48EB-93BA-57945856CA0D}" type="datetimeFigureOut">
              <a:rPr lang="es-AR" smtClean="0"/>
              <a:t>30/3/2017</a:t>
            </a:fld>
            <a:endParaRPr lang="es-A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C29DD-0EA1-4300-83B0-239586C307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10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66AFE-51B3-48EB-93BA-57945856CA0D}" type="datetimeFigureOut">
              <a:rPr lang="es-AR" smtClean="0"/>
              <a:t>30/3/2017</a:t>
            </a:fld>
            <a:endParaRPr lang="es-A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C29DD-0EA1-4300-83B0-239586C307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02111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66AFE-51B3-48EB-93BA-57945856CA0D}" type="datetimeFigureOut">
              <a:rPr lang="es-AR" smtClean="0"/>
              <a:t>30/3/2017</a:t>
            </a:fld>
            <a:endParaRPr lang="es-A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C29DD-0EA1-4300-83B0-239586C307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25279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66AFE-51B3-48EB-93BA-57945856CA0D}" type="datetimeFigureOut">
              <a:rPr lang="es-AR" smtClean="0"/>
              <a:t>30/3/2017</a:t>
            </a:fld>
            <a:endParaRPr lang="es-A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C29DD-0EA1-4300-83B0-239586C307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1010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66AFE-51B3-48EB-93BA-57945856CA0D}" type="datetimeFigureOut">
              <a:rPr lang="es-AR" smtClean="0"/>
              <a:t>30/3/2017</a:t>
            </a:fld>
            <a:endParaRPr lang="es-A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C29DD-0EA1-4300-83B0-239586C307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8614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66AFE-51B3-48EB-93BA-57945856CA0D}" type="datetimeFigureOut">
              <a:rPr lang="es-AR" smtClean="0"/>
              <a:t>30/3/2017</a:t>
            </a:fld>
            <a:endParaRPr lang="es-A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C29DD-0EA1-4300-83B0-239586C307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9877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DD66AFE-51B3-48EB-93BA-57945856CA0D}" type="datetimeFigureOut">
              <a:rPr lang="es-AR" smtClean="0"/>
              <a:t>30/3/2017</a:t>
            </a:fld>
            <a:endParaRPr lang="es-A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A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37C29DD-0EA1-4300-83B0-239586C30794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456294" y="1926576"/>
            <a:ext cx="9649072" cy="376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200" b="1" dirty="0">
                <a:solidFill>
                  <a:srgbClr val="125763"/>
                </a:solidFill>
                <a:latin typeface="Verdana" pitchFamily="34" charset="0"/>
                <a:ea typeface="MS PGothic" pitchFamily="34" charset="-128"/>
              </a:rPr>
              <a:t>LEY </a:t>
            </a:r>
            <a:r>
              <a:rPr lang="es-ES" sz="2200" b="1" dirty="0" smtClean="0">
                <a:solidFill>
                  <a:srgbClr val="125763"/>
                </a:solidFill>
                <a:latin typeface="Verdana" pitchFamily="34" charset="0"/>
                <a:ea typeface="MS PGothic" pitchFamily="34" charset="-128"/>
              </a:rPr>
              <a:t>27.348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es-ES" sz="2200" b="1" dirty="0">
              <a:solidFill>
                <a:srgbClr val="125763"/>
              </a:solidFill>
              <a:latin typeface="Verdana" pitchFamily="34" charset="0"/>
              <a:ea typeface="MS PGothic" pitchFamily="34" charset="-128"/>
            </a:endParaRPr>
          </a:p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200" b="1" dirty="0">
                <a:solidFill>
                  <a:srgbClr val="125763"/>
                </a:solidFill>
                <a:latin typeface="Verdana" pitchFamily="34" charset="0"/>
                <a:ea typeface="MS PGothic" pitchFamily="34" charset="-128"/>
              </a:rPr>
              <a:t>COMPLEMENTARIA DE LA LEY </a:t>
            </a:r>
            <a:r>
              <a:rPr lang="es-ES" sz="2200" b="1" dirty="0" smtClean="0">
                <a:solidFill>
                  <a:srgbClr val="125763"/>
                </a:solidFill>
                <a:latin typeface="Verdana" pitchFamily="34" charset="0"/>
                <a:ea typeface="MS PGothic" pitchFamily="34" charset="-128"/>
              </a:rPr>
              <a:t>SOBRE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200" b="1" dirty="0" smtClean="0">
                <a:solidFill>
                  <a:srgbClr val="125763"/>
                </a:solidFill>
                <a:latin typeface="Verdana" pitchFamily="34" charset="0"/>
                <a:ea typeface="MS PGothic" pitchFamily="34" charset="-128"/>
              </a:rPr>
              <a:t> 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200" b="1" dirty="0" smtClean="0">
                <a:solidFill>
                  <a:srgbClr val="125763"/>
                </a:solidFill>
                <a:latin typeface="Verdana" pitchFamily="34" charset="0"/>
                <a:ea typeface="MS PGothic" pitchFamily="34" charset="-128"/>
              </a:rPr>
              <a:t>RIESGOS </a:t>
            </a:r>
            <a:r>
              <a:rPr lang="es-ES" sz="2200" b="1" dirty="0">
                <a:solidFill>
                  <a:srgbClr val="125763"/>
                </a:solidFill>
                <a:latin typeface="Verdana" pitchFamily="34" charset="0"/>
                <a:ea typeface="MS PGothic" pitchFamily="34" charset="-128"/>
              </a:rPr>
              <a:t>DEL </a:t>
            </a:r>
            <a:r>
              <a:rPr lang="es-ES" sz="2200" b="1" dirty="0" smtClean="0">
                <a:solidFill>
                  <a:srgbClr val="125763"/>
                </a:solidFill>
                <a:latin typeface="Verdana" pitchFamily="34" charset="0"/>
                <a:ea typeface="MS PGothic" pitchFamily="34" charset="-128"/>
              </a:rPr>
              <a:t>TRABAJO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es-ES" sz="2200" b="1" dirty="0" smtClean="0">
              <a:solidFill>
                <a:srgbClr val="125763"/>
              </a:solidFill>
              <a:latin typeface="Verdana" pitchFamily="34" charset="0"/>
              <a:ea typeface="MS PGothic" pitchFamily="34" charset="-128"/>
            </a:endParaRPr>
          </a:p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200" b="1" dirty="0" smtClean="0">
                <a:solidFill>
                  <a:srgbClr val="125763"/>
                </a:solidFill>
                <a:latin typeface="Verdana" pitchFamily="34" charset="0"/>
                <a:ea typeface="MS PGothic" pitchFamily="34" charset="-128"/>
              </a:rPr>
              <a:t>Y</a:t>
            </a:r>
            <a:endParaRPr lang="es-ES" sz="2200" b="1" dirty="0">
              <a:solidFill>
                <a:srgbClr val="125763"/>
              </a:solidFill>
              <a:latin typeface="Verdana" pitchFamily="34" charset="0"/>
              <a:ea typeface="MS PGothic" pitchFamily="34" charset="-128"/>
            </a:endParaRPr>
          </a:p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es-ES" sz="2200" b="1" dirty="0" smtClean="0">
              <a:solidFill>
                <a:srgbClr val="125763"/>
              </a:solidFill>
              <a:latin typeface="Verdana" pitchFamily="34" charset="0"/>
              <a:ea typeface="MS PGothic" pitchFamily="34" charset="-128"/>
            </a:endParaRPr>
          </a:p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200" b="1" dirty="0" smtClean="0">
                <a:solidFill>
                  <a:srgbClr val="125763"/>
                </a:solidFill>
                <a:latin typeface="Verdana" pitchFamily="34" charset="0"/>
                <a:ea typeface="MS PGothic" pitchFamily="34" charset="-128"/>
              </a:rPr>
              <a:t>RES. SRT 298/2017</a:t>
            </a:r>
            <a:endParaRPr lang="es-ES" sz="2200" b="1" dirty="0">
              <a:solidFill>
                <a:srgbClr val="125763"/>
              </a:solidFill>
              <a:latin typeface="Verdana" pitchFamily="34" charset="0"/>
              <a:ea typeface="MS PGothic" pitchFamily="34" charset="-128"/>
            </a:endParaRPr>
          </a:p>
        </p:txBody>
      </p:sp>
      <p:pic>
        <p:nvPicPr>
          <p:cNvPr id="3" name="Picture 2" descr="C:\Users\Soledad\AppData\Local\Microsoft\Windows\Temporary Internet Files\Content.Outlook\F9XAF2YL\logo_UART_Transparent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385" y="6032296"/>
            <a:ext cx="20706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50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75151"/>
            <a:ext cx="9144000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0035" name="Text Box 3"/>
          <p:cNvSpPr txBox="1">
            <a:spLocks noChangeArrowheads="1"/>
          </p:cNvSpPr>
          <p:nvPr/>
        </p:nvSpPr>
        <p:spPr bwMode="auto">
          <a:xfrm>
            <a:off x="1" y="3092172"/>
            <a:ext cx="9155998" cy="1237262"/>
          </a:xfrm>
          <a:prstGeom prst="rect">
            <a:avLst/>
          </a:prstGeom>
          <a:solidFill>
            <a:schemeClr val="accent1">
              <a:lumMod val="50000"/>
              <a:alpha val="76077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rgbClr val="FFFFFF"/>
                </a:solidFill>
                <a:latin typeface="Arial Black" pitchFamily="34" charset="0"/>
              </a:rPr>
              <a:t>Titulo II: </a:t>
            </a:r>
            <a:r>
              <a:rPr lang="es-ES" altLang="es-AR" b="1" dirty="0" err="1" smtClean="0">
                <a:solidFill>
                  <a:srgbClr val="FFFFFF"/>
                </a:solidFill>
                <a:latin typeface="Arial Black" pitchFamily="34" charset="0"/>
              </a:rPr>
              <a:t>Autoseguro</a:t>
            </a:r>
            <a:endParaRPr lang="es-ES" altLang="es-AR" b="1" dirty="0">
              <a:solidFill>
                <a:srgbClr val="FFFFFF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Provincial y Municipal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err="1" smtClean="0">
                <a:solidFill>
                  <a:srgbClr val="FFFFFF"/>
                </a:solidFill>
                <a:latin typeface="Arial Black" pitchFamily="34" charset="0"/>
              </a:rPr>
              <a:t>Req</a:t>
            </a: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. y </a:t>
            </a:r>
            <a:r>
              <a:rPr lang="es-ES" altLang="es-AR" sz="1400" b="1" dirty="0" err="1" smtClean="0">
                <a:solidFill>
                  <a:srgbClr val="FFFFFF"/>
                </a:solidFill>
                <a:latin typeface="Arial Black" pitchFamily="34" charset="0"/>
              </a:rPr>
              <a:t>fisc</a:t>
            </a: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. SRT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Integrar CCP</a:t>
            </a:r>
            <a:endParaRPr lang="es-ES" altLang="es-AR" sz="1400" b="1" dirty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300036" name="Text Box 4"/>
          <p:cNvSpPr txBox="1">
            <a:spLocks noChangeArrowheads="1"/>
          </p:cNvSpPr>
          <p:nvPr/>
        </p:nvSpPr>
        <p:spPr bwMode="auto">
          <a:xfrm>
            <a:off x="0" y="1484784"/>
            <a:ext cx="9169187" cy="1495794"/>
          </a:xfrm>
          <a:prstGeom prst="rect">
            <a:avLst/>
          </a:prstGeom>
          <a:solidFill>
            <a:schemeClr val="accent1">
              <a:lumMod val="50000"/>
              <a:alpha val="76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rgbClr val="FFFFFF"/>
                </a:solidFill>
                <a:latin typeface="Arial Black" pitchFamily="34" charset="0"/>
              </a:rPr>
              <a:t>Titulo I: Procedimiento</a:t>
            </a:r>
            <a:endParaRPr lang="es-ES" altLang="es-AR" b="1" dirty="0">
              <a:solidFill>
                <a:srgbClr val="FFFFFF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Instancia Administrativa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Recurso ante </a:t>
            </a:r>
            <a:r>
              <a:rPr lang="es-ES" altLang="es-AR" sz="1400" b="1" dirty="0" err="1" smtClean="0">
                <a:solidFill>
                  <a:srgbClr val="FFFFFF"/>
                </a:solidFill>
                <a:latin typeface="Arial Black" pitchFamily="34" charset="0"/>
              </a:rPr>
              <a:t>Jus</a:t>
            </a: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. Local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Efecto suspensivo 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Peritos</a:t>
            </a:r>
          </a:p>
        </p:txBody>
      </p:sp>
      <p:sp>
        <p:nvSpPr>
          <p:cNvPr id="300040" name="Text Box 8"/>
          <p:cNvSpPr txBox="1">
            <a:spLocks noChangeArrowheads="1"/>
          </p:cNvSpPr>
          <p:nvPr/>
        </p:nvSpPr>
        <p:spPr bwMode="auto">
          <a:xfrm>
            <a:off x="0" y="4508549"/>
            <a:ext cx="9165980" cy="1237262"/>
          </a:xfrm>
          <a:prstGeom prst="rect">
            <a:avLst/>
          </a:prstGeom>
          <a:solidFill>
            <a:schemeClr val="accent1">
              <a:lumMod val="50000"/>
              <a:alpha val="76077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rgbClr val="FFFFFF"/>
                </a:solidFill>
                <a:latin typeface="Arial Black" pitchFamily="34" charset="0"/>
              </a:rPr>
              <a:t>Título III: Disp. Varias</a:t>
            </a:r>
            <a:endParaRPr lang="es-ES" altLang="es-AR" b="1" dirty="0">
              <a:solidFill>
                <a:srgbClr val="FFFFFF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ILT, </a:t>
            </a: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IBM/ILP</a:t>
            </a: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, rescisión, financiamiento 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Entes </a:t>
            </a:r>
            <a:r>
              <a:rPr lang="es-ES" altLang="es-AR" sz="1400" dirty="0" smtClean="0">
                <a:solidFill>
                  <a:srgbClr val="FFFFFF"/>
                </a:solidFill>
                <a:latin typeface="Arial Black" pitchFamily="34" charset="0"/>
              </a:rPr>
              <a:t>de control, RIPTE, </a:t>
            </a:r>
            <a:r>
              <a:rPr lang="es-ES" altLang="es-AR" sz="1400" dirty="0" smtClean="0">
                <a:solidFill>
                  <a:srgbClr val="FFFFFF"/>
                </a:solidFill>
                <a:latin typeface="Arial Black" pitchFamily="34" charset="0"/>
              </a:rPr>
              <a:t>cta. </a:t>
            </a:r>
            <a:r>
              <a:rPr lang="es-ES" altLang="es-AR" sz="1400" dirty="0" err="1" smtClean="0">
                <a:solidFill>
                  <a:srgbClr val="FFFFFF"/>
                </a:solidFill>
                <a:latin typeface="Arial Black" pitchFamily="34" charset="0"/>
              </a:rPr>
              <a:t>Bcria</a:t>
            </a:r>
            <a:r>
              <a:rPr lang="es-ES" altLang="es-AR" sz="1400" dirty="0" smtClean="0">
                <a:solidFill>
                  <a:srgbClr val="FFFFFF"/>
                </a:solidFill>
                <a:latin typeface="Arial Black" pitchFamily="34" charset="0"/>
              </a:rPr>
              <a:t>.,</a:t>
            </a:r>
            <a:endParaRPr lang="es-ES" altLang="es-AR" sz="1400" dirty="0" smtClean="0">
              <a:solidFill>
                <a:srgbClr val="FFFFFF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dirty="0" smtClean="0">
                <a:solidFill>
                  <a:srgbClr val="FFFFFF"/>
                </a:solidFill>
                <a:latin typeface="Arial Black" pitchFamily="34" charset="0"/>
              </a:rPr>
              <a:t>Reintegro</a:t>
            </a:r>
            <a:r>
              <a:rPr lang="es-ES" altLang="es-AR" sz="1400" dirty="0" smtClean="0">
                <a:solidFill>
                  <a:srgbClr val="FFFFFF"/>
                </a:solidFill>
                <a:latin typeface="Arial Black" pitchFamily="34" charset="0"/>
              </a:rPr>
              <a:t>… </a:t>
            </a:r>
            <a:r>
              <a:rPr lang="es-ES" altLang="es-AR" sz="1400" dirty="0" smtClean="0">
                <a:solidFill>
                  <a:srgbClr val="FFFFFF"/>
                </a:solidFill>
                <a:latin typeface="Arial Black" pitchFamily="34" charset="0"/>
              </a:rPr>
              <a:t>Ley de Prevención</a:t>
            </a:r>
            <a:endParaRPr lang="es-ES" altLang="es-AR" sz="1400" dirty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-13189" y="5861506"/>
            <a:ext cx="9165980" cy="978729"/>
          </a:xfrm>
          <a:prstGeom prst="rect">
            <a:avLst/>
          </a:prstGeom>
          <a:solidFill>
            <a:schemeClr val="accent1">
              <a:lumMod val="50000"/>
              <a:alpha val="76077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rgbClr val="FFFFFF"/>
                </a:solidFill>
                <a:latin typeface="Arial Black" pitchFamily="34" charset="0"/>
              </a:rPr>
              <a:t>Anexo</a:t>
            </a:r>
            <a:endParaRPr lang="es-ES" altLang="es-AR" b="1" dirty="0">
              <a:solidFill>
                <a:srgbClr val="FFFFFF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err="1" smtClean="0">
                <a:solidFill>
                  <a:srgbClr val="FFFFFF"/>
                </a:solidFill>
                <a:latin typeface="Arial Black" pitchFamily="34" charset="0"/>
              </a:rPr>
              <a:t>Ambito</a:t>
            </a: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 de las CCMM, </a:t>
            </a:r>
            <a:r>
              <a:rPr lang="es-ES" altLang="es-AR" sz="1400" b="1" dirty="0" err="1" smtClean="0">
                <a:solidFill>
                  <a:srgbClr val="FFFFFF"/>
                </a:solidFill>
                <a:latin typeface="Arial Black" pitchFamily="34" charset="0"/>
              </a:rPr>
              <a:t>posib</a:t>
            </a: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. de </a:t>
            </a:r>
            <a:r>
              <a:rPr lang="es-ES" altLang="es-AR" sz="1400" b="1" dirty="0" err="1" smtClean="0">
                <a:solidFill>
                  <a:srgbClr val="FFFFFF"/>
                </a:solidFill>
                <a:latin typeface="Arial Black" pitchFamily="34" charset="0"/>
              </a:rPr>
              <a:t>homol</a:t>
            </a:r>
            <a:endParaRPr lang="es-ES" altLang="es-AR" sz="1400" b="1" dirty="0" smtClean="0">
              <a:solidFill>
                <a:srgbClr val="FFFFFF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/</a:t>
            </a:r>
            <a:r>
              <a:rPr lang="es-ES" altLang="es-AR" sz="1400" b="1" dirty="0" err="1" smtClean="0">
                <a:solidFill>
                  <a:srgbClr val="FFFFFF"/>
                </a:solidFill>
                <a:latin typeface="Arial Black" pitchFamily="34" charset="0"/>
              </a:rPr>
              <a:t>apel</a:t>
            </a: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. Acuerdo previo </a:t>
            </a:r>
            <a:r>
              <a:rPr lang="es-ES" altLang="es-AR" sz="1400" b="1" dirty="0" err="1" smtClean="0">
                <a:solidFill>
                  <a:srgbClr val="FFFFFF"/>
                </a:solidFill>
                <a:latin typeface="Arial Black" pitchFamily="34" charset="0"/>
              </a:rPr>
              <a:t>homolog</a:t>
            </a: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.</a:t>
            </a:r>
            <a:endParaRPr lang="es-ES" altLang="es-AR" sz="1400" b="1" dirty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1958" y="0"/>
            <a:ext cx="1922322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/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lnSpc>
                <a:spcPct val="120000"/>
              </a:lnSpc>
            </a:pPr>
            <a:endParaRPr lang="es-ES" altLang="es-AR" sz="2200" dirty="0" smtClean="0">
              <a:solidFill>
                <a:srgbClr val="FFFFFF"/>
              </a:solidFill>
              <a:latin typeface="Arial Black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s-ES" altLang="es-AR" sz="2200" dirty="0" smtClean="0">
                <a:solidFill>
                  <a:srgbClr val="FFFFFF"/>
                </a:solidFill>
                <a:latin typeface="Arial Black" pitchFamily="34" charset="0"/>
              </a:rPr>
              <a:t>SINTESIS</a:t>
            </a:r>
            <a:endParaRPr lang="es-ES" altLang="es-AR" sz="2200" dirty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321957" y="115492"/>
            <a:ext cx="192232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es-ES" altLang="es-AR" sz="2200" dirty="0" smtClean="0">
              <a:solidFill>
                <a:srgbClr val="FFFFFF"/>
              </a:solidFill>
              <a:latin typeface="Arial Black" pitchFamily="34" charset="0"/>
            </a:endParaRPr>
          </a:p>
          <a:p>
            <a:pPr algn="ctr"/>
            <a:endParaRPr lang="es-ES" altLang="es-AR" sz="2200" dirty="0">
              <a:solidFill>
                <a:srgbClr val="FFFFFF"/>
              </a:solidFill>
              <a:latin typeface="Arial Black" pitchFamily="34" charset="0"/>
            </a:endParaRPr>
          </a:p>
          <a:p>
            <a:pPr algn="ctr"/>
            <a:r>
              <a:rPr lang="es-ES" altLang="es-AR" sz="2200" dirty="0" smtClean="0">
                <a:solidFill>
                  <a:srgbClr val="FFFFFF"/>
                </a:solidFill>
                <a:latin typeface="Arial Black" pitchFamily="34" charset="0"/>
              </a:rPr>
              <a:t>LEY 27.348</a:t>
            </a:r>
            <a:endParaRPr lang="es-ES" altLang="es-AR" sz="2200" dirty="0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314642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0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0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5" grpId="0" animBg="1"/>
      <p:bldP spid="300036" grpId="0" animBg="1"/>
      <p:bldP spid="300040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23111"/>
            <a:ext cx="9144000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5940" name="Text Box 4"/>
          <p:cNvSpPr txBox="1">
            <a:spLocks noChangeArrowheads="1"/>
          </p:cNvSpPr>
          <p:nvPr/>
        </p:nvSpPr>
        <p:spPr bwMode="auto">
          <a:xfrm>
            <a:off x="0" y="3146777"/>
            <a:ext cx="9144000" cy="1052596"/>
          </a:xfrm>
          <a:prstGeom prst="rect">
            <a:avLst/>
          </a:prstGeom>
          <a:solidFill>
            <a:srgbClr val="808000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REVISION </a:t>
            </a:r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600" b="1" dirty="0">
                <a:solidFill>
                  <a:schemeClr val="bg1"/>
                </a:solidFill>
                <a:latin typeface="Arial Black" pitchFamily="34" charset="0"/>
              </a:rPr>
              <a:t>Ante la </a:t>
            </a:r>
            <a:r>
              <a:rPr lang="es-ES" altLang="es-AR" sz="1600" b="1" dirty="0" smtClean="0">
                <a:solidFill>
                  <a:schemeClr val="bg1"/>
                </a:solidFill>
                <a:latin typeface="Arial Black" pitchFamily="34" charset="0"/>
              </a:rPr>
              <a:t>CMC o JUSTICIA</a:t>
            </a:r>
          </a:p>
          <a:p>
            <a:pPr algn="r">
              <a:lnSpc>
                <a:spcPct val="120000"/>
              </a:lnSpc>
            </a:pPr>
            <a:r>
              <a:rPr lang="es-ES" altLang="es-AR" sz="1600" b="1" dirty="0" smtClean="0">
                <a:solidFill>
                  <a:schemeClr val="bg1"/>
                </a:solidFill>
                <a:latin typeface="Arial Black" pitchFamily="34" charset="0"/>
              </a:rPr>
              <a:t>Ordinaria del Fuero Laboral</a:t>
            </a:r>
            <a:endParaRPr lang="es-ES" altLang="es-AR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95941" name="Text Box 5"/>
          <p:cNvSpPr txBox="1">
            <a:spLocks noChangeArrowheads="1"/>
          </p:cNvSpPr>
          <p:nvPr/>
        </p:nvSpPr>
        <p:spPr bwMode="auto">
          <a:xfrm>
            <a:off x="-8630" y="1268760"/>
            <a:ext cx="9158061" cy="1606594"/>
          </a:xfrm>
          <a:prstGeom prst="rect">
            <a:avLst/>
          </a:prstGeom>
          <a:solidFill>
            <a:srgbClr val="808000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INSTANCIA					    </a:t>
            </a: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Previa, obligatoria y excluyente</a:t>
            </a:r>
          </a:p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ADMINISTRATIVA</a:t>
            </a:r>
            <a:r>
              <a:rPr lang="es-ES" altLang="es-AR" sz="1200" b="1" dirty="0">
                <a:solidFill>
                  <a:schemeClr val="bg1"/>
                </a:solidFill>
                <a:latin typeface="Arial Black" pitchFamily="34" charset="0"/>
              </a:rPr>
              <a:t>	</a:t>
            </a:r>
            <a:r>
              <a:rPr lang="es-ES" altLang="es-AR" sz="1200" b="1" dirty="0" smtClean="0">
                <a:solidFill>
                  <a:schemeClr val="bg1"/>
                </a:solidFill>
                <a:latin typeface="Arial Black" pitchFamily="34" charset="0"/>
              </a:rPr>
              <a:t>			       </a:t>
            </a:r>
            <a:r>
              <a:rPr lang="es-ES" altLang="es-AR" sz="1400" b="1" dirty="0" smtClean="0">
                <a:latin typeface="Arial Black" pitchFamily="34" charset="0"/>
              </a:rPr>
              <a:t>excepto trabajo informal </a:t>
            </a:r>
          </a:p>
          <a:p>
            <a:pPr>
              <a:lnSpc>
                <a:spcPct val="120000"/>
              </a:lnSpc>
            </a:pPr>
            <a:r>
              <a:rPr lang="es-ES" altLang="es-AR" sz="1400" b="1" dirty="0">
                <a:latin typeface="Arial Black" pitchFamily="34" charset="0"/>
              </a:rPr>
              <a:t>	</a:t>
            </a:r>
            <a:r>
              <a:rPr lang="es-ES" altLang="es-AR" sz="1400" b="1" dirty="0" smtClean="0">
                <a:latin typeface="Arial Black" pitchFamily="34" charset="0"/>
              </a:rPr>
              <a:t>					      o ante vencimiento de plazo</a:t>
            </a:r>
            <a:r>
              <a:rPr lang="es-ES" altLang="es-AR" sz="1400" b="1" dirty="0">
                <a:solidFill>
                  <a:schemeClr val="bg1"/>
                </a:solidFill>
                <a:latin typeface="Arial Black" pitchFamily="34" charset="0"/>
              </a:rPr>
              <a:t>	</a:t>
            </a: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		 </a:t>
            </a:r>
            <a:r>
              <a:rPr lang="es-ES" altLang="es-AR" sz="1400" b="1" dirty="0">
                <a:solidFill>
                  <a:schemeClr val="bg1"/>
                </a:solidFill>
                <a:latin typeface="Arial Black" pitchFamily="34" charset="0"/>
              </a:rPr>
              <a:t>	</a:t>
            </a: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		      Patrocinio letrado obligatorio						      Con </a:t>
            </a:r>
            <a:r>
              <a:rPr lang="es-ES" altLang="es-AR" sz="1400" b="1" dirty="0">
                <a:solidFill>
                  <a:schemeClr val="bg1"/>
                </a:solidFill>
                <a:latin typeface="Arial Black" pitchFamily="34" charset="0"/>
              </a:rPr>
              <a:t>calidad de </a:t>
            </a: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cosa juzgada</a:t>
            </a:r>
          </a:p>
        </p:txBody>
      </p:sp>
      <p:sp>
        <p:nvSpPr>
          <p:cNvPr id="295947" name="Text Box 11"/>
          <p:cNvSpPr txBox="1">
            <a:spLocks noChangeArrowheads="1"/>
          </p:cNvSpPr>
          <p:nvPr/>
        </p:nvSpPr>
        <p:spPr bwMode="auto">
          <a:xfrm>
            <a:off x="0" y="4400062"/>
            <a:ext cx="9144000" cy="757130"/>
          </a:xfrm>
          <a:prstGeom prst="rect">
            <a:avLst/>
          </a:prstGeom>
          <a:solidFill>
            <a:srgbClr val="808000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RECURSO</a:t>
            </a:r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600" b="1" dirty="0" smtClean="0">
                <a:solidFill>
                  <a:schemeClr val="bg1"/>
                </a:solidFill>
                <a:latin typeface="Arial Black" pitchFamily="34" charset="0"/>
              </a:rPr>
              <a:t>EFECTO SUSPENSIVO</a:t>
            </a:r>
            <a:endParaRPr lang="es-ES" altLang="es-AR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432" y="5445224"/>
            <a:ext cx="9144000" cy="1292662"/>
          </a:xfrm>
          <a:prstGeom prst="rect">
            <a:avLst/>
          </a:prstGeom>
          <a:solidFill>
            <a:srgbClr val="808000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PERITOS – </a:t>
            </a:r>
          </a:p>
          <a:p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CONTROVERSIA 			</a:t>
            </a:r>
            <a:r>
              <a:rPr lang="es-ES" altLang="es-AR" b="1" dirty="0">
                <a:solidFill>
                  <a:schemeClr val="bg1"/>
                </a:solidFill>
                <a:latin typeface="Arial Black" pitchFamily="34" charset="0"/>
              </a:rPr>
              <a:t>	 </a:t>
            </a: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  </a:t>
            </a: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CUERPO </a:t>
            </a:r>
            <a:r>
              <a:rPr lang="es-ES" altLang="es-AR" sz="1400" b="1" dirty="0">
                <a:solidFill>
                  <a:srgbClr val="FFFFFF"/>
                </a:solidFill>
                <a:latin typeface="Arial Black" pitchFamily="34" charset="0"/>
              </a:rPr>
              <a:t>MEDICO FORENSE</a:t>
            </a:r>
            <a:endParaRPr lang="es-ES" altLang="es-AR" sz="1400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JUDICIAL</a:t>
            </a: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					     HONORARIOS c/tarea realizada						     BAREMO OBLIGATORIO</a:t>
            </a:r>
            <a:endParaRPr lang="es-ES" altLang="es-AR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043214" y="1"/>
            <a:ext cx="2720601" cy="6858000"/>
          </a:xfrm>
          <a:prstGeom prst="rect">
            <a:avLst/>
          </a:prstGeom>
          <a:solidFill>
            <a:srgbClr val="00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lnSpc>
                <a:spcPct val="120000"/>
              </a:lnSpc>
            </a:pPr>
            <a:endParaRPr lang="es-ES" altLang="es-AR" sz="2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lnSpc>
                <a:spcPct val="120000"/>
              </a:lnSpc>
            </a:pPr>
            <a:endParaRPr lang="es-ES" altLang="es-AR" sz="2200" dirty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lnSpc>
                <a:spcPct val="120000"/>
              </a:lnSpc>
            </a:pPr>
            <a:endParaRPr lang="es-ES" altLang="es-AR" sz="2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s-ES" altLang="es-AR" sz="1800" dirty="0" smtClean="0">
                <a:solidFill>
                  <a:srgbClr val="FF0000"/>
                </a:solidFill>
                <a:latin typeface="Arial Black" pitchFamily="34" charset="0"/>
              </a:rPr>
              <a:t>VIGENCIA: </a:t>
            </a:r>
          </a:p>
          <a:p>
            <a:pPr algn="ctr">
              <a:lnSpc>
                <a:spcPct val="120000"/>
              </a:lnSpc>
            </a:pPr>
            <a:r>
              <a:rPr lang="es-ES" altLang="es-AR" sz="1800" dirty="0" smtClean="0">
                <a:solidFill>
                  <a:srgbClr val="FF0000"/>
                </a:solidFill>
                <a:latin typeface="Arial Black" pitchFamily="34" charset="0"/>
              </a:rPr>
              <a:t>desde 5/3/17 (CABA)</a:t>
            </a:r>
          </a:p>
          <a:p>
            <a:pPr algn="ctr">
              <a:lnSpc>
                <a:spcPct val="120000"/>
              </a:lnSpc>
            </a:pPr>
            <a:r>
              <a:rPr lang="es-ES" altLang="es-AR" sz="1800" dirty="0">
                <a:solidFill>
                  <a:srgbClr val="FF0000"/>
                </a:solidFill>
                <a:latin typeface="Arial Black" pitchFamily="34" charset="0"/>
              </a:rPr>
              <a:t>y</a:t>
            </a:r>
            <a:r>
              <a:rPr lang="es-ES" altLang="es-AR" sz="1800" dirty="0" smtClean="0">
                <a:solidFill>
                  <a:srgbClr val="FF0000"/>
                </a:solidFill>
                <a:latin typeface="Arial Black" pitchFamily="34" charset="0"/>
              </a:rPr>
              <a:t> conforme</a:t>
            </a:r>
          </a:p>
          <a:p>
            <a:pPr algn="ctr">
              <a:lnSpc>
                <a:spcPct val="120000"/>
              </a:lnSpc>
            </a:pPr>
            <a:r>
              <a:rPr lang="es-ES" altLang="es-AR" sz="1800" dirty="0" smtClean="0">
                <a:solidFill>
                  <a:srgbClr val="FF0000"/>
                </a:solidFill>
                <a:latin typeface="Arial Black" pitchFamily="34" charset="0"/>
              </a:rPr>
              <a:t>adhesiones</a:t>
            </a:r>
            <a:r>
              <a:rPr lang="es-ES" altLang="es-AR" sz="1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s-ES" altLang="es-AR" sz="1800" dirty="0" smtClean="0">
                <a:solidFill>
                  <a:srgbClr val="FF0000"/>
                </a:solidFill>
                <a:latin typeface="Arial Black" pitchFamily="34" charset="0"/>
              </a:rPr>
              <a:t>(</a:t>
            </a:r>
            <a:r>
              <a:rPr lang="es-ES" altLang="es-AR" sz="1800" dirty="0" err="1" smtClean="0">
                <a:solidFill>
                  <a:srgbClr val="FF0000"/>
                </a:solidFill>
                <a:latin typeface="Arial Black" pitchFamily="34" charset="0"/>
              </a:rPr>
              <a:t>Pcias</a:t>
            </a:r>
            <a:r>
              <a:rPr lang="es-ES" altLang="es-AR" sz="1800" dirty="0" smtClean="0">
                <a:solidFill>
                  <a:srgbClr val="FF0000"/>
                </a:solidFill>
                <a:latin typeface="Arial Black" pitchFamily="34" charset="0"/>
              </a:rPr>
              <a:t>.</a:t>
            </a:r>
            <a:r>
              <a:rPr lang="es-ES" altLang="es-AR" sz="2200" dirty="0" smtClean="0">
                <a:solidFill>
                  <a:srgbClr val="FF0000"/>
                </a:solidFill>
                <a:latin typeface="Arial Black" pitchFamily="34" charset="0"/>
              </a:rPr>
              <a:t>)</a:t>
            </a:r>
            <a:endParaRPr lang="es-ES" altLang="es-AR" sz="2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AutoShape 15"/>
          <p:cNvSpPr>
            <a:spLocks noChangeArrowheads="1"/>
          </p:cNvSpPr>
          <p:nvPr/>
        </p:nvSpPr>
        <p:spPr bwMode="auto">
          <a:xfrm>
            <a:off x="2985996" y="5157192"/>
            <a:ext cx="2592265" cy="1251406"/>
          </a:xfrm>
          <a:prstGeom prst="upArrow">
            <a:avLst>
              <a:gd name="adj1" fmla="val 88481"/>
              <a:gd name="adj2" fmla="val 21829"/>
            </a:avLst>
          </a:prstGeom>
          <a:solidFill>
            <a:srgbClr val="008080">
              <a:alpha val="8313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TITULO I</a:t>
            </a:r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3043215" y="52389"/>
            <a:ext cx="265875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s-ES" altLang="es-AR" sz="2200" dirty="0" smtClean="0">
                <a:solidFill>
                  <a:schemeClr val="bg1"/>
                </a:solidFill>
                <a:latin typeface="Arial Black" pitchFamily="34" charset="0"/>
              </a:rPr>
              <a:t>LEY 27.348</a:t>
            </a:r>
            <a:endParaRPr lang="es-ES" altLang="es-AR" sz="22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919525" y="1392451"/>
            <a:ext cx="27824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ES" altLang="es-AR" dirty="0">
                <a:solidFill>
                  <a:schemeClr val="bg1"/>
                </a:solidFill>
                <a:latin typeface="Arial Black" pitchFamily="34" charset="0"/>
              </a:rPr>
              <a:t>PROCEDIMIENTO</a:t>
            </a:r>
          </a:p>
          <a:p>
            <a:pPr algn="ctr">
              <a:lnSpc>
                <a:spcPct val="120000"/>
              </a:lnSpc>
            </a:pPr>
            <a:r>
              <a:rPr lang="es-ES" altLang="es-AR" dirty="0">
                <a:solidFill>
                  <a:schemeClr val="bg1"/>
                </a:solidFill>
                <a:latin typeface="Arial Black" pitchFamily="34" charset="0"/>
              </a:rPr>
              <a:t>PARA</a:t>
            </a:r>
          </a:p>
          <a:p>
            <a:pPr algn="ctr">
              <a:lnSpc>
                <a:spcPct val="120000"/>
              </a:lnSpc>
            </a:pPr>
            <a:r>
              <a:rPr lang="es-ES" altLang="es-AR" dirty="0">
                <a:solidFill>
                  <a:schemeClr val="bg1"/>
                </a:solidFill>
                <a:latin typeface="Arial Black" pitchFamily="34" charset="0"/>
              </a:rPr>
              <a:t>HOMOLOGAR</a:t>
            </a:r>
          </a:p>
          <a:p>
            <a:pPr algn="ctr">
              <a:lnSpc>
                <a:spcPct val="120000"/>
              </a:lnSpc>
            </a:pPr>
            <a:r>
              <a:rPr lang="es-ES" altLang="es-AR" dirty="0">
                <a:solidFill>
                  <a:schemeClr val="bg1"/>
                </a:solidFill>
                <a:latin typeface="Arial Black" pitchFamily="34" charset="0"/>
              </a:rPr>
              <a:t>Y DETERMINAR</a:t>
            </a:r>
          </a:p>
          <a:p>
            <a:pPr algn="ctr">
              <a:lnSpc>
                <a:spcPct val="120000"/>
              </a:lnSpc>
            </a:pPr>
            <a:r>
              <a:rPr lang="es-ES" altLang="es-AR" dirty="0">
                <a:solidFill>
                  <a:schemeClr val="bg1"/>
                </a:solidFill>
                <a:latin typeface="Arial Black" pitchFamily="34" charset="0"/>
              </a:rPr>
              <a:t>INCAPACIDADES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5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5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0" grpId="0" animBg="1"/>
      <p:bldP spid="295941" grpId="0" animBg="1"/>
      <p:bldP spid="295947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03726"/>
            <a:ext cx="9144000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0" y="5558066"/>
            <a:ext cx="9144000" cy="1237262"/>
          </a:xfrm>
          <a:prstGeom prst="rect">
            <a:avLst/>
          </a:prstGeom>
          <a:solidFill>
            <a:srgbClr val="990000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OTROS</a:t>
            </a:r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REGISTRO DE AUTOASEGURADOS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>
                <a:solidFill>
                  <a:schemeClr val="bg1"/>
                </a:solidFill>
                <a:latin typeface="Arial Black" pitchFamily="34" charset="0"/>
              </a:rPr>
              <a:t>SUPERVISIÓN DE SRT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>
                <a:solidFill>
                  <a:schemeClr val="bg1"/>
                </a:solidFill>
                <a:latin typeface="Arial Black" pitchFamily="34" charset="0"/>
              </a:rPr>
              <a:t>FORMAR PARTE DEL CCP</a:t>
            </a:r>
          </a:p>
        </p:txBody>
      </p:sp>
      <p:sp>
        <p:nvSpPr>
          <p:cNvPr id="297989" name="Text Box 5"/>
          <p:cNvSpPr txBox="1">
            <a:spLocks noChangeArrowheads="1"/>
          </p:cNvSpPr>
          <p:nvPr/>
        </p:nvSpPr>
        <p:spPr bwMode="auto">
          <a:xfrm>
            <a:off x="0" y="2708921"/>
            <a:ext cx="9144000" cy="978729"/>
          </a:xfrm>
          <a:prstGeom prst="rect">
            <a:avLst/>
          </a:prstGeom>
          <a:solidFill>
            <a:srgbClr val="800000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ALCANCE</a:t>
            </a:r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EMPLEO PUBLICO PROVINCIAL, 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CABA Y MUNICIPAL</a:t>
            </a:r>
            <a:endParaRPr lang="es-ES" altLang="es-AR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3847331"/>
            <a:ext cx="9144000" cy="1495794"/>
          </a:xfrm>
          <a:prstGeom prst="rect">
            <a:avLst/>
          </a:prstGeom>
          <a:solidFill>
            <a:srgbClr val="800000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REQUISITOS</a:t>
            </a:r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A DEFINIR POR SRT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ESTRUCTURA Y CON REGIMEN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DE GESTION SEPARADA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PLAN DE PREVENCION</a:t>
            </a:r>
            <a:endParaRPr lang="es-ES" altLang="es-AR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965080" y="0"/>
            <a:ext cx="2725478" cy="6884987"/>
          </a:xfrm>
          <a:prstGeom prst="rect">
            <a:avLst/>
          </a:pr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s-ES" altLang="es-AR" sz="2200" dirty="0" smtClean="0">
                <a:solidFill>
                  <a:schemeClr val="bg1"/>
                </a:solidFill>
                <a:latin typeface="Arial Black" pitchFamily="34" charset="0"/>
              </a:rPr>
              <a:t>AUTOSEGURO</a:t>
            </a:r>
          </a:p>
          <a:p>
            <a:pPr algn="ctr">
              <a:lnSpc>
                <a:spcPct val="120000"/>
              </a:lnSpc>
            </a:pPr>
            <a:r>
              <a:rPr lang="es-ES" altLang="es-AR" sz="2200" dirty="0" smtClean="0">
                <a:solidFill>
                  <a:schemeClr val="bg1"/>
                </a:solidFill>
                <a:latin typeface="Arial Black" pitchFamily="34" charset="0"/>
              </a:rPr>
              <a:t>PUBLICO </a:t>
            </a:r>
          </a:p>
          <a:p>
            <a:pPr algn="ctr">
              <a:lnSpc>
                <a:spcPct val="120000"/>
              </a:lnSpc>
            </a:pPr>
            <a:r>
              <a:rPr lang="es-ES" altLang="es-AR" sz="2200" dirty="0" smtClean="0">
                <a:solidFill>
                  <a:schemeClr val="bg1"/>
                </a:solidFill>
                <a:latin typeface="Arial Black" pitchFamily="34" charset="0"/>
              </a:rPr>
              <a:t>PROVINCIAL</a:t>
            </a:r>
          </a:p>
          <a:p>
            <a:pPr lvl="0" algn="ctr">
              <a:lnSpc>
                <a:spcPct val="120000"/>
              </a:lnSpc>
            </a:pPr>
            <a:endParaRPr lang="es-ES" altLang="es-AR" sz="2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lvl="0" algn="ctr">
              <a:lnSpc>
                <a:spcPct val="120000"/>
              </a:lnSpc>
            </a:pPr>
            <a:r>
              <a:rPr lang="es-ES" altLang="es-AR" dirty="0" smtClean="0">
                <a:latin typeface="Arial Black" pitchFamily="34" charset="0"/>
              </a:rPr>
              <a:t>VIGENCIA</a:t>
            </a:r>
            <a:r>
              <a:rPr lang="es-ES" altLang="es-AR" dirty="0">
                <a:latin typeface="Arial Black" pitchFamily="34" charset="0"/>
              </a:rPr>
              <a:t>: desde </a:t>
            </a:r>
          </a:p>
          <a:p>
            <a:pPr lvl="0" algn="ctr">
              <a:lnSpc>
                <a:spcPct val="120000"/>
              </a:lnSpc>
            </a:pPr>
            <a:r>
              <a:rPr lang="es-ES" altLang="es-AR" dirty="0" smtClean="0">
                <a:latin typeface="Arial Black" pitchFamily="34" charset="0"/>
              </a:rPr>
              <a:t>5/3/17 </a:t>
            </a:r>
          </a:p>
          <a:p>
            <a:pPr lvl="0" algn="ctr">
              <a:lnSpc>
                <a:spcPct val="120000"/>
              </a:lnSpc>
            </a:pPr>
            <a:r>
              <a:rPr lang="es-ES" altLang="es-AR" dirty="0" smtClean="0">
                <a:latin typeface="Arial Black" pitchFamily="34" charset="0"/>
              </a:rPr>
              <a:t>para todo el país</a:t>
            </a:r>
            <a:endParaRPr lang="es-ES" altLang="es-AR" dirty="0">
              <a:latin typeface="Arial Black" pitchFamily="34" charset="0"/>
            </a:endParaRPr>
          </a:p>
          <a:p>
            <a:pPr algn="ctr">
              <a:lnSpc>
                <a:spcPct val="120000"/>
              </a:lnSpc>
            </a:pPr>
            <a:endParaRPr lang="es-ES" altLang="es-AR" sz="22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3131840" y="5085183"/>
            <a:ext cx="2376264" cy="1251406"/>
          </a:xfrm>
          <a:prstGeom prst="upArrow">
            <a:avLst>
              <a:gd name="adj1" fmla="val 88481"/>
              <a:gd name="adj2" fmla="val 21829"/>
            </a:avLst>
          </a:prstGeom>
          <a:solidFill>
            <a:srgbClr val="FF0000">
              <a:alpha val="8313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TITULO II</a:t>
            </a:r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3275856" y="109539"/>
            <a:ext cx="215772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s-ES" altLang="es-AR" sz="2200" dirty="0" smtClean="0">
                <a:solidFill>
                  <a:schemeClr val="bg1"/>
                </a:solidFill>
                <a:latin typeface="Arial Black" pitchFamily="34" charset="0"/>
              </a:rPr>
              <a:t>LEY 27.348</a:t>
            </a:r>
            <a:endParaRPr lang="es-ES" altLang="es-AR" sz="22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008809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7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7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8" grpId="0" animBg="1"/>
      <p:bldP spid="297989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6576"/>
            <a:ext cx="9144000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0035" name="Text Box 3"/>
          <p:cNvSpPr txBox="1">
            <a:spLocks noChangeArrowheads="1"/>
          </p:cNvSpPr>
          <p:nvPr/>
        </p:nvSpPr>
        <p:spPr bwMode="auto">
          <a:xfrm>
            <a:off x="13188" y="2765056"/>
            <a:ext cx="9144000" cy="1495794"/>
          </a:xfrm>
          <a:prstGeom prst="rect">
            <a:avLst/>
          </a:prstGeom>
          <a:solidFill>
            <a:srgbClr val="003366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IBM</a:t>
            </a:r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PROMEDIO DE 12 MESES,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actualizados por RIPTE 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INTERES </a:t>
            </a:r>
            <a:r>
              <a:rPr lang="es-ES" altLang="es-AR" sz="1400" b="1" dirty="0">
                <a:solidFill>
                  <a:schemeClr val="bg1"/>
                </a:solidFill>
                <a:latin typeface="Arial Black" pitchFamily="34" charset="0"/>
              </a:rPr>
              <a:t>TASA ACTIVA </a:t>
            </a: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BNA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CASOS POST LEY</a:t>
            </a:r>
            <a:endParaRPr lang="es-ES" altLang="es-AR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0036" name="Text Box 4"/>
          <p:cNvSpPr txBox="1">
            <a:spLocks noChangeArrowheads="1"/>
          </p:cNvSpPr>
          <p:nvPr/>
        </p:nvSpPr>
        <p:spPr bwMode="auto">
          <a:xfrm>
            <a:off x="11998" y="1700809"/>
            <a:ext cx="9144000" cy="978729"/>
          </a:xfrm>
          <a:prstGeom prst="rect">
            <a:avLst/>
          </a:prstGeom>
          <a:solidFill>
            <a:srgbClr val="003366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ILT</a:t>
            </a:r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PLAZO DIRECTO 2 AÑOS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CUENTAN LOS DIAS EFECTIVOS</a:t>
            </a:r>
          </a:p>
        </p:txBody>
      </p:sp>
      <p:sp>
        <p:nvSpPr>
          <p:cNvPr id="300040" name="Text Box 8"/>
          <p:cNvSpPr txBox="1">
            <a:spLocks noChangeArrowheads="1"/>
          </p:cNvSpPr>
          <p:nvPr/>
        </p:nvSpPr>
        <p:spPr bwMode="auto">
          <a:xfrm>
            <a:off x="2938" y="4388234"/>
            <a:ext cx="9144000" cy="978729"/>
          </a:xfrm>
          <a:prstGeom prst="rect">
            <a:avLst/>
          </a:prstGeom>
          <a:solidFill>
            <a:srgbClr val="003366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FALTA DE PAGO</a:t>
            </a:r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CORTE DE COBERTURA 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ANTE DEUDA DE 2 CUOTAS</a:t>
            </a:r>
            <a:endParaRPr lang="es-ES" altLang="es-AR" sz="1400" b="1" u="sng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0" y="5496768"/>
            <a:ext cx="9144000" cy="1348061"/>
          </a:xfrm>
          <a:prstGeom prst="rect">
            <a:avLst/>
          </a:prstGeom>
          <a:solidFill>
            <a:srgbClr val="003366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FINANCIAMIENTO SRT</a:t>
            </a:r>
          </a:p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Y SSN</a:t>
            </a:r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TOPE 1,4% S/ CUOTA ART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>
                <a:solidFill>
                  <a:schemeClr val="bg1"/>
                </a:solidFill>
                <a:latin typeface="Arial Black" pitchFamily="34" charset="0"/>
              </a:rPr>
              <a:t>0,5%</a:t>
            </a:r>
            <a:r>
              <a:rPr lang="es-ES" altLang="es-AR" sz="800" b="1" dirty="0">
                <a:solidFill>
                  <a:schemeClr val="bg1"/>
                </a:solidFill>
                <a:latin typeface="Arial Black" pitchFamily="34" charset="0"/>
              </a:rPr>
              <a:t>O</a:t>
            </a:r>
            <a:r>
              <a:rPr lang="es-ES" altLang="es-AR" sz="1400" b="1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S/ MASA SAL. AUTOASEG.</a:t>
            </a:r>
            <a:endParaRPr lang="es-ES" altLang="es-AR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278806" y="1"/>
            <a:ext cx="2601046" cy="6858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s-ES" altLang="es-AR" sz="2200" dirty="0" smtClean="0">
                <a:solidFill>
                  <a:schemeClr val="bg1"/>
                </a:solidFill>
                <a:latin typeface="Arial Black" pitchFamily="34" charset="0"/>
              </a:rPr>
              <a:t>DISPOSICIONES</a:t>
            </a:r>
          </a:p>
          <a:p>
            <a:pPr algn="ctr">
              <a:lnSpc>
                <a:spcPct val="120000"/>
              </a:lnSpc>
            </a:pPr>
            <a:r>
              <a:rPr lang="es-ES" altLang="es-AR" sz="2200" dirty="0" smtClean="0">
                <a:solidFill>
                  <a:schemeClr val="bg1"/>
                </a:solidFill>
                <a:latin typeface="Arial Black" pitchFamily="34" charset="0"/>
              </a:rPr>
              <a:t>VARIAS</a:t>
            </a:r>
          </a:p>
          <a:p>
            <a:pPr algn="ctr">
              <a:lnSpc>
                <a:spcPct val="120000"/>
              </a:lnSpc>
            </a:pPr>
            <a:endParaRPr lang="es-ES" altLang="es-AR" sz="22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lvl="0" algn="ctr">
              <a:lnSpc>
                <a:spcPct val="120000"/>
              </a:lnSpc>
            </a:pPr>
            <a:r>
              <a:rPr lang="es-ES" altLang="es-AR" sz="1600" dirty="0" smtClean="0">
                <a:solidFill>
                  <a:srgbClr val="FF0000"/>
                </a:solidFill>
                <a:latin typeface="Arial Black" pitchFamily="34" charset="0"/>
              </a:rPr>
              <a:t>VIGENCIA </a:t>
            </a:r>
          </a:p>
          <a:p>
            <a:pPr lvl="0" algn="ctr">
              <a:lnSpc>
                <a:spcPct val="120000"/>
              </a:lnSpc>
            </a:pPr>
            <a:r>
              <a:rPr lang="es-ES" altLang="es-AR" sz="1600" dirty="0" smtClean="0">
                <a:solidFill>
                  <a:srgbClr val="FF0000"/>
                </a:solidFill>
                <a:latin typeface="Arial Black" pitchFamily="34" charset="0"/>
              </a:rPr>
              <a:t>TODO EL PAIS: </a:t>
            </a:r>
          </a:p>
          <a:p>
            <a:pPr lvl="0" algn="ctr">
              <a:lnSpc>
                <a:spcPct val="120000"/>
              </a:lnSpc>
            </a:pPr>
            <a:r>
              <a:rPr lang="es-ES" altLang="es-AR" sz="1600" dirty="0" smtClean="0">
                <a:solidFill>
                  <a:srgbClr val="FF0000"/>
                </a:solidFill>
                <a:latin typeface="Arial Black" pitchFamily="34" charset="0"/>
              </a:rPr>
              <a:t>desde 5/3/17</a:t>
            </a:r>
          </a:p>
          <a:p>
            <a:pPr lvl="0" algn="ctr">
              <a:lnSpc>
                <a:spcPct val="120000"/>
              </a:lnSpc>
            </a:pPr>
            <a:endParaRPr lang="es-ES" altLang="es-AR" sz="16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lvl="0" algn="ctr">
              <a:lnSpc>
                <a:spcPct val="120000"/>
              </a:lnSpc>
            </a:pPr>
            <a:r>
              <a:rPr lang="es-ES" altLang="es-AR" sz="1200" dirty="0" smtClean="0">
                <a:solidFill>
                  <a:srgbClr val="FF0000"/>
                </a:solidFill>
                <a:latin typeface="Arial Black" pitchFamily="34" charset="0"/>
              </a:rPr>
              <a:t>(Desde 24/1/17 al 5/3/17</a:t>
            </a:r>
          </a:p>
          <a:p>
            <a:pPr lvl="0" algn="ctr">
              <a:lnSpc>
                <a:spcPct val="120000"/>
              </a:lnSpc>
            </a:pPr>
            <a:r>
              <a:rPr lang="es-ES" altLang="es-AR" sz="1200" dirty="0" smtClean="0">
                <a:solidFill>
                  <a:srgbClr val="FF0000"/>
                </a:solidFill>
                <a:latin typeface="Arial Black" pitchFamily="34" charset="0"/>
              </a:rPr>
              <a:t> rigió el DNU 54/17)</a:t>
            </a:r>
          </a:p>
          <a:p>
            <a:pPr lvl="0" algn="ctr">
              <a:lnSpc>
                <a:spcPct val="120000"/>
              </a:lnSpc>
            </a:pPr>
            <a:endParaRPr lang="es-ES" altLang="es-AR" sz="1200" dirty="0">
              <a:solidFill>
                <a:srgbClr val="FF0000"/>
              </a:solidFill>
              <a:latin typeface="Arial Black" pitchFamily="34" charset="0"/>
            </a:endParaRPr>
          </a:p>
          <a:p>
            <a:pPr lvl="0" algn="ctr">
              <a:lnSpc>
                <a:spcPct val="120000"/>
              </a:lnSpc>
            </a:pPr>
            <a:endParaRPr lang="es-ES" altLang="es-A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lvl="0" algn="ctr">
              <a:lnSpc>
                <a:spcPct val="120000"/>
              </a:lnSpc>
            </a:pPr>
            <a:endParaRPr lang="es-ES" altLang="es-AR" sz="12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3278805" y="4741260"/>
            <a:ext cx="2592265" cy="1251406"/>
          </a:xfrm>
          <a:prstGeom prst="upArrow">
            <a:avLst>
              <a:gd name="adj1" fmla="val 88481"/>
              <a:gd name="adj2" fmla="val 21829"/>
            </a:avLst>
          </a:prstGeom>
          <a:solidFill>
            <a:srgbClr val="3333FF">
              <a:alpha val="8313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TITULO III</a:t>
            </a:r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511263" y="66677"/>
            <a:ext cx="192232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s-ES" altLang="es-AR" sz="2200" dirty="0" smtClean="0">
                <a:solidFill>
                  <a:schemeClr val="bg1"/>
                </a:solidFill>
                <a:latin typeface="Arial Black" pitchFamily="34" charset="0"/>
              </a:rPr>
              <a:t>LEY 27.348</a:t>
            </a:r>
            <a:endParaRPr lang="es-ES" altLang="es-AR" sz="22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422538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0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0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5" grpId="0" animBg="1"/>
      <p:bldP spid="300036" grpId="0" animBg="1"/>
      <p:bldP spid="300040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03726"/>
            <a:ext cx="9144000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0035" name="Text Box 3"/>
          <p:cNvSpPr txBox="1">
            <a:spLocks noChangeArrowheads="1"/>
          </p:cNvSpPr>
          <p:nvPr/>
        </p:nvSpPr>
        <p:spPr bwMode="auto">
          <a:xfrm>
            <a:off x="0" y="3297056"/>
            <a:ext cx="9144000" cy="1089529"/>
          </a:xfrm>
          <a:prstGeom prst="rect">
            <a:avLst/>
          </a:prstGeom>
          <a:solidFill>
            <a:srgbClr val="003366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rgbClr val="FFFFFF"/>
                </a:solidFill>
                <a:latin typeface="Arial Black" pitchFamily="34" charset="0"/>
              </a:rPr>
              <a:t>PAGO DE </a:t>
            </a:r>
          </a:p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rgbClr val="FFFFFF"/>
                </a:solidFill>
                <a:latin typeface="Arial Black" pitchFamily="34" charset="0"/>
              </a:rPr>
              <a:t>INDEMNIZACIONES</a:t>
            </a:r>
            <a:endParaRPr lang="es-ES" altLang="es-AR" b="1" dirty="0">
              <a:solidFill>
                <a:srgbClr val="FFFFFF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DEPOSITO EN CTA BCRIA</a:t>
            </a:r>
          </a:p>
        </p:txBody>
      </p:sp>
      <p:sp>
        <p:nvSpPr>
          <p:cNvPr id="300036" name="Text Box 4"/>
          <p:cNvSpPr txBox="1">
            <a:spLocks noChangeArrowheads="1"/>
          </p:cNvSpPr>
          <p:nvPr/>
        </p:nvSpPr>
        <p:spPr bwMode="auto">
          <a:xfrm>
            <a:off x="0" y="2132857"/>
            <a:ext cx="9144000" cy="978729"/>
          </a:xfrm>
          <a:prstGeom prst="rect">
            <a:avLst/>
          </a:prstGeom>
          <a:solidFill>
            <a:srgbClr val="003366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rgbClr val="FFFFFF"/>
                </a:solidFill>
                <a:latin typeface="Arial Black" pitchFamily="34" charset="0"/>
              </a:rPr>
              <a:t>APLICACIÓN RIPTE</a:t>
            </a:r>
            <a:endParaRPr lang="es-ES" altLang="es-AR" b="1" dirty="0">
              <a:solidFill>
                <a:srgbClr val="FFFFFF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i="1" dirty="0" smtClean="0">
                <a:solidFill>
                  <a:srgbClr val="FFFFFF"/>
                </a:solidFill>
                <a:latin typeface="Arial Black" pitchFamily="34" charset="0"/>
              </a:rPr>
              <a:t>SOLO A SUMAS UNICAS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i="1" dirty="0" smtClean="0">
                <a:solidFill>
                  <a:srgbClr val="FFFFFF"/>
                </a:solidFill>
                <a:latin typeface="Arial Black" pitchFamily="34" charset="0"/>
              </a:rPr>
              <a:t>Y PISOS MINIMOS</a:t>
            </a:r>
          </a:p>
        </p:txBody>
      </p:sp>
      <p:sp>
        <p:nvSpPr>
          <p:cNvPr id="300040" name="Text Box 8"/>
          <p:cNvSpPr txBox="1">
            <a:spLocks noChangeArrowheads="1"/>
          </p:cNvSpPr>
          <p:nvPr/>
        </p:nvSpPr>
        <p:spPr bwMode="auto">
          <a:xfrm>
            <a:off x="18318" y="4581526"/>
            <a:ext cx="9144000" cy="720197"/>
          </a:xfrm>
          <a:prstGeom prst="rect">
            <a:avLst/>
          </a:prstGeom>
          <a:solidFill>
            <a:srgbClr val="003366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rgbClr val="FFFFFF"/>
                </a:solidFill>
                <a:latin typeface="Arial Black" pitchFamily="34" charset="0"/>
              </a:rPr>
              <a:t>REINTEGROS				</a:t>
            </a:r>
            <a:r>
              <a:rPr lang="es-ES" altLang="es-AR" b="1" dirty="0">
                <a:solidFill>
                  <a:srgbClr val="FFFFFF"/>
                </a:solidFill>
                <a:latin typeface="Arial Black" pitchFamily="34" charset="0"/>
              </a:rPr>
              <a:t>	</a:t>
            </a: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ENTRE </a:t>
            </a:r>
            <a:r>
              <a:rPr lang="es-ES" altLang="es-AR" sz="1400" b="1" dirty="0">
                <a:solidFill>
                  <a:srgbClr val="FFFFFF"/>
                </a:solidFill>
                <a:latin typeface="Arial Black" pitchFamily="34" charset="0"/>
              </a:rPr>
              <a:t>OOSS </a:t>
            </a: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Y ART</a:t>
            </a:r>
            <a:endParaRPr lang="es-ES" altLang="es-AR" sz="1400" b="1" dirty="0"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latin typeface="Arial Black" pitchFamily="34" charset="0"/>
              </a:rPr>
              <a:t>otro mecanismo</a:t>
            </a:r>
            <a:endParaRPr lang="es-ES" altLang="es-AR" sz="1400" b="1" u="sng" dirty="0">
              <a:latin typeface="Arial Black" pitchFamily="34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0" y="5494038"/>
            <a:ext cx="9144000" cy="1237262"/>
          </a:xfrm>
          <a:prstGeom prst="rect">
            <a:avLst/>
          </a:prstGeom>
          <a:solidFill>
            <a:srgbClr val="003366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rgbClr val="FFFFFF"/>
                </a:solidFill>
                <a:latin typeface="Arial Black" pitchFamily="34" charset="0"/>
              </a:rPr>
              <a:t>LEY DE PREVENCION</a:t>
            </a:r>
            <a:endParaRPr lang="es-ES" altLang="es-AR" b="1" dirty="0">
              <a:solidFill>
                <a:srgbClr val="FFFFFF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SRT ANTE EL CCP REMITIR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PROYECTO EN PLAZO MAXIMO DE 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rgbClr val="FFFFFF"/>
                </a:solidFill>
                <a:latin typeface="Arial Black" pitchFamily="34" charset="0"/>
              </a:rPr>
              <a:t>3 MESES</a:t>
            </a:r>
            <a:endParaRPr lang="es-ES" altLang="es-AR" sz="1400" b="1" dirty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076780" y="-11212"/>
            <a:ext cx="2658071" cy="6884988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lnSpc>
                <a:spcPct val="120000"/>
              </a:lnSpc>
            </a:pPr>
            <a:endParaRPr lang="es-ES" altLang="es-AR" sz="2200" dirty="0" smtClean="0">
              <a:solidFill>
                <a:srgbClr val="FFFFFF"/>
              </a:solidFill>
              <a:latin typeface="Arial Black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s-ES" altLang="es-AR" sz="2200" dirty="0" smtClean="0">
                <a:solidFill>
                  <a:srgbClr val="FFFFFF"/>
                </a:solidFill>
                <a:latin typeface="Arial Black" pitchFamily="34" charset="0"/>
              </a:rPr>
              <a:t>DISPOSICIONES</a:t>
            </a:r>
          </a:p>
          <a:p>
            <a:pPr lvl="0" algn="ctr">
              <a:lnSpc>
                <a:spcPct val="120000"/>
              </a:lnSpc>
            </a:pPr>
            <a:r>
              <a:rPr lang="es-ES" altLang="es-AR" sz="2200" dirty="0" smtClean="0">
                <a:solidFill>
                  <a:srgbClr val="FFFFFF"/>
                </a:solidFill>
                <a:latin typeface="Arial Black" pitchFamily="34" charset="0"/>
              </a:rPr>
              <a:t>VARIAS</a:t>
            </a:r>
          </a:p>
          <a:p>
            <a:pPr lvl="0" algn="ctr">
              <a:lnSpc>
                <a:spcPct val="120000"/>
              </a:lnSpc>
            </a:pPr>
            <a:endParaRPr lang="es-ES" altLang="es-AR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lvl="0" algn="ctr">
              <a:lnSpc>
                <a:spcPct val="120000"/>
              </a:lnSpc>
            </a:pPr>
            <a:r>
              <a:rPr lang="es-ES" altLang="es-AR" sz="1600" dirty="0" smtClean="0">
                <a:solidFill>
                  <a:srgbClr val="FF0000"/>
                </a:solidFill>
                <a:latin typeface="Arial Black" pitchFamily="34" charset="0"/>
              </a:rPr>
              <a:t>VIGENCIA </a:t>
            </a:r>
            <a:endParaRPr lang="es-ES" altLang="es-AR" sz="1600" dirty="0">
              <a:solidFill>
                <a:srgbClr val="FF0000"/>
              </a:solidFill>
              <a:latin typeface="Arial Black" pitchFamily="34" charset="0"/>
            </a:endParaRPr>
          </a:p>
          <a:p>
            <a:pPr lvl="0" algn="ctr">
              <a:lnSpc>
                <a:spcPct val="120000"/>
              </a:lnSpc>
            </a:pPr>
            <a:r>
              <a:rPr lang="es-ES" altLang="es-AR" sz="1600" dirty="0">
                <a:solidFill>
                  <a:srgbClr val="FF0000"/>
                </a:solidFill>
                <a:latin typeface="Arial Black" pitchFamily="34" charset="0"/>
              </a:rPr>
              <a:t>TODO EL PAIS: </a:t>
            </a:r>
          </a:p>
          <a:p>
            <a:pPr lvl="0" algn="ctr">
              <a:lnSpc>
                <a:spcPct val="120000"/>
              </a:lnSpc>
            </a:pPr>
            <a:r>
              <a:rPr lang="es-ES" altLang="es-AR" sz="1600" dirty="0">
                <a:solidFill>
                  <a:srgbClr val="FF0000"/>
                </a:solidFill>
                <a:latin typeface="Arial Black" pitchFamily="34" charset="0"/>
              </a:rPr>
              <a:t>desde </a:t>
            </a:r>
            <a:r>
              <a:rPr lang="es-ES" altLang="es-AR" sz="1600" dirty="0" smtClean="0">
                <a:solidFill>
                  <a:srgbClr val="FF0000"/>
                </a:solidFill>
                <a:latin typeface="Arial Black" pitchFamily="34" charset="0"/>
              </a:rPr>
              <a:t>5/3/17</a:t>
            </a:r>
          </a:p>
          <a:p>
            <a:pPr lvl="0" algn="ctr">
              <a:lnSpc>
                <a:spcPct val="120000"/>
              </a:lnSpc>
            </a:pPr>
            <a:endParaRPr lang="es-ES" altLang="es-AR" sz="16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lvl="0" algn="ctr">
              <a:lnSpc>
                <a:spcPct val="120000"/>
              </a:lnSpc>
            </a:pPr>
            <a:r>
              <a:rPr lang="es-ES" altLang="es-AR" sz="1200" dirty="0" smtClean="0">
                <a:solidFill>
                  <a:srgbClr val="FF0000"/>
                </a:solidFill>
                <a:latin typeface="Arial Black" pitchFamily="34" charset="0"/>
              </a:rPr>
              <a:t>(</a:t>
            </a:r>
            <a:r>
              <a:rPr lang="es-ES" altLang="es-AR" sz="1200" dirty="0">
                <a:solidFill>
                  <a:srgbClr val="FF0000"/>
                </a:solidFill>
                <a:latin typeface="Arial Black" pitchFamily="34" charset="0"/>
              </a:rPr>
              <a:t>Desde 24/1/17 al 5/3/17</a:t>
            </a:r>
          </a:p>
          <a:p>
            <a:pPr lvl="0" algn="ctr">
              <a:lnSpc>
                <a:spcPct val="120000"/>
              </a:lnSpc>
            </a:pPr>
            <a:r>
              <a:rPr lang="es-ES" altLang="es-AR" sz="1200" dirty="0">
                <a:solidFill>
                  <a:srgbClr val="FF0000"/>
                </a:solidFill>
                <a:latin typeface="Arial Black" pitchFamily="34" charset="0"/>
              </a:rPr>
              <a:t> rigió el DNU 54/17</a:t>
            </a:r>
            <a:r>
              <a:rPr lang="es-ES" altLang="es-AR" sz="1200" dirty="0" smtClean="0">
                <a:solidFill>
                  <a:srgbClr val="FF0000"/>
                </a:solidFill>
                <a:latin typeface="Arial Black" pitchFamily="34" charset="0"/>
              </a:rPr>
              <a:t>)</a:t>
            </a:r>
          </a:p>
          <a:p>
            <a:pPr lvl="0" algn="ctr">
              <a:lnSpc>
                <a:spcPct val="120000"/>
              </a:lnSpc>
            </a:pPr>
            <a:endParaRPr lang="es-ES" altLang="es-AR" sz="14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lvl="0" algn="ctr">
              <a:lnSpc>
                <a:spcPct val="120000"/>
              </a:lnSpc>
            </a:pPr>
            <a:endParaRPr lang="es-ES" altLang="es-AR" sz="14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lvl="0" algn="ctr">
              <a:lnSpc>
                <a:spcPct val="120000"/>
              </a:lnSpc>
            </a:pPr>
            <a:endParaRPr lang="es-ES" altLang="es-AR" sz="14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lvl="0" algn="ctr">
              <a:lnSpc>
                <a:spcPct val="120000"/>
              </a:lnSpc>
            </a:pPr>
            <a:endParaRPr lang="es-ES" altLang="es-AR" sz="1400" dirty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lnSpc>
                <a:spcPct val="120000"/>
              </a:lnSpc>
            </a:pPr>
            <a:endParaRPr lang="es-ES" altLang="es-AR" sz="1400" dirty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3142586" y="4581525"/>
            <a:ext cx="2592265" cy="1251406"/>
          </a:xfrm>
          <a:prstGeom prst="upArrow">
            <a:avLst>
              <a:gd name="adj1" fmla="val 88481"/>
              <a:gd name="adj2" fmla="val 21829"/>
            </a:avLst>
          </a:prstGeom>
          <a:solidFill>
            <a:srgbClr val="3333FF">
              <a:alpha val="8313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es-ES" altLang="es-AR" b="1" dirty="0">
              <a:solidFill>
                <a:srgbClr val="FFFFFF"/>
              </a:solidFill>
              <a:latin typeface="Arial Black" pitchFamily="34" charset="0"/>
            </a:endParaRPr>
          </a:p>
          <a:p>
            <a:pPr algn="ctr"/>
            <a:r>
              <a:rPr lang="es-ES" altLang="es-AR" b="1" dirty="0" smtClean="0">
                <a:solidFill>
                  <a:srgbClr val="FFFFFF"/>
                </a:solidFill>
                <a:latin typeface="Arial Black" pitchFamily="34" charset="0"/>
              </a:rPr>
              <a:t>TITULO III</a:t>
            </a:r>
            <a:endParaRPr lang="es-ES" altLang="es-AR" b="1" dirty="0">
              <a:solidFill>
                <a:srgbClr val="FFFFFF"/>
              </a:solidFill>
              <a:latin typeface="Arial Black" pitchFamily="34" charset="0"/>
            </a:endParaRPr>
          </a:p>
          <a:p>
            <a:pPr algn="ctr"/>
            <a:endParaRPr lang="es-ES" altLang="es-AR" b="1" dirty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477559" y="90489"/>
            <a:ext cx="192232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s-ES" altLang="es-AR" sz="2200" dirty="0" smtClean="0">
                <a:solidFill>
                  <a:srgbClr val="FFFFFF"/>
                </a:solidFill>
                <a:latin typeface="Arial Black" pitchFamily="34" charset="0"/>
              </a:rPr>
              <a:t>LEY 27.348</a:t>
            </a:r>
            <a:endParaRPr lang="es-ES" altLang="es-AR" sz="2200" dirty="0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944956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0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0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5" grpId="0" animBg="1"/>
      <p:bldP spid="300036" grpId="0" animBg="1"/>
      <p:bldP spid="300040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45" y="4383087"/>
            <a:ext cx="9144000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6179" name="Text Box 3"/>
          <p:cNvSpPr txBox="1">
            <a:spLocks noChangeArrowheads="1"/>
          </p:cNvSpPr>
          <p:nvPr/>
        </p:nvSpPr>
        <p:spPr bwMode="auto">
          <a:xfrm>
            <a:off x="-18661" y="3485357"/>
            <a:ext cx="9144000" cy="1495794"/>
          </a:xfrm>
          <a:prstGeom prst="rect">
            <a:avLst/>
          </a:prstGeom>
          <a:solidFill>
            <a:schemeClr val="tx1">
              <a:alpha val="7607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PROCEDIMIENTO</a:t>
            </a:r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CCMM DICTA % DE INCAP.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NOTIFICA Y CITA A LAS PARTES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SI HAY ACUERDO SE HOMOLOGA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SI NO ACTA Y RECURSO</a:t>
            </a:r>
            <a:endParaRPr lang="es-ES" altLang="es-AR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6180" name="Text Box 4"/>
          <p:cNvSpPr txBox="1">
            <a:spLocks noChangeArrowheads="1"/>
          </p:cNvSpPr>
          <p:nvPr/>
        </p:nvSpPr>
        <p:spPr bwMode="auto">
          <a:xfrm>
            <a:off x="6205" y="2060848"/>
            <a:ext cx="9144000" cy="1255728"/>
          </a:xfrm>
          <a:prstGeom prst="rect">
            <a:avLst/>
          </a:prstGeom>
          <a:solidFill>
            <a:schemeClr val="tx1">
              <a:alpha val="7607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90000"/>
              </a:lnSpc>
            </a:pPr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AMBITO</a:t>
            </a:r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DENTRO DE LAS CCMM</a:t>
            </a:r>
            <a:endParaRPr lang="es-ES" altLang="es-AR" sz="1400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r">
              <a:lnSpc>
                <a:spcPct val="120000"/>
              </a:lnSpc>
            </a:pPr>
            <a:endParaRPr lang="es-ES" altLang="es-AR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6181" name="Rectangle 5"/>
          <p:cNvSpPr>
            <a:spLocks noChangeArrowheads="1"/>
          </p:cNvSpPr>
          <p:nvPr/>
        </p:nvSpPr>
        <p:spPr bwMode="auto">
          <a:xfrm>
            <a:off x="3109685" y="0"/>
            <a:ext cx="2658070" cy="68849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s-ES" altLang="es-AR" sz="2200" dirty="0" smtClean="0">
                <a:solidFill>
                  <a:schemeClr val="bg1"/>
                </a:solidFill>
                <a:latin typeface="Arial Black" pitchFamily="34" charset="0"/>
              </a:rPr>
              <a:t>PROCEDIMIENTO</a:t>
            </a:r>
          </a:p>
          <a:p>
            <a:pPr algn="ctr">
              <a:lnSpc>
                <a:spcPct val="120000"/>
              </a:lnSpc>
            </a:pPr>
            <a:r>
              <a:rPr lang="es-ES" altLang="es-AR" sz="2200" dirty="0" smtClean="0">
                <a:solidFill>
                  <a:schemeClr val="bg1"/>
                </a:solidFill>
                <a:latin typeface="Arial Black" pitchFamily="34" charset="0"/>
              </a:rPr>
              <a:t>ANTE EL</a:t>
            </a:r>
          </a:p>
          <a:p>
            <a:pPr algn="ctr">
              <a:lnSpc>
                <a:spcPct val="120000"/>
              </a:lnSpc>
            </a:pPr>
            <a:r>
              <a:rPr lang="es-ES" altLang="es-AR" sz="2200" dirty="0" smtClean="0">
                <a:solidFill>
                  <a:schemeClr val="bg1"/>
                </a:solidFill>
                <a:latin typeface="Arial Black" pitchFamily="34" charset="0"/>
              </a:rPr>
              <a:t>SERVICIO</a:t>
            </a:r>
          </a:p>
          <a:p>
            <a:pPr algn="ctr">
              <a:lnSpc>
                <a:spcPct val="120000"/>
              </a:lnSpc>
            </a:pPr>
            <a:r>
              <a:rPr lang="es-ES" altLang="es-AR" sz="2200" dirty="0" smtClean="0">
                <a:solidFill>
                  <a:schemeClr val="bg1"/>
                </a:solidFill>
                <a:latin typeface="Arial Black" pitchFamily="34" charset="0"/>
              </a:rPr>
              <a:t>DE </a:t>
            </a:r>
          </a:p>
          <a:p>
            <a:pPr algn="ctr">
              <a:lnSpc>
                <a:spcPct val="120000"/>
              </a:lnSpc>
            </a:pPr>
            <a:r>
              <a:rPr lang="es-ES" altLang="es-AR" sz="2200" dirty="0" smtClean="0">
                <a:solidFill>
                  <a:schemeClr val="bg1"/>
                </a:solidFill>
                <a:latin typeface="Arial Black" pitchFamily="34" charset="0"/>
              </a:rPr>
              <a:t>HOMOLOGACION</a:t>
            </a:r>
          </a:p>
          <a:p>
            <a:pPr lvl="0" algn="ctr">
              <a:lnSpc>
                <a:spcPct val="120000"/>
              </a:lnSpc>
            </a:pPr>
            <a:endParaRPr lang="es-ES" altLang="es-AR" sz="2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lvl="0" algn="ctr">
              <a:lnSpc>
                <a:spcPct val="120000"/>
              </a:lnSpc>
            </a:pPr>
            <a:r>
              <a:rPr lang="es-ES" altLang="es-AR" dirty="0" smtClean="0">
                <a:solidFill>
                  <a:srgbClr val="FF0000"/>
                </a:solidFill>
                <a:latin typeface="Arial Black" pitchFamily="34" charset="0"/>
              </a:rPr>
              <a:t>VIGENCIA</a:t>
            </a:r>
            <a:r>
              <a:rPr lang="es-ES" altLang="es-AR" dirty="0">
                <a:solidFill>
                  <a:srgbClr val="FF0000"/>
                </a:solidFill>
                <a:latin typeface="Arial Black" pitchFamily="34" charset="0"/>
              </a:rPr>
              <a:t>: desde </a:t>
            </a:r>
          </a:p>
          <a:p>
            <a:pPr lvl="0" algn="ctr">
              <a:lnSpc>
                <a:spcPct val="120000"/>
              </a:lnSpc>
            </a:pPr>
            <a:r>
              <a:rPr lang="es-ES" altLang="es-AR" dirty="0" smtClean="0">
                <a:solidFill>
                  <a:srgbClr val="FF0000"/>
                </a:solidFill>
                <a:latin typeface="Arial Black" pitchFamily="34" charset="0"/>
              </a:rPr>
              <a:t>1/3/17</a:t>
            </a:r>
            <a:endParaRPr lang="es-ES" altLang="es-AR" dirty="0">
              <a:solidFill>
                <a:srgbClr val="FFFFFF"/>
              </a:solidFill>
              <a:latin typeface="Arial Black" pitchFamily="34" charset="0"/>
            </a:endParaRPr>
          </a:p>
          <a:p>
            <a:pPr algn="ctr">
              <a:lnSpc>
                <a:spcPct val="120000"/>
              </a:lnSpc>
            </a:pPr>
            <a:endParaRPr lang="es-ES" altLang="es-AR" sz="22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205" y="5134203"/>
            <a:ext cx="9144000" cy="1865126"/>
          </a:xfrm>
          <a:prstGeom prst="rect">
            <a:avLst/>
          </a:prstGeom>
          <a:solidFill>
            <a:schemeClr val="tx1">
              <a:alpha val="7607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OTROS</a:t>
            </a:r>
          </a:p>
          <a:p>
            <a:pPr>
              <a:lnSpc>
                <a:spcPct val="120000"/>
              </a:lnSpc>
            </a:pPr>
            <a:r>
              <a:rPr lang="es-ES" altLang="es-AR" b="1" dirty="0">
                <a:solidFill>
                  <a:schemeClr val="bg1"/>
                </a:solidFill>
                <a:latin typeface="Arial Black" pitchFamily="34" charset="0"/>
              </a:rPr>
              <a:t>	</a:t>
            </a: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					</a:t>
            </a:r>
            <a:r>
              <a:rPr lang="es-ES" altLang="es-AR" b="1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        </a:t>
            </a: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POSIBILIDAD DE ACUERDO PREVIO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 CON HOMOLOGACION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CALIDAD DE COSA JUZGADA</a:t>
            </a:r>
          </a:p>
          <a:p>
            <a:pPr algn="r">
              <a:lnSpc>
                <a:spcPct val="120000"/>
              </a:lnSpc>
            </a:pPr>
            <a:r>
              <a:rPr lang="es-ES" altLang="es-AR" sz="1400" b="1" dirty="0" smtClean="0">
                <a:solidFill>
                  <a:schemeClr val="bg1"/>
                </a:solidFill>
                <a:latin typeface="Arial Black" pitchFamily="34" charset="0"/>
              </a:rPr>
              <a:t>5 DIAS PARA EL PAGO</a:t>
            </a:r>
            <a:endParaRPr lang="es-ES" altLang="es-AR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142586" y="4975964"/>
            <a:ext cx="2592265" cy="1251406"/>
          </a:xfrm>
          <a:prstGeom prst="upArrow">
            <a:avLst>
              <a:gd name="adj1" fmla="val 88481"/>
              <a:gd name="adj2" fmla="val 21829"/>
            </a:avLst>
          </a:prstGeom>
          <a:solidFill>
            <a:schemeClr val="bg2">
              <a:alpha val="8313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ES" altLang="es-AR" b="1" dirty="0" smtClean="0">
                <a:solidFill>
                  <a:schemeClr val="bg1"/>
                </a:solidFill>
                <a:latin typeface="Arial Black" pitchFamily="34" charset="0"/>
              </a:rPr>
              <a:t>ANEXO</a:t>
            </a:r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ES" altLang="es-AR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3070848" y="90489"/>
            <a:ext cx="27357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s-ES" altLang="es-AR" sz="2200" dirty="0" smtClean="0">
                <a:solidFill>
                  <a:srgbClr val="FFFFFF"/>
                </a:solidFill>
                <a:latin typeface="Arial Black" pitchFamily="34" charset="0"/>
              </a:rPr>
              <a:t>RES. SRT 298/17</a:t>
            </a:r>
            <a:endParaRPr lang="es-ES" altLang="es-AR" sz="2200" dirty="0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806825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6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6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 animBg="1"/>
      <p:bldP spid="306180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Tema1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3980</TotalTime>
  <Words>367</Words>
  <Application>Microsoft Office PowerPoint</Application>
  <PresentationFormat>Presentación en pantalla (4:3)</PresentationFormat>
  <Paragraphs>164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Mara Bettiol</dc:creator>
  <cp:lastModifiedBy>Guillermo Mitchell</cp:lastModifiedBy>
  <cp:revision>230</cp:revision>
  <cp:lastPrinted>2016-11-04T13:47:08Z</cp:lastPrinted>
  <dcterms:created xsi:type="dcterms:W3CDTF">2016-05-30T14:14:23Z</dcterms:created>
  <dcterms:modified xsi:type="dcterms:W3CDTF">2017-03-30T15:07:11Z</dcterms:modified>
</cp:coreProperties>
</file>