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9" r:id="rId2"/>
    <p:sldId id="293" r:id="rId3"/>
    <p:sldId id="301" r:id="rId4"/>
    <p:sldId id="295" r:id="rId5"/>
    <p:sldId id="296" r:id="rId6"/>
    <p:sldId id="297" r:id="rId7"/>
    <p:sldId id="298" r:id="rId8"/>
  </p:sldIdLst>
  <p:sldSz cx="9144000" cy="6858000" type="screen4x3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550"/>
    <a:srgbClr val="DF6F1E"/>
    <a:srgbClr val="F86743"/>
    <a:srgbClr val="DE6F1E"/>
    <a:srgbClr val="FFC9A3"/>
    <a:srgbClr val="FFCDBD"/>
    <a:srgbClr val="FF9787"/>
    <a:srgbClr val="DF4C46"/>
    <a:srgbClr val="DF0000"/>
    <a:srgbClr val="B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9" autoAdjust="0"/>
    <p:restoredTop sz="99822" autoAdjust="0"/>
  </p:normalViewPr>
  <p:slideViewPr>
    <p:cSldViewPr>
      <p:cViewPr>
        <p:scale>
          <a:sx n="75" d="100"/>
          <a:sy n="75" d="100"/>
        </p:scale>
        <p:origin x="-2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664B1-2675-4303-A3E0-C9F38F4E7977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DB5E2-A65B-40EC-892A-437EBB089B3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442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51232" y="9431476"/>
            <a:ext cx="2946443" cy="4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AF16423B-DFA2-43B9-807A-8DBB22073141}" type="slidenum">
              <a:rPr lang="es-ES" altLang="es-AR" sz="1200">
                <a:solidFill>
                  <a:prstClr val="black"/>
                </a:solidFill>
              </a:rPr>
              <a:pPr algn="r"/>
              <a:t>2</a:t>
            </a:fld>
            <a:endParaRPr lang="es-ES" altLang="es-AR" sz="1200">
              <a:solidFill>
                <a:prstClr val="black"/>
              </a:solidFill>
            </a:endParaRPr>
          </a:p>
        </p:txBody>
      </p:sp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xfrm>
            <a:off x="680552" y="4716585"/>
            <a:ext cx="5436572" cy="4467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36" tIns="46969" rIns="93936" bIns="46969"/>
          <a:lstStyle/>
          <a:p>
            <a:pPr eaLnBrk="1" hangingPunct="1">
              <a:spcBef>
                <a:spcPct val="0"/>
              </a:spcBef>
            </a:pPr>
            <a:endParaRPr lang="es-AR" altLang="es-AR" smtClean="0">
              <a:latin typeface="Times New Roman" charset="0"/>
            </a:endParaRPr>
          </a:p>
        </p:txBody>
      </p:sp>
      <p:sp>
        <p:nvSpPr>
          <p:cNvPr id="24580" name="4 Marcador de pie de página"/>
          <p:cNvSpPr txBox="1">
            <a:spLocks noGrp="1"/>
          </p:cNvSpPr>
          <p:nvPr/>
        </p:nvSpPr>
        <p:spPr bwMode="auto">
          <a:xfrm>
            <a:off x="1" y="9429779"/>
            <a:ext cx="2946443" cy="4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9" rIns="93936" bIns="46969"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s-A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51232" y="9431476"/>
            <a:ext cx="2946443" cy="4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3962707-E0AC-47EF-9113-4500F030DD40}" type="slidenum">
              <a:rPr lang="es-ES" altLang="es-AR" sz="1200"/>
              <a:pPr algn="r"/>
              <a:t>3</a:t>
            </a:fld>
            <a:endParaRPr lang="es-ES" altLang="es-AR" sz="1200"/>
          </a:p>
        </p:txBody>
      </p:sp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xfrm>
            <a:off x="680552" y="4716585"/>
            <a:ext cx="5436572" cy="4467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36" tIns="46969" rIns="93936" bIns="46969"/>
          <a:lstStyle/>
          <a:p>
            <a:pPr eaLnBrk="1" hangingPunct="1">
              <a:spcBef>
                <a:spcPct val="0"/>
              </a:spcBef>
            </a:pPr>
            <a:endParaRPr lang="es-AR" altLang="es-AR" smtClean="0">
              <a:latin typeface="Times New Roman" charset="0"/>
            </a:endParaRPr>
          </a:p>
        </p:txBody>
      </p:sp>
      <p:sp>
        <p:nvSpPr>
          <p:cNvPr id="20484" name="4 Marcador de pie de página"/>
          <p:cNvSpPr txBox="1">
            <a:spLocks noGrp="1"/>
          </p:cNvSpPr>
          <p:nvPr/>
        </p:nvSpPr>
        <p:spPr bwMode="auto">
          <a:xfrm>
            <a:off x="1" y="9429779"/>
            <a:ext cx="2946443" cy="4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9" rIns="93936" bIns="46969"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s-A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51232" y="9431476"/>
            <a:ext cx="2946443" cy="4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E5564032-4F5F-4DF1-8B4A-5A45E73C846C}" type="slidenum">
              <a:rPr lang="es-ES" altLang="es-AR" sz="1200"/>
              <a:pPr algn="r"/>
              <a:t>4</a:t>
            </a:fld>
            <a:endParaRPr lang="es-ES" altLang="es-AR" sz="1200"/>
          </a:p>
        </p:txBody>
      </p:sp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xfrm>
            <a:off x="680552" y="4716585"/>
            <a:ext cx="5436572" cy="4467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36" tIns="46969" rIns="93936" bIns="46969"/>
          <a:lstStyle/>
          <a:p>
            <a:pPr eaLnBrk="1" hangingPunct="1">
              <a:spcBef>
                <a:spcPct val="0"/>
              </a:spcBef>
            </a:pPr>
            <a:endParaRPr lang="es-AR" altLang="es-AR" dirty="0" smtClean="0">
              <a:latin typeface="Times New Roman" charset="0"/>
            </a:endParaRPr>
          </a:p>
        </p:txBody>
      </p:sp>
      <p:sp>
        <p:nvSpPr>
          <p:cNvPr id="22532" name="4 Marcador de pie de página"/>
          <p:cNvSpPr txBox="1">
            <a:spLocks noGrp="1"/>
          </p:cNvSpPr>
          <p:nvPr/>
        </p:nvSpPr>
        <p:spPr bwMode="auto">
          <a:xfrm>
            <a:off x="1" y="9429779"/>
            <a:ext cx="2946443" cy="4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9" rIns="93936" bIns="46969"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s-A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51232" y="9431476"/>
            <a:ext cx="2946443" cy="4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AF16423B-DFA2-43B9-807A-8DBB22073141}" type="slidenum">
              <a:rPr lang="es-ES" altLang="es-AR" sz="1200"/>
              <a:pPr algn="r"/>
              <a:t>5</a:t>
            </a:fld>
            <a:endParaRPr lang="es-ES" altLang="es-AR" sz="1200"/>
          </a:p>
        </p:txBody>
      </p:sp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xfrm>
            <a:off x="680552" y="4716585"/>
            <a:ext cx="5436572" cy="4467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36" tIns="46969" rIns="93936" bIns="46969"/>
          <a:lstStyle/>
          <a:p>
            <a:pPr eaLnBrk="1" hangingPunct="1">
              <a:spcBef>
                <a:spcPct val="0"/>
              </a:spcBef>
            </a:pPr>
            <a:endParaRPr lang="es-AR" altLang="es-AR" smtClean="0">
              <a:latin typeface="Times New Roman" charset="0"/>
            </a:endParaRPr>
          </a:p>
        </p:txBody>
      </p:sp>
      <p:sp>
        <p:nvSpPr>
          <p:cNvPr id="24580" name="4 Marcador de pie de página"/>
          <p:cNvSpPr txBox="1">
            <a:spLocks noGrp="1"/>
          </p:cNvSpPr>
          <p:nvPr/>
        </p:nvSpPr>
        <p:spPr bwMode="auto">
          <a:xfrm>
            <a:off x="1" y="9429779"/>
            <a:ext cx="2946443" cy="4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9" rIns="93936" bIns="46969"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s-A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51232" y="9431476"/>
            <a:ext cx="2946443" cy="4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AF16423B-DFA2-43B9-807A-8DBB22073141}" type="slidenum">
              <a:rPr lang="es-ES" altLang="es-AR" sz="1200">
                <a:solidFill>
                  <a:prstClr val="black"/>
                </a:solidFill>
              </a:rPr>
              <a:pPr algn="r"/>
              <a:t>6</a:t>
            </a:fld>
            <a:endParaRPr lang="es-ES" altLang="es-AR" sz="1200">
              <a:solidFill>
                <a:prstClr val="black"/>
              </a:solidFill>
            </a:endParaRPr>
          </a:p>
        </p:txBody>
      </p:sp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xfrm>
            <a:off x="680552" y="4716585"/>
            <a:ext cx="5436572" cy="4467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36" tIns="46969" rIns="93936" bIns="46969"/>
          <a:lstStyle/>
          <a:p>
            <a:pPr eaLnBrk="1" hangingPunct="1">
              <a:spcBef>
                <a:spcPct val="0"/>
              </a:spcBef>
            </a:pPr>
            <a:endParaRPr lang="es-AR" altLang="es-AR" smtClean="0">
              <a:latin typeface="Times New Roman" charset="0"/>
            </a:endParaRPr>
          </a:p>
        </p:txBody>
      </p:sp>
      <p:sp>
        <p:nvSpPr>
          <p:cNvPr id="24580" name="4 Marcador de pie de página"/>
          <p:cNvSpPr txBox="1">
            <a:spLocks noGrp="1"/>
          </p:cNvSpPr>
          <p:nvPr/>
        </p:nvSpPr>
        <p:spPr bwMode="auto">
          <a:xfrm>
            <a:off x="1" y="9429779"/>
            <a:ext cx="2946443" cy="4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9" rIns="93936" bIns="46969"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s-A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51232" y="9431476"/>
            <a:ext cx="2946443" cy="4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9ACE343F-1CAE-408F-9980-5EF63A2E6FFE}" type="slidenum">
              <a:rPr lang="es-ES" altLang="es-AR" sz="1200"/>
              <a:pPr algn="r"/>
              <a:t>7</a:t>
            </a:fld>
            <a:endParaRPr lang="es-ES" altLang="es-AR" sz="1200"/>
          </a:p>
        </p:txBody>
      </p:sp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xfrm>
            <a:off x="680552" y="4716585"/>
            <a:ext cx="5436572" cy="44673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936" tIns="46969" rIns="93936" bIns="46969"/>
          <a:lstStyle/>
          <a:p>
            <a:pPr eaLnBrk="1" hangingPunct="1">
              <a:spcBef>
                <a:spcPct val="0"/>
              </a:spcBef>
            </a:pPr>
            <a:endParaRPr lang="es-AR" altLang="es-AR" smtClean="0">
              <a:latin typeface="Times New Roman" charset="0"/>
            </a:endParaRPr>
          </a:p>
        </p:txBody>
      </p:sp>
      <p:sp>
        <p:nvSpPr>
          <p:cNvPr id="26628" name="4 Marcador de pie de página"/>
          <p:cNvSpPr txBox="1">
            <a:spLocks noGrp="1"/>
          </p:cNvSpPr>
          <p:nvPr/>
        </p:nvSpPr>
        <p:spPr bwMode="auto">
          <a:xfrm>
            <a:off x="1" y="9429779"/>
            <a:ext cx="2946443" cy="4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9" rIns="93936" bIns="46969" anchor="b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s-A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035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223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59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216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09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211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527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010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861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877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D66AFE-51B3-48EB-93BA-57945856CA0D}" type="datetimeFigureOut">
              <a:rPr lang="es-AR" smtClean="0"/>
              <a:t>30/3/2017</a:t>
            </a:fld>
            <a:endParaRPr 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7C29DD-0EA1-4300-83B0-239586C3079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456294" y="1926576"/>
            <a:ext cx="9649072" cy="376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b="1" dirty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LEY </a:t>
            </a: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27.348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2200" b="1" dirty="0">
              <a:solidFill>
                <a:srgbClr val="125763"/>
              </a:solidFill>
              <a:latin typeface="Verdana" pitchFamily="34" charset="0"/>
              <a:ea typeface="MS PGothic" pitchFamily="34" charset="-12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b="1" dirty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COMPLEMENTARIA DE LA LEY </a:t>
            </a: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SOBRE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RIESGOS </a:t>
            </a:r>
            <a:r>
              <a:rPr lang="es-ES" sz="2200" b="1" dirty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DEL </a:t>
            </a: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TRABAJO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2200" b="1" dirty="0" smtClean="0">
              <a:solidFill>
                <a:srgbClr val="125763"/>
              </a:solidFill>
              <a:latin typeface="Verdana" pitchFamily="34" charset="0"/>
              <a:ea typeface="MS PGothic" pitchFamily="34" charset="-12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Y</a:t>
            </a:r>
            <a:endParaRPr lang="es-ES" sz="2200" b="1" dirty="0">
              <a:solidFill>
                <a:srgbClr val="125763"/>
              </a:solidFill>
              <a:latin typeface="Verdana" pitchFamily="34" charset="0"/>
              <a:ea typeface="MS PGothic" pitchFamily="34" charset="-12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2200" b="1" dirty="0" smtClean="0">
              <a:solidFill>
                <a:srgbClr val="125763"/>
              </a:solidFill>
              <a:latin typeface="Verdana" pitchFamily="34" charset="0"/>
              <a:ea typeface="MS PGothic" pitchFamily="34" charset="-12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200" b="1" dirty="0" smtClean="0">
                <a:solidFill>
                  <a:srgbClr val="125763"/>
                </a:solidFill>
                <a:latin typeface="Verdana" pitchFamily="34" charset="0"/>
                <a:ea typeface="MS PGothic" pitchFamily="34" charset="-128"/>
              </a:rPr>
              <a:t>RES. SRT 298/2017</a:t>
            </a:r>
            <a:endParaRPr lang="es-ES" sz="2200" b="1" dirty="0">
              <a:solidFill>
                <a:srgbClr val="125763"/>
              </a:solidFill>
              <a:latin typeface="Verdana" pitchFamily="34" charset="0"/>
              <a:ea typeface="MS PGothic" pitchFamily="34" charset="-128"/>
            </a:endParaRPr>
          </a:p>
        </p:txBody>
      </p:sp>
      <p:pic>
        <p:nvPicPr>
          <p:cNvPr id="3" name="Picture 2" descr="C:\Users\Soledad\AppData\Local\Microsoft\Windows\Temporary Internet Files\Content.Outlook\F9XAF2YL\logo_UART_Transparent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385" y="6032296"/>
            <a:ext cx="20706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50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1"/>
            <a:ext cx="91440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1" y="3092172"/>
            <a:ext cx="9155998" cy="1237262"/>
          </a:xfrm>
          <a:prstGeom prst="rect">
            <a:avLst/>
          </a:prstGeom>
          <a:solidFill>
            <a:schemeClr val="accent1">
              <a:lumMod val="50000"/>
              <a:alpha val="76077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Titulo II: </a:t>
            </a:r>
            <a:r>
              <a:rPr lang="es-ES" altLang="es-AR" b="1" dirty="0" err="1" smtClean="0">
                <a:solidFill>
                  <a:srgbClr val="FFFFFF"/>
                </a:solidFill>
                <a:latin typeface="Arial Black" pitchFamily="34" charset="0"/>
              </a:rPr>
              <a:t>Autoseguro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Provincial y Municipal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Req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. y </a:t>
            </a: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fisc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. SRT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Integrar CCP</a:t>
            </a:r>
            <a:endParaRPr lang="es-ES" altLang="es-AR" sz="1400" b="1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0" y="1484784"/>
            <a:ext cx="9169187" cy="1495794"/>
          </a:xfrm>
          <a:prstGeom prst="rect">
            <a:avLst/>
          </a:prstGeom>
          <a:solidFill>
            <a:schemeClr val="accent1">
              <a:lumMod val="50000"/>
              <a:alpha val="76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Titulo I: Procedimiento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Instancia Administrativa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Recurso ante </a:t>
            </a: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Jus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. Local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Efecto suspensivo 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Peritos</a:t>
            </a:r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0" y="4508549"/>
            <a:ext cx="9165980" cy="1237262"/>
          </a:xfrm>
          <a:prstGeom prst="rect">
            <a:avLst/>
          </a:prstGeom>
          <a:solidFill>
            <a:schemeClr val="accent1">
              <a:lumMod val="50000"/>
              <a:alpha val="76077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Título III: Disp. Varias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ILT, 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IBM/ILP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, rescisión, financiamiento 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Entes </a:t>
            </a:r>
            <a:r>
              <a:rPr lang="es-ES" altLang="es-AR" sz="1400" dirty="0" smtClean="0">
                <a:solidFill>
                  <a:srgbClr val="FFFFFF"/>
                </a:solidFill>
                <a:latin typeface="Arial Black" pitchFamily="34" charset="0"/>
              </a:rPr>
              <a:t>de control, RIPTE, </a:t>
            </a:r>
            <a:r>
              <a:rPr lang="es-ES" altLang="es-AR" sz="1400" dirty="0" smtClean="0">
                <a:solidFill>
                  <a:srgbClr val="FFFFFF"/>
                </a:solidFill>
                <a:latin typeface="Arial Black" pitchFamily="34" charset="0"/>
              </a:rPr>
              <a:t>cta. </a:t>
            </a:r>
            <a:r>
              <a:rPr lang="es-ES" altLang="es-AR" sz="1400" dirty="0" err="1" smtClean="0">
                <a:solidFill>
                  <a:srgbClr val="FFFFFF"/>
                </a:solidFill>
                <a:latin typeface="Arial Black" pitchFamily="34" charset="0"/>
              </a:rPr>
              <a:t>Bcria</a:t>
            </a:r>
            <a:r>
              <a:rPr lang="es-ES" altLang="es-AR" sz="1400" dirty="0" smtClean="0">
                <a:solidFill>
                  <a:srgbClr val="FFFFFF"/>
                </a:solidFill>
                <a:latin typeface="Arial Black" pitchFamily="34" charset="0"/>
              </a:rPr>
              <a:t>.,</a:t>
            </a:r>
            <a:endParaRPr lang="es-ES" altLang="es-AR" sz="140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dirty="0" smtClean="0">
                <a:solidFill>
                  <a:srgbClr val="FFFFFF"/>
                </a:solidFill>
                <a:latin typeface="Arial Black" pitchFamily="34" charset="0"/>
              </a:rPr>
              <a:t>Reintegro</a:t>
            </a:r>
            <a:r>
              <a:rPr lang="es-ES" altLang="es-AR" sz="1400" dirty="0" smtClean="0">
                <a:solidFill>
                  <a:srgbClr val="FFFFFF"/>
                </a:solidFill>
                <a:latin typeface="Arial Black" pitchFamily="34" charset="0"/>
              </a:rPr>
              <a:t>… </a:t>
            </a:r>
            <a:r>
              <a:rPr lang="es-ES" altLang="es-AR" sz="1400" dirty="0" smtClean="0">
                <a:solidFill>
                  <a:srgbClr val="FFFFFF"/>
                </a:solidFill>
                <a:latin typeface="Arial Black" pitchFamily="34" charset="0"/>
              </a:rPr>
              <a:t>Ley de Prevención</a:t>
            </a:r>
            <a:endParaRPr lang="es-ES" altLang="es-AR" sz="14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3189" y="5861506"/>
            <a:ext cx="9165980" cy="978729"/>
          </a:xfrm>
          <a:prstGeom prst="rect">
            <a:avLst/>
          </a:prstGeom>
          <a:solidFill>
            <a:schemeClr val="accent1">
              <a:lumMod val="50000"/>
              <a:alpha val="76077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Anexo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Ambito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 de las CCMM, </a:t>
            </a: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posib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. de </a:t>
            </a: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homol</a:t>
            </a:r>
            <a:endParaRPr lang="es-ES" altLang="es-AR" sz="1400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/</a:t>
            </a: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apel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. Acuerdo previo </a:t>
            </a:r>
            <a:r>
              <a:rPr lang="es-ES" altLang="es-AR" sz="1400" b="1" dirty="0" err="1" smtClean="0">
                <a:solidFill>
                  <a:srgbClr val="FFFFFF"/>
                </a:solidFill>
                <a:latin typeface="Arial Black" pitchFamily="34" charset="0"/>
              </a:rPr>
              <a:t>homolog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.</a:t>
            </a:r>
            <a:endParaRPr lang="es-ES" altLang="es-AR" sz="1400" b="1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321958" y="0"/>
            <a:ext cx="1922322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20000"/>
              </a:lnSpc>
            </a:pPr>
            <a:endParaRPr lang="es-ES" altLang="es-AR" sz="220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rgbClr val="FFFFFF"/>
                </a:solidFill>
                <a:latin typeface="Arial Black" pitchFamily="34" charset="0"/>
              </a:rPr>
              <a:t>SINTESIS</a:t>
            </a:r>
            <a:endParaRPr lang="es-ES" altLang="es-AR" sz="22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321957" y="115492"/>
            <a:ext cx="192232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es-ES" altLang="es-AR" sz="220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ctr"/>
            <a:endParaRPr lang="es-ES" altLang="es-AR" sz="220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/>
            <a:r>
              <a:rPr lang="es-ES" altLang="es-AR" sz="2200" dirty="0" smtClean="0">
                <a:solidFill>
                  <a:srgbClr val="FFFFFF"/>
                </a:solidFill>
                <a:latin typeface="Arial Black" pitchFamily="34" charset="0"/>
              </a:rPr>
              <a:t>LEY 27.348</a:t>
            </a:r>
            <a:endParaRPr lang="es-ES" altLang="es-AR" sz="2200" dirty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14642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animBg="1"/>
      <p:bldP spid="300036" grpId="0" animBg="1"/>
      <p:bldP spid="300040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3111"/>
            <a:ext cx="91440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0" y="3146777"/>
            <a:ext cx="9144000" cy="1052596"/>
          </a:xfrm>
          <a:prstGeom prst="rect">
            <a:avLst/>
          </a:prstGeom>
          <a:solidFill>
            <a:srgbClr val="808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REVISION 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600" b="1" dirty="0">
                <a:solidFill>
                  <a:schemeClr val="bg1"/>
                </a:solidFill>
                <a:latin typeface="Arial Black" pitchFamily="34" charset="0"/>
              </a:rPr>
              <a:t>Ante la </a:t>
            </a:r>
            <a:r>
              <a:rPr lang="es-ES" altLang="es-AR" sz="1600" b="1" dirty="0" smtClean="0">
                <a:solidFill>
                  <a:schemeClr val="bg1"/>
                </a:solidFill>
                <a:latin typeface="Arial Black" pitchFamily="34" charset="0"/>
              </a:rPr>
              <a:t>CMC o JUSTICIA</a:t>
            </a:r>
          </a:p>
          <a:p>
            <a:pPr algn="r">
              <a:lnSpc>
                <a:spcPct val="120000"/>
              </a:lnSpc>
            </a:pPr>
            <a:r>
              <a:rPr lang="es-ES" altLang="es-AR" sz="1600" b="1" dirty="0" smtClean="0">
                <a:solidFill>
                  <a:schemeClr val="bg1"/>
                </a:solidFill>
                <a:latin typeface="Arial Black" pitchFamily="34" charset="0"/>
              </a:rPr>
              <a:t>Ordinaria del Fuero Laboral</a:t>
            </a:r>
            <a:endParaRPr lang="es-ES" altLang="es-AR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-8630" y="1268760"/>
            <a:ext cx="9158061" cy="1606594"/>
          </a:xfrm>
          <a:prstGeom prst="rect">
            <a:avLst/>
          </a:prstGeom>
          <a:solidFill>
            <a:srgbClr val="808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INSTANCIA					    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Previa, obligatoria y excluyente</a:t>
            </a:r>
          </a:p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ADMINISTRATIVA</a:t>
            </a:r>
            <a:r>
              <a:rPr lang="es-ES" altLang="es-AR" sz="1200" b="1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ES" altLang="es-AR" sz="1200" b="1" dirty="0" smtClean="0">
                <a:solidFill>
                  <a:schemeClr val="bg1"/>
                </a:solidFill>
                <a:latin typeface="Arial Black" pitchFamily="34" charset="0"/>
              </a:rPr>
              <a:t>			       </a:t>
            </a:r>
            <a:r>
              <a:rPr lang="es-ES" altLang="es-AR" sz="1400" b="1" dirty="0" smtClean="0">
                <a:latin typeface="Arial Black" pitchFamily="34" charset="0"/>
              </a:rPr>
              <a:t>excepto trabajo informal </a:t>
            </a:r>
          </a:p>
          <a:p>
            <a:pPr>
              <a:lnSpc>
                <a:spcPct val="120000"/>
              </a:lnSpc>
            </a:pPr>
            <a:r>
              <a:rPr lang="es-ES" altLang="es-AR" sz="1400" b="1" dirty="0">
                <a:latin typeface="Arial Black" pitchFamily="34" charset="0"/>
              </a:rPr>
              <a:t>	</a:t>
            </a:r>
            <a:r>
              <a:rPr lang="es-ES" altLang="es-AR" sz="1400" b="1" dirty="0" smtClean="0">
                <a:latin typeface="Arial Black" pitchFamily="34" charset="0"/>
              </a:rPr>
              <a:t>					      o ante vencimiento de plazo</a:t>
            </a: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		 </a:t>
            </a: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		      Patrocinio letrado obligatorio						      Con </a:t>
            </a: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calidad de 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cosa juzgada</a:t>
            </a:r>
          </a:p>
        </p:txBody>
      </p:sp>
      <p:sp>
        <p:nvSpPr>
          <p:cNvPr id="295947" name="Text Box 11"/>
          <p:cNvSpPr txBox="1">
            <a:spLocks noChangeArrowheads="1"/>
          </p:cNvSpPr>
          <p:nvPr/>
        </p:nvSpPr>
        <p:spPr bwMode="auto">
          <a:xfrm>
            <a:off x="0" y="4400062"/>
            <a:ext cx="9144000" cy="757130"/>
          </a:xfrm>
          <a:prstGeom prst="rect">
            <a:avLst/>
          </a:prstGeom>
          <a:solidFill>
            <a:srgbClr val="808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RECURSO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600" b="1" dirty="0" smtClean="0">
                <a:solidFill>
                  <a:schemeClr val="bg1"/>
                </a:solidFill>
                <a:latin typeface="Arial Black" pitchFamily="34" charset="0"/>
              </a:rPr>
              <a:t>EFECTO SUSPENSIVO</a:t>
            </a:r>
            <a:endParaRPr lang="es-ES" altLang="es-AR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432" y="5445224"/>
            <a:ext cx="9144000" cy="1292662"/>
          </a:xfrm>
          <a:prstGeom prst="rect">
            <a:avLst/>
          </a:prstGeom>
          <a:solidFill>
            <a:srgbClr val="808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PERITOS – </a:t>
            </a:r>
          </a:p>
          <a:p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CONTROVERSIA 			</a:t>
            </a:r>
            <a:r>
              <a:rPr lang="es-ES" altLang="es-AR" b="1" dirty="0">
                <a:solidFill>
                  <a:schemeClr val="bg1"/>
                </a:solidFill>
                <a:latin typeface="Arial Black" pitchFamily="34" charset="0"/>
              </a:rPr>
              <a:t>	 </a:t>
            </a: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CUERPO </a:t>
            </a:r>
            <a:r>
              <a:rPr lang="es-ES" altLang="es-AR" sz="1400" b="1" dirty="0">
                <a:solidFill>
                  <a:srgbClr val="FFFFFF"/>
                </a:solidFill>
                <a:latin typeface="Arial Black" pitchFamily="34" charset="0"/>
              </a:rPr>
              <a:t>MEDICO FORENSE</a:t>
            </a:r>
            <a:endParaRPr lang="es-ES" altLang="es-AR" sz="1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JUDICIAL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					     HONORARIOS c/tarea realizada						     BAREMO OBLIGATORIO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043214" y="1"/>
            <a:ext cx="2720601" cy="6858000"/>
          </a:xfrm>
          <a:prstGeom prst="rect">
            <a:avLst/>
          </a:prstGeom>
          <a:solidFill>
            <a:srgbClr val="00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20000"/>
              </a:lnSpc>
            </a:pPr>
            <a:endParaRPr lang="es-ES" altLang="es-AR" sz="2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endParaRPr lang="es-ES" altLang="es-AR" sz="22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endParaRPr lang="es-ES" altLang="es-AR" sz="2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ES" altLang="es-AR" sz="1800" dirty="0" smtClean="0">
                <a:solidFill>
                  <a:srgbClr val="FF0000"/>
                </a:solidFill>
                <a:latin typeface="Arial Black" pitchFamily="34" charset="0"/>
              </a:rPr>
              <a:t>VIGENCIA: </a:t>
            </a:r>
          </a:p>
          <a:p>
            <a:pPr algn="ctr">
              <a:lnSpc>
                <a:spcPct val="120000"/>
              </a:lnSpc>
            </a:pPr>
            <a:r>
              <a:rPr lang="es-ES" altLang="es-AR" sz="1800" dirty="0" smtClean="0">
                <a:solidFill>
                  <a:srgbClr val="FF0000"/>
                </a:solidFill>
                <a:latin typeface="Arial Black" pitchFamily="34" charset="0"/>
              </a:rPr>
              <a:t>desde 5/3/17 (CABA)</a:t>
            </a:r>
          </a:p>
          <a:p>
            <a:pPr algn="ctr">
              <a:lnSpc>
                <a:spcPct val="120000"/>
              </a:lnSpc>
            </a:pPr>
            <a:r>
              <a:rPr lang="es-ES" altLang="es-AR" sz="1800" dirty="0">
                <a:solidFill>
                  <a:srgbClr val="FF0000"/>
                </a:solidFill>
                <a:latin typeface="Arial Black" pitchFamily="34" charset="0"/>
              </a:rPr>
              <a:t>y</a:t>
            </a:r>
            <a:r>
              <a:rPr lang="es-ES" altLang="es-AR" sz="1800" dirty="0" smtClean="0">
                <a:solidFill>
                  <a:srgbClr val="FF0000"/>
                </a:solidFill>
                <a:latin typeface="Arial Black" pitchFamily="34" charset="0"/>
              </a:rPr>
              <a:t> conforme</a:t>
            </a:r>
          </a:p>
          <a:p>
            <a:pPr algn="ctr">
              <a:lnSpc>
                <a:spcPct val="120000"/>
              </a:lnSpc>
            </a:pPr>
            <a:r>
              <a:rPr lang="es-ES" altLang="es-AR" sz="1800" dirty="0" smtClean="0">
                <a:solidFill>
                  <a:srgbClr val="FF0000"/>
                </a:solidFill>
                <a:latin typeface="Arial Black" pitchFamily="34" charset="0"/>
              </a:rPr>
              <a:t>adhesiones</a:t>
            </a:r>
            <a:r>
              <a:rPr lang="es-ES" altLang="es-AR" sz="1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ES" altLang="es-AR" sz="1800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s-ES" altLang="es-AR" sz="1800" dirty="0" err="1" smtClean="0">
                <a:solidFill>
                  <a:srgbClr val="FF0000"/>
                </a:solidFill>
                <a:latin typeface="Arial Black" pitchFamily="34" charset="0"/>
              </a:rPr>
              <a:t>Pcias</a:t>
            </a:r>
            <a:r>
              <a:rPr lang="es-ES" altLang="es-AR" sz="18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r>
              <a:rPr lang="es-ES" altLang="es-AR" sz="22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es-ES" altLang="es-AR" sz="2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2985996" y="5157192"/>
            <a:ext cx="2592265" cy="1251406"/>
          </a:xfrm>
          <a:prstGeom prst="upArrow">
            <a:avLst>
              <a:gd name="adj1" fmla="val 88481"/>
              <a:gd name="adj2" fmla="val 21829"/>
            </a:avLst>
          </a:prstGeom>
          <a:solidFill>
            <a:srgbClr val="008080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TITULO I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043215" y="52389"/>
            <a:ext cx="26587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LEY 27.348</a:t>
            </a:r>
            <a:endParaRPr lang="es-ES" altLang="es-AR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919525" y="1392451"/>
            <a:ext cx="2782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altLang="es-AR" dirty="0">
                <a:solidFill>
                  <a:schemeClr val="bg1"/>
                </a:solidFill>
                <a:latin typeface="Arial Black" pitchFamily="34" charset="0"/>
              </a:rPr>
              <a:t>PROCEDIMIENTO</a:t>
            </a:r>
          </a:p>
          <a:p>
            <a:pPr algn="ctr">
              <a:lnSpc>
                <a:spcPct val="120000"/>
              </a:lnSpc>
            </a:pPr>
            <a:r>
              <a:rPr lang="es-ES" altLang="es-AR" dirty="0">
                <a:solidFill>
                  <a:schemeClr val="bg1"/>
                </a:solidFill>
                <a:latin typeface="Arial Black" pitchFamily="34" charset="0"/>
              </a:rPr>
              <a:t>PARA</a:t>
            </a:r>
          </a:p>
          <a:p>
            <a:pPr algn="ctr">
              <a:lnSpc>
                <a:spcPct val="120000"/>
              </a:lnSpc>
            </a:pPr>
            <a:r>
              <a:rPr lang="es-ES" altLang="es-AR" dirty="0">
                <a:solidFill>
                  <a:schemeClr val="bg1"/>
                </a:solidFill>
                <a:latin typeface="Arial Black" pitchFamily="34" charset="0"/>
              </a:rPr>
              <a:t>HOMOLOGAR</a:t>
            </a:r>
          </a:p>
          <a:p>
            <a:pPr algn="ctr">
              <a:lnSpc>
                <a:spcPct val="120000"/>
              </a:lnSpc>
            </a:pPr>
            <a:r>
              <a:rPr lang="es-ES" altLang="es-AR" dirty="0">
                <a:solidFill>
                  <a:schemeClr val="bg1"/>
                </a:solidFill>
                <a:latin typeface="Arial Black" pitchFamily="34" charset="0"/>
              </a:rPr>
              <a:t>Y DETERMINAR</a:t>
            </a:r>
          </a:p>
          <a:p>
            <a:pPr algn="ctr">
              <a:lnSpc>
                <a:spcPct val="120000"/>
              </a:lnSpc>
            </a:pPr>
            <a:r>
              <a:rPr lang="es-ES" altLang="es-AR" dirty="0">
                <a:solidFill>
                  <a:schemeClr val="bg1"/>
                </a:solidFill>
                <a:latin typeface="Arial Black" pitchFamily="34" charset="0"/>
              </a:rPr>
              <a:t>INCAPACIDADES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 animBg="1"/>
      <p:bldP spid="295941" grpId="0" animBg="1"/>
      <p:bldP spid="29594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3726"/>
            <a:ext cx="91440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0" y="5558066"/>
            <a:ext cx="9144000" cy="1237262"/>
          </a:xfrm>
          <a:prstGeom prst="rect">
            <a:avLst/>
          </a:prstGeom>
          <a:solidFill>
            <a:srgbClr val="990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OTROS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REGISTRO DE AUTOASEGURADOS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SUPERVISIÓN DE SRT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FORMAR PARTE DEL CCP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0" y="2708921"/>
            <a:ext cx="9144000" cy="978729"/>
          </a:xfrm>
          <a:prstGeom prst="rect">
            <a:avLst/>
          </a:prstGeom>
          <a:solidFill>
            <a:srgbClr val="800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ALCANCE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EMPLEO PUBLICO PROVINCIAL, 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CABA Y MUNICIPAL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3847331"/>
            <a:ext cx="9144000" cy="1495794"/>
          </a:xfrm>
          <a:prstGeom prst="rect">
            <a:avLst/>
          </a:prstGeom>
          <a:solidFill>
            <a:srgbClr val="800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REQUISITOS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A DEFINIR POR SRT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ESTRUCTURA Y CON REGIMEN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DE GESTION SEPARADA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PLAN DE PREVENCION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965080" y="0"/>
            <a:ext cx="2725478" cy="6884987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AUTOSEGURO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PUBLICO 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PROVINCIAL</a:t>
            </a:r>
          </a:p>
          <a:p>
            <a:pPr lvl="0" algn="ctr">
              <a:lnSpc>
                <a:spcPct val="120000"/>
              </a:lnSpc>
            </a:pPr>
            <a:endParaRPr lang="es-ES" altLang="es-AR" sz="2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dirty="0" smtClean="0">
                <a:latin typeface="Arial Black" pitchFamily="34" charset="0"/>
              </a:rPr>
              <a:t>VIGENCIA</a:t>
            </a:r>
            <a:r>
              <a:rPr lang="es-ES" altLang="es-AR" dirty="0">
                <a:latin typeface="Arial Black" pitchFamily="34" charset="0"/>
              </a:rPr>
              <a:t>: desde </a:t>
            </a:r>
          </a:p>
          <a:p>
            <a:pPr lvl="0" algn="ctr">
              <a:lnSpc>
                <a:spcPct val="120000"/>
              </a:lnSpc>
            </a:pPr>
            <a:r>
              <a:rPr lang="es-ES" altLang="es-AR" dirty="0" smtClean="0">
                <a:latin typeface="Arial Black" pitchFamily="34" charset="0"/>
              </a:rPr>
              <a:t>5/3/17 </a:t>
            </a:r>
          </a:p>
          <a:p>
            <a:pPr lvl="0" algn="ctr">
              <a:lnSpc>
                <a:spcPct val="120000"/>
              </a:lnSpc>
            </a:pPr>
            <a:r>
              <a:rPr lang="es-ES" altLang="es-AR" dirty="0" smtClean="0">
                <a:latin typeface="Arial Black" pitchFamily="34" charset="0"/>
              </a:rPr>
              <a:t>para todo el país</a:t>
            </a:r>
            <a:endParaRPr lang="es-ES" altLang="es-AR" dirty="0"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endParaRPr lang="es-ES" altLang="es-AR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131840" y="5085183"/>
            <a:ext cx="2376264" cy="1251406"/>
          </a:xfrm>
          <a:prstGeom prst="upArrow">
            <a:avLst>
              <a:gd name="adj1" fmla="val 88481"/>
              <a:gd name="adj2" fmla="val 21829"/>
            </a:avLst>
          </a:prstGeom>
          <a:solidFill>
            <a:srgbClr val="FF0000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TITULO II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275856" y="109539"/>
            <a:ext cx="21577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LEY 27.348</a:t>
            </a:r>
            <a:endParaRPr lang="es-ES" altLang="es-AR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0880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animBg="1"/>
      <p:bldP spid="297989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6576"/>
            <a:ext cx="91440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13188" y="2765056"/>
            <a:ext cx="9144000" cy="1495794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IBM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PROMEDIO DE 12 MESES,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actualizados por RIPTE 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INTERES </a:t>
            </a: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TASA ACTIVA 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BNA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CASOS POST LEY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11998" y="1700809"/>
            <a:ext cx="9144000" cy="978729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ILT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PLAZO DIRECTO 2 AÑOS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CUENTAN LOS DIAS EFECTIVOS</a:t>
            </a:r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2938" y="4388234"/>
            <a:ext cx="9144000" cy="978729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FALTA DE PAGO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CORTE DE COBERTURA 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ANTE DEUDA DE 2 CUOTAS</a:t>
            </a:r>
            <a:endParaRPr lang="es-ES" altLang="es-AR" sz="1400" b="1" u="sng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496768"/>
            <a:ext cx="9144000" cy="1348061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FINANCIAMIENTO SRT</a:t>
            </a:r>
          </a:p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Y SSN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TOPE 1,4% S/ CUOTA ART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0,5%</a:t>
            </a:r>
            <a:r>
              <a:rPr lang="es-ES" altLang="es-AR" sz="800" b="1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s-ES" altLang="es-AR" sz="14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S/ MASA SAL. AUTOASEG.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78806" y="1"/>
            <a:ext cx="2601046" cy="6858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DISPOSICIONES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VARIAS</a:t>
            </a:r>
          </a:p>
          <a:p>
            <a:pPr algn="ctr">
              <a:lnSpc>
                <a:spcPct val="120000"/>
              </a:lnSpc>
            </a:pPr>
            <a:endParaRPr lang="es-ES" altLang="es-AR" sz="2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sz="1600" dirty="0" smtClean="0">
                <a:solidFill>
                  <a:srgbClr val="FF0000"/>
                </a:solidFill>
                <a:latin typeface="Arial Black" pitchFamily="34" charset="0"/>
              </a:rPr>
              <a:t>VIGENCIA </a:t>
            </a:r>
          </a:p>
          <a:p>
            <a:pPr lvl="0" algn="ctr">
              <a:lnSpc>
                <a:spcPct val="120000"/>
              </a:lnSpc>
            </a:pPr>
            <a:r>
              <a:rPr lang="es-ES" altLang="es-AR" sz="1600" dirty="0" smtClean="0">
                <a:solidFill>
                  <a:srgbClr val="FF0000"/>
                </a:solidFill>
                <a:latin typeface="Arial Black" pitchFamily="34" charset="0"/>
              </a:rPr>
              <a:t>TODO EL PAIS: </a:t>
            </a:r>
          </a:p>
          <a:p>
            <a:pPr lvl="0" algn="ctr">
              <a:lnSpc>
                <a:spcPct val="120000"/>
              </a:lnSpc>
            </a:pPr>
            <a:r>
              <a:rPr lang="es-ES" altLang="es-AR" sz="1600" dirty="0" smtClean="0">
                <a:solidFill>
                  <a:srgbClr val="FF0000"/>
                </a:solidFill>
                <a:latin typeface="Arial Black" pitchFamily="34" charset="0"/>
              </a:rPr>
              <a:t>desde 5/3/17</a:t>
            </a:r>
          </a:p>
          <a:p>
            <a:pPr lvl="0" algn="ctr">
              <a:lnSpc>
                <a:spcPct val="120000"/>
              </a:lnSpc>
            </a:pPr>
            <a:endParaRPr lang="es-ES" altLang="es-AR" sz="1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sz="1200" dirty="0" smtClean="0">
                <a:solidFill>
                  <a:srgbClr val="FF0000"/>
                </a:solidFill>
                <a:latin typeface="Arial Black" pitchFamily="34" charset="0"/>
              </a:rPr>
              <a:t>(Desde 24/1/17 al 5/3/17</a:t>
            </a:r>
          </a:p>
          <a:p>
            <a:pPr lvl="0" algn="ctr">
              <a:lnSpc>
                <a:spcPct val="120000"/>
              </a:lnSpc>
            </a:pPr>
            <a:r>
              <a:rPr lang="es-ES" altLang="es-AR" sz="1200" dirty="0" smtClean="0">
                <a:solidFill>
                  <a:srgbClr val="FF0000"/>
                </a:solidFill>
                <a:latin typeface="Arial Black" pitchFamily="34" charset="0"/>
              </a:rPr>
              <a:t> rigió el DNU 54/17)</a:t>
            </a:r>
          </a:p>
          <a:p>
            <a:pPr lvl="0" algn="ctr">
              <a:lnSpc>
                <a:spcPct val="120000"/>
              </a:lnSpc>
            </a:pPr>
            <a:endParaRPr lang="es-ES" altLang="es-AR" sz="1200" dirty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endParaRPr lang="es-ES" altLang="es-AR" sz="1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endParaRPr lang="es-ES" altLang="es-A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278805" y="4741260"/>
            <a:ext cx="2592265" cy="1251406"/>
          </a:xfrm>
          <a:prstGeom prst="upArrow">
            <a:avLst>
              <a:gd name="adj1" fmla="val 88481"/>
              <a:gd name="adj2" fmla="val 21829"/>
            </a:avLst>
          </a:prstGeom>
          <a:solidFill>
            <a:srgbClr val="3333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TITULO III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511263" y="66677"/>
            <a:ext cx="1922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LEY 27.348</a:t>
            </a:r>
            <a:endParaRPr lang="es-ES" altLang="es-AR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2253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animBg="1"/>
      <p:bldP spid="300036" grpId="0" animBg="1"/>
      <p:bldP spid="300040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3726"/>
            <a:ext cx="91440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0" y="3297056"/>
            <a:ext cx="9144000" cy="1089529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PAGO DE </a:t>
            </a:r>
          </a:p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INDEMNIZACIONES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DEPOSITO EN CTA BCRIA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0" y="2132857"/>
            <a:ext cx="9144000" cy="978729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APLICACIÓN RIPTE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i="1" dirty="0" smtClean="0">
                <a:solidFill>
                  <a:srgbClr val="FFFFFF"/>
                </a:solidFill>
                <a:latin typeface="Arial Black" pitchFamily="34" charset="0"/>
              </a:rPr>
              <a:t>SOLO A SUMAS UNICAS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i="1" dirty="0" smtClean="0">
                <a:solidFill>
                  <a:srgbClr val="FFFFFF"/>
                </a:solidFill>
                <a:latin typeface="Arial Black" pitchFamily="34" charset="0"/>
              </a:rPr>
              <a:t>Y PISOS MINIMOS</a:t>
            </a:r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18318" y="4581526"/>
            <a:ext cx="9144000" cy="720197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REINTEGROS				</a:t>
            </a:r>
            <a:r>
              <a:rPr lang="es-ES" altLang="es-AR" b="1" dirty="0">
                <a:solidFill>
                  <a:srgbClr val="FFFFFF"/>
                </a:solidFill>
                <a:latin typeface="Arial Black" pitchFamily="34" charset="0"/>
              </a:rPr>
              <a:t>	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ENTRE </a:t>
            </a:r>
            <a:r>
              <a:rPr lang="es-ES" altLang="es-AR" sz="1400" b="1" dirty="0">
                <a:solidFill>
                  <a:srgbClr val="FFFFFF"/>
                </a:solidFill>
                <a:latin typeface="Arial Black" pitchFamily="34" charset="0"/>
              </a:rPr>
              <a:t>OOSS </a:t>
            </a: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Y ART</a:t>
            </a:r>
            <a:endParaRPr lang="es-ES" altLang="es-AR" sz="1400" b="1" dirty="0"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latin typeface="Arial Black" pitchFamily="34" charset="0"/>
              </a:rPr>
              <a:t>otro mecanismo</a:t>
            </a:r>
            <a:endParaRPr lang="es-ES" altLang="es-AR" sz="1400" b="1" u="sng" dirty="0">
              <a:latin typeface="Arial Black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494038"/>
            <a:ext cx="9144000" cy="1237262"/>
          </a:xfrm>
          <a:prstGeom prst="rect">
            <a:avLst/>
          </a:prstGeom>
          <a:solidFill>
            <a:srgbClr val="00336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LEY DE PREVENCION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SRT ANTE EL CCP REMITIR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PROYECTO EN PLAZO MAXIMO DE 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rgbClr val="FFFFFF"/>
                </a:solidFill>
                <a:latin typeface="Arial Black" pitchFamily="34" charset="0"/>
              </a:rPr>
              <a:t>3 MESES</a:t>
            </a:r>
            <a:endParaRPr lang="es-ES" altLang="es-AR" sz="1400" b="1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76780" y="-11212"/>
            <a:ext cx="2658071" cy="6884988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20000"/>
              </a:lnSpc>
            </a:pPr>
            <a:endParaRPr lang="es-ES" altLang="es-AR" sz="220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rgbClr val="FFFFFF"/>
                </a:solidFill>
                <a:latin typeface="Arial Black" pitchFamily="34" charset="0"/>
              </a:rPr>
              <a:t>DISPOSICIONES</a:t>
            </a:r>
          </a:p>
          <a:p>
            <a:pPr lvl="0" algn="ctr">
              <a:lnSpc>
                <a:spcPct val="120000"/>
              </a:lnSpc>
            </a:pPr>
            <a:r>
              <a:rPr lang="es-ES" altLang="es-AR" sz="2200" dirty="0" smtClean="0">
                <a:solidFill>
                  <a:srgbClr val="FFFFFF"/>
                </a:solidFill>
                <a:latin typeface="Arial Black" pitchFamily="34" charset="0"/>
              </a:rPr>
              <a:t>VARIAS</a:t>
            </a:r>
          </a:p>
          <a:p>
            <a:pPr lvl="0" algn="ctr">
              <a:lnSpc>
                <a:spcPct val="120000"/>
              </a:lnSpc>
            </a:pPr>
            <a:endParaRPr lang="es-ES" altLang="es-AR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sz="1600" dirty="0" smtClean="0">
                <a:solidFill>
                  <a:srgbClr val="FF0000"/>
                </a:solidFill>
                <a:latin typeface="Arial Black" pitchFamily="34" charset="0"/>
              </a:rPr>
              <a:t>VIGENCIA </a:t>
            </a:r>
            <a:endParaRPr lang="es-ES" altLang="es-AR" sz="1600" dirty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sz="1600" dirty="0">
                <a:solidFill>
                  <a:srgbClr val="FF0000"/>
                </a:solidFill>
                <a:latin typeface="Arial Black" pitchFamily="34" charset="0"/>
              </a:rPr>
              <a:t>TODO EL PAIS: </a:t>
            </a:r>
          </a:p>
          <a:p>
            <a:pPr lvl="0" algn="ctr">
              <a:lnSpc>
                <a:spcPct val="120000"/>
              </a:lnSpc>
            </a:pPr>
            <a:r>
              <a:rPr lang="es-ES" altLang="es-AR" sz="1600" dirty="0">
                <a:solidFill>
                  <a:srgbClr val="FF0000"/>
                </a:solidFill>
                <a:latin typeface="Arial Black" pitchFamily="34" charset="0"/>
              </a:rPr>
              <a:t>desde </a:t>
            </a:r>
            <a:r>
              <a:rPr lang="es-ES" altLang="es-AR" sz="1600" dirty="0" smtClean="0">
                <a:solidFill>
                  <a:srgbClr val="FF0000"/>
                </a:solidFill>
                <a:latin typeface="Arial Black" pitchFamily="34" charset="0"/>
              </a:rPr>
              <a:t>5/3/17</a:t>
            </a:r>
          </a:p>
          <a:p>
            <a:pPr lvl="0" algn="ctr">
              <a:lnSpc>
                <a:spcPct val="120000"/>
              </a:lnSpc>
            </a:pPr>
            <a:endParaRPr lang="es-ES" altLang="es-AR" sz="1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sz="1200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s-ES" altLang="es-AR" sz="1200" dirty="0">
                <a:solidFill>
                  <a:srgbClr val="FF0000"/>
                </a:solidFill>
                <a:latin typeface="Arial Black" pitchFamily="34" charset="0"/>
              </a:rPr>
              <a:t>Desde 24/1/17 al 5/3/17</a:t>
            </a:r>
          </a:p>
          <a:p>
            <a:pPr lvl="0" algn="ctr">
              <a:lnSpc>
                <a:spcPct val="120000"/>
              </a:lnSpc>
            </a:pPr>
            <a:r>
              <a:rPr lang="es-ES" altLang="es-AR" sz="1200" dirty="0">
                <a:solidFill>
                  <a:srgbClr val="FF0000"/>
                </a:solidFill>
                <a:latin typeface="Arial Black" pitchFamily="34" charset="0"/>
              </a:rPr>
              <a:t> rigió el DNU 54/17</a:t>
            </a:r>
            <a:r>
              <a:rPr lang="es-ES" altLang="es-AR" sz="12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</a:p>
          <a:p>
            <a:pPr lvl="0" algn="ctr">
              <a:lnSpc>
                <a:spcPct val="120000"/>
              </a:lnSpc>
            </a:pPr>
            <a:endParaRPr lang="es-ES" altLang="es-AR" sz="1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endParaRPr lang="es-ES" altLang="es-AR" sz="1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endParaRPr lang="es-ES" altLang="es-AR" sz="1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endParaRPr lang="es-ES" altLang="es-AR" sz="14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endParaRPr lang="es-ES" altLang="es-AR" sz="14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142586" y="4581525"/>
            <a:ext cx="2592265" cy="1251406"/>
          </a:xfrm>
          <a:prstGeom prst="upArrow">
            <a:avLst>
              <a:gd name="adj1" fmla="val 88481"/>
              <a:gd name="adj2" fmla="val 21829"/>
            </a:avLst>
          </a:prstGeom>
          <a:solidFill>
            <a:srgbClr val="3333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ctr"/>
            <a:r>
              <a:rPr lang="es-ES" altLang="es-AR" b="1" dirty="0" smtClean="0">
                <a:solidFill>
                  <a:srgbClr val="FFFFFF"/>
                </a:solidFill>
                <a:latin typeface="Arial Black" pitchFamily="34" charset="0"/>
              </a:rPr>
              <a:t>TITULO III</a:t>
            </a:r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  <a:p>
            <a:pPr algn="ctr"/>
            <a:endParaRPr lang="es-ES" altLang="es-AR" b="1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477559" y="90489"/>
            <a:ext cx="19223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s-ES" altLang="es-AR" sz="2200" dirty="0" smtClean="0">
                <a:solidFill>
                  <a:srgbClr val="FFFFFF"/>
                </a:solidFill>
                <a:latin typeface="Arial Black" pitchFamily="34" charset="0"/>
              </a:rPr>
              <a:t>LEY 27.348</a:t>
            </a:r>
            <a:endParaRPr lang="es-ES" altLang="es-AR" sz="2200" dirty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4495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animBg="1"/>
      <p:bldP spid="300036" grpId="0" animBg="1"/>
      <p:bldP spid="300040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45" y="4383087"/>
            <a:ext cx="91440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-18661" y="3485357"/>
            <a:ext cx="9144000" cy="1495794"/>
          </a:xfrm>
          <a:prstGeom prst="rect">
            <a:avLst/>
          </a:prstGeom>
          <a:solidFill>
            <a:schemeClr val="tx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PROCEDIMIENTO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CCMM DICTA % DE INCAP.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NOTIFICA Y CITA A LAS PARTES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SI HAY ACUERDO SE HOMOLOGA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SI NO ACTA Y RECURSO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6205" y="2060848"/>
            <a:ext cx="9144000" cy="1255728"/>
          </a:xfrm>
          <a:prstGeom prst="rect">
            <a:avLst/>
          </a:prstGeom>
          <a:solidFill>
            <a:schemeClr val="tx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</a:pP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AMBITO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DENTRO DE LAS CCMM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lnSpc>
                <a:spcPct val="120000"/>
              </a:lnSpc>
            </a:pP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3109685" y="0"/>
            <a:ext cx="2658070" cy="68849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PROCEDIMIENTO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ANTE EL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SERVICIO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DE </a:t>
            </a:r>
          </a:p>
          <a:p>
            <a:pPr algn="ctr">
              <a:lnSpc>
                <a:spcPct val="120000"/>
              </a:lnSpc>
            </a:pPr>
            <a:r>
              <a:rPr lang="es-ES" altLang="es-AR" sz="2200" dirty="0" smtClean="0">
                <a:solidFill>
                  <a:schemeClr val="bg1"/>
                </a:solidFill>
                <a:latin typeface="Arial Black" pitchFamily="34" charset="0"/>
              </a:rPr>
              <a:t>HOMOLOGACION</a:t>
            </a:r>
          </a:p>
          <a:p>
            <a:pPr lvl="0" algn="ctr">
              <a:lnSpc>
                <a:spcPct val="120000"/>
              </a:lnSpc>
            </a:pPr>
            <a:endParaRPr lang="es-ES" altLang="es-AR" sz="2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lnSpc>
                <a:spcPct val="120000"/>
              </a:lnSpc>
            </a:pPr>
            <a:r>
              <a:rPr lang="es-ES" altLang="es-AR" dirty="0" smtClean="0">
                <a:solidFill>
                  <a:srgbClr val="FF0000"/>
                </a:solidFill>
                <a:latin typeface="Arial Black" pitchFamily="34" charset="0"/>
              </a:rPr>
              <a:t>VIGENCIA</a:t>
            </a:r>
            <a:r>
              <a:rPr lang="es-ES" altLang="es-AR" dirty="0">
                <a:solidFill>
                  <a:srgbClr val="FF0000"/>
                </a:solidFill>
                <a:latin typeface="Arial Black" pitchFamily="34" charset="0"/>
              </a:rPr>
              <a:t>: desde </a:t>
            </a:r>
          </a:p>
          <a:p>
            <a:pPr lvl="0" algn="ctr">
              <a:lnSpc>
                <a:spcPct val="120000"/>
              </a:lnSpc>
            </a:pPr>
            <a:r>
              <a:rPr lang="es-ES" altLang="es-AR" dirty="0" smtClean="0">
                <a:solidFill>
                  <a:srgbClr val="FF0000"/>
                </a:solidFill>
                <a:latin typeface="Arial Black" pitchFamily="34" charset="0"/>
              </a:rPr>
              <a:t>1/3/17</a:t>
            </a:r>
            <a:endParaRPr lang="es-ES" altLang="es-AR" dirty="0">
              <a:solidFill>
                <a:srgbClr val="FFFFFF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endParaRPr lang="es-ES" altLang="es-AR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205" y="5134203"/>
            <a:ext cx="9144000" cy="1865126"/>
          </a:xfrm>
          <a:prstGeom prst="rect">
            <a:avLst/>
          </a:prstGeom>
          <a:solidFill>
            <a:schemeClr val="tx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OTROS</a:t>
            </a:r>
          </a:p>
          <a:p>
            <a:pPr>
              <a:lnSpc>
                <a:spcPct val="120000"/>
              </a:lnSpc>
            </a:pPr>
            <a:r>
              <a:rPr lang="es-ES" altLang="es-AR" b="1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					</a:t>
            </a:r>
            <a:r>
              <a:rPr lang="es-ES" altLang="es-AR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        </a:t>
            </a: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POSIBILIDAD DE ACUERDO PREVIO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 CON HOMOLOGACION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CALIDAD DE COSA JUZGADA</a:t>
            </a:r>
          </a:p>
          <a:p>
            <a:pPr algn="r">
              <a:lnSpc>
                <a:spcPct val="120000"/>
              </a:lnSpc>
            </a:pPr>
            <a:r>
              <a:rPr lang="es-ES" altLang="es-AR" sz="1400" b="1" dirty="0" smtClean="0">
                <a:solidFill>
                  <a:schemeClr val="bg1"/>
                </a:solidFill>
                <a:latin typeface="Arial Black" pitchFamily="34" charset="0"/>
              </a:rPr>
              <a:t>5 DIAS PARA EL PAGO</a:t>
            </a:r>
            <a:endParaRPr lang="es-ES" altLang="es-AR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142586" y="4975964"/>
            <a:ext cx="2592265" cy="1251406"/>
          </a:xfrm>
          <a:prstGeom prst="upArrow">
            <a:avLst>
              <a:gd name="adj1" fmla="val 88481"/>
              <a:gd name="adj2" fmla="val 21829"/>
            </a:avLst>
          </a:prstGeom>
          <a:solidFill>
            <a:schemeClr val="bg2">
              <a:alpha val="8313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ES" altLang="es-AR" b="1" dirty="0" smtClean="0">
                <a:solidFill>
                  <a:schemeClr val="bg1"/>
                </a:solidFill>
                <a:latin typeface="Arial Black" pitchFamily="34" charset="0"/>
              </a:rPr>
              <a:t>ANEXO</a:t>
            </a:r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altLang="es-AR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070848" y="90489"/>
            <a:ext cx="2735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s-ES" altLang="es-AR" sz="2200" dirty="0" smtClean="0">
                <a:solidFill>
                  <a:srgbClr val="FFFFFF"/>
                </a:solidFill>
                <a:latin typeface="Arial Black" pitchFamily="34" charset="0"/>
              </a:rPr>
              <a:t>RES. SRT 298/17</a:t>
            </a:r>
            <a:endParaRPr lang="es-ES" altLang="es-AR" sz="2200" dirty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0682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animBg="1"/>
      <p:bldP spid="306180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1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3980</TotalTime>
  <Words>367</Words>
  <Application>Microsoft Office PowerPoint</Application>
  <PresentationFormat>Presentación en pantalla (4:3)</PresentationFormat>
  <Paragraphs>164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Mara Bettiol</dc:creator>
  <cp:lastModifiedBy>Guillermo Mitchell</cp:lastModifiedBy>
  <cp:revision>230</cp:revision>
  <cp:lastPrinted>2016-11-04T13:47:08Z</cp:lastPrinted>
  <dcterms:created xsi:type="dcterms:W3CDTF">2016-05-30T14:14:23Z</dcterms:created>
  <dcterms:modified xsi:type="dcterms:W3CDTF">2017-03-30T15:07:11Z</dcterms:modified>
</cp:coreProperties>
</file>