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1" r:id="rId2"/>
    <p:sldId id="382" r:id="rId3"/>
    <p:sldId id="358" r:id="rId4"/>
    <p:sldId id="431" r:id="rId5"/>
    <p:sldId id="400" r:id="rId6"/>
    <p:sldId id="401" r:id="rId7"/>
    <p:sldId id="435" r:id="rId8"/>
    <p:sldId id="377" r:id="rId9"/>
    <p:sldId id="403" r:id="rId10"/>
    <p:sldId id="383" r:id="rId11"/>
    <p:sldId id="426" r:id="rId12"/>
    <p:sldId id="384" r:id="rId13"/>
    <p:sldId id="385" r:id="rId14"/>
    <p:sldId id="386" r:id="rId15"/>
    <p:sldId id="390" r:id="rId16"/>
    <p:sldId id="437" r:id="rId17"/>
    <p:sldId id="404" r:id="rId18"/>
    <p:sldId id="405" r:id="rId19"/>
    <p:sldId id="406" r:id="rId20"/>
    <p:sldId id="407" r:id="rId21"/>
    <p:sldId id="432" r:id="rId22"/>
    <p:sldId id="427" r:id="rId23"/>
    <p:sldId id="409" r:id="rId24"/>
    <p:sldId id="433" r:id="rId25"/>
    <p:sldId id="425" r:id="rId26"/>
  </p:sldIdLst>
  <p:sldSz cx="9906000" cy="6858000" type="A4"/>
  <p:notesSz cx="6881813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6600"/>
    <a:srgbClr val="FF0000"/>
    <a:srgbClr val="003366"/>
    <a:srgbClr val="009900"/>
    <a:srgbClr val="FF9900"/>
    <a:srgbClr val="669900"/>
    <a:srgbClr val="99CC00"/>
    <a:srgbClr val="9A8B07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204" autoAdjust="0"/>
    <p:restoredTop sz="95204" autoAdjust="0"/>
  </p:normalViewPr>
  <p:slideViewPr>
    <p:cSldViewPr>
      <p:cViewPr>
        <p:scale>
          <a:sx n="60" d="100"/>
          <a:sy n="60" d="100"/>
        </p:scale>
        <p:origin x="-1878" y="-384"/>
      </p:cViewPr>
      <p:guideLst>
        <p:guide orient="horz" pos="845"/>
        <p:guide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2.xml"/><Relationship Id="rId3" Type="http://schemas.openxmlformats.org/officeDocument/2006/relationships/slide" Target="slides/slide5.xml"/><Relationship Id="rId21" Type="http://schemas.openxmlformats.org/officeDocument/2006/relationships/slide" Target="slides/slide25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" Type="http://schemas.openxmlformats.org/officeDocument/2006/relationships/slide" Target="slides/slide2.xml"/><Relationship Id="rId16" Type="http://schemas.openxmlformats.org/officeDocument/2006/relationships/slide" Target="slides/slide19.xml"/><Relationship Id="rId20" Type="http://schemas.openxmlformats.org/officeDocument/2006/relationships/slide" Target="slides/slide24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10" Type="http://schemas.openxmlformats.org/officeDocument/2006/relationships/slide" Target="slides/slide13.xml"/><Relationship Id="rId19" Type="http://schemas.openxmlformats.org/officeDocument/2006/relationships/slide" Target="slides/slide23.xml"/><Relationship Id="rId4" Type="http://schemas.openxmlformats.org/officeDocument/2006/relationships/slide" Target="slides/slide6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89230106164074"/>
          <c:y val="0.17121317754862025"/>
          <c:w val="0.7900983745926361"/>
          <c:h val="0.73558624648001014"/>
        </c:manualLayout>
      </c:layout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TRABAJADORES</c:v>
                </c:pt>
              </c:strCache>
            </c:strRef>
          </c:tx>
          <c:spPr>
            <a:ln w="40619">
              <a:solidFill>
                <a:srgbClr val="FF660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1"/>
            <c:bubble3D val="0"/>
          </c:dPt>
          <c:dPt>
            <c:idx val="65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66"/>
            <c:bubble3D val="0"/>
          </c:dPt>
          <c:dPt>
            <c:idx val="200"/>
            <c:bubble3D val="0"/>
          </c:dPt>
          <c:dPt>
            <c:idx val="203"/>
            <c:bubble3D val="0"/>
          </c:dPt>
          <c:dPt>
            <c:idx val="206"/>
            <c:bubble3D val="0"/>
          </c:dPt>
          <c:dPt>
            <c:idx val="207"/>
            <c:bubble3D val="0"/>
          </c:dPt>
          <c:dPt>
            <c:idx val="208"/>
            <c:bubble3D val="0"/>
          </c:dPt>
          <c:dPt>
            <c:idx val="209"/>
            <c:bubble3D val="0"/>
          </c:dPt>
          <c:dPt>
            <c:idx val="210"/>
            <c:bubble3D val="0"/>
          </c:dPt>
          <c:dPt>
            <c:idx val="211"/>
            <c:bubble3D val="0"/>
          </c:dPt>
          <c:dPt>
            <c:idx val="212"/>
            <c:bubble3D val="0"/>
          </c:dPt>
          <c:dPt>
            <c:idx val="213"/>
            <c:bubble3D val="0"/>
          </c:dPt>
          <c:dPt>
            <c:idx val="214"/>
            <c:bubble3D val="0"/>
          </c:dPt>
          <c:dPt>
            <c:idx val="216"/>
            <c:bubble3D val="0"/>
          </c:dPt>
          <c:dPt>
            <c:idx val="217"/>
            <c:bubble3D val="0"/>
          </c:dPt>
          <c:dPt>
            <c:idx val="218"/>
            <c:bubble3D val="0"/>
          </c:dPt>
          <c:dPt>
            <c:idx val="219"/>
            <c:bubble3D val="0"/>
          </c:dPt>
          <c:dPt>
            <c:idx val="220"/>
            <c:bubble3D val="0"/>
          </c:dPt>
          <c:dPt>
            <c:idx val="221"/>
            <c:bubble3D val="0"/>
          </c:dPt>
          <c:dPt>
            <c:idx val="223"/>
            <c:bubble3D val="0"/>
          </c:dPt>
          <c:dPt>
            <c:idx val="224"/>
            <c:bubble3D val="0"/>
          </c:dPt>
          <c:dPt>
            <c:idx val="225"/>
            <c:bubble3D val="0"/>
          </c:dPt>
          <c:dPt>
            <c:idx val="226"/>
            <c:bubble3D val="0"/>
          </c:dPt>
          <c:dPt>
            <c:idx val="227"/>
            <c:bubble3D val="0"/>
          </c:dPt>
          <c:dPt>
            <c:idx val="228"/>
            <c:bubble3D val="0"/>
          </c:dPt>
          <c:dPt>
            <c:idx val="229"/>
            <c:bubble3D val="0"/>
          </c:dPt>
          <c:dPt>
            <c:idx val="230"/>
            <c:bubble3D val="0"/>
          </c:dPt>
          <c:dPt>
            <c:idx val="231"/>
            <c:marker>
              <c:symbol val="circle"/>
              <c:size val="8"/>
              <c:spPr>
                <a:solidFill>
                  <a:srgbClr val="FF66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1.6601017058397758E-2"/>
                  <c:y val="-0.10706148421403616"/>
                </c:manualLayout>
              </c:layout>
              <c:tx>
                <c:rich>
                  <a:bodyPr/>
                  <a:lstStyle/>
                  <a:p>
                    <a:r>
                      <a:rPr lang="en-US" sz="128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3.557.004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2"/>
              <c:layout>
                <c:manualLayout>
                  <c:x val="-4.900601007648956E-2"/>
                  <c:y val="-5.9225501905637024E-2"/>
                </c:manualLayout>
              </c:layout>
              <c:tx>
                <c:rich>
                  <a:bodyPr/>
                  <a:lstStyle/>
                  <a:p>
                    <a:r>
                      <a:rPr lang="en-US" sz="128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4.399.378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8"/>
              <c:layout>
                <c:manualLayout>
                  <c:x val="-8.4429388428206936E-2"/>
                  <c:y val="-4.78359823083991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dirty="0" smtClean="0"/>
                      <a:t>9.720.055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6600"/>
              </a:solidFill>
            </c:spPr>
            <c:txPr>
              <a:bodyPr/>
              <a:lstStyle/>
              <a:p>
                <a:pPr>
                  <a:defRPr sz="128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Sheet1!$H$1:$IG$1</c:f>
              <c:strCache>
                <c:ptCount val="229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</c:strCache>
            </c:strRef>
          </c:cat>
          <c:val>
            <c:numRef>
              <c:f>Sheet1!$H$2:$IG$2</c:f>
              <c:numCache>
                <c:formatCode>#,##0</c:formatCode>
                <c:ptCount val="234"/>
                <c:pt idx="0">
                  <c:v>3878380</c:v>
                </c:pt>
                <c:pt idx="1">
                  <c:v>3972178</c:v>
                </c:pt>
                <c:pt idx="2">
                  <c:v>4005233</c:v>
                </c:pt>
                <c:pt idx="3">
                  <c:v>4045021</c:v>
                </c:pt>
                <c:pt idx="4">
                  <c:v>4111672</c:v>
                </c:pt>
                <c:pt idx="5">
                  <c:v>4084758</c:v>
                </c:pt>
                <c:pt idx="6">
                  <c:v>4136592</c:v>
                </c:pt>
                <c:pt idx="7">
                  <c:v>4113852</c:v>
                </c:pt>
                <c:pt idx="8">
                  <c:v>4217302</c:v>
                </c:pt>
                <c:pt idx="9">
                  <c:v>4256361</c:v>
                </c:pt>
                <c:pt idx="10">
                  <c:v>4333997</c:v>
                </c:pt>
                <c:pt idx="11">
                  <c:v>4341364</c:v>
                </c:pt>
                <c:pt idx="12">
                  <c:v>4801033</c:v>
                </c:pt>
                <c:pt idx="13">
                  <c:v>4818885</c:v>
                </c:pt>
                <c:pt idx="14">
                  <c:v>4793034</c:v>
                </c:pt>
                <c:pt idx="15">
                  <c:v>4860549</c:v>
                </c:pt>
                <c:pt idx="16">
                  <c:v>4798147</c:v>
                </c:pt>
                <c:pt idx="17">
                  <c:v>4824334</c:v>
                </c:pt>
                <c:pt idx="18">
                  <c:v>4874568</c:v>
                </c:pt>
                <c:pt idx="19">
                  <c:v>4848116</c:v>
                </c:pt>
                <c:pt idx="20">
                  <c:v>4846825</c:v>
                </c:pt>
                <c:pt idx="21">
                  <c:v>4889449</c:v>
                </c:pt>
                <c:pt idx="22">
                  <c:v>4881038</c:v>
                </c:pt>
                <c:pt idx="23">
                  <c:v>4915666</c:v>
                </c:pt>
                <c:pt idx="24">
                  <c:v>4919735</c:v>
                </c:pt>
                <c:pt idx="25">
                  <c:v>4889840</c:v>
                </c:pt>
                <c:pt idx="26">
                  <c:v>4866094</c:v>
                </c:pt>
                <c:pt idx="27">
                  <c:v>4916134</c:v>
                </c:pt>
                <c:pt idx="28">
                  <c:v>4881779</c:v>
                </c:pt>
                <c:pt idx="29">
                  <c:v>4872710</c:v>
                </c:pt>
                <c:pt idx="30">
                  <c:v>4874328</c:v>
                </c:pt>
                <c:pt idx="31">
                  <c:v>4854497</c:v>
                </c:pt>
                <c:pt idx="32">
                  <c:v>4899534</c:v>
                </c:pt>
                <c:pt idx="33">
                  <c:v>4894808</c:v>
                </c:pt>
                <c:pt idx="34">
                  <c:v>4871998</c:v>
                </c:pt>
                <c:pt idx="35">
                  <c:v>4880452</c:v>
                </c:pt>
                <c:pt idx="36">
                  <c:v>4885909</c:v>
                </c:pt>
                <c:pt idx="37">
                  <c:v>4838226</c:v>
                </c:pt>
                <c:pt idx="38">
                  <c:v>4885688</c:v>
                </c:pt>
                <c:pt idx="39">
                  <c:v>4932368</c:v>
                </c:pt>
                <c:pt idx="40">
                  <c:v>4892791</c:v>
                </c:pt>
                <c:pt idx="41">
                  <c:v>4851663</c:v>
                </c:pt>
                <c:pt idx="42">
                  <c:v>4895273</c:v>
                </c:pt>
                <c:pt idx="43">
                  <c:v>4835865</c:v>
                </c:pt>
                <c:pt idx="44">
                  <c:v>4875112</c:v>
                </c:pt>
                <c:pt idx="45">
                  <c:v>4878987</c:v>
                </c:pt>
                <c:pt idx="46">
                  <c:v>4941125</c:v>
                </c:pt>
                <c:pt idx="47">
                  <c:v>4956215</c:v>
                </c:pt>
                <c:pt idx="48">
                  <c:v>5011855</c:v>
                </c:pt>
                <c:pt idx="49">
                  <c:v>4978978</c:v>
                </c:pt>
                <c:pt idx="50">
                  <c:v>4984468</c:v>
                </c:pt>
                <c:pt idx="51">
                  <c:v>5014770</c:v>
                </c:pt>
                <c:pt idx="52">
                  <c:v>4986858</c:v>
                </c:pt>
                <c:pt idx="53">
                  <c:v>4969307</c:v>
                </c:pt>
                <c:pt idx="54">
                  <c:v>5013267</c:v>
                </c:pt>
                <c:pt idx="55">
                  <c:v>4955644</c:v>
                </c:pt>
                <c:pt idx="56">
                  <c:v>4909955</c:v>
                </c:pt>
                <c:pt idx="57">
                  <c:v>4859671</c:v>
                </c:pt>
                <c:pt idx="58">
                  <c:v>4833451</c:v>
                </c:pt>
                <c:pt idx="59">
                  <c:v>4778667</c:v>
                </c:pt>
                <c:pt idx="60">
                  <c:v>4747012</c:v>
                </c:pt>
                <c:pt idx="61">
                  <c:v>4629531</c:v>
                </c:pt>
                <c:pt idx="62">
                  <c:v>4540703</c:v>
                </c:pt>
                <c:pt idx="63">
                  <c:v>4508759</c:v>
                </c:pt>
                <c:pt idx="64">
                  <c:v>4456179</c:v>
                </c:pt>
                <c:pt idx="65">
                  <c:v>4397863</c:v>
                </c:pt>
                <c:pt idx="66">
                  <c:v>4399378</c:v>
                </c:pt>
                <c:pt idx="67">
                  <c:v>4399564</c:v>
                </c:pt>
                <c:pt idx="68">
                  <c:v>4404590</c:v>
                </c:pt>
                <c:pt idx="69">
                  <c:v>4429592</c:v>
                </c:pt>
                <c:pt idx="70">
                  <c:v>4472839</c:v>
                </c:pt>
                <c:pt idx="71">
                  <c:v>4491630</c:v>
                </c:pt>
                <c:pt idx="72">
                  <c:v>4544986</c:v>
                </c:pt>
                <c:pt idx="73">
                  <c:v>4502747</c:v>
                </c:pt>
                <c:pt idx="74">
                  <c:v>4543919</c:v>
                </c:pt>
                <c:pt idx="75">
                  <c:v>4598610</c:v>
                </c:pt>
                <c:pt idx="76">
                  <c:v>4624552</c:v>
                </c:pt>
                <c:pt idx="77">
                  <c:v>4640503</c:v>
                </c:pt>
                <c:pt idx="78">
                  <c:v>4677024</c:v>
                </c:pt>
                <c:pt idx="79">
                  <c:v>4709710</c:v>
                </c:pt>
                <c:pt idx="80">
                  <c:v>4832782</c:v>
                </c:pt>
                <c:pt idx="81">
                  <c:v>4918557</c:v>
                </c:pt>
                <c:pt idx="82">
                  <c:v>4980001</c:v>
                </c:pt>
                <c:pt idx="83">
                  <c:v>5025286</c:v>
                </c:pt>
                <c:pt idx="84">
                  <c:v>5107655</c:v>
                </c:pt>
                <c:pt idx="85">
                  <c:v>5169147</c:v>
                </c:pt>
                <c:pt idx="86">
                  <c:v>5207363</c:v>
                </c:pt>
                <c:pt idx="87">
                  <c:v>5275114</c:v>
                </c:pt>
                <c:pt idx="88">
                  <c:v>5270897</c:v>
                </c:pt>
                <c:pt idx="89">
                  <c:v>5293985</c:v>
                </c:pt>
                <c:pt idx="90">
                  <c:v>5387588</c:v>
                </c:pt>
                <c:pt idx="91">
                  <c:v>5398248</c:v>
                </c:pt>
                <c:pt idx="92">
                  <c:v>5443344</c:v>
                </c:pt>
                <c:pt idx="93">
                  <c:v>5505733</c:v>
                </c:pt>
                <c:pt idx="94">
                  <c:v>5571434</c:v>
                </c:pt>
                <c:pt idx="95">
                  <c:v>5632667</c:v>
                </c:pt>
                <c:pt idx="96">
                  <c:v>5718599</c:v>
                </c:pt>
                <c:pt idx="97">
                  <c:v>5770496</c:v>
                </c:pt>
                <c:pt idx="98">
                  <c:v>5817460</c:v>
                </c:pt>
                <c:pt idx="99">
                  <c:v>5900570</c:v>
                </c:pt>
                <c:pt idx="100">
                  <c:v>5946689</c:v>
                </c:pt>
                <c:pt idx="101">
                  <c:v>5962454</c:v>
                </c:pt>
                <c:pt idx="102">
                  <c:v>6023588</c:v>
                </c:pt>
                <c:pt idx="103">
                  <c:v>6030264</c:v>
                </c:pt>
                <c:pt idx="104">
                  <c:v>6068984</c:v>
                </c:pt>
                <c:pt idx="105">
                  <c:v>6144136</c:v>
                </c:pt>
                <c:pt idx="106">
                  <c:v>6283777</c:v>
                </c:pt>
                <c:pt idx="107">
                  <c:v>6341971</c:v>
                </c:pt>
                <c:pt idx="108">
                  <c:v>6449602</c:v>
                </c:pt>
                <c:pt idx="109">
                  <c:v>6475413</c:v>
                </c:pt>
                <c:pt idx="110">
                  <c:v>6478972</c:v>
                </c:pt>
                <c:pt idx="111">
                  <c:v>6615099</c:v>
                </c:pt>
                <c:pt idx="112">
                  <c:v>6592129</c:v>
                </c:pt>
                <c:pt idx="113">
                  <c:v>6631577</c:v>
                </c:pt>
                <c:pt idx="114">
                  <c:v>6691416</c:v>
                </c:pt>
                <c:pt idx="115">
                  <c:v>6679968</c:v>
                </c:pt>
                <c:pt idx="116">
                  <c:v>6773450</c:v>
                </c:pt>
                <c:pt idx="117">
                  <c:v>6718852</c:v>
                </c:pt>
                <c:pt idx="118">
                  <c:v>7056629</c:v>
                </c:pt>
                <c:pt idx="119">
                  <c:v>6959906</c:v>
                </c:pt>
                <c:pt idx="120">
                  <c:v>6986580</c:v>
                </c:pt>
                <c:pt idx="121">
                  <c:v>7115257</c:v>
                </c:pt>
                <c:pt idx="122">
                  <c:v>7141539</c:v>
                </c:pt>
                <c:pt idx="123">
                  <c:v>7089235</c:v>
                </c:pt>
                <c:pt idx="124">
                  <c:v>7120724</c:v>
                </c:pt>
                <c:pt idx="125">
                  <c:v>7191410</c:v>
                </c:pt>
                <c:pt idx="126">
                  <c:v>7264004</c:v>
                </c:pt>
                <c:pt idx="127">
                  <c:v>7356016</c:v>
                </c:pt>
                <c:pt idx="128">
                  <c:v>7386802</c:v>
                </c:pt>
                <c:pt idx="129">
                  <c:v>7420316</c:v>
                </c:pt>
                <c:pt idx="130">
                  <c:v>7507809</c:v>
                </c:pt>
                <c:pt idx="131">
                  <c:v>7610762</c:v>
                </c:pt>
                <c:pt idx="132">
                  <c:v>7637426</c:v>
                </c:pt>
                <c:pt idx="133">
                  <c:v>7600175</c:v>
                </c:pt>
                <c:pt idx="134">
                  <c:v>7661188</c:v>
                </c:pt>
                <c:pt idx="135">
                  <c:v>7684968</c:v>
                </c:pt>
                <c:pt idx="136">
                  <c:v>7757789</c:v>
                </c:pt>
                <c:pt idx="137">
                  <c:v>7726091</c:v>
                </c:pt>
                <c:pt idx="138">
                  <c:v>7766102</c:v>
                </c:pt>
                <c:pt idx="139">
                  <c:v>7736702</c:v>
                </c:pt>
                <c:pt idx="140">
                  <c:v>7759061</c:v>
                </c:pt>
                <c:pt idx="141">
                  <c:v>7790344</c:v>
                </c:pt>
                <c:pt idx="142">
                  <c:v>7844654</c:v>
                </c:pt>
                <c:pt idx="143">
                  <c:v>7939552</c:v>
                </c:pt>
                <c:pt idx="144">
                  <c:v>7814569</c:v>
                </c:pt>
                <c:pt idx="145">
                  <c:v>7922564</c:v>
                </c:pt>
                <c:pt idx="146">
                  <c:v>7886562</c:v>
                </c:pt>
                <c:pt idx="147">
                  <c:v>7878073</c:v>
                </c:pt>
                <c:pt idx="148">
                  <c:v>7842846</c:v>
                </c:pt>
                <c:pt idx="149">
                  <c:v>7818431</c:v>
                </c:pt>
                <c:pt idx="150">
                  <c:v>7874136</c:v>
                </c:pt>
                <c:pt idx="151">
                  <c:v>7864771</c:v>
                </c:pt>
                <c:pt idx="152">
                  <c:v>7834323</c:v>
                </c:pt>
                <c:pt idx="153">
                  <c:v>7843364</c:v>
                </c:pt>
                <c:pt idx="154">
                  <c:v>7798104</c:v>
                </c:pt>
                <c:pt idx="155">
                  <c:v>7806631</c:v>
                </c:pt>
                <c:pt idx="156">
                  <c:v>7855672</c:v>
                </c:pt>
                <c:pt idx="157">
                  <c:v>7836237</c:v>
                </c:pt>
                <c:pt idx="158">
                  <c:v>7883440</c:v>
                </c:pt>
                <c:pt idx="159">
                  <c:v>7971898</c:v>
                </c:pt>
                <c:pt idx="160">
                  <c:v>7983299</c:v>
                </c:pt>
                <c:pt idx="161">
                  <c:v>7939395</c:v>
                </c:pt>
                <c:pt idx="162">
                  <c:v>7979831</c:v>
                </c:pt>
                <c:pt idx="163">
                  <c:v>7975493</c:v>
                </c:pt>
                <c:pt idx="164">
                  <c:v>8014528</c:v>
                </c:pt>
                <c:pt idx="165">
                  <c:v>8038214</c:v>
                </c:pt>
                <c:pt idx="166">
                  <c:v>8031281</c:v>
                </c:pt>
                <c:pt idx="167">
                  <c:v>8093777</c:v>
                </c:pt>
                <c:pt idx="168">
                  <c:v>8177568</c:v>
                </c:pt>
                <c:pt idx="169">
                  <c:v>8185597</c:v>
                </c:pt>
                <c:pt idx="170">
                  <c:v>8268201</c:v>
                </c:pt>
                <c:pt idx="171">
                  <c:v>8232758</c:v>
                </c:pt>
                <c:pt idx="172">
                  <c:v>8265802</c:v>
                </c:pt>
                <c:pt idx="173">
                  <c:v>8275243</c:v>
                </c:pt>
                <c:pt idx="174">
                  <c:v>8325621</c:v>
                </c:pt>
                <c:pt idx="175">
                  <c:v>8299011</c:v>
                </c:pt>
                <c:pt idx="176">
                  <c:v>8362393</c:v>
                </c:pt>
                <c:pt idx="177">
                  <c:v>8395909</c:v>
                </c:pt>
                <c:pt idx="178">
                  <c:v>8449480</c:v>
                </c:pt>
                <c:pt idx="179">
                  <c:v>8502742</c:v>
                </c:pt>
                <c:pt idx="180">
                  <c:v>8526676</c:v>
                </c:pt>
                <c:pt idx="181">
                  <c:v>8713923</c:v>
                </c:pt>
                <c:pt idx="182">
                  <c:v>8729017</c:v>
                </c:pt>
                <c:pt idx="183">
                  <c:v>8732176</c:v>
                </c:pt>
                <c:pt idx="184">
                  <c:v>8607694</c:v>
                </c:pt>
                <c:pt idx="185">
                  <c:v>8666866</c:v>
                </c:pt>
                <c:pt idx="186">
                  <c:v>8663865</c:v>
                </c:pt>
                <c:pt idx="187">
                  <c:v>8615227</c:v>
                </c:pt>
                <c:pt idx="188">
                  <c:v>8620402</c:v>
                </c:pt>
                <c:pt idx="189">
                  <c:v>8600868</c:v>
                </c:pt>
                <c:pt idx="190">
                  <c:v>8717247</c:v>
                </c:pt>
                <c:pt idx="191">
                  <c:v>8727165</c:v>
                </c:pt>
                <c:pt idx="192">
                  <c:v>8734561</c:v>
                </c:pt>
                <c:pt idx="193">
                  <c:v>8714190</c:v>
                </c:pt>
                <c:pt idx="194">
                  <c:v>8730138</c:v>
                </c:pt>
                <c:pt idx="195">
                  <c:v>8756313</c:v>
                </c:pt>
                <c:pt idx="196">
                  <c:v>8756454</c:v>
                </c:pt>
                <c:pt idx="197">
                  <c:v>8752597</c:v>
                </c:pt>
                <c:pt idx="198">
                  <c:v>8758361</c:v>
                </c:pt>
                <c:pt idx="199">
                  <c:v>8753502</c:v>
                </c:pt>
                <c:pt idx="200">
                  <c:v>8774035</c:v>
                </c:pt>
                <c:pt idx="201">
                  <c:v>8771411</c:v>
                </c:pt>
                <c:pt idx="202">
                  <c:v>8833250</c:v>
                </c:pt>
                <c:pt idx="203">
                  <c:v>8916372</c:v>
                </c:pt>
                <c:pt idx="204">
                  <c:v>8967796</c:v>
                </c:pt>
                <c:pt idx="205">
                  <c:v>8964419</c:v>
                </c:pt>
                <c:pt idx="206">
                  <c:v>8972806</c:v>
                </c:pt>
                <c:pt idx="207" formatCode="_ * #,##0_ ;_ * \-#,##0_ ;_ * &quot;-&quot;??_ ;_ @_ ">
                  <c:v>8942965</c:v>
                </c:pt>
                <c:pt idx="208" formatCode="_ * #,##0_ ;_ * \-#,##0_ ;_ * &quot;-&quot;??_ ;_ @_ ">
                  <c:v>8828272</c:v>
                </c:pt>
                <c:pt idx="209" formatCode="_ * #,##0_ ;_ * \-#,##0_ ;_ * &quot;-&quot;??_ ;_ @_ ">
                  <c:v>8924779</c:v>
                </c:pt>
                <c:pt idx="210" formatCode="_ * #,##0_ ;_ * \-#,##0_ ;_ * &quot;-&quot;??_ ;_ @_ ">
                  <c:v>8905869</c:v>
                </c:pt>
                <c:pt idx="211" formatCode="_ * #,##0_ ;_ * \-#,##0_ ;_ * &quot;-&quot;??_ ;_ @_ ">
                  <c:v>8904304</c:v>
                </c:pt>
                <c:pt idx="212" formatCode="_ * #,##0_ ;_ * \-#,##0_ ;_ * &quot;-&quot;??_ ;_ @_ ">
                  <c:v>8901725</c:v>
                </c:pt>
                <c:pt idx="213" formatCode="_ * #,##0_ ;_ * \-#,##0_ ;_ * &quot;-&quot;??_ ;_ @_ ">
                  <c:v>8948506</c:v>
                </c:pt>
                <c:pt idx="214" formatCode="_ * #,##0_ ;_ * \-#,##0_ ;_ * &quot;-&quot;??_ ;_ @_ ">
                  <c:v>9341180</c:v>
                </c:pt>
                <c:pt idx="215" formatCode="_ * #,##0_ ;_ * \-#,##0_ ;_ * &quot;-&quot;??_ ;_ @_ ">
                  <c:v>9444992</c:v>
                </c:pt>
                <c:pt idx="216" formatCode="_ * #,##0_ ;_ * \-#,##0_ ;_ * &quot;-&quot;??_ ;_ @_ ">
                  <c:v>9521187</c:v>
                </c:pt>
                <c:pt idx="217" formatCode="_ * #,##0_ ;_ * \-#,##0_ ;_ * &quot;-&quot;??_ ;_ @_ ">
                  <c:v>9521723</c:v>
                </c:pt>
                <c:pt idx="218" formatCode="_ * #,##0_ ;_ * \-#,##0_ ;_ * &quot;-&quot;??_ ;_ @_ ">
                  <c:v>9561818</c:v>
                </c:pt>
                <c:pt idx="219" formatCode="_ * #,##0_ ;_ * \-#,##0_ ;_ * &quot;-&quot;??_ ;_ @_ ">
                  <c:v>9596449</c:v>
                </c:pt>
                <c:pt idx="220" formatCode="_ * #,##0_ ;_ * \-#,##0_ ;_ * &quot;-&quot;??_ ;_ @_ ">
                  <c:v>9617254</c:v>
                </c:pt>
                <c:pt idx="221" formatCode="_ * #,##0_ ;_ * \-#,##0_ ;_ * &quot;-&quot;??_ ;_ @_ ">
                  <c:v>9613545</c:v>
                </c:pt>
                <c:pt idx="222" formatCode="_ * #,##0_ ;_ * \-#,##0_ ;_ * &quot;-&quot;??_ ;_ @_ ">
                  <c:v>9684113</c:v>
                </c:pt>
                <c:pt idx="223" formatCode="_ * #,##0_ ;_ * \-#,##0_ ;_ * &quot;-&quot;??_ ;_ @_ ">
                  <c:v>9705728</c:v>
                </c:pt>
                <c:pt idx="224" formatCode="_ * #,##0_ ;_ * \-#,##0_ ;_ * &quot;-&quot;??_ ;_ @_ ">
                  <c:v>9753389</c:v>
                </c:pt>
                <c:pt idx="225" formatCode="_ * #,##0_ ;_ * \-#,##0_ ;_ * &quot;-&quot;??_ ;_ @_ ">
                  <c:v>9754423</c:v>
                </c:pt>
                <c:pt idx="226" formatCode="_ * #,##0_ ;_ * \-#,##0_ ;_ * &quot;-&quot;??_ ;_ @_ ">
                  <c:v>9836004</c:v>
                </c:pt>
                <c:pt idx="227" formatCode="_ * #,##0_ ;_ * \-#,##0_ ;_ * &quot;-&quot;??_ ;_ @_ ">
                  <c:v>9869790</c:v>
                </c:pt>
                <c:pt idx="228" formatCode="_ * #,##0_ ;_ * \-#,##0_ ;_ * &quot;-&quot;??_ ;_ @_ ">
                  <c:v>9824869</c:v>
                </c:pt>
                <c:pt idx="229" formatCode="_ * #,##0_ ;_ * \-#,##0_ ;_ * &quot;-&quot;??_ ;_ @_ ">
                  <c:v>9760846</c:v>
                </c:pt>
                <c:pt idx="230" formatCode="_ * #,##0_ ;_ * \-#,##0_ ;_ * &quot;-&quot;??_ ;_ @_ ">
                  <c:v>9776994</c:v>
                </c:pt>
                <c:pt idx="231">
                  <c:v>9772602.4315637071</c:v>
                </c:pt>
                <c:pt idx="232">
                  <c:v>9735092.1800017916</c:v>
                </c:pt>
                <c:pt idx="233">
                  <c:v>9720054.7417302653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72704"/>
        <c:axId val="87674240"/>
      </c:lineChart>
      <c:lineChart>
        <c:grouping val="standard"/>
        <c:varyColors val="0"/>
        <c:ser>
          <c:idx val="0"/>
          <c:order val="1"/>
          <c:tx>
            <c:strRef>
              <c:f>Sheet1!$A$3</c:f>
              <c:strCache>
                <c:ptCount val="1"/>
                <c:pt idx="0">
                  <c:v>EMPLEADORES</c:v>
                </c:pt>
              </c:strCache>
            </c:strRef>
          </c:tx>
          <c:spPr>
            <a:ln w="40619">
              <a:solidFill>
                <a:srgbClr val="FFCC00"/>
              </a:solidFill>
              <a:prstDash val="solid"/>
            </a:ln>
          </c:spPr>
          <c:marker>
            <c:symbol val="none"/>
          </c:marker>
          <c:dPt>
            <c:idx val="0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  <a:prstDash val="solid"/>
                </a:ln>
              </c:spPr>
            </c:marker>
            <c:bubble3D val="0"/>
          </c:dPt>
          <c:dPt>
            <c:idx val="65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Pt>
            <c:idx val="200"/>
            <c:bubble3D val="0"/>
          </c:dPt>
          <c:dPt>
            <c:idx val="203"/>
            <c:bubble3D val="0"/>
          </c:dPt>
          <c:dPt>
            <c:idx val="206"/>
            <c:bubble3D val="0"/>
          </c:dPt>
          <c:dPt>
            <c:idx val="207"/>
            <c:bubble3D val="0"/>
          </c:dPt>
          <c:dPt>
            <c:idx val="208"/>
            <c:bubble3D val="0"/>
          </c:dPt>
          <c:dPt>
            <c:idx val="209"/>
            <c:bubble3D val="0"/>
          </c:dPt>
          <c:dPt>
            <c:idx val="210"/>
            <c:marker>
              <c:symbol val="circle"/>
              <c:size val="2"/>
              <c:spPr>
                <a:solidFill>
                  <a:srgbClr val="FFCC00"/>
                </a:solidFill>
                <a:ln>
                  <a:noFill/>
                </a:ln>
              </c:spPr>
            </c:marker>
            <c:bubble3D val="0"/>
          </c:dPt>
          <c:dPt>
            <c:idx val="211"/>
            <c:bubble3D val="0"/>
          </c:dPt>
          <c:dPt>
            <c:idx val="212"/>
            <c:bubble3D val="0"/>
          </c:dPt>
          <c:dPt>
            <c:idx val="213"/>
            <c:bubble3D val="0"/>
          </c:dPt>
          <c:dPt>
            <c:idx val="214"/>
            <c:bubble3D val="0"/>
          </c:dPt>
          <c:dPt>
            <c:idx val="215"/>
            <c:bubble3D val="0"/>
            <c:spPr>
              <a:ln w="40619">
                <a:solidFill>
                  <a:srgbClr val="FFC000"/>
                </a:solidFill>
                <a:prstDash val="solid"/>
              </a:ln>
            </c:spPr>
          </c:dPt>
          <c:dPt>
            <c:idx val="216"/>
            <c:bubble3D val="0"/>
          </c:dPt>
          <c:dPt>
            <c:idx val="217"/>
            <c:bubble3D val="0"/>
          </c:dPt>
          <c:dPt>
            <c:idx val="218"/>
            <c:bubble3D val="0"/>
          </c:dPt>
          <c:dPt>
            <c:idx val="219"/>
            <c:bubble3D val="0"/>
          </c:dPt>
          <c:dPt>
            <c:idx val="220"/>
            <c:bubble3D val="0"/>
          </c:dPt>
          <c:dPt>
            <c:idx val="221"/>
            <c:bubble3D val="0"/>
          </c:dPt>
          <c:dPt>
            <c:idx val="223"/>
            <c:bubble3D val="0"/>
          </c:dPt>
          <c:dPt>
            <c:idx val="224"/>
            <c:bubble3D val="0"/>
          </c:dPt>
          <c:dPt>
            <c:idx val="225"/>
            <c:bubble3D val="0"/>
          </c:dPt>
          <c:dPt>
            <c:idx val="226"/>
            <c:bubble3D val="0"/>
          </c:dPt>
          <c:dPt>
            <c:idx val="227"/>
            <c:bubble3D val="0"/>
          </c:dPt>
          <c:dPt>
            <c:idx val="228"/>
            <c:bubble3D val="0"/>
          </c:dPt>
          <c:dPt>
            <c:idx val="229"/>
            <c:bubble3D val="0"/>
          </c:dPt>
          <c:dPt>
            <c:idx val="230"/>
            <c:bubble3D val="0"/>
          </c:dPt>
          <c:dPt>
            <c:idx val="231"/>
            <c:marker>
              <c:symbol val="circle"/>
              <c:size val="8"/>
              <c:spPr>
                <a:solidFill>
                  <a:srgbClr val="FFCC00"/>
                </a:solidFill>
                <a:ln>
                  <a:solidFill>
                    <a:schemeClr val="tx1"/>
                  </a:solidFill>
                </a:ln>
              </c:spPr>
            </c:marker>
            <c:bubble3D val="0"/>
          </c:dPt>
          <c:dLbls>
            <c:dLbl>
              <c:idx val="0"/>
              <c:layout>
                <c:manualLayout>
                  <c:x val="-1.6558265463471781E-2"/>
                  <c:y val="5.5636637376170361E-2"/>
                </c:manualLayout>
              </c:layout>
              <c:tx>
                <c:rich>
                  <a:bodyPr/>
                  <a:lstStyle/>
                  <a:p>
                    <a:pPr>
                      <a:defRPr sz="1279" b="1" i="0" u="none" strike="noStrike" baseline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n-US" dirty="0" smtClean="0"/>
                      <a:t>344.476</a:t>
                    </a:r>
                    <a:endParaRPr lang="en-US" dirty="0"/>
                  </a:p>
                </c:rich>
              </c:tx>
              <c:spPr>
                <a:solidFill>
                  <a:srgbClr val="FFCC00"/>
                </a:solidFill>
                <a:ln w="27079">
                  <a:noFill/>
                </a:ln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1"/>
              <c:layout>
                <c:manualLayout>
                  <c:x val="-3.6437347997880419E-2"/>
                  <c:y val="4.7835982308399132E-2"/>
                </c:manualLayout>
              </c:layout>
              <c:tx>
                <c:rich>
                  <a:bodyPr/>
                  <a:lstStyle/>
                  <a:p>
                    <a:pPr>
                      <a:defRPr sz="1280">
                        <a:latin typeface="Arial" pitchFamily="34" charset="0"/>
                        <a:cs typeface="Arial" pitchFamily="34" charset="0"/>
                      </a:defRPr>
                    </a:pPr>
                    <a:r>
                      <a:rPr lang="en-US" dirty="0" smtClean="0"/>
                      <a:t>422.755</a:t>
                    </a:r>
                    <a:endParaRPr lang="en-US" dirty="0"/>
                  </a:p>
                </c:rich>
              </c:tx>
              <c:spPr>
                <a:solidFill>
                  <a:srgbClr val="FFCC00"/>
                </a:solidFill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8"/>
              <c:layout>
                <c:manualLayout>
                  <c:x val="-8.3130476333565947E-2"/>
                  <c:y val="0.11389519597237889"/>
                </c:manualLayout>
              </c:layout>
              <c:tx>
                <c:rich>
                  <a:bodyPr/>
                  <a:lstStyle/>
                  <a:p>
                    <a:r>
                      <a:rPr lang="en-US" sz="1280" dirty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280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1.515.233</a:t>
                    </a:r>
                    <a:endParaRPr lang="en-US" sz="128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C00"/>
              </a:solidFill>
            </c:sp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Sheet1!$H$1:$IG$1</c:f>
              <c:strCache>
                <c:ptCount val="229"/>
                <c:pt idx="0">
                  <c:v>1997</c:v>
                </c:pt>
                <c:pt idx="12">
                  <c:v>1998</c:v>
                </c:pt>
                <c:pt idx="24">
                  <c:v>1999</c:v>
                </c:pt>
                <c:pt idx="36">
                  <c:v>2000</c:v>
                </c:pt>
                <c:pt idx="48">
                  <c:v>2001</c:v>
                </c:pt>
                <c:pt idx="60">
                  <c:v>2002</c:v>
                </c:pt>
                <c:pt idx="72">
                  <c:v>2003</c:v>
                </c:pt>
                <c:pt idx="84">
                  <c:v>2004</c:v>
                </c:pt>
                <c:pt idx="96">
                  <c:v>2005</c:v>
                </c:pt>
                <c:pt idx="108">
                  <c:v>2006</c:v>
                </c:pt>
                <c:pt idx="120">
                  <c:v>2007</c:v>
                </c:pt>
                <c:pt idx="132">
                  <c:v>2008</c:v>
                </c:pt>
                <c:pt idx="144">
                  <c:v>2009</c:v>
                </c:pt>
                <c:pt idx="156">
                  <c:v>2010</c:v>
                </c:pt>
                <c:pt idx="168">
                  <c:v>2011</c:v>
                </c:pt>
                <c:pt idx="180">
                  <c:v>2012</c:v>
                </c:pt>
                <c:pt idx="192">
                  <c:v>2013</c:v>
                </c:pt>
                <c:pt idx="204">
                  <c:v>2014</c:v>
                </c:pt>
                <c:pt idx="216">
                  <c:v>2015</c:v>
                </c:pt>
                <c:pt idx="228">
                  <c:v>2016</c:v>
                </c:pt>
              </c:strCache>
            </c:strRef>
          </c:cat>
          <c:val>
            <c:numRef>
              <c:f>Sheet1!$H$3:$IG$3</c:f>
              <c:numCache>
                <c:formatCode>#,##0</c:formatCode>
                <c:ptCount val="234"/>
                <c:pt idx="0">
                  <c:v>382925</c:v>
                </c:pt>
                <c:pt idx="1">
                  <c:v>387398</c:v>
                </c:pt>
                <c:pt idx="2">
                  <c:v>391328</c:v>
                </c:pt>
                <c:pt idx="3">
                  <c:v>393032</c:v>
                </c:pt>
                <c:pt idx="4">
                  <c:v>396129</c:v>
                </c:pt>
                <c:pt idx="5">
                  <c:v>399689</c:v>
                </c:pt>
                <c:pt idx="6">
                  <c:v>402679</c:v>
                </c:pt>
                <c:pt idx="7">
                  <c:v>403516</c:v>
                </c:pt>
                <c:pt idx="8">
                  <c:v>407119</c:v>
                </c:pt>
                <c:pt idx="9">
                  <c:v>408606</c:v>
                </c:pt>
                <c:pt idx="10">
                  <c:v>412025</c:v>
                </c:pt>
                <c:pt idx="11">
                  <c:v>409677</c:v>
                </c:pt>
                <c:pt idx="12">
                  <c:v>411470</c:v>
                </c:pt>
                <c:pt idx="13">
                  <c:v>411751</c:v>
                </c:pt>
                <c:pt idx="14">
                  <c:v>414603</c:v>
                </c:pt>
                <c:pt idx="15">
                  <c:v>414669</c:v>
                </c:pt>
                <c:pt idx="16">
                  <c:v>408780</c:v>
                </c:pt>
                <c:pt idx="17">
                  <c:v>407310</c:v>
                </c:pt>
                <c:pt idx="18">
                  <c:v>408994</c:v>
                </c:pt>
                <c:pt idx="19">
                  <c:v>407730</c:v>
                </c:pt>
                <c:pt idx="20">
                  <c:v>411512</c:v>
                </c:pt>
                <c:pt idx="21">
                  <c:v>412557</c:v>
                </c:pt>
                <c:pt idx="22">
                  <c:v>414158</c:v>
                </c:pt>
                <c:pt idx="23">
                  <c:v>414383</c:v>
                </c:pt>
                <c:pt idx="24">
                  <c:v>416266</c:v>
                </c:pt>
                <c:pt idx="25">
                  <c:v>419147</c:v>
                </c:pt>
                <c:pt idx="26">
                  <c:v>421225</c:v>
                </c:pt>
                <c:pt idx="27">
                  <c:v>423337</c:v>
                </c:pt>
                <c:pt idx="28">
                  <c:v>424904</c:v>
                </c:pt>
                <c:pt idx="29">
                  <c:v>426624</c:v>
                </c:pt>
                <c:pt idx="30">
                  <c:v>427210</c:v>
                </c:pt>
                <c:pt idx="31">
                  <c:v>429382</c:v>
                </c:pt>
                <c:pt idx="32">
                  <c:v>430681</c:v>
                </c:pt>
                <c:pt idx="33">
                  <c:v>429719</c:v>
                </c:pt>
                <c:pt idx="34">
                  <c:v>430430</c:v>
                </c:pt>
                <c:pt idx="35">
                  <c:v>430887</c:v>
                </c:pt>
                <c:pt idx="36">
                  <c:v>429622</c:v>
                </c:pt>
                <c:pt idx="37">
                  <c:v>427379</c:v>
                </c:pt>
                <c:pt idx="38">
                  <c:v>430587</c:v>
                </c:pt>
                <c:pt idx="39">
                  <c:v>432322</c:v>
                </c:pt>
                <c:pt idx="40">
                  <c:v>430986</c:v>
                </c:pt>
                <c:pt idx="41">
                  <c:v>431800</c:v>
                </c:pt>
                <c:pt idx="42">
                  <c:v>431678</c:v>
                </c:pt>
                <c:pt idx="43">
                  <c:v>434180</c:v>
                </c:pt>
                <c:pt idx="44">
                  <c:v>437738</c:v>
                </c:pt>
                <c:pt idx="45">
                  <c:v>439966</c:v>
                </c:pt>
                <c:pt idx="46">
                  <c:v>442862</c:v>
                </c:pt>
                <c:pt idx="47">
                  <c:v>445794</c:v>
                </c:pt>
                <c:pt idx="48">
                  <c:v>447960</c:v>
                </c:pt>
                <c:pt idx="49">
                  <c:v>443521</c:v>
                </c:pt>
                <c:pt idx="50">
                  <c:v>445199</c:v>
                </c:pt>
                <c:pt idx="51">
                  <c:v>448557</c:v>
                </c:pt>
                <c:pt idx="52">
                  <c:v>447710</c:v>
                </c:pt>
                <c:pt idx="53">
                  <c:v>450092</c:v>
                </c:pt>
                <c:pt idx="54">
                  <c:v>446874</c:v>
                </c:pt>
                <c:pt idx="55">
                  <c:v>445216</c:v>
                </c:pt>
                <c:pt idx="56">
                  <c:v>448746</c:v>
                </c:pt>
                <c:pt idx="57">
                  <c:v>449695</c:v>
                </c:pt>
                <c:pt idx="58">
                  <c:v>443932</c:v>
                </c:pt>
                <c:pt idx="59">
                  <c:v>444786</c:v>
                </c:pt>
                <c:pt idx="60">
                  <c:v>441328</c:v>
                </c:pt>
                <c:pt idx="61">
                  <c:v>437728</c:v>
                </c:pt>
                <c:pt idx="62">
                  <c:v>434142</c:v>
                </c:pt>
                <c:pt idx="63">
                  <c:v>429409</c:v>
                </c:pt>
                <c:pt idx="64">
                  <c:v>423901</c:v>
                </c:pt>
                <c:pt idx="65">
                  <c:v>422755</c:v>
                </c:pt>
                <c:pt idx="66">
                  <c:v>416721</c:v>
                </c:pt>
                <c:pt idx="67">
                  <c:v>415166</c:v>
                </c:pt>
                <c:pt idx="68">
                  <c:v>417092</c:v>
                </c:pt>
                <c:pt idx="69">
                  <c:v>419038</c:v>
                </c:pt>
                <c:pt idx="70">
                  <c:v>421737</c:v>
                </c:pt>
                <c:pt idx="71">
                  <c:v>424461</c:v>
                </c:pt>
                <c:pt idx="72">
                  <c:v>426521</c:v>
                </c:pt>
                <c:pt idx="73">
                  <c:v>429296</c:v>
                </c:pt>
                <c:pt idx="74">
                  <c:v>432814</c:v>
                </c:pt>
                <c:pt idx="75">
                  <c:v>436600</c:v>
                </c:pt>
                <c:pt idx="76">
                  <c:v>441474</c:v>
                </c:pt>
                <c:pt idx="77">
                  <c:v>446583</c:v>
                </c:pt>
                <c:pt idx="78">
                  <c:v>451165</c:v>
                </c:pt>
                <c:pt idx="79">
                  <c:v>456792</c:v>
                </c:pt>
                <c:pt idx="80">
                  <c:v>463938</c:v>
                </c:pt>
                <c:pt idx="81">
                  <c:v>470276</c:v>
                </c:pt>
                <c:pt idx="82">
                  <c:v>475988</c:v>
                </c:pt>
                <c:pt idx="83">
                  <c:v>480754</c:v>
                </c:pt>
                <c:pt idx="84">
                  <c:v>483024</c:v>
                </c:pt>
                <c:pt idx="85">
                  <c:v>486358</c:v>
                </c:pt>
                <c:pt idx="86">
                  <c:v>490959</c:v>
                </c:pt>
                <c:pt idx="87">
                  <c:v>495089</c:v>
                </c:pt>
                <c:pt idx="88">
                  <c:v>499876</c:v>
                </c:pt>
                <c:pt idx="89">
                  <c:v>503635</c:v>
                </c:pt>
                <c:pt idx="90">
                  <c:v>506298</c:v>
                </c:pt>
                <c:pt idx="91">
                  <c:v>512123</c:v>
                </c:pt>
                <c:pt idx="92">
                  <c:v>516995</c:v>
                </c:pt>
                <c:pt idx="93">
                  <c:v>522152</c:v>
                </c:pt>
                <c:pt idx="94">
                  <c:v>528771</c:v>
                </c:pt>
                <c:pt idx="95">
                  <c:v>532638</c:v>
                </c:pt>
                <c:pt idx="96">
                  <c:v>535865</c:v>
                </c:pt>
                <c:pt idx="97">
                  <c:v>540049</c:v>
                </c:pt>
                <c:pt idx="98">
                  <c:v>544010</c:v>
                </c:pt>
                <c:pt idx="99">
                  <c:v>549911</c:v>
                </c:pt>
                <c:pt idx="100">
                  <c:v>553959</c:v>
                </c:pt>
                <c:pt idx="101">
                  <c:v>559838</c:v>
                </c:pt>
                <c:pt idx="102">
                  <c:v>566107</c:v>
                </c:pt>
                <c:pt idx="103">
                  <c:v>571475</c:v>
                </c:pt>
                <c:pt idx="104">
                  <c:v>579184</c:v>
                </c:pt>
                <c:pt idx="105">
                  <c:v>584227</c:v>
                </c:pt>
                <c:pt idx="106">
                  <c:v>590257</c:v>
                </c:pt>
                <c:pt idx="107">
                  <c:v>596047</c:v>
                </c:pt>
                <c:pt idx="108">
                  <c:v>601240</c:v>
                </c:pt>
                <c:pt idx="109">
                  <c:v>605037</c:v>
                </c:pt>
                <c:pt idx="110">
                  <c:v>610440</c:v>
                </c:pt>
                <c:pt idx="111">
                  <c:v>615851</c:v>
                </c:pt>
                <c:pt idx="112">
                  <c:v>621646</c:v>
                </c:pt>
                <c:pt idx="113">
                  <c:v>626282</c:v>
                </c:pt>
                <c:pt idx="114">
                  <c:v>632846</c:v>
                </c:pt>
                <c:pt idx="115">
                  <c:v>637581</c:v>
                </c:pt>
                <c:pt idx="116">
                  <c:v>643694</c:v>
                </c:pt>
                <c:pt idx="117">
                  <c:v>649919</c:v>
                </c:pt>
                <c:pt idx="118">
                  <c:v>653854</c:v>
                </c:pt>
                <c:pt idx="119">
                  <c:v>682242</c:v>
                </c:pt>
                <c:pt idx="120">
                  <c:v>660481</c:v>
                </c:pt>
                <c:pt idx="121">
                  <c:v>664620</c:v>
                </c:pt>
                <c:pt idx="122">
                  <c:v>669947</c:v>
                </c:pt>
                <c:pt idx="123">
                  <c:v>674074</c:v>
                </c:pt>
                <c:pt idx="124">
                  <c:v>680004</c:v>
                </c:pt>
                <c:pt idx="125">
                  <c:v>682087</c:v>
                </c:pt>
                <c:pt idx="126">
                  <c:v>688313</c:v>
                </c:pt>
                <c:pt idx="127">
                  <c:v>693304</c:v>
                </c:pt>
                <c:pt idx="128">
                  <c:v>699338</c:v>
                </c:pt>
                <c:pt idx="129">
                  <c:v>705016</c:v>
                </c:pt>
                <c:pt idx="130">
                  <c:v>711025</c:v>
                </c:pt>
                <c:pt idx="131">
                  <c:v>715930</c:v>
                </c:pt>
                <c:pt idx="132">
                  <c:v>720455</c:v>
                </c:pt>
                <c:pt idx="133">
                  <c:v>721879</c:v>
                </c:pt>
                <c:pt idx="134">
                  <c:v>726403</c:v>
                </c:pt>
                <c:pt idx="135">
                  <c:v>731077</c:v>
                </c:pt>
                <c:pt idx="136">
                  <c:v>735359</c:v>
                </c:pt>
                <c:pt idx="137">
                  <c:v>739558</c:v>
                </c:pt>
                <c:pt idx="138">
                  <c:v>744215</c:v>
                </c:pt>
                <c:pt idx="139">
                  <c:v>745165</c:v>
                </c:pt>
                <c:pt idx="140">
                  <c:v>749398</c:v>
                </c:pt>
                <c:pt idx="141">
                  <c:v>755097</c:v>
                </c:pt>
                <c:pt idx="142">
                  <c:v>758930</c:v>
                </c:pt>
                <c:pt idx="143">
                  <c:v>760951</c:v>
                </c:pt>
                <c:pt idx="144">
                  <c:v>762865</c:v>
                </c:pt>
                <c:pt idx="145">
                  <c:v>763627</c:v>
                </c:pt>
                <c:pt idx="146">
                  <c:v>763723</c:v>
                </c:pt>
                <c:pt idx="147">
                  <c:v>766758</c:v>
                </c:pt>
                <c:pt idx="148">
                  <c:v>770485</c:v>
                </c:pt>
                <c:pt idx="149">
                  <c:v>772504</c:v>
                </c:pt>
                <c:pt idx="150">
                  <c:v>774748</c:v>
                </c:pt>
                <c:pt idx="151">
                  <c:v>776723</c:v>
                </c:pt>
                <c:pt idx="152">
                  <c:v>777065</c:v>
                </c:pt>
                <c:pt idx="153">
                  <c:v>779945</c:v>
                </c:pt>
                <c:pt idx="154">
                  <c:v>782970</c:v>
                </c:pt>
                <c:pt idx="155">
                  <c:v>784696</c:v>
                </c:pt>
                <c:pt idx="156">
                  <c:v>785078</c:v>
                </c:pt>
                <c:pt idx="157">
                  <c:v>784147</c:v>
                </c:pt>
                <c:pt idx="158">
                  <c:v>787589</c:v>
                </c:pt>
                <c:pt idx="159">
                  <c:v>792096</c:v>
                </c:pt>
                <c:pt idx="160">
                  <c:v>794442</c:v>
                </c:pt>
                <c:pt idx="161">
                  <c:v>798698</c:v>
                </c:pt>
                <c:pt idx="162">
                  <c:v>802565</c:v>
                </c:pt>
                <c:pt idx="163">
                  <c:v>805556</c:v>
                </c:pt>
                <c:pt idx="164">
                  <c:v>810297</c:v>
                </c:pt>
                <c:pt idx="165">
                  <c:v>814037</c:v>
                </c:pt>
                <c:pt idx="166">
                  <c:v>817978</c:v>
                </c:pt>
                <c:pt idx="167">
                  <c:v>821571</c:v>
                </c:pt>
                <c:pt idx="168">
                  <c:v>822940</c:v>
                </c:pt>
                <c:pt idx="169">
                  <c:v>823813</c:v>
                </c:pt>
                <c:pt idx="170">
                  <c:v>827581</c:v>
                </c:pt>
                <c:pt idx="171">
                  <c:v>831311</c:v>
                </c:pt>
                <c:pt idx="172">
                  <c:v>835452</c:v>
                </c:pt>
                <c:pt idx="173">
                  <c:v>839871</c:v>
                </c:pt>
                <c:pt idx="174">
                  <c:v>844280</c:v>
                </c:pt>
                <c:pt idx="175">
                  <c:v>848682</c:v>
                </c:pt>
                <c:pt idx="176">
                  <c:v>852897</c:v>
                </c:pt>
                <c:pt idx="177">
                  <c:v>858917</c:v>
                </c:pt>
                <c:pt idx="178">
                  <c:v>865249</c:v>
                </c:pt>
                <c:pt idx="179">
                  <c:v>870285</c:v>
                </c:pt>
                <c:pt idx="180">
                  <c:v>873671</c:v>
                </c:pt>
                <c:pt idx="181">
                  <c:v>875880</c:v>
                </c:pt>
                <c:pt idx="182">
                  <c:v>879118</c:v>
                </c:pt>
                <c:pt idx="183">
                  <c:v>881533</c:v>
                </c:pt>
                <c:pt idx="184">
                  <c:v>885503</c:v>
                </c:pt>
                <c:pt idx="185">
                  <c:v>888435</c:v>
                </c:pt>
                <c:pt idx="186">
                  <c:v>890266</c:v>
                </c:pt>
                <c:pt idx="187">
                  <c:v>890999</c:v>
                </c:pt>
                <c:pt idx="188">
                  <c:v>894520</c:v>
                </c:pt>
                <c:pt idx="189">
                  <c:v>899135</c:v>
                </c:pt>
                <c:pt idx="190">
                  <c:v>902906</c:v>
                </c:pt>
                <c:pt idx="191">
                  <c:v>906009</c:v>
                </c:pt>
                <c:pt idx="192">
                  <c:v>906750</c:v>
                </c:pt>
                <c:pt idx="193">
                  <c:v>908476</c:v>
                </c:pt>
                <c:pt idx="194">
                  <c:v>913410</c:v>
                </c:pt>
                <c:pt idx="195">
                  <c:v>917118</c:v>
                </c:pt>
                <c:pt idx="196">
                  <c:v>920956</c:v>
                </c:pt>
                <c:pt idx="197">
                  <c:v>919670</c:v>
                </c:pt>
                <c:pt idx="198">
                  <c:v>923518</c:v>
                </c:pt>
                <c:pt idx="199">
                  <c:v>927057</c:v>
                </c:pt>
                <c:pt idx="200">
                  <c:v>927620</c:v>
                </c:pt>
                <c:pt idx="201">
                  <c:v>931575</c:v>
                </c:pt>
                <c:pt idx="202">
                  <c:v>934542</c:v>
                </c:pt>
                <c:pt idx="203">
                  <c:v>936612</c:v>
                </c:pt>
                <c:pt idx="204">
                  <c:v>939107</c:v>
                </c:pt>
                <c:pt idx="205">
                  <c:v>940903</c:v>
                </c:pt>
                <c:pt idx="206">
                  <c:v>942290</c:v>
                </c:pt>
                <c:pt idx="207" formatCode="_ * #,##0_ ;_ * \-#,##0_ ;_ * &quot;-&quot;??_ ;_ @_ ">
                  <c:v>943402</c:v>
                </c:pt>
                <c:pt idx="208" formatCode="_ * #,##0_ ;_ * \-#,##0_ ;_ * &quot;-&quot;??_ ;_ @_ ">
                  <c:v>945650</c:v>
                </c:pt>
                <c:pt idx="209" formatCode="_ * #,##0_ ;_ * \-#,##0_ ;_ * &quot;-&quot;??_ ;_ @_ ">
                  <c:v>946769</c:v>
                </c:pt>
                <c:pt idx="210" formatCode="_ * #,##0_ ;_ * \-#,##0_ ;_ * &quot;-&quot;??_ ;_ @_ ">
                  <c:v>949808</c:v>
                </c:pt>
                <c:pt idx="211" formatCode="_ * #,##0_ ;_ * \-#,##0_ ;_ * &quot;-&quot;??_ ;_ @_ ">
                  <c:v>952879</c:v>
                </c:pt>
                <c:pt idx="212" formatCode="_ * #,##0_ ;_ * \-#,##0_ ;_ * &quot;-&quot;??_ ;_ @_ ">
                  <c:v>956485</c:v>
                </c:pt>
                <c:pt idx="213" formatCode="_ * #,##0_ ;_ * \-#,##0_ ;_ * &quot;-&quot;??_ ;_ @_ ">
                  <c:v>959332</c:v>
                </c:pt>
                <c:pt idx="214" formatCode="_ * #,##0_ ;_ * \-#,##0_ ;_ * &quot;-&quot;??_ ;_ @_ ">
                  <c:v>1217261</c:v>
                </c:pt>
                <c:pt idx="215" formatCode="_ * #,##0_ ;_ * \-#,##0_ ;_ * &quot;-&quot;??_ ;_ @_ ">
                  <c:v>1281522</c:v>
                </c:pt>
                <c:pt idx="216" formatCode="_ * #,##0_ ;_ * \-#,##0_ ;_ * &quot;-&quot;??_ ;_ @_ ">
                  <c:v>1321122</c:v>
                </c:pt>
                <c:pt idx="217" formatCode="_ * #,##0_ ;_ * \-#,##0_ ;_ * &quot;-&quot;??_ ;_ @_ ">
                  <c:v>1334159</c:v>
                </c:pt>
                <c:pt idx="218" formatCode="_ * #,##0_ ;_ * \-#,##0_ ;_ * &quot;-&quot;??_ ;_ @_ ">
                  <c:v>1348692</c:v>
                </c:pt>
                <c:pt idx="219" formatCode="_ * #,##0_ ;_ * \-#,##0_ ;_ * &quot;-&quot;??_ ;_ @_ ">
                  <c:v>1361210</c:v>
                </c:pt>
                <c:pt idx="220" formatCode="_ * #,##0_ ;_ * \-#,##0_ ;_ * &quot;-&quot;??_ ;_ @_ ">
                  <c:v>1373260</c:v>
                </c:pt>
                <c:pt idx="221" formatCode="_ * #,##0_ ;_ * \-#,##0_ ;_ * &quot;-&quot;??_ ;_ @_ ">
                  <c:v>1384035</c:v>
                </c:pt>
                <c:pt idx="222" formatCode="_ * #,##0_ ;_ * \-#,##0_ ;_ * &quot;-&quot;??_ ;_ @_ ">
                  <c:v>1395152</c:v>
                </c:pt>
                <c:pt idx="223" formatCode="_ * #,##0_ ;_ * \-#,##0_ ;_ * &quot;-&quot;??_ ;_ @_ ">
                  <c:v>1405706</c:v>
                </c:pt>
                <c:pt idx="224" formatCode="_ * #,##0_ ;_ * \-#,##0_ ;_ * &quot;-&quot;??_ ;_ @_ ">
                  <c:v>1416206</c:v>
                </c:pt>
                <c:pt idx="225" formatCode="_ * #,##0_ ;_ * \-#,##0_ ;_ * &quot;-&quot;??_ ;_ @_ ">
                  <c:v>1426995</c:v>
                </c:pt>
                <c:pt idx="226" formatCode="_ * #,##0_ ;_ * \-#,##0_ ;_ * &quot;-&quot;??_ ;_ @_ ">
                  <c:v>1460146</c:v>
                </c:pt>
                <c:pt idx="227" formatCode="_ * #,##0_ ;_ * \-#,##0_ ;_ * &quot;-&quot;??_ ;_ @_ ">
                  <c:v>1477260</c:v>
                </c:pt>
                <c:pt idx="228" formatCode="_ * #,##0_ ;_ * \-#,##0_ ;_ * &quot;-&quot;??_ ;_ @_ ">
                  <c:v>1485463</c:v>
                </c:pt>
                <c:pt idx="229" formatCode="_ * #,##0_ ;_ * \-#,##0_ ;_ * &quot;-&quot;??_ ;_ @_ ">
                  <c:v>1490420</c:v>
                </c:pt>
                <c:pt idx="230" formatCode="_ * #,##0_ ;_ * \-#,##0_ ;_ * &quot;-&quot;??_ ;_ @_ ">
                  <c:v>1498610</c:v>
                </c:pt>
                <c:pt idx="231">
                  <c:v>1503086.8626995024</c:v>
                </c:pt>
                <c:pt idx="232">
                  <c:v>1511239.7899256221</c:v>
                </c:pt>
                <c:pt idx="233">
                  <c:v>1515233.322700683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684224"/>
        <c:axId val="87685760"/>
      </c:lineChart>
      <c:catAx>
        <c:axId val="876727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87674240"/>
        <c:crosses val="autoZero"/>
        <c:auto val="0"/>
        <c:lblAlgn val="ctr"/>
        <c:lblOffset val="100"/>
        <c:tickLblSkip val="3"/>
        <c:tickMarkSkip val="1"/>
        <c:noMultiLvlLbl val="0"/>
      </c:catAx>
      <c:valAx>
        <c:axId val="87674240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87672704"/>
        <c:crosses val="autoZero"/>
        <c:crossBetween val="between"/>
      </c:valAx>
      <c:catAx>
        <c:axId val="8768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7685760"/>
        <c:crosses val="autoZero"/>
        <c:auto val="1"/>
        <c:lblAlgn val="ctr"/>
        <c:lblOffset val="100"/>
        <c:noMultiLvlLbl val="0"/>
      </c:catAx>
      <c:valAx>
        <c:axId val="87685760"/>
        <c:scaling>
          <c:orientation val="minMax"/>
          <c:max val="2000000"/>
          <c:min val="0"/>
        </c:scaling>
        <c:delete val="0"/>
        <c:axPos val="r"/>
        <c:numFmt formatCode="#,##0" sourceLinked="0"/>
        <c:majorTickMark val="cross"/>
        <c:minorTickMark val="none"/>
        <c:tickLblPos val="nextTo"/>
        <c:spPr>
          <a:ln w="1331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96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87684224"/>
        <c:crosses val="max"/>
        <c:crossBetween val="between"/>
        <c:majorUnit val="250000"/>
      </c:valAx>
      <c:spPr>
        <a:noFill/>
        <a:ln w="270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8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541124760550372E-2"/>
          <c:y val="2.8583301916165718E-2"/>
          <c:w val="0.94832815145613358"/>
          <c:h val="0.9006053766857316"/>
        </c:manualLayout>
      </c:layout>
      <c:lineChart>
        <c:grouping val="standard"/>
        <c:varyColors val="0"/>
        <c:ser>
          <c:idx val="1"/>
          <c:order val="0"/>
          <c:tx>
            <c:v>Con in itinere</c:v>
          </c:tx>
          <c:spPr>
            <a:ln w="41128">
              <a:solidFill>
                <a:srgbClr val="FF0000"/>
              </a:solidFill>
              <a:prstDash val="solid"/>
            </a:ln>
          </c:spPr>
          <c:marker>
            <c:symbol val="square"/>
            <c:size val="10"/>
            <c:spPr>
              <a:solidFill>
                <a:srgbClr val="FF0000"/>
              </a:solidFill>
              <a:ln>
                <a:solidFill>
                  <a:srgbClr val="003366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3336779402253769E-2"/>
                  <c:y val="-3.6425855537542691E-2"/>
                </c:manualLayout>
              </c:layout>
              <c:tx>
                <c:rich>
                  <a:bodyPr/>
                  <a:lstStyle/>
                  <a:p>
                    <a:r>
                      <a:rPr lang="es-AR" sz="1200" b="1" i="0" u="none" strike="noStrike" kern="1200" baseline="0">
                        <a:solidFill>
                          <a:srgbClr val="DD0806"/>
                        </a:solidFill>
                        <a:latin typeface="Verdana"/>
                        <a:ea typeface="Verdana"/>
                        <a:cs typeface="Verdana"/>
                      </a:rPr>
                      <a:t>233,2</a:t>
                    </a:r>
                    <a:endParaRPr lang="en-US" sz="1133" b="0" i="0" u="none" strike="noStrike" kern="1200" baseline="0" dirty="0">
                      <a:solidFill>
                        <a:srgbClr val="000000"/>
                      </a:solidFill>
                      <a:latin typeface="Verdana"/>
                      <a:ea typeface="Verdana"/>
                      <a:cs typeface="Verdana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6.4108997006160316E-3"/>
                  <c:y val="-3.6425855537542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s-AR" sz="1200" b="1" i="0" u="none" strike="noStrike" kern="1200" baseline="0">
                    <a:solidFill>
                      <a:srgbClr val="DD0806"/>
                    </a:solidFill>
                    <a:latin typeface="Verdana"/>
                    <a:ea typeface="Verdana"/>
                    <a:cs typeface="Verdana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Sheet1!$A$1:$T$1</c:f>
              <c:strCach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strCache>
            </c:strRef>
          </c:cat>
          <c:val>
            <c:numRef>
              <c:f>Sheet1!$A$2:$T$2</c:f>
              <c:numCache>
                <c:formatCode>0.0</c:formatCode>
                <c:ptCount val="20"/>
                <c:pt idx="0">
                  <c:v>233.2</c:v>
                </c:pt>
                <c:pt idx="1">
                  <c:v>220.9</c:v>
                </c:pt>
                <c:pt idx="2">
                  <c:v>223.4</c:v>
                </c:pt>
                <c:pt idx="3">
                  <c:v>204.7</c:v>
                </c:pt>
                <c:pt idx="4">
                  <c:v>185.9</c:v>
                </c:pt>
                <c:pt idx="5">
                  <c:v>159</c:v>
                </c:pt>
                <c:pt idx="6">
                  <c:v>152.1</c:v>
                </c:pt>
                <c:pt idx="7">
                  <c:v>152.19999999999999</c:v>
                </c:pt>
                <c:pt idx="8">
                  <c:v>150.13263817108322</c:v>
                </c:pt>
                <c:pt idx="9">
                  <c:v>142.80000000000001</c:v>
                </c:pt>
                <c:pt idx="10">
                  <c:v>149.1</c:v>
                </c:pt>
                <c:pt idx="11">
                  <c:v>140.71908810627895</c:v>
                </c:pt>
                <c:pt idx="12">
                  <c:v>122.96557312699343</c:v>
                </c:pt>
                <c:pt idx="13">
                  <c:v>105.75002600749809</c:v>
                </c:pt>
                <c:pt idx="14">
                  <c:v>109.32703997855131</c:v>
                </c:pt>
                <c:pt idx="15">
                  <c:v>113.5</c:v>
                </c:pt>
                <c:pt idx="16">
                  <c:v>112.7</c:v>
                </c:pt>
                <c:pt idx="17">
                  <c:v>95.5</c:v>
                </c:pt>
                <c:pt idx="18">
                  <c:v>86.2</c:v>
                </c:pt>
                <c:pt idx="19">
                  <c:v>81.900000000000006</c:v>
                </c:pt>
              </c:numCache>
            </c:numRef>
          </c:val>
          <c:smooth val="1"/>
        </c:ser>
        <c:ser>
          <c:idx val="2"/>
          <c:order val="1"/>
          <c:tx>
            <c:v>Sin in itinere</c:v>
          </c:tx>
          <c:spPr>
            <a:ln w="41275">
              <a:solidFill>
                <a:schemeClr val="tx1"/>
              </a:solidFill>
            </a:ln>
          </c:spPr>
          <c:marker>
            <c:symbol val="square"/>
            <c:size val="10"/>
            <c:spPr>
              <a:solidFill>
                <a:srgbClr val="003366"/>
              </a:solidFill>
              <a:ln>
                <a:solidFill>
                  <a:srgbClr val="003366"/>
                </a:solidFill>
              </a:ln>
            </c:spPr>
          </c:marker>
          <c:dPt>
            <c:idx val="4"/>
            <c:bubble3D val="0"/>
            <c:spPr>
              <a:ln w="41148">
                <a:solidFill>
                  <a:schemeClr val="tx1"/>
                </a:solidFill>
              </a:ln>
            </c:spPr>
          </c:dPt>
          <c:dLbls>
            <c:dLbl>
              <c:idx val="1"/>
              <c:layout>
                <c:manualLayout>
                  <c:x val="-4.6158477844435428E-2"/>
                  <c:y val="-3.8449514178517288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95" b="1" i="0" u="none" strike="noStrike" kern="1200" baseline="0">
                      <a:solidFill>
                        <a:srgbClr val="00009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9"/>
              <c:layout>
                <c:manualLayout>
                  <c:x val="-5.1287197604928253E-3"/>
                  <c:y val="-3.642585553754269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95" b="1" i="0" u="none" strike="noStrike" kern="1200" baseline="0">
                      <a:solidFill>
                        <a:srgbClr val="000090"/>
                      </a:solidFill>
                      <a:latin typeface="Verdana"/>
                      <a:ea typeface="Verdana"/>
                      <a:cs typeface="Verdana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Sheet1!$A$1:$T$1</c:f>
              <c:strCach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strCache>
            </c:strRef>
          </c:cat>
          <c:val>
            <c:numRef>
              <c:f>Sheet1!$A$3:$T$3</c:f>
              <c:numCache>
                <c:formatCode>0.0</c:formatCode>
                <c:ptCount val="20"/>
                <c:pt idx="1">
                  <c:v>149.19999999999999</c:v>
                </c:pt>
                <c:pt idx="2">
                  <c:v>132</c:v>
                </c:pt>
                <c:pt idx="3">
                  <c:v>132.5</c:v>
                </c:pt>
                <c:pt idx="4">
                  <c:v>118.25470081484498</c:v>
                </c:pt>
                <c:pt idx="5">
                  <c:v>92.5</c:v>
                </c:pt>
                <c:pt idx="6">
                  <c:v>93.469260297019815</c:v>
                </c:pt>
                <c:pt idx="7">
                  <c:v>94.3</c:v>
                </c:pt>
                <c:pt idx="8">
                  <c:v>97.7</c:v>
                </c:pt>
                <c:pt idx="9">
                  <c:v>88.3</c:v>
                </c:pt>
                <c:pt idx="10">
                  <c:v>90.6</c:v>
                </c:pt>
                <c:pt idx="11">
                  <c:v>83.9</c:v>
                </c:pt>
                <c:pt idx="12">
                  <c:v>73.900000000000006</c:v>
                </c:pt>
                <c:pt idx="13">
                  <c:v>61.3</c:v>
                </c:pt>
                <c:pt idx="14">
                  <c:v>61.629823914430197</c:v>
                </c:pt>
                <c:pt idx="15">
                  <c:v>67.099999999999994</c:v>
                </c:pt>
                <c:pt idx="16">
                  <c:v>64.900000000000006</c:v>
                </c:pt>
                <c:pt idx="17">
                  <c:v>51.6</c:v>
                </c:pt>
                <c:pt idx="18">
                  <c:v>47.4</c:v>
                </c:pt>
                <c:pt idx="19">
                  <c:v>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38336"/>
        <c:axId val="93439872"/>
      </c:lineChart>
      <c:catAx>
        <c:axId val="93438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27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133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934398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43987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93438336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3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s-A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A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1098779134295228E-3"/>
          <c:y val="8.2236842105263164E-2"/>
          <c:w val="0.98335183129855719"/>
          <c:h val="0.80098684210526316"/>
        </c:manualLayout>
      </c:layou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VISITAS</c:v>
                </c:pt>
              </c:strCache>
            </c:strRef>
          </c:tx>
          <c:spPr>
            <a:ln w="38583">
              <a:solidFill>
                <a:srgbClr val="009900"/>
              </a:solidFill>
              <a:prstDash val="solid"/>
            </a:ln>
          </c:spPr>
          <c:marker>
            <c:symbol val="x"/>
            <c:size val="10"/>
            <c:spPr>
              <a:solidFill>
                <a:srgbClr val="009900"/>
              </a:solidFill>
              <a:ln>
                <a:solidFill>
                  <a:srgbClr val="0099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4358859287666761E-3"/>
                  <c:y val="6.7441797048096261E-2"/>
                </c:manualLayout>
              </c:layout>
              <c:tx>
                <c:rich>
                  <a:bodyPr/>
                  <a:lstStyle/>
                  <a:p>
                    <a:pPr>
                      <a:defRPr sz="1291" b="1" i="0" u="none" strike="noStrike" baseline="0">
                        <a:solidFill>
                          <a:schemeClr val="accent2">
                            <a:lumMod val="75000"/>
                          </a:schemeClr>
                        </a:solidFill>
                        <a:latin typeface="Arial"/>
                        <a:ea typeface="Arial"/>
                        <a:cs typeface="Arial"/>
                      </a:defRPr>
                    </a:pPr>
                    <a:r>
                      <a:rPr lang="es-AR" dirty="0">
                        <a:solidFill>
                          <a:schemeClr val="accent2">
                            <a:lumMod val="75000"/>
                          </a:schemeClr>
                        </a:solidFill>
                      </a:rPr>
                      <a:t>70.000</a:t>
                    </a:r>
                  </a:p>
                </c:rich>
              </c:tx>
              <c:spPr>
                <a:noFill/>
                <a:ln w="25722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2953367875647668E-2"/>
                  <c:y val="-5.1948051948051951E-2"/>
                </c:manualLayout>
              </c:layout>
              <c:tx>
                <c:rich>
                  <a:bodyPr/>
                  <a:lstStyle/>
                  <a:p>
                    <a:r>
                      <a:rPr lang="en-US" sz="1290" dirty="0">
                        <a:solidFill>
                          <a:srgbClr val="0099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760.000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Sheet1!$B$2:$N$2</c:f>
              <c:numCache>
                <c:formatCode>#,##0</c:formatCode>
                <c:ptCount val="13"/>
                <c:pt idx="0">
                  <c:v>165000</c:v>
                </c:pt>
                <c:pt idx="1">
                  <c:v>215000</c:v>
                </c:pt>
                <c:pt idx="2">
                  <c:v>340000</c:v>
                </c:pt>
                <c:pt idx="3">
                  <c:v>440000</c:v>
                </c:pt>
                <c:pt idx="4">
                  <c:v>470000</c:v>
                </c:pt>
                <c:pt idx="5">
                  <c:v>480000</c:v>
                </c:pt>
                <c:pt idx="6">
                  <c:v>560000</c:v>
                </c:pt>
                <c:pt idx="7">
                  <c:v>710000</c:v>
                </c:pt>
                <c:pt idx="8">
                  <c:v>620000</c:v>
                </c:pt>
                <c:pt idx="9">
                  <c:v>680000</c:v>
                </c:pt>
                <c:pt idx="10">
                  <c:v>722818.86647721089</c:v>
                </c:pt>
                <c:pt idx="11">
                  <c:v>725000</c:v>
                </c:pt>
                <c:pt idx="12">
                  <c:v>760000</c:v>
                </c:pt>
              </c:numCache>
            </c:numRef>
          </c:val>
          <c:smooth val="1"/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RECOMENDACIONES</c:v>
                </c:pt>
              </c:strCache>
            </c:strRef>
          </c:tx>
          <c:spPr>
            <a:ln w="38100">
              <a:solidFill>
                <a:srgbClr val="FF0000"/>
              </a:solidFill>
            </a:ln>
          </c:spPr>
          <c:marker>
            <c:symbol val="triangle"/>
            <c:size val="10"/>
            <c:spPr>
              <a:solidFill>
                <a:srgbClr val="FF0000"/>
              </a:solidFill>
              <a:ln w="38100"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2.72020725388601E-2"/>
                  <c:y val="-7.5757575757575676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90" b="1" i="0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Times New Roman"/>
                      <a:cs typeface="Arial" panose="020B0604020202020204" pitchFamily="34" charset="0"/>
                    </a:defRPr>
                  </a:pPr>
                  <a:endParaRPr lang="es-A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1.0362694300518135E-2"/>
                  <c:y val="5.844155844155844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873" b="1" i="0" u="none" strike="noStrike" kern="1200" baseline="0">
                        <a:solidFill>
                          <a:srgbClr val="FF0000"/>
                        </a:solidFill>
                        <a:latin typeface="+mj-lt"/>
                        <a:ea typeface="Times New Roman"/>
                        <a:cs typeface="Times New Roman"/>
                      </a:defRPr>
                    </a:pPr>
                    <a:r>
                      <a:rPr lang="en-US" sz="1290" b="1" i="0" u="none" strike="noStrike" kern="1200" baseline="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rPr>
                      <a:t>1.560.000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 rtl="0">
                  <a:defRPr lang="es-AR" sz="1291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Arial"/>
                    <a:cs typeface="Arial"/>
                  </a:defRPr>
                </a:pPr>
                <a:endParaRPr lang="es-A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Sheet1!$B$3:$N$3</c:f>
              <c:numCache>
                <c:formatCode>#,##0</c:formatCode>
                <c:ptCount val="13"/>
                <c:pt idx="0">
                  <c:v>420000</c:v>
                </c:pt>
                <c:pt idx="1">
                  <c:v>600000</c:v>
                </c:pt>
                <c:pt idx="2">
                  <c:v>900000</c:v>
                </c:pt>
                <c:pt idx="3">
                  <c:v>1000000</c:v>
                </c:pt>
                <c:pt idx="4">
                  <c:v>1140000</c:v>
                </c:pt>
                <c:pt idx="5">
                  <c:v>1230000</c:v>
                </c:pt>
                <c:pt idx="6">
                  <c:v>1360000</c:v>
                </c:pt>
                <c:pt idx="7">
                  <c:v>1430000</c:v>
                </c:pt>
                <c:pt idx="8">
                  <c:v>1400000</c:v>
                </c:pt>
                <c:pt idx="9">
                  <c:v>1410000</c:v>
                </c:pt>
                <c:pt idx="10">
                  <c:v>1529392.4330973066</c:v>
                </c:pt>
                <c:pt idx="11">
                  <c:v>1550000</c:v>
                </c:pt>
                <c:pt idx="12">
                  <c:v>1560000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DENUNCIAS</c:v>
                </c:pt>
              </c:strCache>
            </c:strRef>
          </c:tx>
          <c:spPr>
            <a:ln>
              <a:solidFill>
                <a:srgbClr val="003366"/>
              </a:solidFill>
            </a:ln>
          </c:spPr>
          <c:marker>
            <c:symbol val="circle"/>
            <c:size val="10"/>
            <c:spPr>
              <a:solidFill>
                <a:srgbClr val="003366"/>
              </a:solidFill>
              <a:ln>
                <a:solidFill>
                  <a:srgbClr val="003366"/>
                </a:solidFill>
              </a:ln>
            </c:spPr>
          </c:marker>
          <c:dLbls>
            <c:dLbl>
              <c:idx val="12"/>
              <c:layout>
                <c:manualLayout>
                  <c:x val="-9.0673575129533671E-3"/>
                  <c:y val="5.4112554112554112E-2"/>
                </c:manualLayout>
              </c:layout>
              <c:tx>
                <c:rich>
                  <a:bodyPr/>
                  <a:lstStyle/>
                  <a:p>
                    <a:r>
                      <a:rPr lang="en-US" sz="129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600.000*</a:t>
                    </a:r>
                    <a:endParaRPr lang="en-US" sz="1290" dirty="0">
                      <a:solidFill>
                        <a:srgbClr val="003366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Sheet1!$B$1:$N$1</c:f>
              <c:numCache>
                <c:formatCode>General</c:formatCode>
                <c:ptCount val="13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</c:numCache>
            </c:numRef>
          </c:cat>
          <c:val>
            <c:numRef>
              <c:f>Sheet1!$B$4:$N$4</c:f>
              <c:numCache>
                <c:formatCode>#,##0</c:formatCode>
                <c:ptCount val="13"/>
                <c:pt idx="0">
                  <c:v>70000</c:v>
                </c:pt>
                <c:pt idx="1">
                  <c:v>150000</c:v>
                </c:pt>
                <c:pt idx="2">
                  <c:v>235000</c:v>
                </c:pt>
                <c:pt idx="3">
                  <c:v>240000</c:v>
                </c:pt>
                <c:pt idx="4">
                  <c:v>300000</c:v>
                </c:pt>
                <c:pt idx="5">
                  <c:v>370000</c:v>
                </c:pt>
                <c:pt idx="6">
                  <c:v>370000</c:v>
                </c:pt>
                <c:pt idx="7" formatCode="General">
                  <c:v>470199</c:v>
                </c:pt>
                <c:pt idx="8">
                  <c:v>516667</c:v>
                </c:pt>
                <c:pt idx="9">
                  <c:v>618182</c:v>
                </c:pt>
                <c:pt idx="10">
                  <c:v>522331.11227447179</c:v>
                </c:pt>
                <c:pt idx="11">
                  <c:v>472000</c:v>
                </c:pt>
                <c:pt idx="12">
                  <c:v>600000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461504"/>
        <c:axId val="93479680"/>
      </c:lineChart>
      <c:catAx>
        <c:axId val="93461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646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s-AR"/>
          </a:p>
        </c:txPr>
        <c:crossAx val="934796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3479680"/>
        <c:scaling>
          <c:orientation val="minMax"/>
          <c:min val="-1000"/>
        </c:scaling>
        <c:delete val="1"/>
        <c:axPos val="l"/>
        <c:numFmt formatCode="#,##0" sourceLinked="1"/>
        <c:majorTickMark val="out"/>
        <c:minorTickMark val="none"/>
        <c:tickLblPos val="nextTo"/>
        <c:crossAx val="93461504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7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s-AR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0.02186</cdr:x>
      <cdr:y>0.7224</cdr:y>
    </cdr:from>
    <cdr:to>
      <cdr:x>0.10858</cdr:x>
      <cdr:y>0.77149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14313" y="4238600"/>
          <a:ext cx="850238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AR" sz="1289" b="1" kern="1200" dirty="0">
              <a:solidFill>
                <a:srgbClr val="009900"/>
              </a:solidFill>
              <a:latin typeface="Arial" pitchFamily="34" charset="0"/>
              <a:ea typeface="Times New Roman"/>
              <a:cs typeface="Arial" pitchFamily="34" charset="0"/>
            </a:rPr>
            <a:t>165.000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86" y="3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5BC2171-701C-41E2-9CB4-FD56CA89321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121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386" y="3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696913"/>
            <a:ext cx="503713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60" y="4416659"/>
            <a:ext cx="5047898" cy="41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6FF597D-5EAF-46F6-9FB2-D0F69DD9B65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598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F9E70D3-C6C5-48FD-B24C-75B2C7E9B6C3}" type="slidenum">
              <a:rPr lang="es-ES" sz="1200"/>
              <a:pPr algn="r" eaLnBrk="1" hangingPunct="1"/>
              <a:t>1</a:t>
            </a:fld>
            <a:endParaRPr lang="es-ES" sz="1200"/>
          </a:p>
        </p:txBody>
      </p:sp>
      <p:sp>
        <p:nvSpPr>
          <p:cNvPr id="19661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6612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196613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9236E92-A64C-4E33-9461-7FAE43F2C6A8}" type="slidenum">
              <a:rPr lang="es-ES" sz="1200"/>
              <a:pPr algn="r" eaLnBrk="1" hangingPunct="1"/>
              <a:t>10</a:t>
            </a:fld>
            <a:endParaRPr lang="es-ES" sz="1200"/>
          </a:p>
        </p:txBody>
      </p:sp>
      <p:sp>
        <p:nvSpPr>
          <p:cNvPr id="2007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0708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0709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E7D2547-27E0-41CD-8BC0-E938D356667E}" type="slidenum">
              <a:rPr lang="es-ES" sz="1200"/>
              <a:pPr algn="r" eaLnBrk="1" hangingPunct="1"/>
              <a:t>11</a:t>
            </a:fld>
            <a:endParaRPr lang="es-ES" sz="1200"/>
          </a:p>
        </p:txBody>
      </p:sp>
      <p:sp>
        <p:nvSpPr>
          <p:cNvPr id="2109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0948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10949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BF627B6-D77A-4CFD-9775-F4F618CF9D39}" type="slidenum">
              <a:rPr lang="es-ES" sz="1200"/>
              <a:pPr algn="r" eaLnBrk="1" hangingPunct="1"/>
              <a:t>12</a:t>
            </a:fld>
            <a:endParaRPr lang="es-ES" sz="1200"/>
          </a:p>
        </p:txBody>
      </p:sp>
      <p:sp>
        <p:nvSpPr>
          <p:cNvPr id="2027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2756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2757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5B461D1-2320-4D7A-A532-84DC02A3463C}" type="slidenum">
              <a:rPr lang="es-ES" sz="1200"/>
              <a:pPr algn="r" eaLnBrk="1" hangingPunct="1"/>
              <a:t>13</a:t>
            </a:fld>
            <a:endParaRPr lang="es-ES" sz="1200"/>
          </a:p>
        </p:txBody>
      </p:sp>
      <p:sp>
        <p:nvSpPr>
          <p:cNvPr id="20685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6852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6853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8CD83D60-6C07-4FE0-9425-C048B7389226}" type="slidenum">
              <a:rPr lang="es-ES" sz="1200"/>
              <a:pPr algn="r" eaLnBrk="1" hangingPunct="1"/>
              <a:t>14</a:t>
            </a:fld>
            <a:endParaRPr lang="es-ES" sz="1200"/>
          </a:p>
        </p:txBody>
      </p:sp>
      <p:sp>
        <p:nvSpPr>
          <p:cNvPr id="20889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8900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08901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95AB9E4-659E-4368-811D-ADB33BAC5635}" type="slidenum">
              <a:rPr lang="es-ES" sz="1200"/>
              <a:pPr algn="r" eaLnBrk="1" hangingPunct="1"/>
              <a:t>15</a:t>
            </a:fld>
            <a:endParaRPr lang="es-ES" sz="1200"/>
          </a:p>
        </p:txBody>
      </p:sp>
      <p:sp>
        <p:nvSpPr>
          <p:cNvPr id="21709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7092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17093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7"/>
          <p:cNvSpPr txBox="1">
            <a:spLocks noGrp="1" noChangeArrowheads="1"/>
          </p:cNvSpPr>
          <p:nvPr/>
        </p:nvSpPr>
        <p:spPr bwMode="auto">
          <a:xfrm>
            <a:off x="3899385" y="8831665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E353E6E-C80D-4938-9141-FF48C894EA61}" type="slidenum">
              <a:rPr lang="es-ES" sz="1200"/>
              <a:pPr algn="r" eaLnBrk="1" hangingPunct="1"/>
              <a:t>16</a:t>
            </a:fld>
            <a:endParaRPr lang="es-ES" sz="1200"/>
          </a:p>
        </p:txBody>
      </p:sp>
      <p:sp>
        <p:nvSpPr>
          <p:cNvPr id="21504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44" name="2 Marcador de notas"/>
          <p:cNvSpPr>
            <a:spLocks noGrp="1"/>
          </p:cNvSpPr>
          <p:nvPr>
            <p:ph type="body" idx="1"/>
          </p:nvPr>
        </p:nvSpPr>
        <p:spPr>
          <a:xfrm>
            <a:off x="688493" y="4416658"/>
            <a:ext cx="5504833" cy="41826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15045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988E5C3-43EB-462B-9438-823C73EC0298}" type="slidenum">
              <a:rPr lang="es-ES" sz="1200"/>
              <a:pPr algn="r" eaLnBrk="1" hangingPunct="1"/>
              <a:t>17</a:t>
            </a:fld>
            <a:endParaRPr lang="es-ES" sz="1200"/>
          </a:p>
        </p:txBody>
      </p:sp>
      <p:sp>
        <p:nvSpPr>
          <p:cNvPr id="25190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1908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1909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361CA16-BE36-445F-95AD-DF3C90200CA7}" type="slidenum">
              <a:rPr lang="es-ES" sz="1200"/>
              <a:pPr algn="r" eaLnBrk="1" hangingPunct="1"/>
              <a:t>18</a:t>
            </a:fld>
            <a:endParaRPr lang="es-ES" sz="1200"/>
          </a:p>
        </p:txBody>
      </p:sp>
      <p:sp>
        <p:nvSpPr>
          <p:cNvPr id="2539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3956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3957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19E5E92-420C-473E-8B37-3E85A64AA817}" type="slidenum">
              <a:rPr lang="es-ES" sz="1200"/>
              <a:pPr algn="r" eaLnBrk="1" hangingPunct="1"/>
              <a:t>19</a:t>
            </a:fld>
            <a:endParaRPr lang="es-ES" sz="1200"/>
          </a:p>
        </p:txBody>
      </p:sp>
      <p:sp>
        <p:nvSpPr>
          <p:cNvPr id="25600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04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6005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4BE7BD83-6837-413F-9A58-4EA2CEF47705}" type="slidenum">
              <a:rPr lang="es-ES" sz="1200"/>
              <a:pPr algn="r" eaLnBrk="1" hangingPunct="1"/>
              <a:t>2</a:t>
            </a:fld>
            <a:endParaRPr lang="es-ES" sz="1200"/>
          </a:p>
        </p:txBody>
      </p:sp>
      <p:sp>
        <p:nvSpPr>
          <p:cNvPr id="19865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8660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198661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BA426561-478E-47ED-ABA9-F65AAAC58E7E}" type="slidenum">
              <a:rPr lang="es-ES" sz="1200"/>
              <a:pPr algn="r" eaLnBrk="1" hangingPunct="1"/>
              <a:t>20</a:t>
            </a:fld>
            <a:endParaRPr lang="es-ES" sz="1200"/>
          </a:p>
        </p:txBody>
      </p:sp>
      <p:sp>
        <p:nvSpPr>
          <p:cNvPr id="25805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8052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8053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7"/>
          <p:cNvSpPr txBox="1">
            <a:spLocks noGrp="1" noChangeArrowheads="1"/>
          </p:cNvSpPr>
          <p:nvPr/>
        </p:nvSpPr>
        <p:spPr bwMode="auto">
          <a:xfrm>
            <a:off x="3899386" y="8831667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361CA16-BE36-445F-95AD-DF3C90200CA7}" type="slidenum">
              <a:rPr lang="es-E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s-ES" sz="1200">
              <a:solidFill>
                <a:prstClr val="black"/>
              </a:solidFill>
            </a:endParaRPr>
          </a:p>
        </p:txBody>
      </p:sp>
      <p:sp>
        <p:nvSpPr>
          <p:cNvPr id="25395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2338" y="696913"/>
            <a:ext cx="5037137" cy="3487737"/>
          </a:xfrm>
          <a:solidFill>
            <a:srgbClr val="FFFFFF"/>
          </a:solidFill>
          <a:ln/>
        </p:spPr>
      </p:sp>
      <p:sp>
        <p:nvSpPr>
          <p:cNvPr id="253956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53957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7DBDCAC-342C-48B4-8ACF-10CBAB52FD1C}" type="slidenum">
              <a:rPr lang="es-ES" sz="1200"/>
              <a:pPr algn="r" eaLnBrk="1" hangingPunct="1"/>
              <a:t>22</a:t>
            </a:fld>
            <a:endParaRPr lang="es-ES" sz="1200"/>
          </a:p>
        </p:txBody>
      </p:sp>
      <p:sp>
        <p:nvSpPr>
          <p:cNvPr id="27033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0340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70341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CC90221-C1DC-4C42-8A81-FC20035781E4}" type="slidenum">
              <a:rPr lang="es-ES" sz="1200"/>
              <a:pPr algn="r" eaLnBrk="1" hangingPunct="1"/>
              <a:t>23</a:t>
            </a:fld>
            <a:endParaRPr lang="es-ES" sz="1200"/>
          </a:p>
        </p:txBody>
      </p:sp>
      <p:sp>
        <p:nvSpPr>
          <p:cNvPr id="26214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2148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dirty="0" smtClean="0"/>
          </a:p>
        </p:txBody>
      </p:sp>
      <p:sp>
        <p:nvSpPr>
          <p:cNvPr id="262149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99003" y="8831372"/>
            <a:ext cx="2982811" cy="46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F9D64D1F-8D13-4E2E-9193-63657C742A0A}" type="slidenum">
              <a:rPr lang="es-ES" sz="1200"/>
              <a:pPr algn="r" eaLnBrk="1" hangingPunct="1"/>
              <a:t>24</a:t>
            </a:fld>
            <a:endParaRPr lang="es-ES" sz="1200"/>
          </a:p>
        </p:txBody>
      </p:sp>
      <p:sp>
        <p:nvSpPr>
          <p:cNvPr id="3481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2 Marcador de notas"/>
          <p:cNvSpPr>
            <a:spLocks noGrp="1"/>
          </p:cNvSpPr>
          <p:nvPr>
            <p:ph type="body" idx="1"/>
          </p:nvPr>
        </p:nvSpPr>
        <p:spPr>
          <a:xfrm>
            <a:off x="688060" y="4416729"/>
            <a:ext cx="5505694" cy="418317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34821" name="4 Marcador de pie de página"/>
          <p:cNvSpPr txBox="1">
            <a:spLocks noGrp="1"/>
          </p:cNvSpPr>
          <p:nvPr/>
        </p:nvSpPr>
        <p:spPr bwMode="auto">
          <a:xfrm>
            <a:off x="1" y="8829288"/>
            <a:ext cx="2982811" cy="46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5555015-E5B8-4A89-BE42-84B7E2B6E97E}" type="slidenum">
              <a:rPr lang="es-ES" sz="1200"/>
              <a:pPr algn="r" eaLnBrk="1" hangingPunct="1"/>
              <a:t>25</a:t>
            </a:fld>
            <a:endParaRPr lang="es-ES" sz="1200"/>
          </a:p>
        </p:txBody>
      </p:sp>
      <p:sp>
        <p:nvSpPr>
          <p:cNvPr id="29491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4916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94917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EF6BDF2-3ECF-486F-B42C-7F14684882D6}" type="slidenum">
              <a:rPr lang="es-ES" sz="1200"/>
              <a:pPr algn="r" eaLnBrk="1" hangingPunct="1"/>
              <a:t>3</a:t>
            </a:fld>
            <a:endParaRPr lang="es-ES" sz="1200"/>
          </a:p>
        </p:txBody>
      </p:sp>
      <p:sp>
        <p:nvSpPr>
          <p:cNvPr id="139267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EA7CD486-9110-4483-8AC2-016E0150A4C6}" type="slidenum">
              <a:rPr lang="es-ES" sz="1200"/>
              <a:pPr algn="r" eaLnBrk="1" hangingPunct="1"/>
              <a:t>3</a:t>
            </a:fld>
            <a:endParaRPr lang="es-ES" sz="1200"/>
          </a:p>
        </p:txBody>
      </p:sp>
      <p:sp>
        <p:nvSpPr>
          <p:cNvPr id="139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696913"/>
            <a:ext cx="5037137" cy="3489325"/>
          </a:xfrm>
          <a:solidFill>
            <a:srgbClr val="FFFFFF"/>
          </a:solidFill>
          <a:ln/>
        </p:spPr>
      </p:sp>
      <p:sp>
        <p:nvSpPr>
          <p:cNvPr id="139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60" y="4415011"/>
            <a:ext cx="5047898" cy="41842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727" tIns="45363" rIns="90727" bIns="45363"/>
          <a:lstStyle/>
          <a:p>
            <a:pPr eaLnBrk="1" hangingPunct="1"/>
            <a:endParaRPr lang="es-A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99386" y="8831667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32F4D18-E122-4F3B-A9AC-7A6A272C7A24}" type="slidenum">
              <a:rPr lang="es-ES" sz="1200">
                <a:solidFill>
                  <a:srgbClr val="000000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696913"/>
            <a:ext cx="5037137" cy="3487737"/>
          </a:xfrm>
          <a:solidFill>
            <a:srgbClr val="FFFFFF"/>
          </a:solidFill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61" y="4415011"/>
            <a:ext cx="5047898" cy="4184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9A41AB3-C141-4CCE-9ABF-0641F2A2C31E}" type="slidenum">
              <a:rPr lang="es-ES" sz="1200"/>
              <a:pPr algn="r" eaLnBrk="1" hangingPunct="1"/>
              <a:t>5</a:t>
            </a:fld>
            <a:endParaRPr lang="es-ES" sz="1200"/>
          </a:p>
        </p:txBody>
      </p:sp>
      <p:sp>
        <p:nvSpPr>
          <p:cNvPr id="241667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300304FA-FA27-4246-9DDB-B9F527672EA1}" type="slidenum">
              <a:rPr lang="es-ES" sz="1200"/>
              <a:pPr algn="r" eaLnBrk="1" hangingPunct="1"/>
              <a:t>5</a:t>
            </a:fld>
            <a:endParaRPr lang="es-ES" sz="1200"/>
          </a:p>
        </p:txBody>
      </p:sp>
      <p:sp>
        <p:nvSpPr>
          <p:cNvPr id="241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696913"/>
            <a:ext cx="5037137" cy="3489325"/>
          </a:xfrm>
          <a:solidFill>
            <a:srgbClr val="FFFFFF"/>
          </a:solidFill>
          <a:ln/>
        </p:spPr>
      </p:sp>
      <p:sp>
        <p:nvSpPr>
          <p:cNvPr id="2416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60" y="4415011"/>
            <a:ext cx="5047898" cy="4184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719C1459-A249-44BE-84BC-DACAF4345119}" type="slidenum">
              <a:rPr lang="es-E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3715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7" tIns="45363" rIns="90727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6F38DA7B-0241-47E9-AE0B-CE39D8992B67}" type="slidenum">
              <a:rPr lang="es-ES" sz="1200">
                <a:solidFill>
                  <a:srgbClr val="000000"/>
                </a:solidFill>
              </a:rPr>
              <a:pPr algn="r" eaLnBrk="1" hangingPunct="1"/>
              <a:t>6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37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696913"/>
            <a:ext cx="5037137" cy="3489325"/>
          </a:xfrm>
          <a:solidFill>
            <a:srgbClr val="FFFFFF"/>
          </a:solidFill>
          <a:ln/>
        </p:spPr>
      </p:sp>
      <p:sp>
        <p:nvSpPr>
          <p:cNvPr id="243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60" y="4415011"/>
            <a:ext cx="5047898" cy="4184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7" tIns="45363" rIns="90727" bIns="45363"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7"/>
          <p:cNvSpPr txBox="1">
            <a:spLocks noGrp="1" noChangeArrowheads="1"/>
          </p:cNvSpPr>
          <p:nvPr/>
        </p:nvSpPr>
        <p:spPr bwMode="auto">
          <a:xfrm>
            <a:off x="3899386" y="8831667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8" tIns="45719" rIns="91438" bIns="4571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2225700-E95B-4587-9E4B-93BAF2191BFA}" type="slidenum">
              <a:rPr lang="es-E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5763" name="Rectangle 7"/>
          <p:cNvSpPr txBox="1">
            <a:spLocks noGrp="1" noChangeArrowheads="1"/>
          </p:cNvSpPr>
          <p:nvPr/>
        </p:nvSpPr>
        <p:spPr bwMode="auto">
          <a:xfrm>
            <a:off x="3899386" y="8831667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725" tIns="45363" rIns="90725" bIns="45363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F948D27-F2A6-4826-BFD5-5FC5885D500B}" type="slidenum">
              <a:rPr lang="es-ES" sz="1200">
                <a:solidFill>
                  <a:srgbClr val="000000"/>
                </a:solidFill>
              </a:rPr>
              <a:pPr algn="r" eaLnBrk="1" hangingPunct="1"/>
              <a:t>7</a:t>
            </a:fld>
            <a:endParaRPr lang="es-ES" sz="1200">
              <a:solidFill>
                <a:srgbClr val="000000"/>
              </a:solidFill>
            </a:endParaRPr>
          </a:p>
        </p:txBody>
      </p:sp>
      <p:sp>
        <p:nvSpPr>
          <p:cNvPr id="2457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696913"/>
            <a:ext cx="5037137" cy="3489325"/>
          </a:xfrm>
          <a:solidFill>
            <a:srgbClr val="FFFFFF"/>
          </a:solidFill>
          <a:ln/>
        </p:spPr>
      </p:sp>
      <p:sp>
        <p:nvSpPr>
          <p:cNvPr id="245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961" y="4415011"/>
            <a:ext cx="5047898" cy="41842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25" tIns="45363" rIns="90725" bIns="45363"/>
          <a:lstStyle/>
          <a:p>
            <a:pPr eaLnBrk="1" hangingPunct="1"/>
            <a:endParaRPr lang="es-A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2FE25041-A092-4539-808B-110A8A26027E}" type="slidenum">
              <a:rPr lang="es-ES" sz="1200"/>
              <a:pPr algn="r" eaLnBrk="1" hangingPunct="1"/>
              <a:t>8</a:t>
            </a:fld>
            <a:endParaRPr lang="es-ES" sz="1200"/>
          </a:p>
        </p:txBody>
      </p:sp>
      <p:sp>
        <p:nvSpPr>
          <p:cNvPr id="18022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0228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180229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7"/>
          <p:cNvSpPr txBox="1">
            <a:spLocks noGrp="1" noChangeArrowheads="1"/>
          </p:cNvSpPr>
          <p:nvPr/>
        </p:nvSpPr>
        <p:spPr bwMode="auto">
          <a:xfrm>
            <a:off x="3899386" y="8831666"/>
            <a:ext cx="2982428" cy="46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A81071FA-FC9F-4296-A69C-9B2696C8A776}" type="slidenum">
              <a:rPr lang="es-ES" sz="1200"/>
              <a:pPr algn="r" eaLnBrk="1" hangingPunct="1"/>
              <a:t>9</a:t>
            </a:fld>
            <a:endParaRPr lang="es-ES" sz="1200"/>
          </a:p>
        </p:txBody>
      </p:sp>
      <p:sp>
        <p:nvSpPr>
          <p:cNvPr id="249859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9860" name="2 Marcador de notas"/>
          <p:cNvSpPr>
            <a:spLocks noGrp="1"/>
          </p:cNvSpPr>
          <p:nvPr>
            <p:ph type="body" idx="1"/>
          </p:nvPr>
        </p:nvSpPr>
        <p:spPr>
          <a:xfrm>
            <a:off x="688494" y="4416659"/>
            <a:ext cx="5504833" cy="4182639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3936" tIns="46969" rIns="93936" bIns="46969"/>
          <a:lstStyle/>
          <a:p>
            <a:pPr eaLnBrk="1" hangingPunct="1">
              <a:spcBef>
                <a:spcPct val="0"/>
              </a:spcBef>
            </a:pPr>
            <a:endParaRPr lang="es-AR" smtClean="0"/>
          </a:p>
        </p:txBody>
      </p:sp>
      <p:sp>
        <p:nvSpPr>
          <p:cNvPr id="249861" name="4 Marcador de pie de página"/>
          <p:cNvSpPr txBox="1">
            <a:spLocks noGrp="1"/>
          </p:cNvSpPr>
          <p:nvPr/>
        </p:nvSpPr>
        <p:spPr bwMode="auto">
          <a:xfrm>
            <a:off x="0" y="8830017"/>
            <a:ext cx="2982428" cy="46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936" tIns="46969" rIns="93936" bIns="46969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5BF1EF-8DF1-4CA8-9631-7811ABB62989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60BCF-D072-423E-979A-0B716FA4F82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035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64193C-C75E-4AD4-9552-BA26CE1C7A07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847C0-FC2D-4717-8F0D-4F08822F21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2230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42950" y="609600"/>
            <a:ext cx="6162675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AF8C6-9289-46BF-A3AF-3DD58D002830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88BCA-16A3-49B9-85E0-C3E2644FB10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597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F2CFA-67D3-46CB-B996-C14BE188D34F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49528F-450E-4C5D-BCC0-5045B9391C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216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19E82D-BC5E-433C-BA2B-A283944E6BED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3479F-9BE1-441B-9183-0B723A001E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98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29200" y="1981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2B0ED1-243E-496C-8F34-49E28BC65673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53C23-5C75-49D5-852A-1E1F025CD5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1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87238-9D65-4A4B-BE9B-EC07B378851D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51BBC-F13D-47DD-85C0-8118588B81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2111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129900-ADB3-4F39-87D4-6B56D65E8008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1414-D7E2-4143-8F0D-D8A8B3A58C6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27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56B4E7-196F-4048-8A8A-21EB1A1632C3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28718-9C9C-4706-B7FB-3D6F866BF7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0109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389B0-B9B8-41A7-A111-C18BBFA7FB79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7BD02-2FF7-442D-8384-A947CFD6DA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614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7848A4-66E3-42CC-B955-2F5BB7198D38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D23D9-BE84-47AF-8126-A0E050290DF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771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Click to edit Master text styles</a:t>
            </a:r>
          </a:p>
          <a:p>
            <a:pPr lvl="1"/>
            <a:r>
              <a:rPr lang="es-ES" smtClean="0"/>
              <a:t>Second level</a:t>
            </a:r>
          </a:p>
          <a:p>
            <a:pPr lvl="2"/>
            <a:r>
              <a:rPr lang="es-ES" smtClean="0"/>
              <a:t>Third level</a:t>
            </a:r>
          </a:p>
          <a:p>
            <a:pPr lvl="3"/>
            <a:r>
              <a:rPr lang="es-ES" smtClean="0"/>
              <a:t>Fourth level</a:t>
            </a:r>
          </a:p>
          <a:p>
            <a:pPr lvl="4"/>
            <a:r>
              <a:rPr lang="es-E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CE1D5F4-8AB8-4D50-B47B-3987924C9685}" type="datetimeFigureOut">
              <a:rPr lang="es-ES"/>
              <a:pPr/>
              <a:t>05/08/2016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9F7BC-F395-4FFA-BFEF-932A016FC7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409825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40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4000" b="1" dirty="0">
                <a:solidFill>
                  <a:schemeClr val="bg1"/>
                </a:solidFill>
                <a:latin typeface="Arial Black" pitchFamily="34" charset="0"/>
              </a:rPr>
              <a:t>EL SISTEMA DE RIESGOS DEL TRABAJO HOY </a:t>
            </a:r>
          </a:p>
          <a:p>
            <a:pPr algn="r">
              <a:lnSpc>
                <a:spcPct val="70000"/>
              </a:lnSpc>
            </a:pPr>
            <a:endParaRPr lang="es-ES" sz="4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5587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33" y="5661248"/>
            <a:ext cx="22431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178050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>
                <a:solidFill>
                  <a:schemeClr val="bg1"/>
                </a:solidFill>
                <a:latin typeface="Arial Black" pitchFamily="34" charset="0"/>
              </a:rPr>
              <a:t>REFORMA DE </a:t>
            </a:r>
          </a:p>
          <a:p>
            <a:pPr algn="r">
              <a:lnSpc>
                <a:spcPct val="120000"/>
              </a:lnSpc>
            </a:pPr>
            <a:r>
              <a:rPr lang="es-ES" sz="3600" b="1">
                <a:solidFill>
                  <a:schemeClr val="bg1"/>
                </a:solidFill>
                <a:latin typeface="Arial Black" pitchFamily="34" charset="0"/>
              </a:rPr>
              <a:t>OCTUBRE DE 2012 </a:t>
            </a:r>
          </a:p>
          <a:p>
            <a:pPr algn="r">
              <a:lnSpc>
                <a:spcPct val="70000"/>
              </a:lnSpc>
            </a:pPr>
            <a:endParaRPr lang="es-ES" sz="36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33" y="5661248"/>
            <a:ext cx="22431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9936" name="Group 16"/>
          <p:cNvGrpSpPr>
            <a:grpSpLocks/>
          </p:cNvGrpSpPr>
          <p:nvPr/>
        </p:nvGrpSpPr>
        <p:grpSpPr bwMode="auto">
          <a:xfrm>
            <a:off x="0" y="1582738"/>
            <a:ext cx="9921875" cy="5286375"/>
            <a:chOff x="0" y="997"/>
            <a:chExt cx="6250" cy="3330"/>
          </a:xfrm>
        </p:grpSpPr>
        <p:sp>
          <p:nvSpPr>
            <p:cNvPr id="209924" name="Text Box 4"/>
            <p:cNvSpPr txBox="1">
              <a:spLocks noChangeArrowheads="1"/>
            </p:cNvSpPr>
            <p:nvPr/>
          </p:nvSpPr>
          <p:spPr bwMode="auto">
            <a:xfrm>
              <a:off x="0" y="997"/>
              <a:ext cx="6240" cy="3330"/>
            </a:xfrm>
            <a:prstGeom prst="rect">
              <a:avLst/>
            </a:prstGeom>
            <a:solidFill>
              <a:srgbClr val="333333">
                <a:alpha val="7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endParaRPr lang="es-ES" b="1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lnSpc>
                  <a:spcPct val="120000"/>
                </a:lnSpc>
              </a:pPr>
              <a:endParaRPr lang="es-ES" b="1">
                <a:solidFill>
                  <a:schemeClr val="bg1"/>
                </a:solidFill>
                <a:latin typeface="Arial Black" pitchFamily="34" charset="0"/>
              </a:endParaRPr>
            </a:p>
            <a:p>
              <a:pPr>
                <a:lnSpc>
                  <a:spcPct val="120000"/>
                </a:lnSpc>
              </a:pPr>
              <a:r>
                <a:rPr lang="es-ES" b="1">
                  <a:solidFill>
                    <a:schemeClr val="bg1"/>
                  </a:solidFill>
                  <a:latin typeface="Arial Black" pitchFamily="34" charset="0"/>
                </a:rPr>
                <a:t>POSIBILIDAD DE </a:t>
              </a:r>
            </a:p>
            <a:p>
              <a:pPr>
                <a:lnSpc>
                  <a:spcPct val="120000"/>
                </a:lnSpc>
              </a:pPr>
              <a:r>
                <a:rPr lang="es-ES" b="1">
                  <a:solidFill>
                    <a:schemeClr val="bg1"/>
                  </a:solidFill>
                  <a:latin typeface="Arial Black" pitchFamily="34" charset="0"/>
                </a:rPr>
                <a:t>EJERCERLA CON </a:t>
              </a:r>
            </a:p>
            <a:p>
              <a:pPr>
                <a:lnSpc>
                  <a:spcPct val="120000"/>
                </a:lnSpc>
              </a:pPr>
              <a:r>
                <a:rPr lang="es-ES" b="1">
                  <a:solidFill>
                    <a:schemeClr val="bg1"/>
                  </a:solidFill>
                  <a:latin typeface="Arial Black" pitchFamily="34" charset="0"/>
                </a:rPr>
                <a:t>RESGUARDOS </a:t>
              </a:r>
            </a:p>
            <a:p>
              <a:pPr>
                <a:lnSpc>
                  <a:spcPct val="120000"/>
                </a:lnSpc>
              </a:pPr>
              <a:r>
                <a:rPr lang="es-ES" b="1">
                  <a:solidFill>
                    <a:schemeClr val="bg1"/>
                  </a:solidFill>
                  <a:latin typeface="Arial Black" pitchFamily="34" charset="0"/>
                </a:rPr>
                <a:t>PROTECTORIOS</a:t>
              </a: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90000"/>
                </a:lnSpc>
              </a:pPr>
              <a:endParaRPr lang="es-ES" sz="1400" b="1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9932" name="Text Box 12"/>
            <p:cNvSpPr txBox="1">
              <a:spLocks noChangeArrowheads="1"/>
            </p:cNvSpPr>
            <p:nvPr/>
          </p:nvSpPr>
          <p:spPr bwMode="auto">
            <a:xfrm>
              <a:off x="3578" y="3162"/>
              <a:ext cx="2672" cy="1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Cobertura integral de la urgencias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Cobertura médica integral mientras </a:t>
              </a: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subsistan síntomas incapacitantes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Alternativa tarifada </a:t>
              </a:r>
              <a:r>
                <a:rPr lang="es-ES" sz="1400" b="1" dirty="0" smtClean="0">
                  <a:solidFill>
                    <a:schemeClr val="bg1"/>
                  </a:solidFill>
                  <a:latin typeface="Arial Black" pitchFamily="34" charset="0"/>
                </a:rPr>
                <a:t>elevada</a:t>
              </a: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Ágil sistema de percepción de beneficios</a:t>
              </a:r>
            </a:p>
          </p:txBody>
        </p:sp>
      </p:grp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2533650" y="0"/>
            <a:ext cx="3194050" cy="6884988"/>
          </a:xfrm>
          <a:prstGeom prst="rect">
            <a:avLst/>
          </a:prstGeom>
          <a:solidFill>
            <a:srgbClr val="1C1C1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ACCESO A LA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REPARACION DEL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CODIGO CIVIL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CON GARANTIAS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PRESTACIONALES</a:t>
            </a:r>
          </a:p>
        </p:txBody>
      </p:sp>
      <p:sp>
        <p:nvSpPr>
          <p:cNvPr id="209935" name="Text Box 15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  <p:extLst>
      <p:ext uri="{BB962C8B-B14F-4D97-AF65-F5344CB8AC3E}">
        <p14:creationId xmlns:p14="http://schemas.microsoft.com/office/powerpoint/2010/main" val="5859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9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9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9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34" grpId="0" animBg="1"/>
      <p:bldP spid="20993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776" name="Picture 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1778" name="Text Box 50"/>
          <p:cNvSpPr txBox="1">
            <a:spLocks noChangeArrowheads="1"/>
          </p:cNvSpPr>
          <p:nvPr/>
        </p:nvSpPr>
        <p:spPr bwMode="auto">
          <a:xfrm>
            <a:off x="0" y="2262188"/>
            <a:ext cx="9906000" cy="1089529"/>
          </a:xfrm>
          <a:prstGeom prst="rect">
            <a:avLst/>
          </a:prstGeom>
          <a:solidFill>
            <a:srgbClr val="808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MODIFICACION DE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FORMA DE PAGO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   Pagos </a:t>
            </a: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en renta por </a:t>
            </a: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PAGOS UNICOS</a:t>
            </a:r>
            <a:endParaRPr lang="es-E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1779" name="Text Box 51"/>
          <p:cNvSpPr txBox="1">
            <a:spLocks noChangeArrowheads="1"/>
          </p:cNvSpPr>
          <p:nvPr/>
        </p:nvSpPr>
        <p:spPr bwMode="auto">
          <a:xfrm>
            <a:off x="0" y="3419475"/>
            <a:ext cx="9906000" cy="1717393"/>
          </a:xfrm>
          <a:prstGeom prst="rect">
            <a:avLst/>
          </a:prstGeom>
          <a:solidFill>
            <a:srgbClr val="808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SUMAS ADICIONALES </a:t>
            </a:r>
          </a:p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PISOS </a:t>
            </a:r>
          </a:p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PRESTACIONALES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ACTUALIZABLES Semestralmente 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por </a:t>
            </a: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RIPTE</a:t>
            </a:r>
            <a:endParaRPr lang="es-ES" sz="1400" b="1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01797" name="Group 69"/>
          <p:cNvGrpSpPr>
            <a:grpSpLocks/>
          </p:cNvGrpSpPr>
          <p:nvPr/>
        </p:nvGrpSpPr>
        <p:grpSpPr bwMode="auto">
          <a:xfrm>
            <a:off x="0" y="5189541"/>
            <a:ext cx="9920288" cy="1717676"/>
            <a:chOff x="0" y="3269"/>
            <a:chExt cx="6249" cy="1082"/>
          </a:xfrm>
        </p:grpSpPr>
        <p:sp>
          <p:nvSpPr>
            <p:cNvPr id="201787" name="Text Box 59"/>
            <p:cNvSpPr txBox="1">
              <a:spLocks noChangeArrowheads="1"/>
            </p:cNvSpPr>
            <p:nvPr/>
          </p:nvSpPr>
          <p:spPr bwMode="auto">
            <a:xfrm>
              <a:off x="0" y="3269"/>
              <a:ext cx="6240" cy="1082"/>
            </a:xfrm>
            <a:prstGeom prst="rect">
              <a:avLst/>
            </a:prstGeom>
            <a:solidFill>
              <a:srgbClr val="808000">
                <a:alpha val="75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s-ES" b="1" dirty="0" smtClean="0">
                  <a:solidFill>
                    <a:schemeClr val="bg1"/>
                  </a:solidFill>
                  <a:latin typeface="Arial Black" pitchFamily="34" charset="0"/>
                </a:rPr>
                <a:t>AUMENTO DE  </a:t>
              </a:r>
            </a:p>
            <a:p>
              <a:pPr>
                <a:lnSpc>
                  <a:spcPct val="120000"/>
                </a:lnSpc>
              </a:pPr>
              <a:r>
                <a:rPr lang="es-ES" b="1" dirty="0" smtClean="0">
                  <a:solidFill>
                    <a:schemeClr val="bg1"/>
                  </a:solidFill>
                  <a:latin typeface="Arial Black" pitchFamily="34" charset="0"/>
                </a:rPr>
                <a:t>PRESTACIONES</a:t>
              </a:r>
            </a:p>
            <a:p>
              <a:pPr>
                <a:lnSpc>
                  <a:spcPct val="12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01792" name="Text Box 64"/>
            <p:cNvSpPr txBox="1">
              <a:spLocks noChangeArrowheads="1"/>
            </p:cNvSpPr>
            <p:nvPr/>
          </p:nvSpPr>
          <p:spPr bwMode="auto">
            <a:xfrm>
              <a:off x="4262" y="3454"/>
              <a:ext cx="1987" cy="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/>
              <a:r>
                <a:rPr lang="es-ES" sz="1400" b="1" dirty="0" smtClean="0">
                  <a:solidFill>
                    <a:schemeClr val="bg1"/>
                  </a:solidFill>
                  <a:latin typeface="Arial Black" pitchFamily="34" charset="0"/>
                </a:rPr>
                <a:t>ADICIONAL </a:t>
              </a:r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del 20%</a:t>
              </a:r>
            </a:p>
            <a:p>
              <a:pPr algn="r"/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/>
              <a:r>
                <a:rPr lang="es-ES" sz="1400" b="1" dirty="0" smtClean="0">
                  <a:solidFill>
                    <a:schemeClr val="bg1"/>
                  </a:solidFill>
                  <a:latin typeface="Arial Black" pitchFamily="34" charset="0"/>
                </a:rPr>
                <a:t>Nuevo </a:t>
              </a:r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valor de pagos de GI,</a:t>
              </a: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actualizables semestralmente</a:t>
              </a:r>
            </a:p>
            <a:p>
              <a:pPr algn="r"/>
              <a:r>
                <a:rPr lang="es-ES" sz="1400" b="1" dirty="0">
                  <a:solidFill>
                    <a:schemeClr val="bg1"/>
                  </a:solidFill>
                  <a:latin typeface="Arial Black" pitchFamily="34" charset="0"/>
                </a:rPr>
                <a:t>por RIPTE</a:t>
              </a:r>
              <a:endParaRPr lang="es-ES" sz="1400" dirty="0">
                <a:latin typeface="Arial Black" pitchFamily="34" charset="0"/>
              </a:endParaRPr>
            </a:p>
          </p:txBody>
        </p:sp>
      </p:grpSp>
      <p:sp>
        <p:nvSpPr>
          <p:cNvPr id="201795" name="Rectangle 67"/>
          <p:cNvSpPr>
            <a:spLocks noChangeArrowheads="1"/>
          </p:cNvSpPr>
          <p:nvPr/>
        </p:nvSpPr>
        <p:spPr bwMode="auto">
          <a:xfrm>
            <a:off x="3440832" y="-6386"/>
            <a:ext cx="2863850" cy="6884988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DESTACADAS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MEJORAS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EN LAS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PRESTACIONES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DINERARIAS</a:t>
            </a:r>
          </a:p>
        </p:txBody>
      </p:sp>
      <p:sp>
        <p:nvSpPr>
          <p:cNvPr id="201796" name="Text Box 68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1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1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1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1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1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78" grpId="0" animBg="1"/>
      <p:bldP spid="201779" grpId="0" animBg="1"/>
      <p:bldP spid="201795" grpId="0" animBg="1"/>
      <p:bldP spid="2017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828" name="Text Box 4"/>
          <p:cNvSpPr txBox="1">
            <a:spLocks noChangeArrowheads="1"/>
          </p:cNvSpPr>
          <p:nvPr/>
        </p:nvSpPr>
        <p:spPr bwMode="auto">
          <a:xfrm>
            <a:off x="0" y="3751263"/>
            <a:ext cx="9906000" cy="1333500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EVALUACION DE </a:t>
            </a:r>
          </a:p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INCAPACIDADES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Incorporación del 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Baremo en el cuerpo de Ley</a:t>
            </a:r>
            <a:endParaRPr lang="es-ES" sz="1400" b="1" u="sng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5830" name="Text Box 6"/>
          <p:cNvSpPr txBox="1">
            <a:spLocks noChangeArrowheads="1"/>
          </p:cNvSpPr>
          <p:nvPr/>
        </p:nvSpPr>
        <p:spPr bwMode="auto">
          <a:xfrm>
            <a:off x="0" y="5441950"/>
            <a:ext cx="9906000" cy="1443038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DIFERENCIACION DE </a:t>
            </a:r>
          </a:p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LOS ACCIDENTES </a:t>
            </a:r>
          </a:p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IN ITINERE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Sin alterar la esencia prestacional</a:t>
            </a:r>
          </a:p>
        </p:txBody>
      </p:sp>
      <p:sp>
        <p:nvSpPr>
          <p:cNvPr id="205831" name="Text Box 7"/>
          <p:cNvSpPr txBox="1">
            <a:spLocks noChangeArrowheads="1"/>
          </p:cNvSpPr>
          <p:nvPr/>
        </p:nvSpPr>
        <p:spPr bwMode="auto">
          <a:xfrm>
            <a:off x="0" y="1841500"/>
            <a:ext cx="9906000" cy="1643527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COBERTURA Y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ACTUALIZACION </a:t>
            </a: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DE </a:t>
            </a: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ENFERMEDADES</a:t>
            </a:r>
          </a:p>
          <a:p>
            <a:pPr algn="r">
              <a:lnSpc>
                <a:spcPct val="120000"/>
              </a:lnSpc>
            </a:pPr>
            <a:r>
              <a:rPr lang="es-AR" sz="1050" b="1" dirty="0">
                <a:solidFill>
                  <a:schemeClr val="bg1"/>
                </a:solidFill>
                <a:latin typeface="Arial Black" pitchFamily="34" charset="0"/>
              </a:rPr>
              <a:t>Hernias inguinales directas y mixtas, várices </a:t>
            </a:r>
          </a:p>
          <a:p>
            <a:pPr algn="r">
              <a:lnSpc>
                <a:spcPct val="120000"/>
              </a:lnSpc>
            </a:pPr>
            <a:r>
              <a:rPr lang="es-AR" sz="1050" b="1" dirty="0">
                <a:solidFill>
                  <a:schemeClr val="bg1"/>
                </a:solidFill>
                <a:latin typeface="Arial Black" pitchFamily="34" charset="0"/>
              </a:rPr>
              <a:t>y lumbalgias. – según decreto 49/2014</a:t>
            </a:r>
          </a:p>
        </p:txBody>
      </p:sp>
      <p:sp>
        <p:nvSpPr>
          <p:cNvPr id="205833" name="Rectangle 9"/>
          <p:cNvSpPr>
            <a:spLocks noChangeArrowheads="1"/>
          </p:cNvSpPr>
          <p:nvPr/>
        </p:nvSpPr>
        <p:spPr bwMode="auto">
          <a:xfrm>
            <a:off x="3529013" y="0"/>
            <a:ext cx="2863850" cy="6884988"/>
          </a:xfrm>
          <a:prstGeom prst="rect">
            <a:avLst/>
          </a:prstGeom>
          <a:solidFill>
            <a:srgbClr val="800000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DESTACADAS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MEJORAS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EN LAS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CONTIGENCIAS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CUBIERTAS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8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8" grpId="0" animBg="1"/>
      <p:bldP spid="205830" grpId="0" animBg="1"/>
      <p:bldP spid="205831" grpId="0" animBg="1"/>
      <p:bldP spid="205833" grpId="0" animBg="1"/>
      <p:bldP spid="2058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7875" name="Text Box 3"/>
          <p:cNvSpPr txBox="1">
            <a:spLocks noChangeArrowheads="1"/>
          </p:cNvSpPr>
          <p:nvPr/>
        </p:nvSpPr>
        <p:spPr bwMode="auto">
          <a:xfrm>
            <a:off x="0" y="4394200"/>
            <a:ext cx="9906000" cy="2345257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LIMITACION DE </a:t>
            </a:r>
          </a:p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GASTOS y NUEVAS</a:t>
            </a:r>
          </a:p>
          <a:p>
            <a:pPr>
              <a:lnSpc>
                <a:spcPct val="120000"/>
              </a:lnSpc>
            </a:pPr>
            <a:r>
              <a:rPr lang="es-ES" b="1" dirty="0" smtClean="0">
                <a:solidFill>
                  <a:schemeClr val="bg1"/>
                </a:solidFill>
                <a:latin typeface="Arial Black" pitchFamily="34" charset="0"/>
              </a:rPr>
              <a:t>TARIFAS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De explotación y comerciales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Cambios en los regímenes de </a:t>
            </a:r>
          </a:p>
          <a:p>
            <a:pPr algn="r">
              <a:lnSpc>
                <a:spcPct val="120000"/>
              </a:lnSpc>
            </a:pP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alícuotas</a:t>
            </a:r>
            <a:endParaRPr lang="es-ES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0" y="1841500"/>
            <a:ext cx="9906000" cy="2209800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POSIBILIDAD DE </a:t>
            </a:r>
          </a:p>
          <a:p>
            <a:pPr>
              <a:lnSpc>
                <a:spcPct val="120000"/>
              </a:lnSpc>
            </a:pPr>
            <a:r>
              <a:rPr lang="es-ES" b="1">
                <a:solidFill>
                  <a:schemeClr val="bg1"/>
                </a:solidFill>
                <a:latin typeface="Arial Black" pitchFamily="34" charset="0"/>
              </a:rPr>
              <a:t>MUTUAS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Sin fines de lucro en el seno de 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la Negociación Colectiva o por 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cuestiones de solidaridad social</a:t>
            </a:r>
          </a:p>
          <a:p>
            <a:pPr algn="r">
              <a:lnSpc>
                <a:spcPct val="120000"/>
              </a:lnSpc>
            </a:pP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3529013" y="0"/>
            <a:ext cx="2863850" cy="6884988"/>
          </a:xfrm>
          <a:prstGeom prst="rect">
            <a:avLst/>
          </a:prstGeom>
          <a:solidFill>
            <a:srgbClr val="003366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ENTES 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GESTORES</a:t>
            </a:r>
          </a:p>
        </p:txBody>
      </p:sp>
      <p:sp>
        <p:nvSpPr>
          <p:cNvPr id="207879" name="Text Box 7"/>
          <p:cNvSpPr txBox="1">
            <a:spLocks noChangeArrowheads="1"/>
          </p:cNvSpPr>
          <p:nvPr/>
        </p:nvSpPr>
        <p:spPr bwMode="auto">
          <a:xfrm>
            <a:off x="1408113" y="90488"/>
            <a:ext cx="7307262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PRINCIPALES CAMBIOS DE LA REFORMA 2012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5" grpId="0" animBg="1"/>
      <p:bldP spid="207877" grpId="0" animBg="1"/>
      <p:bldP spid="207878" grpId="0" animBg="1"/>
      <p:bldP spid="20787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2473325" y="90488"/>
            <a:ext cx="51990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REFORMA DE OCTUBRE DE 2012</a:t>
            </a:r>
          </a:p>
        </p:txBody>
      </p:sp>
      <p:sp>
        <p:nvSpPr>
          <p:cNvPr id="216073" name="Text Box 9"/>
          <p:cNvSpPr txBox="1">
            <a:spLocks noChangeArrowheads="1"/>
          </p:cNvSpPr>
          <p:nvPr/>
        </p:nvSpPr>
        <p:spPr bwMode="auto">
          <a:xfrm>
            <a:off x="3152774" y="5111917"/>
            <a:ext cx="6769100" cy="1760482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endParaRPr lang="es-ES" sz="1800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Para incapacidad grave se pasó de $80.000 a </a:t>
            </a: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$ 419.164 </a:t>
            </a:r>
            <a:r>
              <a:rPr lang="es-ES" sz="800" dirty="0">
                <a:solidFill>
                  <a:schemeClr val="bg1"/>
                </a:solidFill>
                <a:latin typeface="Arial Black" pitchFamily="34" charset="0"/>
              </a:rPr>
              <a:t>(*)</a:t>
            </a:r>
          </a:p>
          <a:p>
            <a:pPr algn="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Para incapacidad total se pasó de $100.000 a </a:t>
            </a: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$ 523.955 </a:t>
            </a:r>
            <a:r>
              <a:rPr lang="es-ES" sz="800" dirty="0" smtClean="0">
                <a:solidFill>
                  <a:schemeClr val="bg1"/>
                </a:solidFill>
                <a:latin typeface="Arial Black" pitchFamily="34" charset="0"/>
              </a:rPr>
              <a:t>(*)</a:t>
            </a:r>
          </a:p>
          <a:p>
            <a:pPr algn="r">
              <a:lnSpc>
                <a:spcPct val="11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Para fallecimiento se pasó de $120.000 a $ 628.746</a:t>
            </a:r>
            <a:r>
              <a:rPr lang="es-ES" sz="800" dirty="0" smtClean="0">
                <a:solidFill>
                  <a:schemeClr val="bg1"/>
                </a:solidFill>
                <a:latin typeface="Arial Black" pitchFamily="34" charset="0"/>
              </a:rPr>
              <a:t> (*)</a:t>
            </a:r>
            <a:r>
              <a:rPr lang="es-ES" sz="100" dirty="0" smtClean="0">
                <a:solidFill>
                  <a:schemeClr val="bg1"/>
                </a:solidFill>
                <a:latin typeface="Arial Black" pitchFamily="34" charset="0"/>
              </a:rPr>
              <a:t>)</a:t>
            </a:r>
            <a:endParaRPr lang="es-ES" sz="800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El piso prestacional </a:t>
            </a: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pasó de $180.000 a </a:t>
            </a: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$ 943.119 </a:t>
            </a:r>
            <a:r>
              <a:rPr lang="es-ES" sz="800" dirty="0">
                <a:solidFill>
                  <a:schemeClr val="bg1"/>
                </a:solidFill>
                <a:latin typeface="Arial Black" pitchFamily="34" charset="0"/>
              </a:rPr>
              <a:t>(*)</a:t>
            </a: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/>
            <a:endParaRPr lang="es-ES" sz="1000" dirty="0">
              <a:solidFill>
                <a:schemeClr val="bg1"/>
              </a:solidFill>
              <a:latin typeface="Arial" charset="0"/>
            </a:endParaRPr>
          </a:p>
          <a:p>
            <a:pPr algn="r"/>
            <a:r>
              <a:rPr lang="es-ES" sz="1000" dirty="0">
                <a:solidFill>
                  <a:schemeClr val="bg1"/>
                </a:solidFill>
                <a:latin typeface="Arial" charset="0"/>
              </a:rPr>
              <a:t>(*) Valores correspondientes al semestre </a:t>
            </a:r>
            <a:r>
              <a:rPr lang="es-ES" sz="1000" dirty="0" smtClean="0">
                <a:solidFill>
                  <a:schemeClr val="bg1"/>
                </a:solidFill>
                <a:latin typeface="Arial" charset="0"/>
              </a:rPr>
              <a:t>1/03/2016 </a:t>
            </a:r>
            <a:r>
              <a:rPr lang="es-ES" sz="1000" dirty="0">
                <a:solidFill>
                  <a:schemeClr val="bg1"/>
                </a:solidFill>
                <a:latin typeface="Arial" charset="0"/>
              </a:rPr>
              <a:t>a </a:t>
            </a:r>
            <a:r>
              <a:rPr lang="es-ES" sz="1000" dirty="0" smtClean="0">
                <a:solidFill>
                  <a:schemeClr val="bg1"/>
                </a:solidFill>
                <a:latin typeface="Arial" charset="0"/>
              </a:rPr>
              <a:t>31/08/2016 (Res. SSS Nº  1/2016)</a:t>
            </a:r>
            <a:endParaRPr lang="es-ES" sz="1000" dirty="0">
              <a:solidFill>
                <a:schemeClr val="bg1"/>
              </a:solidFill>
              <a:latin typeface="Arial" charset="0"/>
            </a:endParaRPr>
          </a:p>
        </p:txBody>
      </p:sp>
      <p:grpSp>
        <p:nvGrpSpPr>
          <p:cNvPr id="216077" name="Group 13"/>
          <p:cNvGrpSpPr>
            <a:grpSpLocks/>
          </p:cNvGrpSpPr>
          <p:nvPr/>
        </p:nvGrpSpPr>
        <p:grpSpPr bwMode="auto">
          <a:xfrm>
            <a:off x="-3175" y="1341438"/>
            <a:ext cx="9893300" cy="5543550"/>
            <a:chOff x="-2" y="845"/>
            <a:chExt cx="6232" cy="3492"/>
          </a:xfrm>
        </p:grpSpPr>
        <p:sp>
          <p:nvSpPr>
            <p:cNvPr id="216069" name="Text Box 5"/>
            <p:cNvSpPr txBox="1">
              <a:spLocks noChangeArrowheads="1"/>
            </p:cNvSpPr>
            <p:nvPr/>
          </p:nvSpPr>
          <p:spPr bwMode="auto">
            <a:xfrm>
              <a:off x="1979" y="845"/>
              <a:ext cx="4251" cy="465"/>
            </a:xfrm>
            <a:prstGeom prst="rect">
              <a:avLst/>
            </a:prstGeom>
            <a:solidFill>
              <a:srgbClr val="800000"/>
            </a:solidFill>
            <a:ln w="9525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1600" b="1" dirty="0">
                  <a:solidFill>
                    <a:schemeClr val="bg1"/>
                  </a:solidFill>
                  <a:latin typeface="Arial Black" pitchFamily="34" charset="0"/>
                </a:rPr>
                <a:t>Desde de la Reforma de 2012 </a:t>
              </a:r>
              <a:r>
                <a:rPr lang="es-E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a Marzo 2016</a:t>
              </a: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16075" name="Rectangle 11"/>
            <p:cNvSpPr>
              <a:spLocks noChangeArrowheads="1"/>
            </p:cNvSpPr>
            <p:nvPr/>
          </p:nvSpPr>
          <p:spPr bwMode="auto">
            <a:xfrm>
              <a:off x="-2" y="845"/>
              <a:ext cx="1996" cy="3492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614187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s-ES" sz="2800" dirty="0" smtClean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endParaRPr lang="es-ES" sz="2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/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FUERTE</a:t>
              </a:r>
              <a:endParaRPr lang="es-ES" sz="2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INCREMENTO</a:t>
              </a:r>
              <a:endParaRPr lang="es-ES" sz="2800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s-ES" sz="2800" dirty="0">
                  <a:solidFill>
                    <a:schemeClr val="bg1"/>
                  </a:solidFill>
                  <a:latin typeface="Arial Black" pitchFamily="34" charset="0"/>
                </a:rPr>
                <a:t>DE LAS </a:t>
              </a:r>
            </a:p>
            <a:p>
              <a:pPr algn="ctr">
                <a:lnSpc>
                  <a:spcPct val="120000"/>
                </a:lnSpc>
              </a:pPr>
              <a:r>
                <a:rPr lang="es-ES" sz="2800" dirty="0">
                  <a:solidFill>
                    <a:schemeClr val="bg1"/>
                  </a:solidFill>
                  <a:latin typeface="Arial Black" pitchFamily="34" charset="0"/>
                </a:rPr>
                <a:t>SUMAS</a:t>
              </a:r>
            </a:p>
            <a:p>
              <a:pPr algn="ctr">
                <a:lnSpc>
                  <a:spcPct val="120000"/>
                </a:lnSpc>
              </a:pPr>
              <a:r>
                <a:rPr lang="es-ES" sz="2800" dirty="0">
                  <a:solidFill>
                    <a:schemeClr val="bg1"/>
                  </a:solidFill>
                  <a:latin typeface="Arial Black" pitchFamily="34" charset="0"/>
                </a:rPr>
                <a:t>ADICIONALES</a:t>
              </a:r>
            </a:p>
            <a:p>
              <a:pPr algn="ctr">
                <a:lnSpc>
                  <a:spcPct val="120000"/>
                </a:lnSpc>
              </a:pPr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Y PISO</a:t>
              </a:r>
            </a:p>
            <a:p>
              <a:pPr algn="ctr">
                <a:lnSpc>
                  <a:spcPct val="120000"/>
                </a:lnSpc>
              </a:pPr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PRESTACIONAL</a:t>
              </a:r>
              <a:endParaRPr lang="es-ES" sz="28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216078" name="Group 14"/>
          <p:cNvGrpSpPr>
            <a:grpSpLocks/>
          </p:cNvGrpSpPr>
          <p:nvPr/>
        </p:nvGrpSpPr>
        <p:grpSpPr bwMode="auto">
          <a:xfrm>
            <a:off x="2720975" y="1773238"/>
            <a:ext cx="7185025" cy="3130551"/>
            <a:chOff x="1714" y="1117"/>
            <a:chExt cx="4526" cy="1972"/>
          </a:xfrm>
        </p:grpSpPr>
        <p:sp>
          <p:nvSpPr>
            <p:cNvPr id="216071" name="Text Box 7"/>
            <p:cNvSpPr txBox="1">
              <a:spLocks noChangeArrowheads="1"/>
            </p:cNvSpPr>
            <p:nvPr/>
          </p:nvSpPr>
          <p:spPr bwMode="auto">
            <a:xfrm>
              <a:off x="1987" y="1298"/>
              <a:ext cx="4253" cy="1791"/>
            </a:xfrm>
            <a:prstGeom prst="rect">
              <a:avLst/>
            </a:prstGeom>
            <a:solidFill>
              <a:srgbClr val="FF99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latin typeface="Arial Black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es-ES" b="1" dirty="0"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2400" b="1" dirty="0" smtClean="0">
                  <a:latin typeface="Arial Black" pitchFamily="34" charset="0"/>
                </a:rPr>
                <a:t>AUMENTARON </a:t>
              </a:r>
              <a:r>
                <a:rPr lang="es-ES" sz="2400" b="1" dirty="0">
                  <a:latin typeface="Arial Black" pitchFamily="34" charset="0"/>
                </a:rPr>
                <a:t>LAS </a:t>
              </a:r>
            </a:p>
            <a:p>
              <a:pPr algn="r">
                <a:lnSpc>
                  <a:spcPct val="120000"/>
                </a:lnSpc>
              </a:pPr>
              <a:r>
                <a:rPr lang="es-ES" sz="2400" b="1" dirty="0">
                  <a:latin typeface="Arial Black" pitchFamily="34" charset="0"/>
                </a:rPr>
                <a:t>SUMAS </a:t>
              </a:r>
              <a:r>
                <a:rPr lang="es-ES" sz="2400" b="1" dirty="0" smtClean="0">
                  <a:latin typeface="Arial Black" pitchFamily="34" charset="0"/>
                </a:rPr>
                <a:t>ADICIONALES Y EL </a:t>
              </a:r>
            </a:p>
            <a:p>
              <a:pPr algn="r">
                <a:lnSpc>
                  <a:spcPct val="120000"/>
                </a:lnSpc>
              </a:pPr>
              <a:r>
                <a:rPr lang="es-ES" sz="2400" b="1" dirty="0" smtClean="0">
                  <a:latin typeface="Arial Black" pitchFamily="34" charset="0"/>
                </a:rPr>
                <a:t>PISO PRESTACIONAL </a:t>
              </a:r>
              <a:endParaRPr lang="es-ES" sz="2400" b="1" dirty="0"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1500" b="1" dirty="0">
                  <a:latin typeface="Arial Black" pitchFamily="34" charset="0"/>
                </a:rPr>
                <a:t>Considerando la aplicación de </a:t>
              </a:r>
            </a:p>
            <a:p>
              <a:pPr algn="r">
                <a:lnSpc>
                  <a:spcPct val="120000"/>
                </a:lnSpc>
              </a:pPr>
              <a:r>
                <a:rPr lang="es-ES" sz="1500" b="1" dirty="0">
                  <a:latin typeface="Arial Black" pitchFamily="34" charset="0"/>
                </a:rPr>
                <a:t>actualizaciones semestrales por RIPTE</a:t>
              </a:r>
            </a:p>
            <a:p>
              <a:pPr algn="r">
                <a:lnSpc>
                  <a:spcPct val="120000"/>
                </a:lnSpc>
              </a:pPr>
              <a:endParaRPr lang="es-ES" b="1" u="sng" dirty="0">
                <a:latin typeface="Arial Black" pitchFamily="34" charset="0"/>
              </a:endParaRPr>
            </a:p>
            <a:p>
              <a:pPr algn="r">
                <a:lnSpc>
                  <a:spcPct val="60000"/>
                </a:lnSpc>
              </a:pPr>
              <a:endParaRPr lang="es-ES" sz="1400" b="1" u="sng" dirty="0">
                <a:latin typeface="Arial Black" pitchFamily="34" charset="0"/>
              </a:endParaRPr>
            </a:p>
          </p:txBody>
        </p:sp>
        <p:sp>
          <p:nvSpPr>
            <p:cNvPr id="216076" name="Oval 12"/>
            <p:cNvSpPr>
              <a:spLocks noChangeArrowheads="1"/>
            </p:cNvSpPr>
            <p:nvPr/>
          </p:nvSpPr>
          <p:spPr bwMode="auto">
            <a:xfrm>
              <a:off x="1714" y="1117"/>
              <a:ext cx="1532" cy="135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4400" dirty="0" smtClean="0">
                  <a:solidFill>
                    <a:schemeClr val="bg1"/>
                  </a:solidFill>
                  <a:latin typeface="Arial Black" pitchFamily="34" charset="0"/>
                </a:rPr>
                <a:t>424%</a:t>
              </a:r>
              <a:endParaRPr lang="es-E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6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/>
      <p:bldP spid="2160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2473324" y="0"/>
            <a:ext cx="51990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REFORMA DE OCTUBRE DE 2012</a:t>
            </a:r>
          </a:p>
        </p:txBody>
      </p:sp>
      <p:sp>
        <p:nvSpPr>
          <p:cNvPr id="214023" name="Rectangle 7"/>
          <p:cNvSpPr>
            <a:spLocks noChangeArrowheads="1"/>
          </p:cNvSpPr>
          <p:nvPr/>
        </p:nvSpPr>
        <p:spPr bwMode="auto">
          <a:xfrm>
            <a:off x="-3175" y="1341438"/>
            <a:ext cx="3168650" cy="5543550"/>
          </a:xfrm>
          <a:prstGeom prst="rect">
            <a:avLst/>
          </a:prstGeom>
          <a:solidFill>
            <a:srgbClr val="00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614187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IMPACTO </a:t>
            </a:r>
            <a:endParaRPr lang="es-ES" sz="2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800" dirty="0" smtClean="0">
                <a:solidFill>
                  <a:schemeClr val="bg1"/>
                </a:solidFill>
                <a:latin typeface="Arial Black" pitchFamily="34" charset="0"/>
              </a:rPr>
              <a:t>ACTUAL </a:t>
            </a:r>
            <a:endParaRPr lang="es-ES" sz="2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800" dirty="0">
                <a:solidFill>
                  <a:schemeClr val="bg1"/>
                </a:solidFill>
                <a:latin typeface="Arial Black" pitchFamily="34" charset="0"/>
              </a:rPr>
              <a:t>EN LA </a:t>
            </a:r>
          </a:p>
          <a:p>
            <a:pPr algn="ctr">
              <a:lnSpc>
                <a:spcPct val="120000"/>
              </a:lnSpc>
            </a:pPr>
            <a:r>
              <a:rPr lang="es-ES" sz="2800" dirty="0">
                <a:solidFill>
                  <a:schemeClr val="bg1"/>
                </a:solidFill>
                <a:latin typeface="Arial Black" pitchFamily="34" charset="0"/>
              </a:rPr>
              <a:t>ALICUOTA</a:t>
            </a:r>
            <a:endParaRPr lang="es-ES" sz="2800" u="sng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214032" name="Group 16"/>
          <p:cNvGrpSpPr>
            <a:grpSpLocks/>
          </p:cNvGrpSpPr>
          <p:nvPr/>
        </p:nvGrpSpPr>
        <p:grpSpPr bwMode="auto">
          <a:xfrm>
            <a:off x="2720975" y="1341438"/>
            <a:ext cx="7196138" cy="3698875"/>
            <a:chOff x="1714" y="845"/>
            <a:chExt cx="4533" cy="2330"/>
          </a:xfrm>
        </p:grpSpPr>
        <p:sp>
          <p:nvSpPr>
            <p:cNvPr id="214025" name="Text Box 9"/>
            <p:cNvSpPr txBox="1">
              <a:spLocks noChangeArrowheads="1"/>
            </p:cNvSpPr>
            <p:nvPr/>
          </p:nvSpPr>
          <p:spPr bwMode="auto">
            <a:xfrm>
              <a:off x="1987" y="845"/>
              <a:ext cx="4251" cy="468"/>
            </a:xfrm>
            <a:prstGeom prst="rect">
              <a:avLst/>
            </a:prstGeom>
            <a:solidFill>
              <a:srgbClr val="0033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Desde la Reforma de 2012 a </a:t>
              </a:r>
              <a:r>
                <a:rPr lang="es-ES" sz="1600" b="1" dirty="0" err="1" smtClean="0">
                  <a:solidFill>
                    <a:schemeClr val="bg1"/>
                  </a:solidFill>
                  <a:latin typeface="Arial Black" pitchFamily="34" charset="0"/>
                </a:rPr>
                <a:t>Juniol</a:t>
              </a:r>
              <a:r>
                <a:rPr lang="es-E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 </a:t>
              </a:r>
              <a:r>
                <a:rPr lang="es-ES" sz="1600" b="1" dirty="0" smtClean="0">
                  <a:solidFill>
                    <a:schemeClr val="bg1"/>
                  </a:solidFill>
                  <a:latin typeface="Arial Black" pitchFamily="34" charset="0"/>
                </a:rPr>
                <a:t>de 2016</a:t>
              </a: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70000"/>
                </a:lnSpc>
              </a:pPr>
              <a:endParaRPr lang="es-ES" sz="16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14028" name="Text Box 12"/>
            <p:cNvSpPr txBox="1">
              <a:spLocks noChangeArrowheads="1"/>
            </p:cNvSpPr>
            <p:nvPr/>
          </p:nvSpPr>
          <p:spPr bwMode="auto">
            <a:xfrm>
              <a:off x="1994" y="1304"/>
              <a:ext cx="4253" cy="1871"/>
            </a:xfrm>
            <a:prstGeom prst="rect">
              <a:avLst/>
            </a:prstGeom>
            <a:solidFill>
              <a:srgbClr val="66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sz="2400" b="1" dirty="0" smtClean="0">
                  <a:solidFill>
                    <a:schemeClr val="bg1"/>
                  </a:solidFill>
                  <a:latin typeface="Arial Black" pitchFamily="34" charset="0"/>
                </a:rPr>
                <a:t>ES </a:t>
              </a:r>
              <a:r>
                <a:rPr lang="es-ES" sz="2400" b="1" dirty="0">
                  <a:solidFill>
                    <a:schemeClr val="bg1"/>
                  </a:solidFill>
                  <a:latin typeface="Arial Black" pitchFamily="34" charset="0"/>
                </a:rPr>
                <a:t>EL AUMENTO</a:t>
              </a:r>
            </a:p>
            <a:p>
              <a:pPr algn="r">
                <a:lnSpc>
                  <a:spcPct val="120000"/>
                </a:lnSpc>
              </a:pPr>
              <a:r>
                <a:rPr lang="es-ES" sz="2400" b="1" dirty="0">
                  <a:solidFill>
                    <a:schemeClr val="bg1"/>
                  </a:solidFill>
                  <a:latin typeface="Arial Black" pitchFamily="34" charset="0"/>
                </a:rPr>
                <a:t>DE LAS ALICUOTAS</a:t>
              </a:r>
            </a:p>
            <a:p>
              <a:pPr algn="r">
                <a:lnSpc>
                  <a:spcPct val="12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Por debajo del 19.7% </a:t>
              </a:r>
            </a:p>
            <a:p>
              <a:pPr algn="r">
                <a:lnSpc>
                  <a:spcPct val="120000"/>
                </a:lnSpc>
              </a:pPr>
              <a:r>
                <a:rPr lang="es-ES" b="1" dirty="0" smtClean="0">
                  <a:solidFill>
                    <a:schemeClr val="bg1"/>
                  </a:solidFill>
                  <a:latin typeface="Arial Black" pitchFamily="34" charset="0"/>
                </a:rPr>
                <a:t>previsto para la </a:t>
              </a: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Reforma </a:t>
              </a:r>
              <a:endParaRPr lang="es-ES" b="1" u="sng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endParaRPr lang="es-ES" b="1" u="sng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6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14029" name="Oval 13"/>
            <p:cNvSpPr>
              <a:spLocks noChangeArrowheads="1"/>
            </p:cNvSpPr>
            <p:nvPr/>
          </p:nvSpPr>
          <p:spPr bwMode="auto">
            <a:xfrm>
              <a:off x="1714" y="1117"/>
              <a:ext cx="1622" cy="1355"/>
            </a:xfrm>
            <a:prstGeom prst="ellipse">
              <a:avLst/>
            </a:prstGeom>
            <a:solidFill>
              <a:srgbClr val="33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4400" dirty="0" smtClean="0">
                  <a:solidFill>
                    <a:schemeClr val="bg1"/>
                  </a:solidFill>
                  <a:latin typeface="Arial Black" pitchFamily="34" charset="0"/>
                </a:rPr>
                <a:t>18,6%</a:t>
              </a:r>
              <a:endParaRPr lang="es-E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446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4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0" grpId="0"/>
      <p:bldP spid="2140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197525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Arial Black" pitchFamily="34" charset="0"/>
              </a:rPr>
              <a:t>NUEVAS NORMAS</a:t>
            </a:r>
          </a:p>
          <a:p>
            <a:pPr algn="r">
              <a:lnSpc>
                <a:spcPct val="120000"/>
              </a:lnSpc>
            </a:pPr>
            <a:r>
              <a:rPr lang="es-ES" sz="3200" b="1" smtClean="0">
                <a:solidFill>
                  <a:schemeClr val="bg1"/>
                </a:solidFill>
                <a:latin typeface="Arial Black" pitchFamily="34" charset="0"/>
              </a:rPr>
              <a:t>2013/2014</a:t>
            </a:r>
            <a:endParaRPr lang="es-ES" sz="32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70000"/>
              </a:lnSpc>
            </a:pPr>
            <a:endParaRPr lang="es-ES" sz="3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50883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5641642"/>
            <a:ext cx="2304256" cy="7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3609024" y="90488"/>
            <a:ext cx="296100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NUEVAS </a:t>
            </a: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NORMAS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936875" y="1354138"/>
            <a:ext cx="6985000" cy="2601912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PARTICIPACION DE</a:t>
            </a:r>
            <a:r>
              <a:rPr lang="es-ES" sz="2400" b="1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>
              <a:lnSpc>
                <a:spcPct val="120000"/>
              </a:lnSpc>
            </a:pPr>
            <a:r>
              <a:rPr lang="es-ES" sz="2400" b="1">
                <a:solidFill>
                  <a:schemeClr val="bg1"/>
                </a:solidFill>
                <a:latin typeface="Arial Black" pitchFamily="34" charset="0"/>
              </a:rPr>
              <a:t>MULTIPLES ACTORES</a:t>
            </a:r>
          </a:p>
          <a:p>
            <a:pPr algn="r">
              <a:lnSpc>
                <a:spcPct val="120000"/>
              </a:lnSpc>
            </a:pP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Organizaciones Empresarias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Organizaciones Sindicales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Administradoras de Trabajo Locales</a:t>
            </a:r>
          </a:p>
          <a:p>
            <a:pPr algn="r">
              <a:lnSpc>
                <a:spcPct val="12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Aseguradoras de Riesgos del Trabajo</a:t>
            </a: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r">
              <a:lnSpc>
                <a:spcPct val="8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2936875" y="4413250"/>
            <a:ext cx="6985000" cy="2438400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</a:pPr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2400" b="1" dirty="0">
                <a:solidFill>
                  <a:schemeClr val="bg1"/>
                </a:solidFill>
                <a:latin typeface="Arial Black" pitchFamily="34" charset="0"/>
              </a:rPr>
              <a:t>AMPLIA COBERTURA</a:t>
            </a:r>
          </a:p>
          <a:p>
            <a:pPr algn="r">
              <a:lnSpc>
                <a:spcPct val="120000"/>
              </a:lnSpc>
            </a:pPr>
            <a:endParaRPr lang="es-ES" sz="1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Industria Metalmecánica, Automotriz, Frigorífica,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Petrolera, Pesquera, Maderera, Láctea, Minera, 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Eléctrica, De la Carne, Del Cuero, Educación</a:t>
            </a:r>
          </a:p>
          <a:p>
            <a:pPr algn="r">
              <a:lnSpc>
                <a:spcPct val="120000"/>
              </a:lnSpc>
            </a:pP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Transporte </a:t>
            </a:r>
            <a:r>
              <a:rPr lang="es-ES" sz="1400" b="1" dirty="0" smtClean="0">
                <a:solidFill>
                  <a:schemeClr val="bg1"/>
                </a:solidFill>
                <a:latin typeface="Arial Black" pitchFamily="34" charset="0"/>
              </a:rPr>
              <a:t>Terrestre, Construcción </a:t>
            </a:r>
            <a:r>
              <a:rPr lang="es-ES" sz="1400" b="1" dirty="0">
                <a:solidFill>
                  <a:schemeClr val="bg1"/>
                </a:solidFill>
                <a:latin typeface="Arial Black" pitchFamily="34" charset="0"/>
              </a:rPr>
              <a:t>y Nanotecnología</a:t>
            </a: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   </a:t>
            </a:r>
          </a:p>
          <a:p>
            <a:pPr algn="r">
              <a:lnSpc>
                <a:spcPct val="13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-15875" y="1341438"/>
            <a:ext cx="3024188" cy="5516562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PROGRAMA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NACIONAL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 PREVENCION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POR RAMA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DE ACTIVIDAD</a:t>
            </a:r>
          </a:p>
          <a:p>
            <a:pPr algn="ctr">
              <a:lnSpc>
                <a:spcPct val="120000"/>
              </a:lnSpc>
            </a:pPr>
            <a:r>
              <a:rPr lang="es-ES" sz="1400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º 770/2013</a:t>
            </a:r>
          </a:p>
          <a:p>
            <a:pPr algn="ctr">
              <a:lnSpc>
                <a:spcPct val="130000"/>
              </a:lnSpc>
            </a:pPr>
            <a:endParaRPr lang="en-US" sz="14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936875" y="1341438"/>
            <a:ext cx="1584325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LAS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MEJORAS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/>
      <p:bldP spid="252935" grpId="0" animBg="1"/>
      <p:bldP spid="252937" grpId="0" animBg="1"/>
      <p:bldP spid="252938" grpId="0" animBg="1"/>
      <p:bldP spid="2529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4979" name="Text Box 3"/>
          <p:cNvSpPr txBox="1">
            <a:spLocks noChangeArrowheads="1"/>
          </p:cNvSpPr>
          <p:nvPr/>
        </p:nvSpPr>
        <p:spPr bwMode="auto">
          <a:xfrm>
            <a:off x="2921000" y="1341438"/>
            <a:ext cx="6985000" cy="3406775"/>
          </a:xfrm>
          <a:prstGeom prst="rect">
            <a:avLst/>
          </a:prstGeom>
          <a:solidFill>
            <a:srgbClr val="CC33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7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200" b="1">
                <a:solidFill>
                  <a:schemeClr val="bg1"/>
                </a:solidFill>
                <a:latin typeface="Arial Black" pitchFamily="34" charset="0"/>
              </a:rPr>
              <a:t>LAS ART</a:t>
            </a:r>
          </a:p>
          <a:p>
            <a:pPr algn="r">
              <a:lnSpc>
                <a:spcPct val="10000"/>
              </a:lnSpc>
            </a:pP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400" b="1">
                <a:solidFill>
                  <a:schemeClr val="bg1"/>
                </a:solidFill>
                <a:latin typeface="Arial Black" pitchFamily="34" charset="0"/>
              </a:rPr>
              <a:t>DEBERAN PRESENTAR UNA DESCRIPCION DEL </a:t>
            </a:r>
          </a:p>
          <a:p>
            <a:pPr algn="r">
              <a:lnSpc>
                <a:spcPct val="13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DESARROLLO DE TAREAS PREVENTIVAS</a:t>
            </a:r>
          </a:p>
          <a:p>
            <a:pPr algn="r">
              <a:lnSpc>
                <a:spcPct val="8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u="sng">
                <a:solidFill>
                  <a:schemeClr val="bg1"/>
                </a:solidFill>
                <a:latin typeface="Arial Black" pitchFamily="34" charset="0"/>
              </a:rPr>
              <a:t>Detallando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: </a:t>
            </a: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Recursos Humanos</a:t>
            </a: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Técnicos</a:t>
            </a:r>
          </a:p>
          <a:p>
            <a:pPr algn="r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Presupuesto</a:t>
            </a:r>
          </a:p>
          <a:p>
            <a:pPr algn="r">
              <a:lnSpc>
                <a:spcPct val="8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4980" name="Text Box 4"/>
          <p:cNvSpPr txBox="1">
            <a:spLocks noChangeArrowheads="1"/>
          </p:cNvSpPr>
          <p:nvPr/>
        </p:nvSpPr>
        <p:spPr bwMode="auto">
          <a:xfrm>
            <a:off x="3609024" y="90488"/>
            <a:ext cx="296100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NUEVAS </a:t>
            </a: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NORMAS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-15875" y="1341438"/>
            <a:ext cx="3024188" cy="5516562"/>
          </a:xfrm>
          <a:prstGeom prst="rect">
            <a:avLst/>
          </a:prstGeom>
          <a:solidFill>
            <a:srgbClr val="CC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PROGRAMACION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ANUAL EN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PREVENCION</a:t>
            </a:r>
          </a:p>
          <a:p>
            <a:pPr algn="ctr">
              <a:lnSpc>
                <a:spcPct val="120000"/>
              </a:lnSpc>
            </a:pPr>
            <a:r>
              <a:rPr lang="es-ES" sz="1400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40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º 771/2013</a:t>
            </a:r>
          </a:p>
          <a:p>
            <a:pPr algn="ctr">
              <a:lnSpc>
                <a:spcPct val="130000"/>
              </a:lnSpc>
            </a:pPr>
            <a:endParaRPr lang="en-US" sz="14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4984" name="Rectangle 8"/>
          <p:cNvSpPr>
            <a:spLocks noChangeArrowheads="1"/>
          </p:cNvSpPr>
          <p:nvPr/>
        </p:nvSpPr>
        <p:spPr bwMode="auto">
          <a:xfrm>
            <a:off x="2936875" y="1341438"/>
            <a:ext cx="1584325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LAS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MEJORAS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  <p:sp>
        <p:nvSpPr>
          <p:cNvPr id="254985" name="Text Box 9"/>
          <p:cNvSpPr txBox="1">
            <a:spLocks noChangeArrowheads="1"/>
          </p:cNvSpPr>
          <p:nvPr/>
        </p:nvSpPr>
        <p:spPr bwMode="auto">
          <a:xfrm>
            <a:off x="4881563" y="5408613"/>
            <a:ext cx="4608512" cy="1147762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s-ES" sz="1600">
                <a:solidFill>
                  <a:schemeClr val="bg1"/>
                </a:solidFill>
                <a:latin typeface="Arial Black" pitchFamily="34" charset="0"/>
              </a:rPr>
              <a:t>CON REPORTES CUATRIMESTRALES</a:t>
            </a:r>
          </a:p>
          <a:p>
            <a:pPr algn="ctr">
              <a:lnSpc>
                <a:spcPct val="110000"/>
              </a:lnSpc>
            </a:pPr>
            <a:r>
              <a:rPr lang="es-ES" sz="1600">
                <a:solidFill>
                  <a:schemeClr val="bg1"/>
                </a:solidFill>
                <a:latin typeface="Arial Black" pitchFamily="34" charset="0"/>
              </a:rPr>
              <a:t>De programación y ejecución</a:t>
            </a:r>
          </a:p>
          <a:p>
            <a:pPr algn="ctr">
              <a:lnSpc>
                <a:spcPct val="160000"/>
              </a:lnSpc>
            </a:pPr>
            <a:endParaRPr lang="es-ES" sz="100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79" grpId="0" animBg="1"/>
      <p:bldP spid="254980" grpId="0"/>
      <p:bldP spid="254983" grpId="0" animBg="1"/>
      <p:bldP spid="254984" grpId="0" animBg="1"/>
      <p:bldP spid="2549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178050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3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3600" b="1">
                <a:solidFill>
                  <a:schemeClr val="bg1"/>
                </a:solidFill>
                <a:latin typeface="Arial Black" pitchFamily="34" charset="0"/>
              </a:rPr>
              <a:t>PRINCIPALES INDICADORES DE SERVICIO </a:t>
            </a:r>
          </a:p>
          <a:p>
            <a:pPr algn="r">
              <a:lnSpc>
                <a:spcPct val="70000"/>
              </a:lnSpc>
            </a:pPr>
            <a:endParaRPr lang="es-ES" sz="36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4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33" y="5661248"/>
            <a:ext cx="2243179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3609024" y="90488"/>
            <a:ext cx="296100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NUEVAS </a:t>
            </a:r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NORMAS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2936875" y="1354138"/>
            <a:ext cx="6985000" cy="1301750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TRATAMIENTO DE LESIONES TRAUMATICAS </a:t>
            </a: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DE MIEMBROS INFERIORES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761/2013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0" name="Rectangle 6"/>
          <p:cNvSpPr>
            <a:spLocks noChangeArrowheads="1"/>
          </p:cNvSpPr>
          <p:nvPr/>
        </p:nvSpPr>
        <p:spPr bwMode="auto">
          <a:xfrm>
            <a:off x="-15875" y="1341438"/>
            <a:ext cx="3024188" cy="551656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APROBACION DE </a:t>
            </a:r>
          </a:p>
          <a:p>
            <a:pPr algn="ctr">
              <a:lnSpc>
                <a:spcPct val="120000"/>
              </a:lnSpc>
            </a:pPr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PROTOCOLOS</a:t>
            </a:r>
          </a:p>
          <a:p>
            <a:pPr algn="ctr">
              <a:lnSpc>
                <a:spcPct val="130000"/>
              </a:lnSpc>
            </a:pPr>
            <a:endParaRPr lang="en-US" sz="140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2936875" y="2925763"/>
            <a:ext cx="6985000" cy="1008062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PRESTACIONES MEDICAS EN PSIQUIATRIA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762/2013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2936875" y="4221163"/>
            <a:ext cx="6985000" cy="1008062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TRATAMIENTO DE DISFONIAS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389/2013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2936875" y="5554663"/>
            <a:ext cx="6985000" cy="1301750"/>
          </a:xfrm>
          <a:prstGeom prst="rect">
            <a:avLst/>
          </a:prstGeom>
          <a:solidFill>
            <a:srgbClr val="003366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40000"/>
              </a:lnSpc>
            </a:pPr>
            <a:endParaRPr lang="es-ES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40000"/>
              </a:lnSpc>
            </a:pPr>
            <a:endParaRPr lang="es-ES" sz="16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TRATAMIENTO DE LESIONES TRAUMATICAS</a:t>
            </a:r>
          </a:p>
          <a:p>
            <a:pPr algn="r">
              <a:lnSpc>
                <a:spcPct val="120000"/>
              </a:lnSpc>
            </a:pPr>
            <a:r>
              <a:rPr lang="es-ES" sz="1600" b="1">
                <a:solidFill>
                  <a:schemeClr val="bg1"/>
                </a:solidFill>
                <a:latin typeface="Arial Black" pitchFamily="34" charset="0"/>
              </a:rPr>
              <a:t>DE LA COLUMNA VERTEBRAL</a:t>
            </a: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es-ES" sz="14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Resolución SRT N</a:t>
            </a:r>
            <a:r>
              <a:rPr lang="en-US" sz="1200" b="1">
                <a:solidFill>
                  <a:schemeClr val="bg1"/>
                </a:solidFill>
                <a:latin typeface="Arial Black"/>
                <a:cs typeface="Arial" charset="0"/>
              </a:rPr>
              <a:t>º</a:t>
            </a:r>
            <a:r>
              <a:rPr lang="en-US" sz="1200" b="1">
                <a:solidFill>
                  <a:schemeClr val="bg1"/>
                </a:solidFill>
                <a:latin typeface="Arial" charset="0"/>
                <a:cs typeface="Arial" charset="0"/>
              </a:rPr>
              <a:t> </a:t>
            </a:r>
            <a:r>
              <a:rPr lang="es-ES" sz="1200" b="1">
                <a:solidFill>
                  <a:schemeClr val="bg1"/>
                </a:solidFill>
                <a:latin typeface="Arial Black" pitchFamily="34" charset="0"/>
              </a:rPr>
              <a:t>696/2013  </a:t>
            </a:r>
          </a:p>
          <a:p>
            <a:pPr algn="r">
              <a:lnSpc>
                <a:spcPct val="80000"/>
              </a:lnSpc>
            </a:pPr>
            <a:endParaRPr lang="es-ES" sz="12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2936875" y="1341438"/>
            <a:ext cx="1584325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LAS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MEJORAS</a:t>
            </a:r>
          </a:p>
          <a:p>
            <a:pPr algn="ctr">
              <a:lnSpc>
                <a:spcPct val="13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180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7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7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7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7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7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7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/>
      <p:bldP spid="257028" grpId="0" animBg="1"/>
      <p:bldP spid="257030" grpId="0" animBg="1"/>
      <p:bldP spid="257032" grpId="0" animBg="1"/>
      <p:bldP spid="257033" grpId="0" animBg="1"/>
      <p:bldP spid="257034" grpId="0" animBg="1"/>
      <p:bldP spid="25703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9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4" name="Text Box 6"/>
          <p:cNvSpPr txBox="1">
            <a:spLocks noChangeArrowheads="1"/>
          </p:cNvSpPr>
          <p:nvPr/>
        </p:nvSpPr>
        <p:spPr bwMode="auto">
          <a:xfrm>
            <a:off x="3609027" y="90492"/>
            <a:ext cx="2961002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srgbClr val="FFFFFF"/>
                </a:solidFill>
                <a:latin typeface="Arial Black" pitchFamily="34" charset="0"/>
              </a:rPr>
              <a:t>NUEVAS </a:t>
            </a: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NORMAS</a:t>
            </a:r>
            <a:endParaRPr lang="es-ES" sz="2200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3729040" y="1052736"/>
            <a:ext cx="6192835" cy="2874633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4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FFFFFF"/>
                </a:solidFill>
                <a:latin typeface="Arial Black" pitchFamily="34" charset="0"/>
              </a:rPr>
              <a:t>LINEA 0800  </a:t>
            </a:r>
            <a:endParaRPr lang="es-ES" sz="24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EXCLUSIVA DE ATENCION AL PÚBLICO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(adicional a las líneas de Urgencia y Prevención)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1400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marL="285750" indent="-285750"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AR" sz="1400" b="1" dirty="0" smtClean="0">
                <a:solidFill>
                  <a:srgbClr val="FFFFFF"/>
                </a:solidFill>
                <a:latin typeface="Arial Black" pitchFamily="34" charset="0"/>
              </a:rPr>
              <a:t>Atención de consultas y reclamos de trabajadores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AR" sz="1400" b="1" dirty="0">
                <a:solidFill>
                  <a:srgbClr val="FFFFFF"/>
                </a:solidFill>
                <a:latin typeface="Arial Black" pitchFamily="34" charset="0"/>
              </a:rPr>
              <a:t>y</a:t>
            </a:r>
            <a:r>
              <a:rPr lang="es-AR" sz="1400" b="1" dirty="0" smtClean="0">
                <a:solidFill>
                  <a:srgbClr val="FFFFFF"/>
                </a:solidFill>
                <a:latin typeface="Arial Black" pitchFamily="34" charset="0"/>
              </a:rPr>
              <a:t> empleadores desde cualquier parte del país.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AR" sz="1400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Grabación de llamadas y estadísticas automáticas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d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el sistema de atención telefónica.</a:t>
            </a:r>
            <a:r>
              <a:rPr lang="es-ES" sz="16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252937" name="Text Box 9"/>
          <p:cNvSpPr txBox="1">
            <a:spLocks noChangeArrowheads="1"/>
          </p:cNvSpPr>
          <p:nvPr/>
        </p:nvSpPr>
        <p:spPr bwMode="auto">
          <a:xfrm>
            <a:off x="3440832" y="4023062"/>
            <a:ext cx="6465168" cy="2862322"/>
          </a:xfrm>
          <a:prstGeom prst="rect">
            <a:avLst/>
          </a:prstGeom>
          <a:solidFill>
            <a:srgbClr val="CC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RESPONSABLE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DE ATENCIÓN AL PÚBLICO EN LA ART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ATENCIÓN DE CONSULTAS Y RECLAMOS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v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ía Página Web, Sucursales y Agencias y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>
                <a:solidFill>
                  <a:srgbClr val="FFFFFF"/>
                </a:solidFill>
                <a:latin typeface="Arial Black" pitchFamily="34" charset="0"/>
              </a:rPr>
              <a:t>g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ratuitamente desde los Prestadores.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es-ES" sz="800" b="1" dirty="0" smtClean="0">
              <a:solidFill>
                <a:srgbClr val="FFFFFF"/>
              </a:solidFill>
              <a:latin typeface="Arial Black" pitchFamily="34" charset="0"/>
            </a:endParaRP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REGISTRO 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DE CONSULTAS Y</a:t>
            </a:r>
          </a:p>
          <a:p>
            <a:pPr algn="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RECLAMOS Y </a:t>
            </a:r>
            <a:r>
              <a:rPr lang="es-ES" b="1" dirty="0" smtClean="0">
                <a:solidFill>
                  <a:srgbClr val="FFFFFF"/>
                </a:solidFill>
                <a:latin typeface="Arial Black" pitchFamily="34" charset="0"/>
              </a:rPr>
              <a:t>MANUAL </a:t>
            </a:r>
            <a:r>
              <a:rPr lang="es-ES" sz="1400" b="1" dirty="0" smtClean="0">
                <a:solidFill>
                  <a:srgbClr val="FFFFFF"/>
                </a:solidFill>
                <a:latin typeface="Arial Black" pitchFamily="34" charset="0"/>
              </a:rPr>
              <a:t>DE PROCEDIMIENTO</a:t>
            </a:r>
          </a:p>
        </p:txBody>
      </p:sp>
      <p:sp>
        <p:nvSpPr>
          <p:cNvPr id="252938" name="Rectangle 10"/>
          <p:cNvSpPr>
            <a:spLocks noChangeArrowheads="1"/>
          </p:cNvSpPr>
          <p:nvPr/>
        </p:nvSpPr>
        <p:spPr bwMode="auto">
          <a:xfrm>
            <a:off x="-15875" y="1052736"/>
            <a:ext cx="2520603" cy="592916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GESTIÓN DE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ATENCIÓN 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PÚBLICO Y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 smtClean="0">
                <a:solidFill>
                  <a:srgbClr val="FFFFFF"/>
                </a:solidFill>
                <a:latin typeface="Arial Black" pitchFamily="34" charset="0"/>
              </a:rPr>
              <a:t>RECLAMOS</a:t>
            </a:r>
            <a:endParaRPr lang="es-ES" sz="22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FFFFFF"/>
                </a:solidFill>
                <a:latin typeface="Arial Black" pitchFamily="34" charset="0"/>
              </a:rPr>
              <a:t>Resolución SRT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1400" dirty="0" smtClean="0">
                <a:solidFill>
                  <a:srgbClr val="FFFFFF"/>
                </a:solidFill>
                <a:latin typeface="Arial Black" pitchFamily="34" charset="0"/>
              </a:rPr>
              <a:t>N</a:t>
            </a:r>
            <a:r>
              <a:rPr lang="en-US" sz="1400" dirty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º </a:t>
            </a:r>
            <a:r>
              <a:rPr lang="en-US" sz="1400" dirty="0" smtClean="0">
                <a:solidFill>
                  <a:srgbClr val="FFFFFF"/>
                </a:solidFill>
                <a:latin typeface="Arial Black" pitchFamily="34" charset="0"/>
                <a:cs typeface="Arial" charset="0"/>
              </a:rPr>
              <a:t>2.553/2013</a:t>
            </a:r>
            <a:endParaRPr lang="en-US" sz="1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srgbClr val="FFFFFF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52939" name="Rectangle 11"/>
          <p:cNvSpPr>
            <a:spLocks noChangeArrowheads="1"/>
          </p:cNvSpPr>
          <p:nvPr/>
        </p:nvSpPr>
        <p:spPr bwMode="auto">
          <a:xfrm>
            <a:off x="2360712" y="1053849"/>
            <a:ext cx="1584325" cy="592805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LAS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MEJORAS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 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C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O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T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I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U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A</a:t>
            </a:r>
          </a:p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dirty="0">
                <a:solidFill>
                  <a:srgbClr val="FFFFFF"/>
                </a:solidFill>
                <a:latin typeface="Arial Black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550052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/>
      <p:bldP spid="252935" grpId="0" animBg="1"/>
      <p:bldP spid="252937" grpId="0" animBg="1"/>
      <p:bldP spid="252938" grpId="0" animBg="1"/>
      <p:bldP spid="2529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9316" name="Rectangle 4"/>
          <p:cNvSpPr>
            <a:spLocks noChangeArrowheads="1"/>
          </p:cNvSpPr>
          <p:nvPr/>
        </p:nvSpPr>
        <p:spPr bwMode="auto">
          <a:xfrm>
            <a:off x="0" y="1341438"/>
            <a:ext cx="2865438" cy="5516562"/>
          </a:xfrm>
          <a:prstGeom prst="rect">
            <a:avLst/>
          </a:prstGeom>
          <a:solidFill>
            <a:srgbClr val="66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ALTA MEDICA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LABORAL Y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ALTA MEDICA </a:t>
            </a: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DEFINITIVA</a:t>
            </a:r>
          </a:p>
          <a:p>
            <a:pPr algn="ctr">
              <a:lnSpc>
                <a:spcPct val="120000"/>
              </a:lnSpc>
            </a:pPr>
            <a:endParaRPr lang="es-ES" sz="1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Optimización del </a:t>
            </a:r>
          </a:p>
          <a:p>
            <a:pPr algn="ctr">
              <a:lnSpc>
                <a:spcPct val="120000"/>
              </a:lnSpc>
            </a:pPr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impacto de los </a:t>
            </a:r>
          </a:p>
          <a:p>
            <a:pPr algn="ctr">
              <a:lnSpc>
                <a:spcPct val="120000"/>
              </a:lnSpc>
            </a:pPr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días </a:t>
            </a:r>
            <a:r>
              <a:rPr lang="es-ES" sz="1800" dirty="0" smtClean="0">
                <a:solidFill>
                  <a:schemeClr val="bg1"/>
                </a:solidFill>
                <a:latin typeface="Arial Black" pitchFamily="34" charset="0"/>
              </a:rPr>
              <a:t>caídos</a:t>
            </a:r>
          </a:p>
          <a:p>
            <a:pPr algn="ctr">
              <a:lnSpc>
                <a:spcPct val="120000"/>
              </a:lnSpc>
            </a:pPr>
            <a:endParaRPr lang="en-US" sz="1800" dirty="0" smtClean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pPr algn="ctr">
              <a:lnSpc>
                <a:spcPct val="12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Resolución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SRT</a:t>
            </a:r>
          </a:p>
          <a:p>
            <a:pPr algn="ctr">
              <a:lnSpc>
                <a:spcPct val="120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Nº 1838/2014</a:t>
            </a: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69317" name="Text Box 5"/>
          <p:cNvSpPr txBox="1">
            <a:spLocks noChangeArrowheads="1"/>
          </p:cNvSpPr>
          <p:nvPr/>
        </p:nvSpPr>
        <p:spPr bwMode="auto">
          <a:xfrm>
            <a:off x="2936875" y="1341438"/>
            <a:ext cx="6985000" cy="5493812"/>
          </a:xfrm>
          <a:prstGeom prst="rect">
            <a:avLst/>
          </a:prstGeom>
          <a:solidFill>
            <a:srgbClr val="660033">
              <a:alpha val="8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130000"/>
              </a:lnSpc>
            </a:pP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La ART podrá otorgar el ALTA MÉDICA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 a un trabajador damnificado cuando éste se encuentre en condiciones de reintegrarse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 sus tareas habituales, sin perjuicio de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q</a:t>
            </a: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ue deba proseguir con un tratamiento</a:t>
            </a: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médico asistencial.</a:t>
            </a:r>
          </a:p>
          <a:p>
            <a:pPr algn="r">
              <a:lnSpc>
                <a:spcPct val="130000"/>
              </a:lnSpc>
            </a:pPr>
            <a:endParaRPr lang="es-ES" sz="1800" b="1" i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Ello solo podrá realizarse para las 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e</a:t>
            </a: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specialidades de odontología,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psicoterapia, dermatología y/o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aquellas que oportunamente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determine la Gerencia Médica</a:t>
            </a:r>
          </a:p>
          <a:p>
            <a:pPr algn="r">
              <a:lnSpc>
                <a:spcPct val="130000"/>
              </a:lnSpc>
            </a:pPr>
            <a:r>
              <a:rPr lang="es-ES" sz="1800" b="1" i="1" dirty="0">
                <a:solidFill>
                  <a:schemeClr val="bg1"/>
                </a:solidFill>
                <a:latin typeface="Arial Black" pitchFamily="34" charset="0"/>
              </a:rPr>
              <a:t>d</a:t>
            </a:r>
            <a:r>
              <a:rPr lang="es-ES" sz="1800" b="1" i="1" dirty="0" smtClean="0">
                <a:solidFill>
                  <a:schemeClr val="bg1"/>
                </a:solidFill>
                <a:latin typeface="Arial Black" pitchFamily="34" charset="0"/>
              </a:rPr>
              <a:t>e la SRT.</a:t>
            </a: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30000"/>
              </a:lnSpc>
            </a:pPr>
            <a:endParaRPr lang="es-ES" sz="1800" b="1" i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9318" name="Text Box 6"/>
          <p:cNvSpPr txBox="1">
            <a:spLocks noChangeArrowheads="1"/>
          </p:cNvSpPr>
          <p:nvPr/>
        </p:nvSpPr>
        <p:spPr bwMode="auto">
          <a:xfrm>
            <a:off x="3632847" y="45785"/>
            <a:ext cx="29610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NUEVAS NORMAS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2865438" y="1341438"/>
            <a:ext cx="1223962" cy="55165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endParaRPr lang="es-ES" sz="18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3600">
                <a:solidFill>
                  <a:schemeClr val="bg1"/>
                </a:solidFill>
                <a:latin typeface="Arial Black" pitchFamily="34" charset="0"/>
              </a:rPr>
              <a:t>+</a:t>
            </a:r>
          </a:p>
          <a:p>
            <a:pPr algn="ctr">
              <a:lnSpc>
                <a:spcPct val="20000"/>
              </a:lnSpc>
            </a:pPr>
            <a:endParaRPr lang="es-ES" sz="360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F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X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B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D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>
                <a:solidFill>
                  <a:schemeClr val="bg1"/>
                </a:solidFill>
                <a:latin typeface="Arial Black" pitchFamily="34" charset="0"/>
              </a:rPr>
              <a:t>D</a:t>
            </a:r>
          </a:p>
          <a:p>
            <a:pPr algn="ctr">
              <a:lnSpc>
                <a:spcPct val="120000"/>
              </a:lnSpc>
            </a:pPr>
            <a:endParaRPr lang="es-ES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2519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17" grpId="0" animBg="1"/>
      <p:bldP spid="269318" grpId="0"/>
      <p:bldP spid="2693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4088904" y="2276872"/>
            <a:ext cx="58293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CARACTERÍSTICAS</a:t>
            </a:r>
            <a:endParaRPr lang="es-E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61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1" y="4408339"/>
            <a:ext cx="990600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3" name="Text Box 3"/>
          <p:cNvSpPr txBox="1">
            <a:spLocks noChangeArrowheads="1"/>
          </p:cNvSpPr>
          <p:nvPr/>
        </p:nvSpPr>
        <p:spPr bwMode="auto">
          <a:xfrm>
            <a:off x="3632840" y="90488"/>
            <a:ext cx="296100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NUEVAS NORMAS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1126" name="Rectangle 6"/>
          <p:cNvSpPr>
            <a:spLocks noChangeArrowheads="1"/>
          </p:cNvSpPr>
          <p:nvPr/>
        </p:nvSpPr>
        <p:spPr bwMode="auto">
          <a:xfrm>
            <a:off x="-15875" y="980728"/>
            <a:ext cx="3024188" cy="5904656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6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REGIMEN ESPECIAL</a:t>
            </a:r>
          </a:p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DE</a:t>
            </a:r>
          </a:p>
          <a:p>
            <a:pPr algn="ctr">
              <a:lnSpc>
                <a:spcPct val="120000"/>
              </a:lnSpc>
            </a:pPr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TRABAJADORES </a:t>
            </a:r>
            <a:endParaRPr lang="es-ES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DE CASAS </a:t>
            </a:r>
          </a:p>
          <a:p>
            <a:pPr algn="ctr">
              <a:lnSpc>
                <a:spcPct val="120000"/>
              </a:lnSpc>
            </a:pPr>
            <a:r>
              <a:rPr lang="es-ES" dirty="0">
                <a:solidFill>
                  <a:schemeClr val="bg1"/>
                </a:solidFill>
                <a:latin typeface="Arial Black" pitchFamily="34" charset="0"/>
              </a:rPr>
              <a:t>PARTICULARES</a:t>
            </a:r>
          </a:p>
          <a:p>
            <a:pPr algn="ctr">
              <a:lnSpc>
                <a:spcPct val="120000"/>
              </a:lnSpc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Ley 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26.844</a:t>
            </a:r>
          </a:p>
          <a:p>
            <a:pPr algn="ctr">
              <a:lnSpc>
                <a:spcPct val="120000"/>
              </a:lnSpc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Decreto </a:t>
            </a:r>
            <a:r>
              <a:rPr lang="es-ES" sz="1400" dirty="0" err="1" smtClean="0">
                <a:solidFill>
                  <a:schemeClr val="bg1"/>
                </a:solidFill>
                <a:latin typeface="Arial Black" pitchFamily="34" charset="0"/>
              </a:rPr>
              <a:t>Regl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467/14</a:t>
            </a:r>
            <a:endParaRPr lang="es-ES" sz="1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Resolución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SRT 2.224/14</a:t>
            </a:r>
          </a:p>
          <a:p>
            <a:pPr algn="ctr">
              <a:lnSpc>
                <a:spcPct val="13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Resolución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Conjunta</a:t>
            </a:r>
            <a:endParaRPr lang="en-US" sz="1400" dirty="0" smtClean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charset="0"/>
              </a:rPr>
              <a:t>SSN 38.579 y SRT 2.265</a:t>
            </a:r>
          </a:p>
          <a:p>
            <a:pPr algn="ctr">
              <a:lnSpc>
                <a:spcPct val="130000"/>
              </a:lnSpc>
            </a:pPr>
            <a:endParaRPr lang="en-US" sz="1400" dirty="0">
              <a:solidFill>
                <a:schemeClr val="bg1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261136" name="Text Box 16"/>
          <p:cNvSpPr txBox="1">
            <a:spLocks noChangeArrowheads="1"/>
          </p:cNvSpPr>
          <p:nvPr/>
        </p:nvSpPr>
        <p:spPr bwMode="auto">
          <a:xfrm>
            <a:off x="4089400" y="1844824"/>
            <a:ext cx="5829300" cy="33855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AMPLIA </a:t>
            </a:r>
            <a:r>
              <a:rPr lang="es-ES" sz="1600" dirty="0" smtClean="0">
                <a:solidFill>
                  <a:schemeClr val="bg1"/>
                </a:solidFill>
                <a:latin typeface="Arial Black" pitchFamily="34" charset="0"/>
              </a:rPr>
              <a:t>COBERTURA OBLIGATORIA</a:t>
            </a:r>
            <a:endParaRPr lang="es-ES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2936875" y="980728"/>
            <a:ext cx="1223963" cy="590465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endParaRPr lang="es-ES" sz="18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endParaRPr lang="es-ES" sz="36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3600" dirty="0" smtClean="0">
                <a:solidFill>
                  <a:schemeClr val="bg1"/>
                </a:solidFill>
                <a:latin typeface="Arial Black" pitchFamily="34" charset="0"/>
              </a:rPr>
              <a:t>+</a:t>
            </a:r>
            <a:endParaRPr lang="es-ES" sz="3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50000"/>
              </a:lnSpc>
            </a:pPr>
            <a:endParaRPr lang="es-ES" sz="36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U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S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O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N</a:t>
            </a:r>
          </a:p>
        </p:txBody>
      </p:sp>
      <p:grpSp>
        <p:nvGrpSpPr>
          <p:cNvPr id="261145" name="Group 25"/>
          <p:cNvGrpSpPr>
            <a:grpSpLocks/>
          </p:cNvGrpSpPr>
          <p:nvPr/>
        </p:nvGrpSpPr>
        <p:grpSpPr bwMode="auto">
          <a:xfrm>
            <a:off x="3440111" y="476224"/>
            <a:ext cx="6481760" cy="1890713"/>
            <a:chOff x="2167" y="481"/>
            <a:chExt cx="4083" cy="1191"/>
          </a:xfrm>
        </p:grpSpPr>
        <p:sp>
          <p:nvSpPr>
            <p:cNvPr id="261143" name="Text Box 23"/>
            <p:cNvSpPr txBox="1">
              <a:spLocks noChangeArrowheads="1"/>
            </p:cNvSpPr>
            <p:nvPr/>
          </p:nvSpPr>
          <p:spPr bwMode="auto">
            <a:xfrm>
              <a:off x="2621" y="799"/>
              <a:ext cx="3629" cy="49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0000"/>
                </a:lnSpc>
              </a:pPr>
              <a:endParaRPr lang="es-ES" sz="18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 smtClean="0">
                  <a:solidFill>
                    <a:schemeClr val="bg1"/>
                  </a:solidFill>
                  <a:latin typeface="Arial Black" pitchFamily="34" charset="0"/>
                </a:rPr>
                <a:t>BENEFICIARIOS</a:t>
              </a: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8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61144" name="Oval 14"/>
            <p:cNvSpPr>
              <a:spLocks noChangeArrowheads="1"/>
            </p:cNvSpPr>
            <p:nvPr/>
          </p:nvSpPr>
          <p:spPr bwMode="auto">
            <a:xfrm>
              <a:off x="2167" y="481"/>
              <a:ext cx="1678" cy="1191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1800" dirty="0" smtClean="0">
                  <a:solidFill>
                    <a:schemeClr val="bg1"/>
                  </a:solidFill>
                  <a:latin typeface="Arial Black" pitchFamily="34" charset="0"/>
                </a:rPr>
                <a:t>Más de </a:t>
              </a:r>
            </a:p>
            <a:p>
              <a:pPr algn="ctr"/>
              <a:r>
                <a:rPr lang="es-ES" sz="2800" dirty="0" smtClean="0">
                  <a:solidFill>
                    <a:schemeClr val="bg1"/>
                  </a:solidFill>
                  <a:latin typeface="Arial Black" pitchFamily="34" charset="0"/>
                </a:rPr>
                <a:t>523</a:t>
              </a:r>
              <a:r>
                <a:rPr lang="es-ES" sz="1800" dirty="0" smtClean="0">
                  <a:solidFill>
                    <a:schemeClr val="bg1"/>
                  </a:solidFill>
                  <a:latin typeface="Arial Black" pitchFamily="34" charset="0"/>
                </a:rPr>
                <a:t> mil</a:t>
              </a:r>
            </a:p>
            <a:p>
              <a:pPr algn="ctr"/>
              <a:r>
                <a:rPr lang="es-ES" sz="1800" dirty="0">
                  <a:solidFill>
                    <a:schemeClr val="bg1"/>
                  </a:solidFill>
                  <a:latin typeface="Arial Black" pitchFamily="34" charset="0"/>
                </a:rPr>
                <a:t>t</a:t>
              </a:r>
              <a:r>
                <a:rPr lang="es-ES" sz="1800" dirty="0" smtClean="0">
                  <a:solidFill>
                    <a:schemeClr val="bg1"/>
                  </a:solidFill>
                  <a:latin typeface="Arial Black" pitchFamily="34" charset="0"/>
                </a:rPr>
                <a:t>rabajadores</a:t>
              </a:r>
            </a:p>
            <a:p>
              <a:pPr algn="ctr"/>
              <a:r>
                <a:rPr lang="es-ES" sz="1800" dirty="0" smtClean="0">
                  <a:solidFill>
                    <a:schemeClr val="bg1"/>
                  </a:solidFill>
                  <a:latin typeface="Arial Black" pitchFamily="34" charset="0"/>
                </a:rPr>
                <a:t>Registrados</a:t>
              </a:r>
            </a:p>
            <a:p>
              <a:pPr algn="ctr"/>
              <a:r>
                <a:rPr lang="es-ES" sz="1600" dirty="0" smtClean="0">
                  <a:solidFill>
                    <a:schemeClr val="bg1"/>
                  </a:solidFill>
                  <a:latin typeface="Arial Black" pitchFamily="34" charset="0"/>
                </a:rPr>
                <a:t>a Mar. 2016</a:t>
              </a:r>
              <a:endParaRPr lang="es-ES" sz="16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261129" name="Text Box 9"/>
          <p:cNvSpPr txBox="1">
            <a:spLocks noChangeArrowheads="1"/>
          </p:cNvSpPr>
          <p:nvPr/>
        </p:nvSpPr>
        <p:spPr bwMode="auto">
          <a:xfrm>
            <a:off x="4052664" y="2564904"/>
            <a:ext cx="5865813" cy="4375557"/>
          </a:xfrm>
          <a:prstGeom prst="rect">
            <a:avLst/>
          </a:prstGeom>
          <a:solidFill>
            <a:srgbClr val="800000">
              <a:alpha val="75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VIGENCIA a partir del 03/11/14.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Cada Empleador deberá contratar una ART.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En caso de ingresar pagos al Sistema de RT pero no haber contratado ART, la SRT asignará una aseguradora de oficio.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Costo según cantidad de horas de trabajo semanales:</a:t>
            </a:r>
          </a:p>
          <a:p>
            <a:pPr marL="1200150" lvl="2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Hasta 12 </a:t>
            </a:r>
            <a:r>
              <a:rPr lang="es-ES" sz="1400" dirty="0" err="1" smtClean="0">
                <a:solidFill>
                  <a:schemeClr val="bg1"/>
                </a:solidFill>
                <a:latin typeface="Arial Black" pitchFamily="34" charset="0"/>
              </a:rPr>
              <a:t>hs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. $130 </a:t>
            </a:r>
          </a:p>
          <a:p>
            <a:pPr marL="1200150" lvl="2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Entre 12 y 16 </a:t>
            </a:r>
            <a:r>
              <a:rPr lang="es-ES" sz="1400" dirty="0" err="1" smtClean="0">
                <a:solidFill>
                  <a:schemeClr val="bg1"/>
                </a:solidFill>
                <a:latin typeface="Arial Black" pitchFamily="34" charset="0"/>
              </a:rPr>
              <a:t>hs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. $ 165</a:t>
            </a:r>
          </a:p>
          <a:p>
            <a:pPr marL="1200150" lvl="2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Más de 16 </a:t>
            </a:r>
            <a:r>
              <a:rPr lang="es-ES" sz="1400" dirty="0" err="1" smtClean="0">
                <a:solidFill>
                  <a:schemeClr val="bg1"/>
                </a:solidFill>
                <a:latin typeface="Arial Black" pitchFamily="34" charset="0"/>
              </a:rPr>
              <a:t>hs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. $ 230 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Pago de alícuota a través de AFIP junto con el pago de </a:t>
            </a: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aportes a la Seguridad Social.</a:t>
            </a:r>
          </a:p>
          <a:p>
            <a:pPr marL="285750" indent="-285750" algn="just">
              <a:lnSpc>
                <a:spcPts val="168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es-ES" sz="1400" dirty="0">
                <a:solidFill>
                  <a:schemeClr val="bg1"/>
                </a:solidFill>
                <a:latin typeface="Arial Black" pitchFamily="34" charset="0"/>
              </a:rPr>
              <a:t>Penalización: quienes no cumplen con la obligación, </a:t>
            </a:r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devengan cuota omitida con destino al Fondo de Garantía </a:t>
            </a:r>
            <a:r>
              <a:rPr lang="es-ES" sz="1400" smtClean="0">
                <a:solidFill>
                  <a:schemeClr val="bg1"/>
                </a:solidFill>
                <a:latin typeface="Arial Black" pitchFamily="34" charset="0"/>
              </a:rPr>
              <a:t>que administra la SRT.</a:t>
            </a:r>
            <a:endParaRPr lang="es-ES" sz="1400" dirty="0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/>
      <p:bldP spid="261126" grpId="0" animBg="1"/>
      <p:bldP spid="2611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03725"/>
            <a:ext cx="990600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-87560" y="1328738"/>
            <a:ext cx="2592388" cy="5529262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200" dirty="0">
                <a:solidFill>
                  <a:schemeClr val="bg1"/>
                </a:solidFill>
                <a:latin typeface="Arial Black" pitchFamily="34" charset="0"/>
              </a:rPr>
              <a:t>MICROPYMES</a:t>
            </a:r>
            <a:endParaRPr lang="es-ES" sz="1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Decreto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Nº 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1714/2014</a:t>
            </a:r>
          </a:p>
          <a:p>
            <a:pPr algn="ctr">
              <a:lnSpc>
                <a:spcPct val="130000"/>
              </a:lnSpc>
            </a:pPr>
            <a:r>
              <a:rPr lang="en-US" sz="1400" dirty="0" err="1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Reglamentario</a:t>
            </a: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 de la</a:t>
            </a:r>
          </a:p>
          <a:p>
            <a:pPr algn="ctr">
              <a:lnSpc>
                <a:spcPct val="1300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Ley</a:t>
            </a: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26.940</a:t>
            </a:r>
          </a:p>
          <a:p>
            <a:pPr algn="ctr">
              <a:lnSpc>
                <a:spcPct val="130000"/>
              </a:lnSpc>
            </a:pP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(de </a:t>
            </a: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Promoción </a:t>
            </a: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del</a:t>
            </a:r>
          </a:p>
          <a:p>
            <a:pPr algn="ctr">
              <a:lnSpc>
                <a:spcPct val="130000"/>
              </a:lnSpc>
            </a:pP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Trabajo </a:t>
            </a: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Registrado </a:t>
            </a: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y</a:t>
            </a:r>
          </a:p>
          <a:p>
            <a:pPr algn="ctr">
              <a:lnSpc>
                <a:spcPct val="130000"/>
              </a:lnSpc>
            </a:pP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Prevención del</a:t>
            </a:r>
          </a:p>
          <a:p>
            <a:pPr algn="ctr">
              <a:lnSpc>
                <a:spcPct val="130000"/>
              </a:lnSpc>
            </a:pPr>
            <a:r>
              <a:rPr lang="es-AR" sz="1400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Fraude </a:t>
            </a:r>
            <a:r>
              <a:rPr lang="es-AR" sz="1400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Laboral)</a:t>
            </a:r>
            <a:endParaRPr lang="en-US" sz="1400" dirty="0" smtClean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endParaRPr lang="en-US" sz="1400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63186" name="Text Box 18"/>
          <p:cNvSpPr txBox="1">
            <a:spLocks noChangeArrowheads="1"/>
          </p:cNvSpPr>
          <p:nvPr/>
        </p:nvSpPr>
        <p:spPr bwMode="auto">
          <a:xfrm>
            <a:off x="3368825" y="5373216"/>
            <a:ext cx="6537176" cy="1523494"/>
          </a:xfrm>
          <a:prstGeom prst="rect">
            <a:avLst/>
          </a:prstGeom>
          <a:solidFill>
            <a:srgbClr val="66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50000"/>
              </a:lnSpc>
            </a:pPr>
            <a:endParaRPr lang="es-ES" sz="1800" u="sng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/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CONVENIOS DE </a:t>
            </a:r>
          </a:p>
          <a:p>
            <a:pPr algn="r" eaLnBrk="1" hangingPunct="1"/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CORRESPONSABILIDAD GREMIAL</a:t>
            </a:r>
          </a:p>
          <a:p>
            <a:pPr algn="r" eaLnBrk="1" hangingPunct="1"/>
            <a:endParaRPr lang="es-ES" sz="1800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/>
            <a:r>
              <a:rPr lang="es-ES" sz="1800" dirty="0">
                <a:solidFill>
                  <a:schemeClr val="bg1"/>
                </a:solidFill>
                <a:latin typeface="Arial Black" pitchFamily="34" charset="0"/>
              </a:rPr>
              <a:t>Actividades especiales</a:t>
            </a:r>
          </a:p>
        </p:txBody>
      </p:sp>
      <p:sp>
        <p:nvSpPr>
          <p:cNvPr id="50183" name="Text Box 4"/>
          <p:cNvSpPr txBox="1">
            <a:spLocks noChangeArrowheads="1"/>
          </p:cNvSpPr>
          <p:nvPr/>
        </p:nvSpPr>
        <p:spPr bwMode="auto">
          <a:xfrm>
            <a:off x="2936875" y="2082800"/>
            <a:ext cx="6985000" cy="6370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4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EMPRESAS DE HASTA 5 TRABAJADORES</a:t>
            </a:r>
          </a:p>
          <a:p>
            <a:pPr algn="r" eaLnBrk="1" hangingPunct="1">
              <a:lnSpc>
                <a:spcPct val="5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184" name="Text Box 15"/>
          <p:cNvSpPr txBox="1">
            <a:spLocks noChangeArrowheads="1"/>
          </p:cNvSpPr>
          <p:nvPr/>
        </p:nvSpPr>
        <p:spPr bwMode="auto">
          <a:xfrm>
            <a:off x="2936875" y="2832100"/>
            <a:ext cx="6985000" cy="54091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4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CON TOPE DE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FACTURACION</a:t>
            </a: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185" name="Text Box 16"/>
          <p:cNvSpPr txBox="1">
            <a:spLocks noChangeArrowheads="1"/>
          </p:cNvSpPr>
          <p:nvPr/>
        </p:nvSpPr>
        <p:spPr bwMode="auto">
          <a:xfrm>
            <a:off x="3296816" y="3608388"/>
            <a:ext cx="6625058" cy="664797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4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UNA VEZ QUE OPERE EL VENCIMIENTO DEL CONTRATO</a:t>
            </a: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50000"/>
              </a:lnSpc>
            </a:pPr>
            <a:endParaRPr lang="es-ES" sz="1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0186" name="Text Box 19"/>
          <p:cNvSpPr txBox="1">
            <a:spLocks noChangeArrowheads="1"/>
          </p:cNvSpPr>
          <p:nvPr/>
        </p:nvSpPr>
        <p:spPr bwMode="auto">
          <a:xfrm>
            <a:off x="2936875" y="1328738"/>
            <a:ext cx="6985000" cy="531812"/>
          </a:xfrm>
          <a:prstGeom prst="rect">
            <a:avLst/>
          </a:prstGeom>
          <a:solidFill>
            <a:srgbClr val="00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800" b="1">
                <a:solidFill>
                  <a:schemeClr val="bg1"/>
                </a:solidFill>
                <a:latin typeface="Arial Black" pitchFamily="34" charset="0"/>
              </a:rPr>
              <a:t>Para la PROMOCION del EMPLEO REGISTRADO</a:t>
            </a:r>
          </a:p>
          <a:p>
            <a:pPr algn="r" eaLnBrk="1" hangingPunct="1">
              <a:lnSpc>
                <a:spcPct val="30000"/>
              </a:lnSpc>
            </a:pPr>
            <a:endParaRPr lang="es-ES" sz="1800" b="1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3189" name="Text Box 21"/>
          <p:cNvSpPr txBox="1">
            <a:spLocks noChangeArrowheads="1"/>
          </p:cNvSpPr>
          <p:nvPr/>
        </p:nvSpPr>
        <p:spPr bwMode="auto">
          <a:xfrm>
            <a:off x="3632840" y="90488"/>
            <a:ext cx="296100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 dirty="0" smtClean="0">
                <a:solidFill>
                  <a:schemeClr val="bg1"/>
                </a:solidFill>
                <a:latin typeface="Arial Black" pitchFamily="34" charset="0"/>
              </a:rPr>
              <a:t>NUEVAS NORMAS</a:t>
            </a:r>
            <a:endParaRPr lang="es-ES" sz="22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1141" name="Rectangle 21"/>
          <p:cNvSpPr>
            <a:spLocks noChangeArrowheads="1"/>
          </p:cNvSpPr>
          <p:nvPr/>
        </p:nvSpPr>
        <p:spPr bwMode="auto">
          <a:xfrm>
            <a:off x="2360713" y="1268760"/>
            <a:ext cx="1008112" cy="558924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20000"/>
              </a:lnSpc>
            </a:pP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REG</a:t>
            </a:r>
          </a:p>
          <a:p>
            <a:pPr algn="ctr">
              <a:lnSpc>
                <a:spcPct val="120000"/>
              </a:lnSpc>
            </a:pPr>
            <a:endParaRPr lang="es-ES" sz="2400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S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P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I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s-ES" sz="2400" dirty="0">
                <a:solidFill>
                  <a:schemeClr val="bg1"/>
                </a:solidFill>
                <a:latin typeface="Arial Black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2342459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3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/>
      <p:bldP spid="263186" grpId="0" animBg="1"/>
      <p:bldP spid="50183" grpId="0" animBg="1"/>
      <p:bldP spid="50184" grpId="0" animBg="1"/>
      <p:bldP spid="50185" grpId="0" animBg="1"/>
      <p:bldP spid="50186" grpId="0" animBg="1"/>
      <p:bldP spid="263189" grpId="0"/>
      <p:bldP spid="26114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2360613" y="2387600"/>
            <a:ext cx="7545387" cy="2409825"/>
          </a:xfrm>
          <a:prstGeom prst="rect">
            <a:avLst/>
          </a:prstGeom>
          <a:gradFill rotWithShape="1">
            <a:gsLst>
              <a:gs pos="0">
                <a:srgbClr val="006666">
                  <a:gamma/>
                  <a:shade val="4627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4000" b="1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4000" b="1">
                <a:solidFill>
                  <a:schemeClr val="bg1"/>
                </a:solidFill>
                <a:latin typeface="Arial Black" pitchFamily="34" charset="0"/>
              </a:rPr>
              <a:t>EL SISTEMA DE RIESGOS DEL TRABAJO HOY </a:t>
            </a:r>
          </a:p>
          <a:p>
            <a:pPr algn="r">
              <a:lnSpc>
                <a:spcPct val="70000"/>
              </a:lnSpc>
            </a:pPr>
            <a:endParaRPr lang="es-ES" sz="40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293891" name="Picture 3"/>
          <p:cNvPicPr>
            <a:picLocks noChangeAspect="1" noChangeArrowheads="1"/>
          </p:cNvPicPr>
          <p:nvPr/>
        </p:nvPicPr>
        <p:blipFill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/>
          <a:stretch>
            <a:fillRect/>
          </a:stretch>
        </p:blipFill>
        <p:spPr bwMode="auto">
          <a:xfrm>
            <a:off x="0" y="9525"/>
            <a:ext cx="24193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7616825" y="6188075"/>
            <a:ext cx="20018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1600" b="1">
                <a:latin typeface="Arial Black" pitchFamily="34" charset="0"/>
              </a:rPr>
              <a:t>www.uart.org.ar</a:t>
            </a:r>
          </a:p>
        </p:txBody>
      </p:sp>
      <p:pic>
        <p:nvPicPr>
          <p:cNvPr id="1026" name="Picture 2" descr="C:\Users\Soledad\AppData\Local\Microsoft\Windows\Temporary Internet Files\Content.Outlook\F9XAF2YL\logo_UART_Transparente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272" y="5281602"/>
            <a:ext cx="2304256" cy="73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97" name="Group 57"/>
          <p:cNvGrpSpPr>
            <a:grpSpLocks/>
          </p:cNvGrpSpPr>
          <p:nvPr/>
        </p:nvGrpSpPr>
        <p:grpSpPr bwMode="auto">
          <a:xfrm>
            <a:off x="128587" y="1035485"/>
            <a:ext cx="9777413" cy="5751514"/>
            <a:chOff x="81" y="625"/>
            <a:chExt cx="6224" cy="3623"/>
          </a:xfrm>
        </p:grpSpPr>
        <p:graphicFrame>
          <p:nvGraphicFramePr>
            <p:cNvPr id="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9130384"/>
                </p:ext>
              </p:extLst>
            </p:nvPr>
          </p:nvGraphicFramePr>
          <p:xfrm>
            <a:off x="81" y="625"/>
            <a:ext cx="6224" cy="351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38288" name="Text Box 32"/>
            <p:cNvSpPr txBox="1">
              <a:spLocks noChangeArrowheads="1"/>
            </p:cNvSpPr>
            <p:nvPr/>
          </p:nvSpPr>
          <p:spPr bwMode="auto">
            <a:xfrm>
              <a:off x="2831" y="4083"/>
              <a:ext cx="301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lnSpc>
                  <a:spcPct val="110000"/>
                </a:lnSpc>
              </a:pPr>
              <a:r>
                <a:rPr lang="es-AR" sz="1000" b="1" dirty="0">
                  <a:latin typeface="Arial" charset="0"/>
                </a:rPr>
                <a:t>Fuente:</a:t>
              </a:r>
              <a:r>
                <a:rPr lang="es-AR" sz="1000" dirty="0">
                  <a:latin typeface="Arial" charset="0"/>
                </a:rPr>
                <a:t> Elaboraci</a:t>
              </a:r>
              <a:r>
                <a:rPr lang="es-AR" altLang="ja-JP" sz="1000" dirty="0">
                  <a:latin typeface="Arial" charset="0"/>
                  <a:ea typeface="ＭＳ Ｐゴシック" pitchFamily="34" charset="-128"/>
                </a:rPr>
                <a:t>ón propia en base a datos trimestrales de SRT y de UART.</a:t>
              </a:r>
              <a:endParaRPr lang="es-ES" sz="1000" dirty="0">
                <a:latin typeface="Arial" charset="0"/>
              </a:endParaRPr>
            </a:p>
          </p:txBody>
        </p:sp>
      </p:grpSp>
      <p:sp>
        <p:nvSpPr>
          <p:cNvPr id="138293" name="Text Box 53"/>
          <p:cNvSpPr txBox="1">
            <a:spLocks noChangeArrowheads="1"/>
          </p:cNvSpPr>
          <p:nvPr/>
        </p:nvSpPr>
        <p:spPr bwMode="auto">
          <a:xfrm>
            <a:off x="1191940" y="1196752"/>
            <a:ext cx="4680520" cy="156966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" b="1" dirty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FUERTE CRECIMIENTO DE LA </a:t>
            </a:r>
          </a:p>
          <a:p>
            <a:r>
              <a:rPr lang="es-ES" b="1" dirty="0">
                <a:solidFill>
                  <a:schemeClr val="bg1"/>
                </a:solidFill>
                <a:latin typeface="Arial Black" pitchFamily="34" charset="0"/>
              </a:rPr>
              <a:t>CANTIDAD DE EMPRESAS Y TRABAJADORES CUBIERTOS </a:t>
            </a:r>
          </a:p>
          <a:p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8296" name="Text Box 56"/>
          <p:cNvSpPr txBox="1">
            <a:spLocks noChangeArrowheads="1"/>
          </p:cNvSpPr>
          <p:nvPr/>
        </p:nvSpPr>
        <p:spPr bwMode="auto">
          <a:xfrm>
            <a:off x="1814513" y="101600"/>
            <a:ext cx="62134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¿COMO EVOLUCIONO LA COBERTURA?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8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8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93" grpId="0" animBg="1"/>
      <p:bldP spid="13829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94" name="Text Box 22"/>
          <p:cNvSpPr txBox="1">
            <a:spLocks noChangeArrowheads="1"/>
          </p:cNvSpPr>
          <p:nvPr/>
        </p:nvSpPr>
        <p:spPr bwMode="auto">
          <a:xfrm>
            <a:off x="2432053" y="1268415"/>
            <a:ext cx="7489825" cy="67710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lnSpc>
                <a:spcPct val="5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>
              <a:solidFill>
                <a:srgbClr val="FFFFFF"/>
              </a:solidFill>
              <a:latin typeface="Arial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000" b="1">
                <a:solidFill>
                  <a:srgbClr val="FFFFFF"/>
                </a:solidFill>
                <a:latin typeface="Arial Black" pitchFamily="34" charset="0"/>
              </a:rPr>
              <a:t>MARCADA REDUCCION DEL INDICE DE FALLECIDOS </a:t>
            </a:r>
          </a:p>
          <a:p>
            <a:pPr algn="r" eaLnBrk="1" fontAlgn="base" hangingPunct="1">
              <a:lnSpc>
                <a:spcPct val="40000"/>
              </a:lnSpc>
              <a:spcBef>
                <a:spcPct val="0"/>
              </a:spcBef>
              <a:spcAft>
                <a:spcPct val="0"/>
              </a:spcAft>
            </a:pPr>
            <a:endParaRPr lang="es-ES" sz="2000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56698" name="Text Box 26"/>
          <p:cNvSpPr txBox="1">
            <a:spLocks noChangeArrowheads="1"/>
          </p:cNvSpPr>
          <p:nvPr/>
        </p:nvSpPr>
        <p:spPr bwMode="auto">
          <a:xfrm>
            <a:off x="992190" y="122239"/>
            <a:ext cx="791889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sz="2200">
                <a:solidFill>
                  <a:srgbClr val="FFFFFF"/>
                </a:solidFill>
                <a:latin typeface="Arial Black" pitchFamily="34" charset="0"/>
              </a:rPr>
              <a:t>¿COMO EVOLUCIONO EL INDICE DE FALLECIDOS?</a:t>
            </a:r>
          </a:p>
        </p:txBody>
      </p:sp>
      <p:grpSp>
        <p:nvGrpSpPr>
          <p:cNvPr id="236557" name="Group 13"/>
          <p:cNvGrpSpPr>
            <a:grpSpLocks/>
          </p:cNvGrpSpPr>
          <p:nvPr/>
        </p:nvGrpSpPr>
        <p:grpSpPr bwMode="auto">
          <a:xfrm>
            <a:off x="0" y="553128"/>
            <a:ext cx="9921877" cy="6386756"/>
            <a:chOff x="262" y="736"/>
            <a:chExt cx="5881" cy="3510"/>
          </a:xfrm>
        </p:grpSpPr>
        <p:grpSp>
          <p:nvGrpSpPr>
            <p:cNvPr id="156701" name="Group 29"/>
            <p:cNvGrpSpPr>
              <a:grpSpLocks/>
            </p:cNvGrpSpPr>
            <p:nvPr/>
          </p:nvGrpSpPr>
          <p:grpSpPr bwMode="auto">
            <a:xfrm>
              <a:off x="262" y="736"/>
              <a:ext cx="5881" cy="3510"/>
              <a:chOff x="262" y="736"/>
              <a:chExt cx="5881" cy="3510"/>
            </a:xfrm>
          </p:grpSpPr>
          <p:graphicFrame>
            <p:nvGraphicFramePr>
              <p:cNvPr id="2" name="Object 5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552676"/>
                  </p:ext>
                </p:extLst>
              </p:nvPr>
            </p:nvGraphicFramePr>
            <p:xfrm>
              <a:off x="272" y="736"/>
              <a:ext cx="5871" cy="344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236548" name="Text Box 31"/>
              <p:cNvSpPr txBox="1">
                <a:spLocks noChangeArrowheads="1"/>
              </p:cNvSpPr>
              <p:nvPr/>
            </p:nvSpPr>
            <p:spPr bwMode="auto">
              <a:xfrm>
                <a:off x="2394" y="4102"/>
                <a:ext cx="359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r"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AR" sz="1000" i="1" dirty="0">
                    <a:solidFill>
                      <a:srgbClr val="000000"/>
                    </a:solidFill>
                    <a:latin typeface="Arial" charset="0"/>
                  </a:rPr>
                  <a:t>Índice de fallecidos: Cantidad de fallecidos / trabajadores expuestos * 1.000.000</a:t>
                </a:r>
                <a:endParaRPr lang="es-ES" sz="1000" i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236549" name="Text Box 32"/>
              <p:cNvSpPr txBox="1">
                <a:spLocks noChangeArrowheads="1"/>
              </p:cNvSpPr>
              <p:nvPr/>
            </p:nvSpPr>
            <p:spPr bwMode="auto">
              <a:xfrm>
                <a:off x="262" y="4102"/>
                <a:ext cx="1044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s-AR" sz="1000" b="1" dirty="0">
                    <a:solidFill>
                      <a:srgbClr val="000000"/>
                    </a:solidFill>
                    <a:latin typeface="Arial" charset="0"/>
                  </a:rPr>
                  <a:t>Fuente</a:t>
                </a:r>
                <a:r>
                  <a:rPr lang="es-AR" sz="1000" dirty="0">
                    <a:solidFill>
                      <a:srgbClr val="000000"/>
                    </a:solidFill>
                    <a:latin typeface="Arial" charset="0"/>
                  </a:rPr>
                  <a:t>: </a:t>
                </a:r>
                <a:r>
                  <a:rPr lang="es-AR" sz="1000" dirty="0" smtClean="0">
                    <a:solidFill>
                      <a:srgbClr val="000000"/>
                    </a:solidFill>
                    <a:latin typeface="Arial" charset="0"/>
                  </a:rPr>
                  <a:t>SRT.</a:t>
                </a:r>
                <a:endParaRPr lang="es-ES" sz="1000" dirty="0">
                  <a:solidFill>
                    <a:srgbClr val="000000"/>
                  </a:solidFill>
                  <a:latin typeface="Arial" charset="0"/>
                  <a:ea typeface="ＭＳ Ｐゴシック" pitchFamily="34" charset="-128"/>
                </a:endParaRPr>
              </a:p>
            </p:txBody>
          </p:sp>
        </p:grpSp>
        <p:sp>
          <p:nvSpPr>
            <p:cNvPr id="236553" name="AutoShape 23"/>
            <p:cNvSpPr>
              <a:spLocks noChangeArrowheads="1"/>
            </p:cNvSpPr>
            <p:nvPr/>
          </p:nvSpPr>
          <p:spPr bwMode="auto">
            <a:xfrm>
              <a:off x="625" y="3112"/>
              <a:ext cx="1996" cy="513"/>
            </a:xfrm>
            <a:prstGeom prst="downArrow">
              <a:avLst>
                <a:gd name="adj1" fmla="val 100000"/>
                <a:gd name="adj2" fmla="val 24912"/>
              </a:avLst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es-ES" b="1" dirty="0" smtClean="0">
                  <a:solidFill>
                    <a:srgbClr val="FFFFFF"/>
                  </a:solidFill>
                  <a:latin typeface="Arial Black" pitchFamily="34" charset="0"/>
                </a:rPr>
                <a:t>65</a:t>
              </a:r>
              <a:r>
                <a:rPr lang="es-ES" sz="2000" b="1" dirty="0" smtClean="0">
                  <a:solidFill>
                    <a:srgbClr val="FFFFFF"/>
                  </a:solidFill>
                  <a:latin typeface="Arial Black" pitchFamily="34" charset="0"/>
                </a:rPr>
                <a:t>% </a:t>
              </a:r>
              <a:endParaRPr lang="es-ES" sz="20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CON IN ITINERE</a:t>
              </a:r>
            </a:p>
          </p:txBody>
        </p:sp>
        <p:sp>
          <p:nvSpPr>
            <p:cNvPr id="236554" name="AutoShape 27"/>
            <p:cNvSpPr>
              <a:spLocks noChangeArrowheads="1"/>
            </p:cNvSpPr>
            <p:nvPr/>
          </p:nvSpPr>
          <p:spPr bwMode="auto">
            <a:xfrm>
              <a:off x="3591" y="3425"/>
              <a:ext cx="1953" cy="513"/>
            </a:xfrm>
            <a:prstGeom prst="downArrow">
              <a:avLst>
                <a:gd name="adj1" fmla="val 100000"/>
                <a:gd name="adj2" fmla="val 24912"/>
              </a:avLst>
            </a:prstGeom>
            <a:solidFill>
              <a:srgbClr val="0033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Char char="-"/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 </a:t>
              </a:r>
              <a:r>
                <a:rPr lang="es-ES" sz="2000" b="1" dirty="0" smtClean="0">
                  <a:solidFill>
                    <a:srgbClr val="FFFFFF"/>
                  </a:solidFill>
                  <a:latin typeface="Arial Black" pitchFamily="34" charset="0"/>
                </a:rPr>
                <a:t>69% </a:t>
              </a:r>
              <a:endParaRPr lang="es-ES" sz="20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SIN IN ITINERE</a:t>
              </a:r>
            </a:p>
          </p:txBody>
        </p:sp>
      </p:grpSp>
      <p:sp>
        <p:nvSpPr>
          <p:cNvPr id="156700" name="Oval 28"/>
          <p:cNvSpPr>
            <a:spLocks noChangeArrowheads="1"/>
          </p:cNvSpPr>
          <p:nvPr/>
        </p:nvSpPr>
        <p:spPr bwMode="auto">
          <a:xfrm>
            <a:off x="3297240" y="2060848"/>
            <a:ext cx="3311525" cy="2952750"/>
          </a:xfrm>
          <a:prstGeom prst="ellipse">
            <a:avLst/>
          </a:prstGeom>
          <a:gradFill rotWithShape="1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4000" dirty="0" smtClean="0">
                <a:solidFill>
                  <a:srgbClr val="FFFFFF"/>
                </a:solidFill>
                <a:latin typeface="Arial Black" pitchFamily="34" charset="0"/>
              </a:rPr>
              <a:t>8.762 </a:t>
            </a:r>
            <a:endParaRPr lang="es-ES" sz="4000" dirty="0">
              <a:solidFill>
                <a:srgbClr val="FFFFFF"/>
              </a:solidFill>
              <a:latin typeface="Arial Black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latin typeface="Arial Black" pitchFamily="34" charset="0"/>
              </a:rPr>
              <a:t>MUERTES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dirty="0">
                <a:solidFill>
                  <a:srgbClr val="FFFFFF"/>
                </a:solidFill>
                <a:latin typeface="Arial Black" pitchFamily="34" charset="0"/>
              </a:rPr>
              <a:t>EVITADAS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7257256" y="2253299"/>
            <a:ext cx="2376264" cy="10316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>
            <a:defPPr>
              <a:defRPr lang="es-ES"/>
            </a:defPPr>
            <a:lvl1pPr algn="ctr">
              <a:defRPr sz="4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 smtClean="0"/>
              <a:t>Fuerte </a:t>
            </a:r>
            <a:r>
              <a:rPr lang="es-AR" sz="1800" dirty="0"/>
              <a:t>tendencia </a:t>
            </a:r>
            <a:endParaRPr lang="es-AR" sz="18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AR" sz="1800" dirty="0" smtClean="0"/>
              <a:t>hacia </a:t>
            </a:r>
            <a:r>
              <a:rPr lang="es-AR" sz="1800" dirty="0"/>
              <a:t>la baja</a:t>
            </a:r>
          </a:p>
        </p:txBody>
      </p:sp>
    </p:spTree>
    <p:extLst>
      <p:ext uri="{BB962C8B-B14F-4D97-AF65-F5344CB8AC3E}">
        <p14:creationId xmlns:p14="http://schemas.microsoft.com/office/powerpoint/2010/main" val="76718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6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6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94" grpId="0" animBg="1"/>
      <p:bldP spid="156698" grpId="0"/>
      <p:bldP spid="1567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20" name="Text Box 4"/>
          <p:cNvSpPr txBox="1">
            <a:spLocks noChangeArrowheads="1"/>
          </p:cNvSpPr>
          <p:nvPr/>
        </p:nvSpPr>
        <p:spPr bwMode="auto">
          <a:xfrm>
            <a:off x="214313" y="90488"/>
            <a:ext cx="9488487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¿COMO EVOLUCIONARON LAS ACCIONES DE PREVENCION?</a:t>
            </a:r>
          </a:p>
        </p:txBody>
      </p:sp>
      <p:grpSp>
        <p:nvGrpSpPr>
          <p:cNvPr id="162837" name="Group 21"/>
          <p:cNvGrpSpPr>
            <a:grpSpLocks/>
          </p:cNvGrpSpPr>
          <p:nvPr/>
        </p:nvGrpSpPr>
        <p:grpSpPr bwMode="auto">
          <a:xfrm>
            <a:off x="0" y="990600"/>
            <a:ext cx="9804400" cy="5867400"/>
            <a:chOff x="88" y="648"/>
            <a:chExt cx="6176" cy="3696"/>
          </a:xfrm>
        </p:grpSpPr>
        <p:graphicFrame>
          <p:nvGraphicFramePr>
            <p:cNvPr id="2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91817343"/>
                </p:ext>
              </p:extLst>
            </p:nvPr>
          </p:nvGraphicFramePr>
          <p:xfrm>
            <a:off x="88" y="648"/>
            <a:ext cx="6176" cy="36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40645" name="Text Box 10"/>
            <p:cNvSpPr txBox="1">
              <a:spLocks noChangeArrowheads="1"/>
            </p:cNvSpPr>
            <p:nvPr/>
          </p:nvSpPr>
          <p:spPr bwMode="auto">
            <a:xfrm>
              <a:off x="3123" y="4065"/>
              <a:ext cx="29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s-AR" sz="1000" dirty="0">
                  <a:latin typeface="Arial" charset="0"/>
                </a:rPr>
                <a:t>Fuente: UART. </a:t>
              </a:r>
              <a:r>
                <a:rPr lang="es-AR" sz="1000" dirty="0">
                  <a:solidFill>
                    <a:schemeClr val="accent2">
                      <a:lumMod val="75000"/>
                    </a:schemeClr>
                  </a:solidFill>
                  <a:latin typeface="Arial" charset="0"/>
                </a:rPr>
                <a:t>* NO incluyen incumplimientos por  RGRL y RAR</a:t>
              </a:r>
              <a:endParaRPr lang="es-ES" sz="1000" dirty="0">
                <a:solidFill>
                  <a:schemeClr val="accent2">
                    <a:lumMod val="75000"/>
                  </a:schemeClr>
                </a:solidFill>
                <a:latin typeface="Arial" charset="0"/>
              </a:endParaRPr>
            </a:p>
          </p:txBody>
        </p:sp>
      </p:grpSp>
      <p:sp>
        <p:nvSpPr>
          <p:cNvPr id="162832" name="Text Box 16"/>
          <p:cNvSpPr txBox="1">
            <a:spLocks noChangeArrowheads="1"/>
          </p:cNvSpPr>
          <p:nvPr/>
        </p:nvSpPr>
        <p:spPr bwMode="auto">
          <a:xfrm>
            <a:off x="-13447" y="1364367"/>
            <a:ext cx="6985000" cy="39687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chemeClr val="bg1"/>
                </a:solidFill>
                <a:latin typeface="Arial Black" pitchFamily="34" charset="0"/>
              </a:rPr>
              <a:t>+ </a:t>
            </a:r>
            <a:r>
              <a:rPr lang="es-ES" sz="2000" b="1" dirty="0" smtClean="0">
                <a:solidFill>
                  <a:schemeClr val="bg1"/>
                </a:solidFill>
                <a:latin typeface="Arial Black" pitchFamily="34" charset="0"/>
              </a:rPr>
              <a:t>361% VISITAS</a:t>
            </a:r>
            <a:endParaRPr lang="es-E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2833" name="Text Box 17"/>
          <p:cNvSpPr txBox="1">
            <a:spLocks noChangeArrowheads="1"/>
          </p:cNvSpPr>
          <p:nvPr/>
        </p:nvSpPr>
        <p:spPr bwMode="auto">
          <a:xfrm>
            <a:off x="-13447" y="1835013"/>
            <a:ext cx="6985000" cy="3968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chemeClr val="bg1"/>
                </a:solidFill>
                <a:latin typeface="Arial Black" pitchFamily="34" charset="0"/>
              </a:rPr>
              <a:t>+ </a:t>
            </a:r>
            <a:r>
              <a:rPr lang="es-ES" sz="2000" b="1" dirty="0" smtClean="0">
                <a:solidFill>
                  <a:schemeClr val="bg1"/>
                </a:solidFill>
                <a:latin typeface="Arial Black" pitchFamily="34" charset="0"/>
              </a:rPr>
              <a:t>757% DENUNCIAS</a:t>
            </a:r>
            <a:endParaRPr lang="es-E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2834" name="Text Box 18"/>
          <p:cNvSpPr txBox="1">
            <a:spLocks noChangeArrowheads="1"/>
          </p:cNvSpPr>
          <p:nvPr/>
        </p:nvSpPr>
        <p:spPr bwMode="auto">
          <a:xfrm>
            <a:off x="-26894" y="2315185"/>
            <a:ext cx="6985000" cy="3968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chemeClr val="bg1"/>
                </a:solidFill>
                <a:latin typeface="Arial Black" pitchFamily="34" charset="0"/>
              </a:rPr>
              <a:t>+ </a:t>
            </a:r>
            <a:r>
              <a:rPr lang="es-ES" sz="2000" b="1" dirty="0" smtClean="0">
                <a:solidFill>
                  <a:schemeClr val="bg1"/>
                </a:solidFill>
                <a:latin typeface="Arial Black" pitchFamily="34" charset="0"/>
              </a:rPr>
              <a:t>271% RECOMENDACIONES</a:t>
            </a:r>
            <a:endParaRPr lang="es-ES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2836" name="Oval 20"/>
          <p:cNvSpPr>
            <a:spLocks noChangeArrowheads="1"/>
          </p:cNvSpPr>
          <p:nvPr/>
        </p:nvSpPr>
        <p:spPr bwMode="auto">
          <a:xfrm>
            <a:off x="4221256" y="551472"/>
            <a:ext cx="3241675" cy="2952750"/>
          </a:xfrm>
          <a:prstGeom prst="ellipse">
            <a:avLst/>
          </a:prstGeom>
          <a:gradFill rotWithShape="1">
            <a:gsLst>
              <a:gs pos="0">
                <a:srgbClr val="2C2C2C"/>
              </a:gs>
              <a:gs pos="50000">
                <a:srgbClr val="5F5F5F"/>
              </a:gs>
              <a:gs pos="100000">
                <a:srgbClr val="2C2C2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s-ES" sz="2800" dirty="0">
                <a:solidFill>
                  <a:schemeClr val="bg1"/>
                </a:solidFill>
                <a:latin typeface="Arial Black" pitchFamily="34" charset="0"/>
              </a:rPr>
              <a:t>CRECIMIENTO</a:t>
            </a:r>
          </a:p>
          <a:p>
            <a:pPr algn="ctr"/>
            <a:r>
              <a:rPr lang="es-ES" sz="2800" dirty="0">
                <a:solidFill>
                  <a:schemeClr val="bg1"/>
                </a:solidFill>
                <a:latin typeface="Arial Black" pitchFamily="34" charset="0"/>
              </a:rPr>
              <a:t>SOSTENIDO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28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2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2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0" grpId="0"/>
      <p:bldP spid="162832" grpId="0" animBg="1"/>
      <p:bldP spid="162833" grpId="0" animBg="1"/>
      <p:bldP spid="162834" grpId="0" animBg="1"/>
      <p:bldP spid="1628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3130550" y="90488"/>
            <a:ext cx="36782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>
                <a:solidFill>
                  <a:srgbClr val="FFFFFF"/>
                </a:solidFill>
                <a:latin typeface="Arial Black" pitchFamily="34" charset="0"/>
              </a:rPr>
              <a:t>PROGRAMA PREVENIR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3165475" y="1268413"/>
            <a:ext cx="6740525" cy="671512"/>
          </a:xfrm>
          <a:prstGeom prst="rect">
            <a:avLst/>
          </a:prstGeom>
          <a:solidFill>
            <a:srgbClr val="00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>
                <a:solidFill>
                  <a:srgbClr val="FFFFFF"/>
                </a:solidFill>
                <a:latin typeface="Arial Black" pitchFamily="34" charset="0"/>
              </a:rPr>
              <a:t>TAREA COLECTIVA</a:t>
            </a:r>
          </a:p>
          <a:p>
            <a:pPr eaLnBrk="1" hangingPunct="1"/>
            <a:r>
              <a:rPr lang="es-ES" sz="1800" b="1">
                <a:solidFill>
                  <a:srgbClr val="FFFFFF"/>
                </a:solidFill>
                <a:latin typeface="Arial Black" pitchFamily="34" charset="0"/>
              </a:rPr>
              <a:t>Todas las ART afiliadas a UART + FISO</a:t>
            </a:r>
          </a:p>
        </p:txBody>
      </p:sp>
      <p:sp>
        <p:nvSpPr>
          <p:cNvPr id="164877" name="Text Box 13"/>
          <p:cNvSpPr txBox="1">
            <a:spLocks noChangeArrowheads="1"/>
          </p:cNvSpPr>
          <p:nvPr/>
        </p:nvSpPr>
        <p:spPr bwMode="auto">
          <a:xfrm>
            <a:off x="3165475" y="2109788"/>
            <a:ext cx="6740525" cy="671512"/>
          </a:xfrm>
          <a:prstGeom prst="rect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CON AMPLIO ALCANCE </a:t>
            </a:r>
          </a:p>
          <a:p>
            <a:pPr eaLnBrk="1" hangingPunct="1"/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15.702 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participantes de todo el </a:t>
            </a:r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país</a:t>
            </a:r>
            <a:endParaRPr lang="es-ES" sz="18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64878" name="Text Box 14"/>
          <p:cNvSpPr txBox="1">
            <a:spLocks noChangeArrowheads="1"/>
          </p:cNvSpPr>
          <p:nvPr/>
        </p:nvSpPr>
        <p:spPr bwMode="auto">
          <a:xfrm>
            <a:off x="3165475" y="4024313"/>
            <a:ext cx="6740525" cy="95410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APOYADA EN MULTIPLES ACCIONES</a:t>
            </a:r>
          </a:p>
          <a:p>
            <a:pPr eaLnBrk="1" hangingPunct="1"/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Seminarios + Talleres </a:t>
            </a:r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+ Cursos Virtuales + 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Congreso Internacional</a:t>
            </a:r>
          </a:p>
        </p:txBody>
      </p:sp>
      <p:sp>
        <p:nvSpPr>
          <p:cNvPr id="164879" name="Text Box 15"/>
          <p:cNvSpPr txBox="1">
            <a:spLocks noChangeArrowheads="1"/>
          </p:cNvSpPr>
          <p:nvPr/>
        </p:nvSpPr>
        <p:spPr bwMode="auto">
          <a:xfrm>
            <a:off x="3155950" y="2928938"/>
            <a:ext cx="6750050" cy="946150"/>
          </a:xfrm>
          <a:prstGeom prst="rect">
            <a:avLst/>
          </a:prstGeom>
          <a:solidFill>
            <a:srgbClr val="33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Y  DIVERSIDAD SECTORIAL</a:t>
            </a:r>
          </a:p>
          <a:p>
            <a:pPr eaLnBrk="1" hangingPunct="1"/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Agropecuaria, Industria, Construcción, </a:t>
            </a:r>
          </a:p>
          <a:p>
            <a:pPr eaLnBrk="1" hangingPunct="1"/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Minería, Petróleo, entre otros</a:t>
            </a:r>
            <a:endParaRPr lang="es-ES" sz="18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grpSp>
        <p:nvGrpSpPr>
          <p:cNvPr id="164885" name="Group 21"/>
          <p:cNvGrpSpPr>
            <a:grpSpLocks/>
          </p:cNvGrpSpPr>
          <p:nvPr/>
        </p:nvGrpSpPr>
        <p:grpSpPr bwMode="auto">
          <a:xfrm>
            <a:off x="3429000" y="5040729"/>
            <a:ext cx="5988496" cy="1630627"/>
            <a:chOff x="2160" y="3067"/>
            <a:chExt cx="2222" cy="1127"/>
          </a:xfrm>
        </p:grpSpPr>
        <p:sp>
          <p:nvSpPr>
            <p:cNvPr id="242697" name="Text Box 17"/>
            <p:cNvSpPr txBox="1">
              <a:spLocks noChangeArrowheads="1"/>
            </p:cNvSpPr>
            <p:nvPr/>
          </p:nvSpPr>
          <p:spPr bwMode="auto">
            <a:xfrm>
              <a:off x="2160" y="3067"/>
              <a:ext cx="2222" cy="1127"/>
            </a:xfrm>
            <a:prstGeom prst="rect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lnSpc>
                  <a:spcPct val="80000"/>
                </a:lnSpc>
              </a:pPr>
              <a:endParaRPr lang="es-ES" sz="20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eaLnBrk="1" hangingPunct="1"/>
              <a:r>
                <a:rPr lang="es-ES" sz="2000" b="1" dirty="0" smtClean="0">
                  <a:solidFill>
                    <a:srgbClr val="FFFFFF"/>
                  </a:solidFill>
                  <a:latin typeface="Arial Black" pitchFamily="34" charset="0"/>
                </a:rPr>
                <a:t>2016 - LA </a:t>
              </a:r>
              <a:r>
                <a:rPr lang="es-ES" sz="2000" b="1" dirty="0">
                  <a:solidFill>
                    <a:srgbClr val="FFFFFF"/>
                  </a:solidFill>
                  <a:latin typeface="Arial Black" pitchFamily="34" charset="0"/>
                </a:rPr>
                <a:t>TAREA </a:t>
              </a:r>
              <a:r>
                <a:rPr lang="es-ES" sz="2000" b="1" dirty="0" smtClean="0">
                  <a:solidFill>
                    <a:srgbClr val="FFFFFF"/>
                  </a:solidFill>
                  <a:latin typeface="Arial Black" pitchFamily="34" charset="0"/>
                </a:rPr>
                <a:t>CONTINUA</a:t>
              </a:r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eaLnBrk="1" hangingPunct="1"/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eaLnBrk="1" hangingPunct="1"/>
              <a:r>
                <a:rPr lang="es-ES" sz="1600" b="1" dirty="0">
                  <a:solidFill>
                    <a:srgbClr val="FFFFFF"/>
                  </a:solidFill>
                  <a:latin typeface="Arial Black" pitchFamily="34" charset="0"/>
                </a:rPr>
                <a:t>9</a:t>
              </a:r>
              <a:r>
                <a:rPr lang="es-ES" sz="1600" b="1" dirty="0" smtClean="0">
                  <a:solidFill>
                    <a:srgbClr val="FFFFFF"/>
                  </a:solidFill>
                  <a:latin typeface="Arial Black" pitchFamily="34" charset="0"/>
                </a:rPr>
                <a:t> seminarios y 10 cursos virtuales </a:t>
              </a:r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  <a:p>
              <a:pPr algn="ctr" eaLnBrk="1" hangingPunct="1"/>
              <a:r>
                <a:rPr lang="es-ES" sz="1600" b="1" smtClean="0">
                  <a:solidFill>
                    <a:srgbClr val="FF6600"/>
                  </a:solidFill>
                  <a:latin typeface="Arial Black" pitchFamily="34" charset="0"/>
                </a:rPr>
                <a:t>09/11 </a:t>
              </a:r>
              <a:r>
                <a:rPr lang="es-ES" sz="1600" b="1" dirty="0">
                  <a:solidFill>
                    <a:srgbClr val="FF6600"/>
                  </a:solidFill>
                  <a:latin typeface="Arial Black" pitchFamily="34" charset="0"/>
                </a:rPr>
                <a:t>Congreso Internacional</a:t>
              </a:r>
            </a:p>
            <a:p>
              <a:pPr algn="ctr" eaLnBrk="1" hangingPunct="1"/>
              <a:endParaRPr lang="es-ES" sz="1600" b="1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  <p:sp>
          <p:nvSpPr>
            <p:cNvPr id="242698" name="Rectangle 18"/>
            <p:cNvSpPr>
              <a:spLocks noChangeArrowheads="1"/>
            </p:cNvSpPr>
            <p:nvPr/>
          </p:nvSpPr>
          <p:spPr bwMode="auto">
            <a:xfrm>
              <a:off x="2244" y="3230"/>
              <a:ext cx="2041" cy="27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>
                <a:solidFill>
                  <a:srgbClr val="000000"/>
                </a:solidFill>
              </a:endParaRPr>
            </a:p>
          </p:txBody>
        </p:sp>
      </p:grpSp>
      <p:grpSp>
        <p:nvGrpSpPr>
          <p:cNvPr id="164884" name="Group 20"/>
          <p:cNvGrpSpPr>
            <a:grpSpLocks/>
          </p:cNvGrpSpPr>
          <p:nvPr/>
        </p:nvGrpSpPr>
        <p:grpSpPr bwMode="auto">
          <a:xfrm>
            <a:off x="1588" y="1268413"/>
            <a:ext cx="3151187" cy="5584825"/>
            <a:chOff x="1" y="799"/>
            <a:chExt cx="1985" cy="3518"/>
          </a:xfrm>
        </p:grpSpPr>
        <p:pic>
          <p:nvPicPr>
            <p:cNvPr id="242700" name="Picture 9" descr="Preven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39" r="6094" b="75671"/>
            <a:stretch>
              <a:fillRect/>
            </a:stretch>
          </p:blipFill>
          <p:spPr bwMode="auto">
            <a:xfrm>
              <a:off x="1" y="3582"/>
              <a:ext cx="1985" cy="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2701" name="Picture 19" descr="Preveni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084" b="20465"/>
            <a:stretch>
              <a:fillRect/>
            </a:stretch>
          </p:blipFill>
          <p:spPr bwMode="auto">
            <a:xfrm>
              <a:off x="1" y="799"/>
              <a:ext cx="1985" cy="2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4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4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4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4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4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/>
      <p:bldP spid="164876" grpId="0" animBg="1"/>
      <p:bldP spid="164877" grpId="0" animBg="1"/>
      <p:bldP spid="164878" grpId="0" animBg="1"/>
      <p:bldP spid="16487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1256435" y="90490"/>
            <a:ext cx="748044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>
                <a:solidFill>
                  <a:srgbClr val="FFFFFF"/>
                </a:solidFill>
                <a:latin typeface="Arial Black" pitchFamily="34" charset="0"/>
              </a:rPr>
              <a:t>VOLUMEN DE LAS PRESTACIONES EN ESPECIE</a:t>
            </a:r>
          </a:p>
        </p:txBody>
      </p:sp>
      <p:sp>
        <p:nvSpPr>
          <p:cNvPr id="177156" name="Text Box 4"/>
          <p:cNvSpPr txBox="1">
            <a:spLocks noChangeArrowheads="1"/>
          </p:cNvSpPr>
          <p:nvPr/>
        </p:nvSpPr>
        <p:spPr bwMode="auto">
          <a:xfrm>
            <a:off x="3002783" y="1339850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+ 2.740.000  CONSULTAS</a:t>
            </a:r>
          </a:p>
        </p:txBody>
      </p:sp>
      <p:sp>
        <p:nvSpPr>
          <p:cNvPr id="244740" name="AutoShape 15" descr="RETRIBUCIONES1"/>
          <p:cNvSpPr>
            <a:spLocks noChangeAspect="1" noChangeArrowheads="1"/>
          </p:cNvSpPr>
          <p:nvPr/>
        </p:nvSpPr>
        <p:spPr bwMode="auto">
          <a:xfrm>
            <a:off x="2057401" y="1700215"/>
            <a:ext cx="579120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solidFill>
                <a:srgbClr val="000000"/>
              </a:solidFill>
            </a:endParaRPr>
          </a:p>
        </p:txBody>
      </p:sp>
      <p:grpSp>
        <p:nvGrpSpPr>
          <p:cNvPr id="177192" name="Group 40"/>
          <p:cNvGrpSpPr>
            <a:grpSpLocks/>
          </p:cNvGrpSpPr>
          <p:nvPr/>
        </p:nvGrpSpPr>
        <p:grpSpPr bwMode="auto">
          <a:xfrm>
            <a:off x="-3175" y="1339850"/>
            <a:ext cx="3005959" cy="5518150"/>
            <a:chOff x="-2" y="845"/>
            <a:chExt cx="1934" cy="3475"/>
          </a:xfrm>
        </p:grpSpPr>
        <p:pic>
          <p:nvPicPr>
            <p:cNvPr id="244743" name="Picture 23" descr="taxes"/>
            <p:cNvPicPr>
              <a:picLocks noChangeAspect="1" noChangeArrowheads="1"/>
            </p:cNvPicPr>
            <p:nvPr/>
          </p:nvPicPr>
          <p:blipFill>
            <a:blip r:embed="rId3">
              <a:lum bright="40000" contrast="-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845"/>
              <a:ext cx="1934" cy="3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744" name="Oval 24"/>
            <p:cNvSpPr>
              <a:spLocks noChangeArrowheads="1"/>
            </p:cNvSpPr>
            <p:nvPr/>
          </p:nvSpPr>
          <p:spPr bwMode="auto">
            <a:xfrm>
              <a:off x="168" y="1554"/>
              <a:ext cx="1633" cy="148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headEnd/>
              <a:tailEnd/>
            </a:ln>
            <a:ex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ASISTENCIA</a:t>
              </a:r>
            </a:p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MEDICA </a:t>
              </a:r>
            </a:p>
            <a:p>
              <a:pPr algn="ctr">
                <a:lnSpc>
                  <a:spcPct val="110000"/>
                </a:lnSpc>
              </a:pPr>
              <a:r>
                <a:rPr lang="es-ES" dirty="0">
                  <a:solidFill>
                    <a:srgbClr val="FFFFFF"/>
                  </a:solidFill>
                  <a:latin typeface="Arial Black" pitchFamily="34" charset="0"/>
                </a:rPr>
                <a:t>INTEGRAL</a:t>
              </a:r>
            </a:p>
            <a:p>
              <a:pPr algn="ctr">
                <a:lnSpc>
                  <a:spcPct val="110000"/>
                </a:lnSpc>
              </a:pPr>
              <a:r>
                <a:rPr lang="es-ES" dirty="0" smtClean="0">
                  <a:solidFill>
                    <a:srgbClr val="FFFFFF"/>
                  </a:solidFill>
                  <a:latin typeface="Arial Black" pitchFamily="34" charset="0"/>
                </a:rPr>
                <a:t>2014</a:t>
              </a:r>
              <a:endParaRPr lang="es-ES" dirty="0">
                <a:solidFill>
                  <a:srgbClr val="FFFFFF"/>
                </a:solidFill>
                <a:latin typeface="Arial Black" pitchFamily="34" charset="0"/>
              </a:endParaRPr>
            </a:p>
          </p:txBody>
        </p:sp>
      </p:grpSp>
      <p:sp>
        <p:nvSpPr>
          <p:cNvPr id="177177" name="Text Box 25"/>
          <p:cNvSpPr txBox="1">
            <a:spLocks noChangeArrowheads="1"/>
          </p:cNvSpPr>
          <p:nvPr/>
        </p:nvSpPr>
        <p:spPr bwMode="auto">
          <a:xfrm>
            <a:off x="3002784" y="2265364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625.000  ESTUDIOS COMPLEJOS</a:t>
            </a:r>
          </a:p>
        </p:txBody>
      </p:sp>
      <p:sp>
        <p:nvSpPr>
          <p:cNvPr id="177178" name="Text Box 26"/>
          <p:cNvSpPr txBox="1">
            <a:spLocks noChangeArrowheads="1"/>
          </p:cNvSpPr>
          <p:nvPr/>
        </p:nvSpPr>
        <p:spPr bwMode="auto">
          <a:xfrm>
            <a:off x="3002784" y="2728913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115.000  CIRUGIAS</a:t>
            </a:r>
          </a:p>
        </p:txBody>
      </p:sp>
      <p:sp>
        <p:nvSpPr>
          <p:cNvPr id="177179" name="Text Box 27"/>
          <p:cNvSpPr txBox="1">
            <a:spLocks noChangeArrowheads="1"/>
          </p:cNvSpPr>
          <p:nvPr/>
        </p:nvSpPr>
        <p:spPr bwMode="auto">
          <a:xfrm>
            <a:off x="3002784" y="3181351"/>
            <a:ext cx="6903218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300.000  DIAS DE INTERNACION</a:t>
            </a:r>
          </a:p>
        </p:txBody>
      </p:sp>
      <p:sp>
        <p:nvSpPr>
          <p:cNvPr id="177182" name="Text Box 30"/>
          <p:cNvSpPr txBox="1">
            <a:spLocks noChangeArrowheads="1"/>
          </p:cNvSpPr>
          <p:nvPr/>
        </p:nvSpPr>
        <p:spPr bwMode="auto">
          <a:xfrm>
            <a:off x="3002784" y="5271591"/>
            <a:ext cx="6906391" cy="461665"/>
          </a:xfrm>
          <a:prstGeom prst="rect">
            <a:avLst/>
          </a:prstGeom>
          <a:solidFill>
            <a:srgbClr val="F3700D"/>
          </a:solidFill>
          <a:ln/>
          <a:extLst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+    </a:t>
            </a:r>
            <a:r>
              <a:rPr lang="es-ES" sz="2000" b="1" dirty="0" smtClean="0">
                <a:solidFill>
                  <a:srgbClr val="FFFFFF"/>
                </a:solidFill>
                <a:latin typeface="Arial Black" pitchFamily="34" charset="0"/>
              </a:rPr>
              <a:t>660.000</a:t>
            </a:r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  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ES" sz="2000" b="1" dirty="0" smtClean="0">
                <a:solidFill>
                  <a:srgbClr val="FFFFFF"/>
                </a:solidFill>
                <a:latin typeface="Arial Black" pitchFamily="34" charset="0"/>
              </a:rPr>
              <a:t>CASOS</a:t>
            </a:r>
            <a:r>
              <a:rPr lang="es-ES" sz="1800" b="1" dirty="0" smtClean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ES" sz="2000" b="1" dirty="0" smtClean="0">
                <a:solidFill>
                  <a:srgbClr val="FFFFFF"/>
                </a:solidFill>
                <a:latin typeface="Arial Black" pitchFamily="34" charset="0"/>
              </a:rPr>
              <a:t>NOTIFICADOS</a:t>
            </a:r>
            <a:endParaRPr lang="es-ES" sz="2000" b="1" dirty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177183" name="Text Box 31"/>
          <p:cNvSpPr txBox="1">
            <a:spLocks noChangeArrowheads="1"/>
          </p:cNvSpPr>
          <p:nvPr/>
        </p:nvSpPr>
        <p:spPr bwMode="auto">
          <a:xfrm>
            <a:off x="3002785" y="5775647"/>
            <a:ext cx="6904804" cy="461665"/>
          </a:xfrm>
          <a:prstGeom prst="rect">
            <a:avLst/>
          </a:prstGeom>
          <a:solidFill>
            <a:srgbClr val="F3700D"/>
          </a:solidFill>
          <a:ln/>
          <a:extLst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390.000  TRAB. REHABILITADOS</a:t>
            </a:r>
          </a:p>
        </p:txBody>
      </p:sp>
      <p:sp>
        <p:nvSpPr>
          <p:cNvPr id="177184" name="Text Box 32"/>
          <p:cNvSpPr txBox="1">
            <a:spLocks noChangeArrowheads="1"/>
          </p:cNvSpPr>
          <p:nvPr/>
        </p:nvSpPr>
        <p:spPr bwMode="auto">
          <a:xfrm>
            <a:off x="3015909" y="6279703"/>
            <a:ext cx="6890091" cy="461665"/>
          </a:xfrm>
          <a:prstGeom prst="rect">
            <a:avLst/>
          </a:prstGeom>
          <a:solidFill>
            <a:srgbClr val="F3700D"/>
          </a:solidFill>
          <a:ln/>
          <a:extLst/>
        </p:spPr>
        <p:style>
          <a:lnRef idx="0">
            <a:schemeClr val="dk1"/>
          </a:lnRef>
          <a:fillRef idx="1003">
            <a:schemeClr val="dk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  11.000  TRAB. RECALIFICADOS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002784" y="1797050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+ 1.044.000  AT. FARMACEUTICA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3002783" y="4725144"/>
            <a:ext cx="6903217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s-ES" dirty="0"/>
              <a:t>+ 2.640.000  TRASLADOS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3002785" y="4239497"/>
            <a:ext cx="6903215" cy="461665"/>
          </a:xfrm>
          <a:prstGeom prst="rect">
            <a:avLst/>
          </a:prstGeom>
          <a:solidFill>
            <a:schemeClr val="accent2">
              <a:lumMod val="50000"/>
            </a:schemeClr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+</a:t>
            </a:r>
            <a:r>
              <a:rPr lang="es-ES" sz="1800" b="1" dirty="0">
                <a:solidFill>
                  <a:srgbClr val="FFFFFF"/>
                </a:solidFill>
                <a:latin typeface="Arial Black" pitchFamily="34" charset="0"/>
              </a:rPr>
              <a:t> </a:t>
            </a:r>
            <a:r>
              <a:rPr lang="es-ES" sz="2000" b="1" dirty="0" smtClean="0">
                <a:solidFill>
                  <a:srgbClr val="FFFFFF"/>
                </a:solidFill>
                <a:latin typeface="Arial Black" pitchFamily="34" charset="0"/>
              </a:rPr>
              <a:t>6.475.000  </a:t>
            </a:r>
            <a:r>
              <a:rPr lang="es-ES" sz="2000" b="1" dirty="0">
                <a:solidFill>
                  <a:srgbClr val="FFFFFF"/>
                </a:solidFill>
                <a:latin typeface="Arial Black" pitchFamily="34" charset="0"/>
              </a:rPr>
              <a:t>SESIONES DE REHABILITACION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3002784" y="3645024"/>
            <a:ext cx="6903217" cy="461665"/>
          </a:xfrm>
          <a:prstGeom prst="rect">
            <a:avLst/>
          </a:prstGeom>
          <a:solidFill>
            <a:srgbClr val="006666"/>
          </a:solidFill>
          <a:ln/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s-AR"/>
            </a:defPPr>
            <a:lvl1pPr>
              <a:lnSpc>
                <a:spcPct val="120000"/>
              </a:lnSpc>
              <a:defRPr b="1">
                <a:solidFill>
                  <a:srgbClr val="FFFFFF"/>
                </a:solidFill>
                <a:latin typeface="Arial Black" pitchFamily="34" charset="0"/>
              </a:defRPr>
            </a:lvl1pPr>
            <a:lvl2pPr marL="742950" indent="-285750" eaLnBrk="0" hangingPunct="0">
              <a:defRPr sz="2400">
                <a:latin typeface="Times New Roman" pitchFamily="18" charset="0"/>
              </a:defRPr>
            </a:lvl2pPr>
            <a:lvl3pPr marL="1143000" indent="-228600" eaLnBrk="0" hangingPunct="0">
              <a:defRPr sz="2400">
                <a:latin typeface="Times New Roman" pitchFamily="18" charset="0"/>
              </a:defRPr>
            </a:lvl3pPr>
            <a:lvl4pPr marL="1600200" indent="-228600" eaLnBrk="0" hangingPunct="0">
              <a:defRPr sz="2400">
                <a:latin typeface="Times New Roman" pitchFamily="18" charset="0"/>
              </a:defRPr>
            </a:lvl4pPr>
            <a:lvl5pPr marL="2057400" indent="-228600" eaLnBrk="0" hangingPunct="0">
              <a:defRPr sz="24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itchFamily="18" charset="0"/>
              </a:defRPr>
            </a:lvl9pPr>
          </a:lstStyle>
          <a:p>
            <a:r>
              <a:rPr lang="es-ES" dirty="0"/>
              <a:t>+    975.000  RADIOGRAFIAS</a:t>
            </a:r>
          </a:p>
        </p:txBody>
      </p:sp>
      <p:sp>
        <p:nvSpPr>
          <p:cNvPr id="19" name="Oval 29"/>
          <p:cNvSpPr>
            <a:spLocks noChangeArrowheads="1"/>
          </p:cNvSpPr>
          <p:nvPr/>
        </p:nvSpPr>
        <p:spPr bwMode="auto">
          <a:xfrm>
            <a:off x="7848601" y="826991"/>
            <a:ext cx="2025465" cy="1746446"/>
          </a:xfrm>
          <a:prstGeom prst="ellipse">
            <a:avLst/>
          </a:prstGeom>
          <a:ln>
            <a:headEnd/>
            <a:tailEnd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Cerca de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6</a:t>
            </a:r>
            <a:r>
              <a:rPr lang="es-ES" sz="16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millones de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prestaciones </a:t>
            </a:r>
          </a:p>
          <a:p>
            <a:pPr algn="ctr"/>
            <a:r>
              <a:rPr lang="es-ES" sz="1600" dirty="0">
                <a:solidFill>
                  <a:schemeClr val="tx1"/>
                </a:solidFill>
                <a:latin typeface="Arial Black" pitchFamily="34" charset="0"/>
              </a:rPr>
              <a:t>asistenciales</a:t>
            </a:r>
          </a:p>
        </p:txBody>
      </p:sp>
    </p:spTree>
    <p:extLst>
      <p:ext uri="{BB962C8B-B14F-4D97-AF65-F5344CB8AC3E}">
        <p14:creationId xmlns:p14="http://schemas.microsoft.com/office/powerpoint/2010/main" val="420451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4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8" grpId="0"/>
      <p:bldP spid="177156" grpId="0" animBg="1"/>
      <p:bldP spid="177177" grpId="0" animBg="1"/>
      <p:bldP spid="177178" grpId="0" animBg="1"/>
      <p:bldP spid="177179" grpId="0" animBg="1"/>
      <p:bldP spid="177182" grpId="0" animBg="1"/>
      <p:bldP spid="177183" grpId="0" animBg="1"/>
      <p:bldP spid="177184" grpId="0" animBg="1"/>
      <p:bldP spid="18" grpId="0" animBg="1"/>
      <p:bldP spid="20" grpId="0" animBg="1"/>
      <p:bldP spid="22" grpId="0" animBg="1"/>
      <p:bldP spid="21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4" name="Text Box 4"/>
          <p:cNvSpPr txBox="1">
            <a:spLocks noChangeArrowheads="1"/>
          </p:cNvSpPr>
          <p:nvPr/>
        </p:nvSpPr>
        <p:spPr bwMode="auto">
          <a:xfrm>
            <a:off x="2405063" y="90488"/>
            <a:ext cx="5197475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RESULTADOS DE RECALIFICART</a:t>
            </a:r>
          </a:p>
        </p:txBody>
      </p:sp>
      <p:grpSp>
        <p:nvGrpSpPr>
          <p:cNvPr id="179218" name="Group 18"/>
          <p:cNvGrpSpPr>
            <a:grpSpLocks/>
          </p:cNvGrpSpPr>
          <p:nvPr/>
        </p:nvGrpSpPr>
        <p:grpSpPr bwMode="auto">
          <a:xfrm>
            <a:off x="3584376" y="3402331"/>
            <a:ext cx="6337499" cy="1223962"/>
            <a:chOff x="2167" y="1979"/>
            <a:chExt cx="4128" cy="771"/>
          </a:xfrm>
        </p:grpSpPr>
        <p:sp>
          <p:nvSpPr>
            <p:cNvPr id="179211" name="Text Box 11"/>
            <p:cNvSpPr txBox="1">
              <a:spLocks noChangeArrowheads="1"/>
            </p:cNvSpPr>
            <p:nvPr/>
          </p:nvSpPr>
          <p:spPr bwMode="auto">
            <a:xfrm>
              <a:off x="2439" y="2131"/>
              <a:ext cx="3856" cy="45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REINSERTADOS</a:t>
              </a:r>
            </a:p>
            <a:p>
              <a:pPr algn="r">
                <a:lnSpc>
                  <a:spcPct val="7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9212" name="Oval 12"/>
            <p:cNvSpPr>
              <a:spLocks noChangeArrowheads="1"/>
            </p:cNvSpPr>
            <p:nvPr/>
          </p:nvSpPr>
          <p:spPr bwMode="auto">
            <a:xfrm>
              <a:off x="2167" y="1979"/>
              <a:ext cx="862" cy="77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Black" pitchFamily="34" charset="0"/>
                </a:rPr>
                <a:t>28%</a:t>
              </a:r>
              <a:endParaRPr lang="es-E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79219" name="Group 19"/>
          <p:cNvGrpSpPr>
            <a:grpSpLocks/>
          </p:cNvGrpSpPr>
          <p:nvPr/>
        </p:nvGrpSpPr>
        <p:grpSpPr bwMode="auto">
          <a:xfrm>
            <a:off x="3584375" y="4770756"/>
            <a:ext cx="6337500" cy="1223962"/>
            <a:chOff x="2167" y="2841"/>
            <a:chExt cx="4083" cy="771"/>
          </a:xfrm>
        </p:grpSpPr>
        <p:sp>
          <p:nvSpPr>
            <p:cNvPr id="179215" name="Text Box 15"/>
            <p:cNvSpPr txBox="1">
              <a:spLocks noChangeArrowheads="1"/>
            </p:cNvSpPr>
            <p:nvPr/>
          </p:nvSpPr>
          <p:spPr bwMode="auto">
            <a:xfrm>
              <a:off x="2394" y="2971"/>
              <a:ext cx="3856" cy="459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r">
                <a:lnSpc>
                  <a:spcPct val="40000"/>
                </a:lnSpc>
              </a:pPr>
              <a:endParaRPr lang="es-ES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REUBICADOS</a:t>
              </a:r>
            </a:p>
            <a:p>
              <a:pPr algn="r">
                <a:lnSpc>
                  <a:spcPct val="70000"/>
                </a:lnSpc>
              </a:pPr>
              <a:endParaRPr lang="es-ES" sz="1400" b="1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179216" name="Oval 16"/>
            <p:cNvSpPr>
              <a:spLocks noChangeArrowheads="1"/>
            </p:cNvSpPr>
            <p:nvPr/>
          </p:nvSpPr>
          <p:spPr bwMode="auto">
            <a:xfrm>
              <a:off x="2167" y="2841"/>
              <a:ext cx="862" cy="771"/>
            </a:xfrm>
            <a:prstGeom prst="ellipse">
              <a:avLst/>
            </a:prstGeom>
            <a:solidFill>
              <a:srgbClr val="5F5F5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2400" dirty="0" smtClean="0">
                  <a:solidFill>
                    <a:schemeClr val="bg1"/>
                  </a:solidFill>
                  <a:latin typeface="Arial Black" pitchFamily="34" charset="0"/>
                </a:rPr>
                <a:t>37%</a:t>
              </a:r>
              <a:endParaRPr lang="es-ES" sz="2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sp>
        <p:nvSpPr>
          <p:cNvPr id="179217" name="Rectangle 17"/>
          <p:cNvSpPr>
            <a:spLocks noChangeArrowheads="1"/>
          </p:cNvSpPr>
          <p:nvPr/>
        </p:nvSpPr>
        <p:spPr bwMode="auto">
          <a:xfrm>
            <a:off x="5168701" y="2394268"/>
            <a:ext cx="2298264" cy="4508500"/>
          </a:xfrm>
          <a:prstGeom prst="rect">
            <a:avLst/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Cerca de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DOS TERCIOS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vuelven a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REINSERTARSE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en el mercado </a:t>
            </a:r>
          </a:p>
          <a:p>
            <a:pPr algn="ctr">
              <a:lnSpc>
                <a:spcPct val="110000"/>
              </a:lnSpc>
            </a:pPr>
            <a:r>
              <a:rPr lang="es-ES" sz="1600" dirty="0">
                <a:solidFill>
                  <a:schemeClr val="bg1"/>
                </a:solidFill>
                <a:latin typeface="Arial Black" pitchFamily="34" charset="0"/>
              </a:rPr>
              <a:t>laboral</a:t>
            </a:r>
          </a:p>
        </p:txBody>
      </p:sp>
      <p:sp>
        <p:nvSpPr>
          <p:cNvPr id="179220" name="Text Box 20"/>
          <p:cNvSpPr txBox="1">
            <a:spLocks noChangeArrowheads="1"/>
          </p:cNvSpPr>
          <p:nvPr/>
        </p:nvSpPr>
        <p:spPr bwMode="auto">
          <a:xfrm>
            <a:off x="3297238" y="2052638"/>
            <a:ext cx="6608762" cy="732508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De los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6.504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trabajadores </a:t>
            </a: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atendidos a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Julio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2016</a:t>
            </a: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311525" y="1289050"/>
            <a:ext cx="6610350" cy="822325"/>
          </a:xfrm>
          <a:prstGeom prst="rect">
            <a:avLst/>
          </a:prstGeom>
          <a:solidFill>
            <a:srgbClr val="9A8B07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70000"/>
              </a:lnSpc>
            </a:pPr>
            <a:r>
              <a:rPr lang="es-ES" b="1">
                <a:solidFill>
                  <a:srgbClr val="FFFFFF"/>
                </a:solidFill>
                <a:latin typeface="Arial Black" pitchFamily="34" charset="0"/>
              </a:rPr>
              <a:t>CENTRO MODELO</a:t>
            </a:r>
          </a:p>
          <a:p>
            <a:pPr algn="r" eaLnBrk="1" hangingPunct="1">
              <a:lnSpc>
                <a:spcPct val="30000"/>
              </a:lnSpc>
            </a:pPr>
            <a:endParaRPr lang="es-ES" b="1">
              <a:solidFill>
                <a:srgbClr val="FFFFFF"/>
              </a:solidFill>
              <a:latin typeface="Arial Black" pitchFamily="34" charset="0"/>
            </a:endParaRPr>
          </a:p>
        </p:txBody>
      </p:sp>
      <p:pic>
        <p:nvPicPr>
          <p:cNvPr id="4" name="3 Imagen" descr="Recorte de pantalla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8000"/>
            <a:ext cx="3403030" cy="558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/>
      <p:bldP spid="179217" grpId="0" animBg="1"/>
      <p:bldP spid="17922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411163" y="90488"/>
            <a:ext cx="92519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s-ES" sz="2200">
                <a:solidFill>
                  <a:schemeClr val="bg1"/>
                </a:solidFill>
                <a:latin typeface="Arial Black" pitchFamily="34" charset="0"/>
              </a:rPr>
              <a:t>IMPACTO DEL SERVICIO EN LOS ESTADOS DE RESULTADO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297238" y="1628775"/>
            <a:ext cx="6608762" cy="74347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600" b="1" dirty="0">
                <a:solidFill>
                  <a:schemeClr val="bg1"/>
                </a:solidFill>
                <a:latin typeface="Arial Black" pitchFamily="34" charset="0"/>
              </a:rPr>
              <a:t>A </a:t>
            </a:r>
            <a:r>
              <a:rPr lang="es-ES" sz="1600" b="1" dirty="0" smtClean="0">
                <a:solidFill>
                  <a:schemeClr val="bg1"/>
                </a:solidFill>
                <a:latin typeface="Arial Black" pitchFamily="34" charset="0"/>
              </a:rPr>
              <a:t>Marzo 2016 </a:t>
            </a: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70000"/>
              </a:lnSpc>
            </a:pPr>
            <a:endParaRPr lang="es-ES" sz="16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3300412" y="5377595"/>
            <a:ext cx="6608763" cy="1480405"/>
          </a:xfrm>
          <a:prstGeom prst="rect">
            <a:avLst/>
          </a:prstGeom>
          <a:solidFill>
            <a:srgbClr val="CC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0000"/>
              </a:lnSpc>
            </a:pPr>
            <a:endParaRPr lang="es-ES" sz="2000" b="1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60000"/>
              </a:lnSpc>
            </a:pPr>
            <a:r>
              <a:rPr lang="es-ES" sz="1400" b="1" dirty="0" smtClean="0">
                <a:solidFill>
                  <a:srgbClr val="002060"/>
                </a:solidFill>
                <a:latin typeface="Arial Black" pitchFamily="34" charset="0"/>
              </a:rPr>
              <a:t>Ubicándose 16,8 puntos por encima de Marzo de 2010</a:t>
            </a:r>
          </a:p>
          <a:p>
            <a:pPr algn="r" eaLnBrk="1" hangingPunct="1">
              <a:lnSpc>
                <a:spcPct val="160000"/>
              </a:lnSpc>
            </a:pPr>
            <a:endParaRPr lang="es-ES" sz="1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60000"/>
              </a:lnSpc>
            </a:pPr>
            <a:endParaRPr lang="es-ES" sz="10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pPr algn="r" eaLnBrk="1" hangingPunct="1">
              <a:lnSpc>
                <a:spcPct val="120000"/>
              </a:lnSpc>
            </a:pPr>
            <a:r>
              <a:rPr lang="es-ES" sz="1350" b="1" dirty="0" smtClean="0">
                <a:solidFill>
                  <a:srgbClr val="002060"/>
                </a:solidFill>
                <a:latin typeface="Arial Black" pitchFamily="34" charset="0"/>
              </a:rPr>
              <a:t>Y 6,6 puntos por arriba de la variación interanual (Marzo 2015)</a:t>
            </a:r>
          </a:p>
          <a:p>
            <a:pPr algn="r" eaLnBrk="1" hangingPunct="1">
              <a:lnSpc>
                <a:spcPct val="120000"/>
              </a:lnSpc>
            </a:pPr>
            <a:r>
              <a:rPr lang="es-ES" sz="1350" b="1" dirty="0" smtClean="0"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r" eaLnBrk="1" hangingPunct="1">
              <a:lnSpc>
                <a:spcPct val="10000"/>
              </a:lnSpc>
            </a:pPr>
            <a:endParaRPr lang="es-ES" sz="1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187405" name="Picture 13" descr="proyeccion%20de%20gast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297238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7407" name="Group 15"/>
          <p:cNvGrpSpPr>
            <a:grpSpLocks/>
          </p:cNvGrpSpPr>
          <p:nvPr/>
        </p:nvGrpSpPr>
        <p:grpSpPr bwMode="auto">
          <a:xfrm>
            <a:off x="2792413" y="2060575"/>
            <a:ext cx="7116762" cy="3409950"/>
            <a:chOff x="1759" y="1298"/>
            <a:chExt cx="4483" cy="2148"/>
          </a:xfrm>
        </p:grpSpPr>
        <p:sp>
          <p:nvSpPr>
            <p:cNvPr id="248839" name="Text Box 6"/>
            <p:cNvSpPr txBox="1">
              <a:spLocks noChangeArrowheads="1"/>
            </p:cNvSpPr>
            <p:nvPr/>
          </p:nvSpPr>
          <p:spPr bwMode="auto">
            <a:xfrm>
              <a:off x="2077" y="1485"/>
              <a:ext cx="4165" cy="1961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lnSpc>
                  <a:spcPct val="40000"/>
                </a:lnSpc>
              </a:pPr>
              <a:endParaRPr lang="es-ES" sz="20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140000"/>
                </a:lnSpc>
              </a:pPr>
              <a:endParaRPr lang="es-ES" sz="20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120000"/>
                </a:lnSpc>
              </a:pPr>
              <a:r>
                <a:rPr lang="es-ES" sz="2000" b="1" dirty="0">
                  <a:solidFill>
                    <a:schemeClr val="bg1"/>
                  </a:solidFill>
                  <a:latin typeface="Arial Black" pitchFamily="34" charset="0"/>
                </a:rPr>
                <a:t>De la prima se ASIGNA </a:t>
              </a:r>
            </a:p>
            <a:p>
              <a:pPr algn="r" eaLnBrk="1" hangingPunct="1">
                <a:lnSpc>
                  <a:spcPct val="120000"/>
                </a:lnSpc>
              </a:pPr>
              <a:r>
                <a:rPr lang="es-ES" sz="2000" b="1" dirty="0">
                  <a:solidFill>
                    <a:schemeClr val="bg1"/>
                  </a:solidFill>
                  <a:latin typeface="Arial Black" pitchFamily="34" charset="0"/>
                </a:rPr>
                <a:t>A </a:t>
              </a:r>
              <a:r>
                <a:rPr lang="es-ES" sz="3600" b="1" dirty="0">
                  <a:solidFill>
                    <a:schemeClr val="bg1"/>
                  </a:solidFill>
                  <a:latin typeface="Arial Black" pitchFamily="34" charset="0"/>
                </a:rPr>
                <a:t>PRESTACIONES</a:t>
              </a:r>
            </a:p>
            <a:p>
              <a:pPr algn="r" eaLnBrk="1" hangingPunct="1">
                <a:lnSpc>
                  <a:spcPct val="120000"/>
                </a:lnSpc>
              </a:pPr>
              <a:r>
                <a:rPr lang="es-ES" b="1" dirty="0">
                  <a:solidFill>
                    <a:schemeClr val="bg1"/>
                  </a:solidFill>
                  <a:latin typeface="Arial Black" pitchFamily="34" charset="0"/>
                </a:rPr>
                <a:t>(dinerarias y médicas)</a:t>
              </a:r>
            </a:p>
            <a:p>
              <a:pPr algn="r" eaLnBrk="1" hangingPunct="1">
                <a:lnSpc>
                  <a:spcPct val="120000"/>
                </a:lnSpc>
              </a:pPr>
              <a:endParaRPr lang="es-ES" sz="2000" b="1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170000"/>
                </a:lnSpc>
              </a:pPr>
              <a:endParaRPr lang="es-ES" sz="2000" b="1" u="sng" dirty="0">
                <a:solidFill>
                  <a:schemeClr val="bg1"/>
                </a:solidFill>
                <a:latin typeface="Arial Black" pitchFamily="34" charset="0"/>
              </a:endParaRPr>
            </a:p>
            <a:p>
              <a:pPr algn="r" eaLnBrk="1" hangingPunct="1">
                <a:lnSpc>
                  <a:spcPct val="60000"/>
                </a:lnSpc>
              </a:pPr>
              <a:endParaRPr lang="es-ES" sz="1400" b="1" u="sng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  <p:sp>
          <p:nvSpPr>
            <p:cNvPr id="248840" name="Oval 14"/>
            <p:cNvSpPr>
              <a:spLocks noChangeArrowheads="1"/>
            </p:cNvSpPr>
            <p:nvPr/>
          </p:nvSpPr>
          <p:spPr bwMode="auto">
            <a:xfrm>
              <a:off x="1759" y="1298"/>
              <a:ext cx="1588" cy="1355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s-ES" sz="4400" dirty="0" smtClean="0">
                  <a:solidFill>
                    <a:schemeClr val="bg1"/>
                  </a:solidFill>
                  <a:latin typeface="Arial Black" pitchFamily="34" charset="0"/>
                </a:rPr>
                <a:t>92,9	%</a:t>
              </a:r>
              <a:endParaRPr lang="es-ES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7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7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7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/>
      <p:bldP spid="187396" grpId="0" animBg="1"/>
      <p:bldP spid="187401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20721</TotalTime>
  <Words>1323</Words>
  <Application>Microsoft Office PowerPoint</Application>
  <PresentationFormat>A4 (210 x 297 mm)</PresentationFormat>
  <Paragraphs>549</Paragraphs>
  <Slides>25</Slides>
  <Notes>25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Uart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</dc:creator>
  <cp:lastModifiedBy>Martina</cp:lastModifiedBy>
  <cp:revision>1182</cp:revision>
  <cp:lastPrinted>2015-04-08T18:37:15Z</cp:lastPrinted>
  <dcterms:created xsi:type="dcterms:W3CDTF">2009-06-04T00:34:19Z</dcterms:created>
  <dcterms:modified xsi:type="dcterms:W3CDTF">2016-08-05T18:25:21Z</dcterms:modified>
</cp:coreProperties>
</file>