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58" r:id="rId6"/>
    <p:sldId id="260" r:id="rId7"/>
    <p:sldId id="380" r:id="rId8"/>
    <p:sldId id="262" r:id="rId9"/>
    <p:sldId id="263" r:id="rId10"/>
    <p:sldId id="340" r:id="rId11"/>
    <p:sldId id="376" r:id="rId12"/>
    <p:sldId id="377" r:id="rId13"/>
    <p:sldId id="348" r:id="rId14"/>
    <p:sldId id="269" r:id="rId15"/>
    <p:sldId id="270" r:id="rId16"/>
    <p:sldId id="313" r:id="rId17"/>
    <p:sldId id="274" r:id="rId18"/>
    <p:sldId id="275" r:id="rId19"/>
    <p:sldId id="276" r:id="rId20"/>
    <p:sldId id="277" r:id="rId21"/>
    <p:sldId id="278" r:id="rId22"/>
    <p:sldId id="318" r:id="rId23"/>
    <p:sldId id="332" r:id="rId24"/>
    <p:sldId id="324" r:id="rId25"/>
    <p:sldId id="333" r:id="rId26"/>
    <p:sldId id="320" r:id="rId27"/>
    <p:sldId id="334" r:id="rId28"/>
    <p:sldId id="379" r:id="rId29"/>
    <p:sldId id="294" r:id="rId30"/>
    <p:sldId id="309" r:id="rId31"/>
    <p:sldId id="312" r:id="rId32"/>
    <p:sldId id="286" r:id="rId33"/>
    <p:sldId id="287" r:id="rId34"/>
    <p:sldId id="339" r:id="rId35"/>
    <p:sldId id="289" r:id="rId36"/>
    <p:sldId id="325" r:id="rId37"/>
    <p:sldId id="327" r:id="rId38"/>
    <p:sldId id="31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71"/>
    <a:srgbClr val="BF9000"/>
    <a:srgbClr val="C15713"/>
    <a:srgbClr val="D1E1D6"/>
    <a:srgbClr val="A2C2AD"/>
    <a:srgbClr val="4472C4"/>
    <a:srgbClr val="FFCC00"/>
    <a:srgbClr val="003300"/>
    <a:srgbClr val="ED7D31"/>
    <a:srgbClr val="C8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>
      <p:cViewPr>
        <p:scale>
          <a:sx n="112" d="100"/>
          <a:sy n="112" d="100"/>
        </p:scale>
        <p:origin x="-4884" y="-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B7EAD868-5F7D-4138-88EE-09D289EE1031}"/>
    <pc:docChg chg="modSld">
      <pc:chgData name="Andros Perez Moreno" userId="851bc512-56cd-4979-95b8-dad28eb54ed1" providerId="ADAL" clId="{B7EAD868-5F7D-4138-88EE-09D289EE1031}" dt="2024-03-11T16:12:15.792" v="53"/>
      <pc:docMkLst>
        <pc:docMk/>
      </pc:docMkLst>
      <pc:sldChg chg="modSp mod">
        <pc:chgData name="Andros Perez Moreno" userId="851bc512-56cd-4979-95b8-dad28eb54ed1" providerId="ADAL" clId="{B7EAD868-5F7D-4138-88EE-09D289EE1031}" dt="2024-03-11T16:12:15.792" v="53"/>
        <pc:sldMkLst>
          <pc:docMk/>
          <pc:sldMk cId="524776101" sldId="318"/>
        </pc:sldMkLst>
        <pc:graphicFrameChg chg="mod">
          <ac:chgData name="Andros Perez Moreno" userId="851bc512-56cd-4979-95b8-dad28eb54ed1" providerId="ADAL" clId="{B7EAD868-5F7D-4138-88EE-09D289EE1031}" dt="2024-03-11T16:12:15.792" v="53"/>
          <ac:graphicFrameMkLst>
            <pc:docMk/>
            <pc:sldMk cId="524776101" sldId="318"/>
            <ac:graphicFrameMk id="20" creationId="{00000000-0008-0000-0100-000002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Hoja1!$B$2:$B$5</c:f>
              <c:numCache>
                <c:formatCode>#,##0</c:formatCode>
                <c:ptCount val="3"/>
                <c:pt idx="0">
                  <c:v>165000</c:v>
                </c:pt>
                <c:pt idx="1">
                  <c:v>420000</c:v>
                </c:pt>
                <c:pt idx="2">
                  <c:v>70000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Hoja1!$D$2:$D$5</c:f>
              <c:numCache>
                <c:formatCode>#,##0</c:formatCode>
                <c:ptCount val="3"/>
                <c:pt idx="0">
                  <c:v>812615</c:v>
                </c:pt>
                <c:pt idx="1">
                  <c:v>1333395</c:v>
                </c:pt>
                <c:pt idx="2">
                  <c:v>603362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3"/>
                      <c:pt idx="0">
                        <c:v>VISITAS</c:v>
                      </c:pt>
                      <c:pt idx="1">
                        <c:v>RECOMENDACIONES</c:v>
                      </c:pt>
                      <c:pt idx="2">
                        <c:v>DENUNCIAS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-1.483860774289751E-4"/>
                  <c:y val="-0.1728165831820894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44.609</a:t>
                    </a:r>
                  </a:p>
                </c:rich>
              </c:tx>
              <c:numFmt formatCode="#,##0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6848974983513E-2"/>
                      <c:h val="7.02380770710252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layout>
                <c:manualLayout>
                  <c:x val="-1.1852221278918138E-3"/>
                  <c:y val="-0.276229671957092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79.129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dLbl>
              <c:idx val="19"/>
              <c:layout>
                <c:manualLayout>
                  <c:x val="-3.5556663836754411E-3"/>
                  <c:y val="-0.328591402325149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93.660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B8FE-424A-8A9D-146D14A43561}"/>
                </c:ext>
              </c:extLst>
            </c:dLbl>
            <c:dLbl>
              <c:idx val="20"/>
              <c:layout>
                <c:manualLayout>
                  <c:x val="0"/>
                  <c:y val="-0.404397398164865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F1-474B-B013-D42C18A7CFC6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Sheet1!$B$2:$V$2</c:f>
              <c:numCache>
                <c:formatCode>General</c:formatCode>
                <c:ptCount val="21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  <c:pt idx="20" formatCode="#,##0">
                  <c:v>117348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dirty="0"/>
                      <a:t>80.000</a:t>
                    </a:r>
                  </a:p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Sheet1!$B$1:$V$1</c:f>
              <c:numCache>
                <c:formatCode>General</c:formatCode>
                <c:ptCount val="2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</c:numCache>
            </c:numRef>
          </c:cat>
          <c:val>
            <c:numRef>
              <c:f>Sheet1!$B$3:$V$3</c:f>
              <c:numCache>
                <c:formatCode>General</c:formatCode>
                <c:ptCount val="21"/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22357815220314E-2"/>
          <c:y val="0.14625844653430861"/>
          <c:w val="0.87651877666801914"/>
          <c:h val="0.71529658655520734"/>
        </c:manualLayout>
      </c:layout>
      <c:lineChart>
        <c:grouping val="standard"/>
        <c:varyColors val="0"/>
        <c:ser>
          <c:idx val="0"/>
          <c:order val="0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76"/>
              <c:layout>
                <c:manualLayout>
                  <c:x val="1.9662738448334691E-2"/>
                  <c:y val="-0.1437652385928247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5.310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65F-4BEB-BE84-6B2AD354BA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(2)'!$B$1:$CA$1</c:f>
              <c:numCache>
                <c:formatCode>mmm\-yy</c:formatCode>
                <c:ptCount val="7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</c:numCache>
            </c:numRef>
          </c:cat>
          <c:val>
            <c:numRef>
              <c:f>'Prov destacadas (2)'!$B$2:$CA$2</c:f>
              <c:numCache>
                <c:formatCode>#,##0</c:formatCode>
                <c:ptCount val="78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>
                  <c:v>1172.4761877449182</c:v>
                </c:pt>
                <c:pt idx="35">
                  <c:v>12.352690301087813</c:v>
                </c:pt>
                <c:pt idx="36">
                  <c:v>32.9405074695675</c:v>
                </c:pt>
                <c:pt idx="37">
                  <c:v>119.40933957718219</c:v>
                </c:pt>
                <c:pt idx="38">
                  <c:v>205.87817168479688</c:v>
                </c:pt>
                <c:pt idx="39">
                  <c:v>492.04883032666459</c:v>
                </c:pt>
                <c:pt idx="40">
                  <c:v>1089.0955282125756</c:v>
                </c:pt>
                <c:pt idx="41">
                  <c:v>1198.2109592055178</c:v>
                </c:pt>
                <c:pt idx="42">
                  <c:v>1432.9120749261863</c:v>
                </c:pt>
                <c:pt idx="43">
                  <c:v>1309.3851719153083</c:v>
                </c:pt>
                <c:pt idx="44">
                  <c:v>1097.3306550799675</c:v>
                </c:pt>
                <c:pt idx="45">
                  <c:v>1733.4942055859899</c:v>
                </c:pt>
                <c:pt idx="46">
                  <c:v>2072.1637980074806</c:v>
                </c:pt>
                <c:pt idx="47">
                  <c:v>2918.3230836319958</c:v>
                </c:pt>
                <c:pt idx="48">
                  <c:v>3150.9654176358163</c:v>
                </c:pt>
                <c:pt idx="49">
                  <c:v>1726.2884695770219</c:v>
                </c:pt>
                <c:pt idx="50">
                  <c:v>3133.4657730426088</c:v>
                </c:pt>
                <c:pt idx="51">
                  <c:v>2888.4707487377004</c:v>
                </c:pt>
                <c:pt idx="52">
                  <c:v>2677.4456227607834</c:v>
                </c:pt>
                <c:pt idx="53">
                  <c:v>2781.4140994616059</c:v>
                </c:pt>
                <c:pt idx="54">
                  <c:v>2358.3344566493483</c:v>
                </c:pt>
                <c:pt idx="55">
                  <c:v>2835.0322168243415</c:v>
                </c:pt>
                <c:pt idx="56">
                  <c:v>2864.1249041165943</c:v>
                </c:pt>
                <c:pt idx="57">
                  <c:v>2835.0322168243415</c:v>
                </c:pt>
                <c:pt idx="58">
                  <c:v>2932.3422398363587</c:v>
                </c:pt>
                <c:pt idx="59">
                  <c:v>3032.6618511889542</c:v>
                </c:pt>
                <c:pt idx="60">
                  <c:v>2275.2487854768601</c:v>
                </c:pt>
                <c:pt idx="61">
                  <c:v>4674.8938890309382</c:v>
                </c:pt>
                <c:pt idx="62">
                  <c:v>4300.7017386857578</c:v>
                </c:pt>
                <c:pt idx="63">
                  <c:v>3763.9918179493734</c:v>
                </c:pt>
                <c:pt idx="64">
                  <c:v>4262.5802863717718</c:v>
                </c:pt>
                <c:pt idx="65">
                  <c:v>3184.144464331373</c:v>
                </c:pt>
                <c:pt idx="66">
                  <c:v>4789.2582459728965</c:v>
                </c:pt>
                <c:pt idx="67">
                  <c:v>5243.7060854001529</c:v>
                </c:pt>
                <c:pt idx="68">
                  <c:v>3934.5351572487853</c:v>
                </c:pt>
                <c:pt idx="69">
                  <c:v>4822.3637177192531</c:v>
                </c:pt>
                <c:pt idx="70">
                  <c:v>4679.9098695985676</c:v>
                </c:pt>
                <c:pt idx="71">
                  <c:v>2796.9107645103554</c:v>
                </c:pt>
                <c:pt idx="72">
                  <c:v>5399.2014829966756</c:v>
                </c:pt>
                <c:pt idx="73">
                  <c:v>4610.6893377652768</c:v>
                </c:pt>
                <c:pt idx="74">
                  <c:v>4162.2606750191762</c:v>
                </c:pt>
                <c:pt idx="75">
                  <c:v>4029.8387880337509</c:v>
                </c:pt>
                <c:pt idx="76">
                  <c:v>3786.0621324469444</c:v>
                </c:pt>
                <c:pt idx="77">
                  <c:v>5309.96320525586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C-B98B-471F-AE45-037C5E6F2C5B}"/>
            </c:ext>
          </c:extLst>
        </c:ser>
        <c:ser>
          <c:idx val="1"/>
          <c:order val="1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5F-4BEB-BE84-6B2AD354BAD6}"/>
                </c:ext>
              </c:extLst>
            </c:dLbl>
            <c:dLbl>
              <c:idx val="77"/>
              <c:layout>
                <c:manualLayout>
                  <c:x val="0"/>
                  <c:y val="-2.21177290142799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(2)'!$B$1:$CA$1</c:f>
              <c:numCache>
                <c:formatCode>mmm\-yy</c:formatCode>
                <c:ptCount val="7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</c:numCache>
            </c:numRef>
          </c:cat>
          <c:val>
            <c:numRef>
              <c:f>'Prov destacadas (2)'!$B$3:$CA$3</c:f>
              <c:numCache>
                <c:formatCode>#,##0</c:formatCode>
                <c:ptCount val="78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>
                  <c:v>1169.3880151696462</c:v>
                </c:pt>
                <c:pt idx="35">
                  <c:v>26.764162319023594</c:v>
                </c:pt>
                <c:pt idx="36">
                  <c:v>39.116852620111409</c:v>
                </c:pt>
                <c:pt idx="37">
                  <c:v>79.263096098646798</c:v>
                </c:pt>
                <c:pt idx="38">
                  <c:v>162.64375563098955</c:v>
                </c:pt>
                <c:pt idx="39">
                  <c:v>582.63522586797524</c:v>
                </c:pt>
                <c:pt idx="40">
                  <c:v>592.92913445221507</c:v>
                </c:pt>
                <c:pt idx="41">
                  <c:v>588.81157101851909</c:v>
                </c:pt>
                <c:pt idx="42">
                  <c:v>655.72197681607804</c:v>
                </c:pt>
                <c:pt idx="43">
                  <c:v>546.60654582313578</c:v>
                </c:pt>
                <c:pt idx="44">
                  <c:v>891.45248339517047</c:v>
                </c:pt>
                <c:pt idx="45">
                  <c:v>1433.9414657846103</c:v>
                </c:pt>
                <c:pt idx="46">
                  <c:v>1049.9786755924642</c:v>
                </c:pt>
                <c:pt idx="47">
                  <c:v>1381.442532004987</c:v>
                </c:pt>
                <c:pt idx="48">
                  <c:v>1600.7027848492958</c:v>
                </c:pt>
                <c:pt idx="49">
                  <c:v>1105.5657819473593</c:v>
                </c:pt>
                <c:pt idx="50">
                  <c:v>1335.1199433759077</c:v>
                </c:pt>
                <c:pt idx="51">
                  <c:v>1873.4913623316518</c:v>
                </c:pt>
                <c:pt idx="52">
                  <c:v>1467.9113641126019</c:v>
                </c:pt>
                <c:pt idx="53">
                  <c:v>1403.0597400318909</c:v>
                </c:pt>
                <c:pt idx="54">
                  <c:v>1343.3550702432997</c:v>
                </c:pt>
                <c:pt idx="55">
                  <c:v>1373.3754794170288</c:v>
                </c:pt>
                <c:pt idx="56">
                  <c:v>1431.5608540015342</c:v>
                </c:pt>
                <c:pt idx="57">
                  <c:v>1175.7458450524161</c:v>
                </c:pt>
                <c:pt idx="58">
                  <c:v>1335.2540271030427</c:v>
                </c:pt>
                <c:pt idx="59">
                  <c:v>1103.5157248785476</c:v>
                </c:pt>
                <c:pt idx="60">
                  <c:v>745.37471234978261</c:v>
                </c:pt>
                <c:pt idx="61">
                  <c:v>1812.7753771413959</c:v>
                </c:pt>
                <c:pt idx="62">
                  <c:v>3400.8348248529787</c:v>
                </c:pt>
                <c:pt idx="63">
                  <c:v>2368.5460240347738</c:v>
                </c:pt>
                <c:pt idx="64">
                  <c:v>2254.1816670928151</c:v>
                </c:pt>
                <c:pt idx="65">
                  <c:v>1655.2735873178215</c:v>
                </c:pt>
                <c:pt idx="66">
                  <c:v>2374.5652007159292</c:v>
                </c:pt>
                <c:pt idx="67">
                  <c:v>3566.3621835847607</c:v>
                </c:pt>
                <c:pt idx="68">
                  <c:v>2916.2911020199435</c:v>
                </c:pt>
                <c:pt idx="69">
                  <c:v>2376.5715929429812</c:v>
                </c:pt>
                <c:pt idx="70">
                  <c:v>1860.9287905906417</c:v>
                </c:pt>
                <c:pt idx="71">
                  <c:v>1117.560470467911</c:v>
                </c:pt>
                <c:pt idx="72">
                  <c:v>2029.4657376630016</c:v>
                </c:pt>
                <c:pt idx="73">
                  <c:v>1723.4909230375863</c:v>
                </c:pt>
                <c:pt idx="74">
                  <c:v>1959.2420097161851</c:v>
                </c:pt>
                <c:pt idx="75">
                  <c:v>1711.4525696752748</c:v>
                </c:pt>
                <c:pt idx="76">
                  <c:v>1709.4461774482229</c:v>
                </c:pt>
                <c:pt idx="77">
                  <c:v>2412.0618736099609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B-471F-AE45-037C5E6F2C5B}"/>
            </c:ext>
          </c:extLst>
        </c:ser>
        <c:ser>
          <c:idx val="2"/>
          <c:order val="2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5F-4BEB-BE84-6B2AD354BAD6}"/>
                </c:ext>
              </c:extLst>
            </c:dLbl>
            <c:dLbl>
              <c:idx val="77"/>
              <c:layout>
                <c:manualLayout>
                  <c:x val="0"/>
                  <c:y val="-1.1058864507140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(2)'!$B$1:$CA$1</c:f>
              <c:numCache>
                <c:formatCode>mmm\-yy</c:formatCode>
                <c:ptCount val="7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</c:numCache>
            </c:numRef>
          </c:cat>
          <c:val>
            <c:numRef>
              <c:f>'Prov destacadas (2)'!$B$4:$CA$4</c:f>
              <c:numCache>
                <c:formatCode>#,##0</c:formatCode>
                <c:ptCount val="78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>
                  <c:v>506.45838720287384</c:v>
                </c:pt>
                <c:pt idx="34">
                  <c:v>363.37497302366648</c:v>
                </c:pt>
                <c:pt idx="35">
                  <c:v>4.1175634336959375</c:v>
                </c:pt>
                <c:pt idx="36">
                  <c:v>14.411472017935782</c:v>
                </c:pt>
                <c:pt idx="37">
                  <c:v>535.28324638047195</c:v>
                </c:pt>
                <c:pt idx="38">
                  <c:v>714.39725574624515</c:v>
                </c:pt>
                <c:pt idx="39">
                  <c:v>443.66745998073731</c:v>
                </c:pt>
                <c:pt idx="40">
                  <c:v>362.34558216524255</c:v>
                </c:pt>
                <c:pt idx="41">
                  <c:v>301.61152151822745</c:v>
                </c:pt>
                <c:pt idx="42">
                  <c:v>272.78857748235589</c:v>
                </c:pt>
                <c:pt idx="43">
                  <c:v>284.11187692501971</c:v>
                </c:pt>
                <c:pt idx="44">
                  <c:v>249.11258773860425</c:v>
                </c:pt>
                <c:pt idx="45">
                  <c:v>373.66888160790637</c:v>
                </c:pt>
                <c:pt idx="46">
                  <c:v>371.61009989105838</c:v>
                </c:pt>
                <c:pt idx="47">
                  <c:v>277.93553177447581</c:v>
                </c:pt>
                <c:pt idx="48">
                  <c:v>425.13842452910558</c:v>
                </c:pt>
                <c:pt idx="49">
                  <c:v>274.84735919920382</c:v>
                </c:pt>
                <c:pt idx="50">
                  <c:v>530.13629208835198</c:v>
                </c:pt>
                <c:pt idx="51">
                  <c:v>501.31334805248042</c:v>
                </c:pt>
                <c:pt idx="52">
                  <c:v>505.43091148617634</c:v>
                </c:pt>
                <c:pt idx="53">
                  <c:v>456.02015028182512</c:v>
                </c:pt>
                <c:pt idx="54">
                  <c:v>410.72695251116977</c:v>
                </c:pt>
                <c:pt idx="55">
                  <c:v>480.53093837893118</c:v>
                </c:pt>
                <c:pt idx="56">
                  <c:v>807.57287138839172</c:v>
                </c:pt>
                <c:pt idx="57">
                  <c:v>625.99437484019427</c:v>
                </c:pt>
                <c:pt idx="58">
                  <c:v>740.35873178215286</c:v>
                </c:pt>
                <c:pt idx="59">
                  <c:v>715.27882894400409</c:v>
                </c:pt>
                <c:pt idx="60">
                  <c:v>542.72909741754029</c:v>
                </c:pt>
                <c:pt idx="61">
                  <c:v>742.36512400920481</c:v>
                </c:pt>
                <c:pt idx="62">
                  <c:v>1062.3846842239836</c:v>
                </c:pt>
                <c:pt idx="63">
                  <c:v>1102.5125287650217</c:v>
                </c:pt>
                <c:pt idx="64">
                  <c:v>1227.9120429557659</c:v>
                </c:pt>
                <c:pt idx="65">
                  <c:v>829.64318588596268</c:v>
                </c:pt>
                <c:pt idx="66">
                  <c:v>811.5856558424955</c:v>
                </c:pt>
                <c:pt idx="67">
                  <c:v>1294.1229864484785</c:v>
                </c:pt>
                <c:pt idx="68">
                  <c:v>1059.3750958834057</c:v>
                </c:pt>
                <c:pt idx="69">
                  <c:v>1096.4933520838661</c:v>
                </c:pt>
                <c:pt idx="70">
                  <c:v>905.88609051393507</c:v>
                </c:pt>
                <c:pt idx="71">
                  <c:v>564.79941191511125</c:v>
                </c:pt>
                <c:pt idx="72">
                  <c:v>971.09383789312187</c:v>
                </c:pt>
                <c:pt idx="73">
                  <c:v>876.79340322168241</c:v>
                </c:pt>
                <c:pt idx="74">
                  <c:v>773.4642035285093</c:v>
                </c:pt>
                <c:pt idx="75">
                  <c:v>862.74865763231912</c:v>
                </c:pt>
                <c:pt idx="76">
                  <c:v>737.34914344157505</c:v>
                </c:pt>
                <c:pt idx="77">
                  <c:v>1055.3400675593937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B-471F-AE45-037C5E6F2C5B}"/>
            </c:ext>
          </c:extLst>
        </c:ser>
        <c:ser>
          <c:idx val="3"/>
          <c:order val="3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5F-4BEB-BE84-6B2AD354BAD6}"/>
                </c:ext>
              </c:extLst>
            </c:dLbl>
            <c:dLbl>
              <c:idx val="77"/>
              <c:layout>
                <c:manualLayout>
                  <c:x val="5.4619147980685791E-3"/>
                  <c:y val="6.6353187042842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9805477371465165E-2"/>
                      <c:h val="3.77991988854057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(2)'!$B$1:$CA$1</c:f>
              <c:numCache>
                <c:formatCode>mmm\-yy</c:formatCode>
                <c:ptCount val="7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</c:numCache>
            </c:numRef>
          </c:cat>
          <c:val>
            <c:numRef>
              <c:f>'Prov destacadas (2)'!$B$5:$CA$5</c:f>
              <c:numCache>
                <c:formatCode>#,##0</c:formatCode>
                <c:ptCount val="78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>
                  <c:v>482.830511126472</c:v>
                </c:pt>
                <c:pt idx="34">
                  <c:v>415.87390680328974</c:v>
                </c:pt>
                <c:pt idx="35">
                  <c:v>1.0293908584239844</c:v>
                </c:pt>
                <c:pt idx="36">
                  <c:v>143.08532932093382</c:v>
                </c:pt>
                <c:pt idx="37">
                  <c:v>722.63238261363711</c:v>
                </c:pt>
                <c:pt idx="38">
                  <c:v>641.31050479814235</c:v>
                </c:pt>
                <c:pt idx="39">
                  <c:v>582.63522586797524</c:v>
                </c:pt>
                <c:pt idx="40">
                  <c:v>337.64020156306691</c:v>
                </c:pt>
                <c:pt idx="41">
                  <c:v>375.7276633247543</c:v>
                </c:pt>
                <c:pt idx="42">
                  <c:v>415.87390680328974</c:v>
                </c:pt>
                <c:pt idx="43">
                  <c:v>378.81583590002629</c:v>
                </c:pt>
                <c:pt idx="44">
                  <c:v>517.78360178726416</c:v>
                </c:pt>
                <c:pt idx="45">
                  <c:v>600.13487046118291</c:v>
                </c:pt>
                <c:pt idx="46">
                  <c:v>519.84238350411215</c:v>
                </c:pt>
                <c:pt idx="47">
                  <c:v>494.10761204351252</c:v>
                </c:pt>
                <c:pt idx="48">
                  <c:v>550.72410925683164</c:v>
                </c:pt>
                <c:pt idx="49">
                  <c:v>335.58141984621892</c:v>
                </c:pt>
                <c:pt idx="50">
                  <c:v>701.01517458673345</c:v>
                </c:pt>
                <c:pt idx="51">
                  <c:v>793.66035184489203</c:v>
                </c:pt>
                <c:pt idx="52">
                  <c:v>736.01446377314892</c:v>
                </c:pt>
                <c:pt idx="53">
                  <c:v>817.33634158864368</c:v>
                </c:pt>
                <c:pt idx="54">
                  <c:v>863.65893021772297</c:v>
                </c:pt>
                <c:pt idx="55">
                  <c:v>822.62081309128098</c:v>
                </c:pt>
                <c:pt idx="56">
                  <c:v>864.75504985937096</c:v>
                </c:pt>
                <c:pt idx="57">
                  <c:v>871.77742265405266</c:v>
                </c:pt>
                <c:pt idx="58">
                  <c:v>899.86691383277935</c:v>
                </c:pt>
                <c:pt idx="59">
                  <c:v>927.95640501150592</c:v>
                </c:pt>
                <c:pt idx="60">
                  <c:v>476.5181539248274</c:v>
                </c:pt>
                <c:pt idx="61">
                  <c:v>1178.7554333929941</c:v>
                </c:pt>
                <c:pt idx="62">
                  <c:v>1142.6403733060597</c:v>
                </c:pt>
                <c:pt idx="63">
                  <c:v>864.75504985937096</c:v>
                </c:pt>
                <c:pt idx="64">
                  <c:v>901.87330605983118</c:v>
                </c:pt>
                <c:pt idx="65">
                  <c:v>494.57568396829453</c:v>
                </c:pt>
                <c:pt idx="66">
                  <c:v>628.00076706724622</c:v>
                </c:pt>
                <c:pt idx="67">
                  <c:v>961.06187675786236</c:v>
                </c:pt>
                <c:pt idx="68">
                  <c:v>787.50894911787259</c:v>
                </c:pt>
                <c:pt idx="69">
                  <c:v>879.80299156226022</c:v>
                </c:pt>
                <c:pt idx="70">
                  <c:v>718.2884172845819</c:v>
                </c:pt>
                <c:pt idx="71">
                  <c:v>498.58846842239836</c:v>
                </c:pt>
                <c:pt idx="72">
                  <c:v>937.98836614676554</c:v>
                </c:pt>
                <c:pt idx="73">
                  <c:v>786.50575300434673</c:v>
                </c:pt>
                <c:pt idx="74">
                  <c:v>760.42265405267187</c:v>
                </c:pt>
                <c:pt idx="75">
                  <c:v>731.32996676041932</c:v>
                </c:pt>
                <c:pt idx="76">
                  <c:v>649.0678854512912</c:v>
                </c:pt>
                <c:pt idx="77">
                  <c:v>986.79840128046453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B-471F-AE45-037C5E6F2C5B}"/>
            </c:ext>
          </c:extLst>
        </c:ser>
        <c:ser>
          <c:idx val="4"/>
          <c:order val="4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5F-4BEB-BE84-6B2AD354BAD6}"/>
                </c:ext>
              </c:extLst>
            </c:dLbl>
            <c:dLbl>
              <c:idx val="77"/>
              <c:layout>
                <c:manualLayout>
                  <c:x val="0"/>
                  <c:y val="-1.1058864507140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(2)'!$B$1:$CA$1</c:f>
              <c:numCache>
                <c:formatCode>mmm\-yy</c:formatCode>
                <c:ptCount val="7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</c:numCache>
            </c:numRef>
          </c:cat>
          <c:val>
            <c:numRef>
              <c:f>'Prov destacadas (2)'!$B$6:$CA$6</c:f>
              <c:numCache>
                <c:formatCode>#,##0</c:formatCode>
                <c:ptCount val="78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>
                  <c:v>1573.8220064803302</c:v>
                </c:pt>
                <c:pt idx="34">
                  <c:v>1361.8841056949313</c:v>
                </c:pt>
                <c:pt idx="35">
                  <c:v>16.47025373478375</c:v>
                </c:pt>
                <c:pt idx="36">
                  <c:v>31.911116611143516</c:v>
                </c:pt>
                <c:pt idx="37">
                  <c:v>1009.8324321139287</c:v>
                </c:pt>
                <c:pt idx="38">
                  <c:v>1925.9902961112748</c:v>
                </c:pt>
                <c:pt idx="39">
                  <c:v>1798.3458296667009</c:v>
                </c:pt>
                <c:pt idx="40">
                  <c:v>764.83740780902042</c:v>
                </c:pt>
                <c:pt idx="41">
                  <c:v>2483.9201413770743</c:v>
                </c:pt>
                <c:pt idx="42">
                  <c:v>2122.6039500702559</c:v>
                </c:pt>
                <c:pt idx="43">
                  <c:v>1567.7622773797284</c:v>
                </c:pt>
                <c:pt idx="44">
                  <c:v>1878.6383166237715</c:v>
                </c:pt>
                <c:pt idx="45">
                  <c:v>2404.6570452784276</c:v>
                </c:pt>
                <c:pt idx="46">
                  <c:v>2058.7817168479687</c:v>
                </c:pt>
                <c:pt idx="47">
                  <c:v>1780.8461850734932</c:v>
                </c:pt>
                <c:pt idx="48">
                  <c:v>2046.429026546881</c:v>
                </c:pt>
                <c:pt idx="49">
                  <c:v>1007.7736503970808</c:v>
                </c:pt>
                <c:pt idx="50">
                  <c:v>1044.8317213003443</c:v>
                </c:pt>
                <c:pt idx="51">
                  <c:v>912.04030056365025</c:v>
                </c:pt>
                <c:pt idx="52">
                  <c:v>583.66461672639923</c:v>
                </c:pt>
                <c:pt idx="53">
                  <c:v>552.78289097367963</c:v>
                </c:pt>
                <c:pt idx="54">
                  <c:v>464.25527714921697</c:v>
                </c:pt>
                <c:pt idx="55">
                  <c:v>623.98798261314244</c:v>
                </c:pt>
                <c:pt idx="56">
                  <c:v>789.51534134492454</c:v>
                </c:pt>
                <c:pt idx="57">
                  <c:v>734.33955510099713</c:v>
                </c:pt>
                <c:pt idx="58">
                  <c:v>633.01674763487597</c:v>
                </c:pt>
                <c:pt idx="59">
                  <c:v>629.00396318077219</c:v>
                </c:pt>
                <c:pt idx="60">
                  <c:v>373.18895423165429</c:v>
                </c:pt>
                <c:pt idx="61">
                  <c:v>886.82536435694192</c:v>
                </c:pt>
                <c:pt idx="62">
                  <c:v>1062.3846842239836</c:v>
                </c:pt>
                <c:pt idx="63">
                  <c:v>907.89248274098691</c:v>
                </c:pt>
                <c:pt idx="64">
                  <c:v>977.1130145742776</c:v>
                </c:pt>
                <c:pt idx="65">
                  <c:v>926.95320889798006</c:v>
                </c:pt>
                <c:pt idx="66">
                  <c:v>1187.7841984147276</c:v>
                </c:pt>
                <c:pt idx="67">
                  <c:v>1381.4010483252364</c:v>
                </c:pt>
                <c:pt idx="68">
                  <c:v>1137.6243927384301</c:v>
                </c:pt>
                <c:pt idx="69">
                  <c:v>1186.7810023012016</c:v>
                </c:pt>
                <c:pt idx="70">
                  <c:v>1141.6371771925337</c:v>
                </c:pt>
                <c:pt idx="71">
                  <c:v>671.13819994886217</c:v>
                </c:pt>
                <c:pt idx="72">
                  <c:v>1492.7558169266172</c:v>
                </c:pt>
                <c:pt idx="73">
                  <c:v>1421.5288928662746</c:v>
                </c:pt>
                <c:pt idx="74">
                  <c:v>1374.3786755305548</c:v>
                </c:pt>
                <c:pt idx="75">
                  <c:v>1313.1837126054718</c:v>
                </c:pt>
                <c:pt idx="76">
                  <c:v>1186.7810023012016</c:v>
                </c:pt>
                <c:pt idx="77">
                  <c:v>1522.0281776644551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8B-471F-AE45-037C5E6F2C5B}"/>
            </c:ext>
          </c:extLst>
        </c:ser>
        <c:ser>
          <c:idx val="6"/>
          <c:order val="5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7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5F-4BEB-BE84-6B2AD354BAD6}"/>
                </c:ext>
              </c:extLst>
            </c:dLbl>
            <c:dLbl>
              <c:idx val="77"/>
              <c:layout>
                <c:manualLayout>
                  <c:x val="0"/>
                  <c:y val="-8.84709160571245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49-4EA9-90F5-067D75CB74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'Prov destacadas (2)'!$B$1:$CA$1</c:f>
              <c:numCache>
                <c:formatCode>mmm\-yy</c:formatCode>
                <c:ptCount val="78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  <c:pt idx="69">
                  <c:v>45047</c:v>
                </c:pt>
                <c:pt idx="70">
                  <c:v>45078</c:v>
                </c:pt>
                <c:pt idx="71">
                  <c:v>45108</c:v>
                </c:pt>
                <c:pt idx="72">
                  <c:v>45139</c:v>
                </c:pt>
                <c:pt idx="73">
                  <c:v>45170</c:v>
                </c:pt>
                <c:pt idx="74">
                  <c:v>45200</c:v>
                </c:pt>
                <c:pt idx="75">
                  <c:v>45231</c:v>
                </c:pt>
                <c:pt idx="76">
                  <c:v>45261</c:v>
                </c:pt>
                <c:pt idx="77">
                  <c:v>45323</c:v>
                </c:pt>
              </c:numCache>
            </c:numRef>
          </c:cat>
          <c:val>
            <c:numRef>
              <c:f>'Prov destacadas (2)'!$B$8:$CA$8</c:f>
              <c:numCache>
                <c:formatCode>#,##0</c:formatCode>
                <c:ptCount val="78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411.54789870347349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471.37731864843272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570.00581619133141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675.28040312613439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882.81257990283711</c:v>
                </c:pt>
                <c:pt idx="56">
                  <c:v>1148.6595499872155</c:v>
                </c:pt>
                <c:pt idx="57">
                  <c:v>993.16415239069238</c:v>
                </c:pt>
                <c:pt idx="58">
                  <c:v>1043.3239580669883</c:v>
                </c:pt>
                <c:pt idx="59">
                  <c:v>1021.2536435694192</c:v>
                </c:pt>
                <c:pt idx="60">
                  <c:v>637.02953208898225</c:v>
                </c:pt>
                <c:pt idx="61">
                  <c:v>1167.7202761442059</c:v>
                </c:pt>
                <c:pt idx="62">
                  <c:v>1130.6020199437471</c:v>
                </c:pt>
                <c:pt idx="63">
                  <c:v>949.02352339555182</c:v>
                </c:pt>
                <c:pt idx="64">
                  <c:v>1017.2408591153189</c:v>
                </c:pt>
                <c:pt idx="65">
                  <c:v>830.6463819994874</c:v>
                </c:pt>
                <c:pt idx="66">
                  <c:v>975.10662234722804</c:v>
                </c:pt>
                <c:pt idx="67">
                  <c:v>1523.8548964459178</c:v>
                </c:pt>
                <c:pt idx="68">
                  <c:v>1275.0622602914818</c:v>
                </c:pt>
                <c:pt idx="69">
                  <c:v>1303.1517514702109</c:v>
                </c:pt>
                <c:pt idx="70">
                  <c:v>1282.0846330861632</c:v>
                </c:pt>
                <c:pt idx="71">
                  <c:v>823.62400920480604</c:v>
                </c:pt>
                <c:pt idx="72">
                  <c:v>1413.503323958068</c:v>
                </c:pt>
                <c:pt idx="73">
                  <c:v>1461.6567374073102</c:v>
                </c:pt>
                <c:pt idx="74">
                  <c:v>1336.2572232165676</c:v>
                </c:pt>
                <c:pt idx="75">
                  <c:v>1483.7270519048811</c:v>
                </c:pt>
                <c:pt idx="76">
                  <c:v>1171.733060598312</c:v>
                </c:pt>
                <c:pt idx="77">
                  <c:v>1306.3235220219458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D-B98B-471F-AE45-037C5E6F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  <c:extLst/>
      </c:lineChart>
      <c:dateAx>
        <c:axId val="433089216"/>
        <c:scaling>
          <c:orientation val="minMax"/>
          <c:max val="45323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44.134482346909387</c:v>
                </c:pt>
                <c:pt idx="1">
                  <c:v>106.4261235875386</c:v>
                </c:pt>
                <c:pt idx="2">
                  <c:v>124</c:v>
                </c:pt>
                <c:pt idx="3">
                  <c:v>45</c:v>
                </c:pt>
                <c:pt idx="4">
                  <c:v>46.496905476200702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73</c:v>
                </c:pt>
                <c:pt idx="1">
                  <c:v>167.26101188936755</c:v>
                </c:pt>
                <c:pt idx="2">
                  <c:v>195.08797898998759</c:v>
                </c:pt>
                <c:pt idx="3">
                  <c:v>79</c:v>
                </c:pt>
                <c:pt idx="4">
                  <c:v>80.740291317751442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6.4656540263111359E-3"/>
                  <c:y val="-2.5320221047523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layout>
                <c:manualLayout>
                  <c:x val="1.5086427069089048E-2"/>
                  <c:y val="5.06404420950469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Tablas!$R$4:$R$8</c:f>
              <c:numCache>
                <c:formatCode>0</c:formatCode>
                <c:ptCount val="5"/>
                <c:pt idx="0" formatCode="General">
                  <c:v>76</c:v>
                </c:pt>
                <c:pt idx="1">
                  <c:v>183</c:v>
                </c:pt>
                <c:pt idx="2">
                  <c:v>185</c:v>
                </c:pt>
                <c:pt idx="3">
                  <c:v>87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1398233479513852"/>
          <c:h val="0.18848153238775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7377512247608E-4"/>
          <c:y val="0.1045486895675006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alícuota'!$A$2:$A$20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'Juicios y alícuota'!$B$2:$B$20</c:f>
              <c:numCache>
                <c:formatCode>_-* #,##0_-;\-* #,##0_-;_-* "-"??_-;_-@_-</c:formatCode>
                <c:ptCount val="19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  <c:pt idx="17">
                  <c:v>79637.794371113123</c:v>
                </c:pt>
                <c:pt idx="18">
                  <c:v>93263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8.2222715656756981E-4"/>
                  <c:y val="-8.2157131433181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alícuota'!$C$2:$C$20</c:f>
              <c:numCache>
                <c:formatCode>General</c:formatCode>
                <c:ptCount val="19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,000,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jun/23: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6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2,3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16 puntos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16 puntos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jun/23: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6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2,3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0.28313</cdr:x>
      <cdr:y>0.11535</cdr:y>
    </cdr:from>
    <cdr:to>
      <cdr:x>0.28313</cdr:x>
      <cdr:y>0.95356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3266774" y="582169"/>
          <a:ext cx="0" cy="423050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0.44056</cdr:x>
      <cdr:y>0.11044</cdr:y>
    </cdr:from>
    <cdr:to>
      <cdr:x>0.44056</cdr:x>
      <cdr:y>0.95935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083229" y="557407"/>
          <a:ext cx="0" cy="428447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0.6986</cdr:x>
      <cdr:y>0.12108</cdr:y>
    </cdr:from>
    <cdr:to>
      <cdr:x>0.6986</cdr:x>
      <cdr:y>0.95356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8060511" y="611081"/>
          <a:ext cx="0" cy="420159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0.39833</cdr:x>
      <cdr:y>0.21237</cdr:y>
    </cdr:from>
    <cdr:to>
      <cdr:x>0.48262</cdr:x>
      <cdr:y>0.57148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595972" y="1071815"/>
          <a:ext cx="972553" cy="18124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0.76175</cdr:x>
      <cdr:y>0.29227</cdr:y>
    </cdr:from>
    <cdr:to>
      <cdr:x>0.83968</cdr:x>
      <cdr:y>0.56102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8789171" y="1475116"/>
          <a:ext cx="899160" cy="1356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0.55542</cdr:x>
      <cdr:y>0.58421</cdr:y>
    </cdr:from>
    <cdr:to>
      <cdr:x>0.70706</cdr:x>
      <cdr:y>0.78384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08590" y="2948532"/>
          <a:ext cx="1749534" cy="1007540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0.7242</cdr:x>
      <cdr:y>0.73182</cdr:y>
    </cdr:from>
    <cdr:to>
      <cdr:x>0.88426</cdr:x>
      <cdr:y>0.92728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355994" y="3693509"/>
          <a:ext cx="1846800" cy="9864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0.28554</cdr:x>
      <cdr:y>0.72719</cdr:y>
    </cdr:from>
    <cdr:to>
      <cdr:x>0.3254</cdr:x>
      <cdr:y>0.95407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294591" y="3670163"/>
          <a:ext cx="459912" cy="11450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0.44054</cdr:x>
      <cdr:y>0.61241</cdr:y>
    </cdr:from>
    <cdr:to>
      <cdr:x>0.55462</cdr:x>
      <cdr:y>0.95528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083032" y="3090833"/>
          <a:ext cx="1316275" cy="173047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0.69742</cdr:x>
      <cdr:y>0.75406</cdr:y>
    </cdr:from>
    <cdr:to>
      <cdr:x>0.72483</cdr:x>
      <cdr:y>0.93469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047002" y="3805778"/>
          <a:ext cx="316261" cy="91164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0.32579</cdr:x>
      <cdr:y>0.66997</cdr:y>
    </cdr:from>
    <cdr:to>
      <cdr:x>0.5</cdr:x>
      <cdr:y>0.87765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59022" y="3381371"/>
          <a:ext cx="2010065" cy="1048168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057C-1F9C-4EA9-982D-E161DE6745A9}" type="datetimeFigureOut">
              <a:rPr lang="es-AR" smtClean="0"/>
              <a:t>11/3/2024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2075-828A-42FC-96D3-CBDB666403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A0CD-2A9A-478D-A6FE-F6A372B6C83A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8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5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07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98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es-ES"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MARZO 2024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5B331E-A2F7-4B62-9250-3BD2888E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59665" y="2167341"/>
            <a:ext cx="2503728" cy="3674634"/>
            <a:chOff x="259665" y="2511717"/>
            <a:chExt cx="2503728" cy="3674634"/>
          </a:xfrm>
        </p:grpSpPr>
        <p:sp>
          <p:nvSpPr>
            <p:cNvPr id="332" name="object 8"/>
            <p:cNvSpPr txBox="1"/>
            <p:nvPr/>
          </p:nvSpPr>
          <p:spPr>
            <a:xfrm>
              <a:off x="1406412" y="2575106"/>
              <a:ext cx="1356981" cy="361124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4.093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ES" sz="10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0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59665" y="2511717"/>
              <a:ext cx="1080001" cy="3659746"/>
              <a:chOff x="259665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259665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259666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259665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sp>
        <p:nvSpPr>
          <p:cNvPr id="15" name="object 14"/>
          <p:cNvSpPr txBox="1"/>
          <p:nvPr/>
        </p:nvSpPr>
        <p:spPr>
          <a:xfrm>
            <a:off x="5661588" y="809415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SEMINARIOS WEB 2023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17985" y="1073224"/>
          <a:ext cx="9164217" cy="557323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buFont typeface="Wingdings" pitchFamily="2" charset="2"/>
                        <a:buNone/>
                      </a:pPr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41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15/06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SGA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aplicado al uso de agroquímicos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Ing.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Alberto A. Villa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910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Buenas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prácticas de Higiene Ocupacional en toda la cadena de producción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Hernán Valderrama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08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29/06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Manejo</a:t>
                      </a:r>
                      <a:r>
                        <a:rPr lang="es-AR" sz="1500" b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manual de cargas en el agro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Pablo Mercado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310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729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06/07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Prevención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de riesgos por posturas forzadas en el agro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Pablo Mercado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10/08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de ruido y vibraciones en tractor y otras máquinas agrícolas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Rodolfo</a:t>
                      </a:r>
                      <a:r>
                        <a:rPr lang="es-AR" sz="15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Gereis</a:t>
                      </a:r>
                      <a:r>
                        <a:rPr lang="es-AR" sz="15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/Ing. Sergio </a:t>
                      </a:r>
                      <a:r>
                        <a:rPr lang="es-AR" sz="1500" b="1" u="none" strike="noStrike" baseline="0" dirty="0" err="1">
                          <a:solidFill>
                            <a:schemeClr val="bg1"/>
                          </a:solidFill>
                          <a:effectLst/>
                        </a:rPr>
                        <a:t>Galeri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370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73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17/08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Prevención de radiación solar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Valeria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Frankrajch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/Ing. Alberto Riva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338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508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24/08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Herramientas tecnológicas para generar trazabilidad en la gestión de riesgos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Martín Mendez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263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14/09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Principios para establecer un programa de evaluación de agentes de riesgo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Mario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Magnin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462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21/09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BPA en aplicaciones terrestres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Agr. Augusto Piazza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238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4967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28/09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Práctica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 profesional y equipamiento de monitoreo adecuado, para obtener resultados confiables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Horacio Ceballos/ Lic. Sebastián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Zago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309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26/09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Marco normativo actualizado de la LRT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Valeria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Frankrajch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 Dra. Andrea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Nessi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object 21"/>
          <p:cNvSpPr txBox="1">
            <a:spLocks/>
          </p:cNvSpPr>
          <p:nvPr/>
        </p:nvSpPr>
        <p:spPr>
          <a:xfrm>
            <a:off x="354831" y="850731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22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7E51E-C63E-4FEB-9824-5AF0C86A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496025"/>
              </p:ext>
            </p:extLst>
          </p:nvPr>
        </p:nvGraphicFramePr>
        <p:xfrm>
          <a:off x="354832" y="1414734"/>
          <a:ext cx="11391692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837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453757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525156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520942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Agosto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01/03/2024 al 31/08/2024 –  Res.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18/24)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$ 12.847.372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defTabSz="761830" rtl="0" eaLnBrk="1" latinLnBrk="0" hangingPunct="1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$ 16.059.215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$ 19.271.052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$ 28.906.583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74768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$ 12.847.372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16.059.215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</a:t>
                      </a:r>
                      <a:r>
                        <a:rPr lang="es-ES" sz="1600" b="0" dirty="0">
                          <a:solidFill>
                            <a:srgbClr val="335657"/>
                          </a:solidFill>
                          <a:latin typeface="+mn-lt"/>
                        </a:rPr>
                        <a:t>19.271.052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</a:t>
                      </a:r>
                      <a:r>
                        <a:rPr lang="es-ES" sz="1600" b="0" dirty="0">
                          <a:solidFill>
                            <a:srgbClr val="335657"/>
                          </a:solidFill>
                          <a:latin typeface="+mn-lt"/>
                        </a:rPr>
                        <a:t>28.906.583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mar24/ago24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D34A36-C6AD-40A4-B694-0098AF95C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3672223317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8336" y="204920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6.347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5%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8980" y="4827873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111.001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95%</a:t>
            </a:r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EVOLUCIÓN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0146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456718" cy="279035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4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72%   47%   58%   53%   31%   6%    11%    23%  13%   20%   20%    2%    </a:t>
            </a:r>
            <a:r>
              <a:rPr lang="es-AR" altLang="es-AR" sz="140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</a:t>
            </a:r>
            <a:r>
              <a:rPr lang="es-AR" altLang="es-AR" sz="1400" b="1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  </a:t>
            </a:r>
            <a:r>
              <a:rPr lang="es-AR" altLang="es-AR" sz="1400" b="1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77%  </a:t>
            </a:r>
            <a:r>
              <a:rPr lang="es-AR" altLang="es-AR" sz="140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18%   25% </a:t>
            </a:r>
            <a:endParaRPr lang="es-ES" altLang="es-AR" sz="140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5335" y="86682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2003-2023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Judicialidad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continuó creciendo en 2021, 2022 y 2023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931735"/>
            <a:ext cx="5212573" cy="5899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(Sin COVID)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0510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38465"/>
              </p:ext>
            </p:extLst>
          </p:nvPr>
        </p:nvGraphicFramePr>
        <p:xfrm>
          <a:off x="266953" y="756000"/>
          <a:ext cx="11626051" cy="57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C7110-B62F-4063-A461-1A2BF24B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Desde 2018 a la fecha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489622" y="1833393"/>
            <a:ext cx="11403382" cy="479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itinere”).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Adecuación del interés a la realidad económica.              Congruencia: Alzada no puede modificar el interés si no hay agravio.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ponderación. Eximición en caso de trabajador no registrado.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Falta de ponderación de pruebas.</a:t>
            </a:r>
          </a:p>
        </p:txBody>
      </p:sp>
    </p:spTree>
    <p:extLst>
      <p:ext uri="{BB962C8B-B14F-4D97-AF65-F5344CB8AC3E}">
        <p14:creationId xmlns:p14="http://schemas.microsoft.com/office/powerpoint/2010/main" val="3346212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5769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Google Shape;126;p18"/>
          <p:cNvGraphicFramePr/>
          <p:nvPr>
            <p:extLst>
              <p:ext uri="{D42A27DB-BD31-4B8C-83A1-F6EECF244321}">
                <p14:modId xmlns:p14="http://schemas.microsoft.com/office/powerpoint/2010/main" val="3413216607"/>
              </p:ext>
            </p:extLst>
          </p:nvPr>
        </p:nvGraphicFramePr>
        <p:xfrm>
          <a:off x="354830" y="1577238"/>
          <a:ext cx="11438636" cy="5052028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540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40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235552"/>
                  </a:ext>
                </a:extLst>
              </a:tr>
              <a:tr h="5934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9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3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51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6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269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Google Shape;126;p18"/>
          <p:cNvGraphicFramePr/>
          <p:nvPr>
            <p:extLst>
              <p:ext uri="{D42A27DB-BD31-4B8C-83A1-F6EECF244321}">
                <p14:modId xmlns:p14="http://schemas.microsoft.com/office/powerpoint/2010/main" val="337171669"/>
              </p:ext>
            </p:extLst>
          </p:nvPr>
        </p:nvGraphicFramePr>
        <p:xfrm>
          <a:off x="378923" y="1577238"/>
          <a:ext cx="11438636" cy="492076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89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553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14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8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11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oogle Shape;126;p18"/>
          <p:cNvGraphicFramePr/>
          <p:nvPr>
            <p:extLst>
              <p:ext uri="{D42A27DB-BD31-4B8C-83A1-F6EECF244321}">
                <p14:modId xmlns:p14="http://schemas.microsoft.com/office/powerpoint/2010/main" val="2646498839"/>
              </p:ext>
            </p:extLst>
          </p:nvPr>
        </p:nvGraphicFramePr>
        <p:xfrm>
          <a:off x="354830" y="1577238"/>
          <a:ext cx="11438636" cy="49207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46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66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Uso obligatorio del Baremo del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Dec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659/96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(incorporado a la LRT por leyes 26.773 y 27.348)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LEDESMA c/ ASOCIART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12/11/19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34587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492810"/>
                  </a:ext>
                </a:extLst>
              </a:tr>
              <a:tr h="82566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66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Aplicación correcta de los factores de ponderación para no llegar a incapacidad total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PIEDRABUENA c/ FEDERACIÓN PATRONAL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22/04/21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84325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ACOMPAÑAMIENTO JUDICIAL - CSJN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Google Shape;126;p18"/>
          <p:cNvGraphicFramePr/>
          <p:nvPr>
            <p:extLst>
              <p:ext uri="{D42A27DB-BD31-4B8C-83A1-F6EECF244321}">
                <p14:modId xmlns:p14="http://schemas.microsoft.com/office/powerpoint/2010/main" val="813382081"/>
              </p:ext>
            </p:extLst>
          </p:nvPr>
        </p:nvGraphicFramePr>
        <p:xfrm>
          <a:off x="354830" y="1577238"/>
          <a:ext cx="11438636" cy="492076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37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44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Trabajador no registrado. Eximición de Responsabilidad Civil de la ART.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CAILAVA c/ VESS LOGÍSTICA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28/10/21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18191"/>
                  </a:ext>
                </a:extLst>
              </a:tr>
              <a:tr h="95443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de aplicación de la “doble tasa activa”.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GARCÍA c/ UGOFE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07/03/23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64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Nexo causal. ART no debe verificar el cumplimiento de normas de tránsito. 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ALARCÓN c/ GONCALVEZ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13/06/23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47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Rechazo del daño moral en accidente 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.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ORTÍZ c/ GARCÍA NIMO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22/06/23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93928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71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ACOMPAÑAMIENTO JUDICIAL – Cortes Provinciales – </a:t>
            </a: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Desde 2018 a la fecha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645771"/>
              </p:ext>
            </p:extLst>
          </p:nvPr>
        </p:nvGraphicFramePr>
        <p:xfrm>
          <a:off x="489622" y="1637732"/>
          <a:ext cx="11233805" cy="46948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2003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7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2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8125"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PROVINCIA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ADHESIÓN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PROC.</a:t>
                      </a:r>
                      <a:r>
                        <a:rPr lang="es-AR" sz="1600" baseline="0" dirty="0"/>
                        <a:t> </a:t>
                      </a:r>
                      <a:r>
                        <a:rPr lang="es-AR" sz="1600" dirty="0"/>
                        <a:t>ANTE</a:t>
                      </a:r>
                      <a:r>
                        <a:rPr lang="es-AR" sz="1600" baseline="0" dirty="0"/>
                        <a:t> CCMM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BAREMO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/>
                        <a:t>OTROS</a:t>
                      </a:r>
                      <a:endParaRPr lang="es-AR" sz="16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47">
                <a:tc>
                  <a:txBody>
                    <a:bodyPr/>
                    <a:lstStyle/>
                    <a:p>
                      <a:pPr algn="ctr"/>
                      <a:r>
                        <a:rPr lang="es-A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755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BUENOS</a:t>
                      </a:r>
                      <a:r>
                        <a:rPr lang="es-ES" sz="16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AIRES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033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intereses; Factores de Ponderación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755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03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6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; cosa juzgada; Honorarios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38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114">
                <a:tc>
                  <a:txBody>
                    <a:bodyPr/>
                    <a:lstStyle/>
                    <a:p>
                      <a:pPr algn="ctr"/>
                      <a:r>
                        <a:rPr lang="es-A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384">
                <a:tc>
                  <a:txBody>
                    <a:bodyPr/>
                    <a:lstStyle/>
                    <a:p>
                      <a:pPr algn="ctr"/>
                      <a:r>
                        <a:rPr lang="es-E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MISIONES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523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SALTA</a:t>
                      </a:r>
                      <a:endParaRPr lang="es-A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In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Itinere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Improcedencia </a:t>
                      </a:r>
                      <a:r>
                        <a:rPr lang="es-E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adic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.</a:t>
                      </a:r>
                      <a:r>
                        <a:rPr lang="es-E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s-E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20%</a:t>
                      </a:r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974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SAN</a:t>
                      </a:r>
                      <a:r>
                        <a:rPr lang="es-ES" sz="16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 LUIS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NO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SI</a:t>
                      </a:r>
                      <a:endParaRPr lang="es-AR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5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02379" y="2188149"/>
            <a:ext cx="4354322" cy="971860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s-ES" sz="1687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716366" y="2213350"/>
            <a:ext cx="4224761" cy="963758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n-US" sz="1687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84681" y="316734"/>
            <a:ext cx="11226838" cy="6224532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grpSp>
        <p:nvGrpSpPr>
          <p:cNvPr id="19" name="Grupo 18"/>
          <p:cNvGrpSpPr/>
          <p:nvPr/>
        </p:nvGrpSpPr>
        <p:grpSpPr>
          <a:xfrm>
            <a:off x="716367" y="553262"/>
            <a:ext cx="10811587" cy="371063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endParaRPr lang="es-AR" sz="2249" b="1" spc="24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r>
                <a:rPr lang="es-AR" sz="2249" b="1" spc="24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716365" y="1089822"/>
            <a:ext cx="10811589" cy="438529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68665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0">
              <a:lnSpc>
                <a:spcPct val="100000"/>
              </a:lnSpc>
              <a:spcBef>
                <a:spcPts val="89"/>
              </a:spcBef>
            </a:pPr>
            <a:r>
              <a:rPr lang="es-AR" sz="2249" b="1" spc="-14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249" b="1" spc="56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249" spc="56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1874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856411" y="1150208"/>
            <a:ext cx="337998" cy="330968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451189" y="2301440"/>
            <a:ext cx="7792493" cy="3468758"/>
            <a:chOff x="1937302" y="2225662"/>
            <a:chExt cx="7545519" cy="3701873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AR" sz="2249" b="1" dirty="0">
                  <a:solidFill>
                    <a:prstClr val="white"/>
                  </a:solidFill>
                </a:rPr>
                <a:t>ÁMBITO JUDICIAL</a:t>
              </a:r>
              <a:endParaRPr lang="en-US" sz="2249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ES" sz="2249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4077140"/>
              <a:ext cx="3119717" cy="13887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5447"/>
              <a:ext cx="3327415" cy="23120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C36323B-E111-4776-A2A0-230351CE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78449928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 </a:t>
            </a:r>
            <a:r>
              <a:rPr kumimoji="0" lang="es-MX" sz="24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INFRATARIFACION CRONICA. </a:t>
            </a:r>
            <a:r>
              <a:rPr kumimoji="0" lang="es-MX" sz="24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 PARTE POR LA LITIGIOSIDAD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E15D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7100"/>
              </p:ext>
            </p:extLst>
          </p:nvPr>
        </p:nvGraphicFramePr>
        <p:xfrm>
          <a:off x="354830" y="1450964"/>
          <a:ext cx="11538174" cy="50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56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2E965F-854E-42C8-B369-8A29AA768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INNOVACIÓN PERMANENTE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6 Tabla"/>
          <p:cNvGraphicFramePr>
            <a:graphicFrameLocks noGrp="1"/>
          </p:cNvGraphicFramePr>
          <p:nvPr/>
        </p:nvGraphicFramePr>
        <p:xfrm>
          <a:off x="314489" y="1480871"/>
          <a:ext cx="11538175" cy="5144581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913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46549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/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2020-2022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 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39/21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Res. SRT complementarias.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Nuevas CCMM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Delegaciones/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Manual de Marca SRT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3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F2B5D-C694-46C4-B086-B66F3C092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427776"/>
              </p:ext>
            </p:extLst>
          </p:nvPr>
        </p:nvGraphicFramePr>
        <p:xfrm>
          <a:off x="519234" y="1730878"/>
          <a:ext cx="10924611" cy="476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09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9" descr="Preveni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4" b="20465"/>
          <a:stretch>
            <a:fillRect/>
          </a:stretch>
        </p:blipFill>
        <p:spPr bwMode="auto">
          <a:xfrm>
            <a:off x="354831" y="1846177"/>
            <a:ext cx="3029483" cy="4033796"/>
          </a:xfrm>
          <a:prstGeom prst="rect">
            <a:avLst/>
          </a:prstGeom>
          <a:noFill/>
          <a:ln w="9525">
            <a:solidFill>
              <a:srgbClr val="D2CA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/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58.237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33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7231A53-98E2-4B23-B391-EDA468921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834771"/>
            <a:ext cx="1528588" cy="1011407"/>
          </a:xfrm>
          <a:prstGeom prst="rect">
            <a:avLst/>
          </a:prstGeom>
        </p:spPr>
      </p:pic>
      <p:pic>
        <p:nvPicPr>
          <p:cNvPr id="2" name="Picture 2" descr="e:\Users\Soledad\Downloads\Capt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0" y="5895976"/>
            <a:ext cx="3029483" cy="66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4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" name="Conector recto 17"/>
          <p:cNvCxnSpPr/>
          <p:nvPr/>
        </p:nvCxnSpPr>
        <p:spPr>
          <a:xfrm flipV="1">
            <a:off x="1476030" y="4176382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451100" y="1477568"/>
            <a:ext cx="10738073" cy="5539978"/>
            <a:chOff x="571674" y="1571835"/>
            <a:chExt cx="10738073" cy="5539978"/>
          </a:xfrm>
        </p:grpSpPr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3"/>
            <a:srcRect l="27499" t="37768" r="53534" b="35803"/>
            <a:stretch/>
          </p:blipFill>
          <p:spPr>
            <a:xfrm>
              <a:off x="785847" y="4678322"/>
              <a:ext cx="1622170" cy="1270838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3"/>
            <a:srcRect l="1006" t="40330" r="78827" b="35058"/>
            <a:stretch/>
          </p:blipFill>
          <p:spPr>
            <a:xfrm>
              <a:off x="571674" y="2369177"/>
              <a:ext cx="2170756" cy="1505516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713835" y="1571835"/>
              <a:ext cx="3304431" cy="5539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5.544</a:t>
              </a:r>
            </a:p>
            <a:p>
              <a:r>
                <a: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4.093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(</a:t>
              </a:r>
              <a:r>
                <a:rPr lang="es-MX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Prevenir y Junta Central de los Consejos Profesionales de Agrimensura, Arquitectura e Ingeniería</a:t>
              </a:r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)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9.637</a:t>
              </a:r>
              <a:endParaRPr lang="es-AR" sz="4000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33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2023 – RESULTADOS</a:t>
            </a:r>
          </a:p>
        </p:txBody>
      </p:sp>
    </p:spTree>
    <p:extLst>
      <p:ext uri="{BB962C8B-B14F-4D97-AF65-F5344CB8AC3E}">
        <p14:creationId xmlns:p14="http://schemas.microsoft.com/office/powerpoint/2010/main" val="3209670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5E872-B325-4F8A-B116-1EF94BFD677B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ad92d0a-7fb6-46ed-9223-35a6aa3dd2a9"/>
    <ds:schemaRef ds:uri="f08c7361-fd72-4c76-babe-9542d79ed0a4"/>
  </ds:schemaRefs>
</ds:datastoreItem>
</file>

<file path=customXml/itemProps2.xml><?xml version="1.0" encoding="utf-8"?>
<ds:datastoreItem xmlns:ds="http://schemas.openxmlformats.org/officeDocument/2006/customXml" ds:itemID="{C2C7E4DC-FABA-442B-A467-3B36EA5B8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4BE71-116D-41C2-B254-7327C3A2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10345</TotalTime>
  <Words>2593</Words>
  <Application>Microsoft Office PowerPoint</Application>
  <PresentationFormat>Panorámica</PresentationFormat>
  <Paragraphs>531</Paragraphs>
  <Slides>35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Gadugi</vt:lpstr>
      <vt:lpstr>Tahoma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Andros Perez Moreno</cp:lastModifiedBy>
  <cp:revision>1212</cp:revision>
  <cp:lastPrinted>2021-06-20T04:09:38Z</cp:lastPrinted>
  <dcterms:created xsi:type="dcterms:W3CDTF">2021-06-11T05:57:00Z</dcterms:created>
  <dcterms:modified xsi:type="dcterms:W3CDTF">2024-03-11T16:13:35Z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0x010100500DD1F347D02E4EBE37854F1C4D5DEC</vt:lpwstr>
  </property>
</Properties>
</file>