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58" r:id="rId6"/>
    <p:sldId id="260" r:id="rId7"/>
    <p:sldId id="380" r:id="rId8"/>
    <p:sldId id="262" r:id="rId9"/>
    <p:sldId id="263" r:id="rId10"/>
    <p:sldId id="340" r:id="rId11"/>
    <p:sldId id="376" r:id="rId12"/>
    <p:sldId id="377" r:id="rId13"/>
    <p:sldId id="348" r:id="rId14"/>
    <p:sldId id="269" r:id="rId15"/>
    <p:sldId id="270" r:id="rId16"/>
    <p:sldId id="313" r:id="rId17"/>
    <p:sldId id="274" r:id="rId18"/>
    <p:sldId id="275" r:id="rId19"/>
    <p:sldId id="276" r:id="rId20"/>
    <p:sldId id="277" r:id="rId21"/>
    <p:sldId id="278" r:id="rId22"/>
    <p:sldId id="318" r:id="rId23"/>
    <p:sldId id="382" r:id="rId24"/>
    <p:sldId id="324" r:id="rId25"/>
    <p:sldId id="333" r:id="rId26"/>
    <p:sldId id="320" r:id="rId27"/>
    <p:sldId id="334" r:id="rId28"/>
    <p:sldId id="383" r:id="rId29"/>
    <p:sldId id="294" r:id="rId30"/>
    <p:sldId id="309" r:id="rId31"/>
    <p:sldId id="312" r:id="rId32"/>
    <p:sldId id="286" r:id="rId33"/>
    <p:sldId id="287" r:id="rId34"/>
    <p:sldId id="339" r:id="rId35"/>
    <p:sldId id="289" r:id="rId36"/>
    <p:sldId id="325" r:id="rId37"/>
    <p:sldId id="327" r:id="rId38"/>
    <p:sldId id="3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071"/>
    <a:srgbClr val="BF9000"/>
    <a:srgbClr val="C15713"/>
    <a:srgbClr val="D1E1D6"/>
    <a:srgbClr val="A2C2AD"/>
    <a:srgbClr val="4472C4"/>
    <a:srgbClr val="FFCC00"/>
    <a:srgbClr val="003300"/>
    <a:srgbClr val="ED7D31"/>
    <a:srgbClr val="C8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B9A50-0EE9-4729-B67F-26CE25EEA1F0}" v="6" dt="2024-04-16T17:17:40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>
        <p:scale>
          <a:sx n="98" d="100"/>
          <a:sy n="98" d="100"/>
        </p:scale>
        <p:origin x="-768" y="-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os Perez Moreno" userId="851bc512-56cd-4979-95b8-dad28eb54ed1" providerId="ADAL" clId="{854B9A50-0EE9-4729-B67F-26CE25EEA1F0}"/>
    <pc:docChg chg="modSld">
      <pc:chgData name="Andros Perez Moreno" userId="851bc512-56cd-4979-95b8-dad28eb54ed1" providerId="ADAL" clId="{854B9A50-0EE9-4729-B67F-26CE25EEA1F0}" dt="2024-04-16T17:17:40.725" v="5"/>
      <pc:docMkLst>
        <pc:docMk/>
      </pc:docMkLst>
      <pc:sldChg chg="modSp">
        <pc:chgData name="Andros Perez Moreno" userId="851bc512-56cd-4979-95b8-dad28eb54ed1" providerId="ADAL" clId="{854B9A50-0EE9-4729-B67F-26CE25EEA1F0}" dt="2024-04-16T17:17:40.725" v="5"/>
        <pc:sldMkLst>
          <pc:docMk/>
          <pc:sldMk cId="524776101" sldId="318"/>
        </pc:sldMkLst>
        <pc:graphicFrameChg chg="mod">
          <ac:chgData name="Andros Perez Moreno" userId="851bc512-56cd-4979-95b8-dad28eb54ed1" providerId="ADAL" clId="{854B9A50-0EE9-4729-B67F-26CE25EEA1F0}" dt="2024-04-16T17:17:40.725" v="5"/>
          <ac:graphicFrameMkLst>
            <pc:docMk/>
            <pc:sldMk cId="524776101" sldId="318"/>
            <ac:graphicFrameMk id="20" creationId="{00000000-0008-0000-01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F-4E05-82B6-95EFAB818F4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812615</c:v>
                </c:pt>
                <c:pt idx="1">
                  <c:v>1333395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AF-4E05-82B6-95EFAB81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56128"/>
        <c:axId val="1322576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0AF-4E05-82B6-95EFAB818F4F}"/>
                  </c:ext>
                </c:extLst>
              </c15:ser>
            </c15:filteredBarSeries>
          </c:ext>
        </c:extLst>
      </c:barChart>
      <c:catAx>
        <c:axId val="1322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7664"/>
        <c:crosses val="autoZero"/>
        <c:auto val="1"/>
        <c:lblAlgn val="ctr"/>
        <c:lblOffset val="100"/>
        <c:noMultiLvlLbl val="0"/>
      </c:catAx>
      <c:valAx>
        <c:axId val="1322576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816133084315038E-2"/>
          <c:y val="9.2242353916286782E-2"/>
          <c:w val="0.97398446569537545"/>
          <c:h val="0.83092290095317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solidFill>
                <a:srgbClr val="46855C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F0-4CC8-9A55-B9CB29420DDD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0F0-4CC8-9A55-B9CB29420DDD}"/>
              </c:ext>
            </c:extLst>
          </c:dPt>
          <c:dPt>
            <c:idx val="9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0F0-4CC8-9A55-B9CB29420DDD}"/>
              </c:ext>
            </c:extLst>
          </c:dPt>
          <c:dPt>
            <c:idx val="14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10F0-4CC8-9A55-B9CB29420DDD}"/>
              </c:ext>
            </c:extLst>
          </c:dPt>
          <c:dPt>
            <c:idx val="17"/>
            <c:invertIfNegative val="0"/>
            <c:bubble3D val="0"/>
            <c:spPr>
              <a:solidFill>
                <a:srgbClr val="A2C2AD"/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0F0-4CC8-9A55-B9CB29420DDD}"/>
              </c:ext>
            </c:extLst>
          </c:dPt>
          <c:dLbls>
            <c:dLbl>
              <c:idx val="0"/>
              <c:layout>
                <c:manualLayout>
                  <c:x val="-3.660522744328916E-3"/>
                  <c:y val="-2.693013999226116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F0-4CC8-9A55-B9CB29420DDD}"/>
                </c:ext>
              </c:extLst>
            </c:dLbl>
            <c:dLbl>
              <c:idx val="1"/>
              <c:layout>
                <c:manualLayout>
                  <c:x val="-8.7399624731681225E-4"/>
                  <c:y val="-5.73268750606565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F0-4CC8-9A55-B9CB29420DDD}"/>
                </c:ext>
              </c:extLst>
            </c:dLbl>
            <c:dLbl>
              <c:idx val="2"/>
              <c:layout>
                <c:manualLayout>
                  <c:x val="2.9497775443118029E-3"/>
                  <c:y val="-7.76575779460828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F0-4CC8-9A55-B9CB29420DDD}"/>
                </c:ext>
              </c:extLst>
            </c:dLbl>
            <c:dLbl>
              <c:idx val="3"/>
              <c:layout>
                <c:manualLayout>
                  <c:x val="1.0113523009069039E-3"/>
                  <c:y val="-0.1064546175263203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F0-4CC8-9A55-B9CB29420DDD}"/>
                </c:ext>
              </c:extLst>
            </c:dLbl>
            <c:dLbl>
              <c:idx val="4"/>
              <c:layout>
                <c:manualLayout>
                  <c:x val="-1.4200911053430862E-2"/>
                  <c:y val="-0.1278974944574055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F0-4CC8-9A55-B9CB29420DDD}"/>
                </c:ext>
              </c:extLst>
            </c:dLbl>
            <c:dLbl>
              <c:idx val="5"/>
              <c:layout>
                <c:manualLayout>
                  <c:x val="-1.3743164767110721E-2"/>
                  <c:y val="-0.152945358021983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F0-4CC8-9A55-B9CB29420DDD}"/>
                </c:ext>
              </c:extLst>
            </c:dLbl>
            <c:dLbl>
              <c:idx val="6"/>
              <c:layout>
                <c:manualLayout>
                  <c:x val="-1.6013882290043913E-2"/>
                  <c:y val="-0.1857988583326716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F0-4CC8-9A55-B9CB29420DDD}"/>
                </c:ext>
              </c:extLst>
            </c:dLbl>
            <c:dLbl>
              <c:idx val="7"/>
              <c:layout>
                <c:manualLayout>
                  <c:x val="2.2533469681458354E-4"/>
                  <c:y val="-0.203647588041860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F0-4CC8-9A55-B9CB29420DDD}"/>
                </c:ext>
              </c:extLst>
            </c:dLbl>
            <c:dLbl>
              <c:idx val="8"/>
              <c:layout>
                <c:manualLayout>
                  <c:x val="2.7661430692763446E-3"/>
                  <c:y val="-0.2311462571903001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F0-4CC8-9A55-B9CB29420DDD}"/>
                </c:ext>
              </c:extLst>
            </c:dLbl>
            <c:dLbl>
              <c:idx val="9"/>
              <c:layout>
                <c:manualLayout>
                  <c:x val="-3.5397330531741632E-3"/>
                  <c:y val="-0.2710664594574496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F0-4CC8-9A55-B9CB29420DDD}"/>
                </c:ext>
              </c:extLst>
            </c:dLbl>
            <c:dLbl>
              <c:idx val="10"/>
              <c:layout>
                <c:manualLayout>
                  <c:x val="-9.4073362780871909E-3"/>
                  <c:y val="-0.2955394403990632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F0-4CC8-9A55-B9CB29420DDD}"/>
                </c:ext>
              </c:extLst>
            </c:dLbl>
            <c:dLbl>
              <c:idx val="11"/>
              <c:layout>
                <c:manualLayout>
                  <c:x val="-1.2268715191088918E-2"/>
                  <c:y val="-0.3318939199980346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F0-4CC8-9A55-B9CB29420DDD}"/>
                </c:ext>
              </c:extLst>
            </c:dLbl>
            <c:dLbl>
              <c:idx val="12"/>
              <c:layout>
                <c:manualLayout>
                  <c:x val="-2.0632994046475971E-2"/>
                  <c:y val="-0.354466833802071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F0-4CC8-9A55-B9CB29420DDD}"/>
                </c:ext>
              </c:extLst>
            </c:dLbl>
            <c:dLbl>
              <c:idx val="13"/>
              <c:layout>
                <c:manualLayout>
                  <c:x val="-2.2678893896781391E-2"/>
                  <c:y val="-0.423108767646133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F0-4CC8-9A55-B9CB29420DDD}"/>
                </c:ext>
              </c:extLst>
            </c:dLbl>
            <c:dLbl>
              <c:idx val="14"/>
              <c:layout>
                <c:manualLayout>
                  <c:x val="6.3296461104042807E-3"/>
                  <c:y val="-0.4386114284501477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F0-4CC8-9A55-B9CB29420DDD}"/>
                </c:ext>
              </c:extLst>
            </c:dLbl>
            <c:dLbl>
              <c:idx val="15"/>
              <c:layout>
                <c:manualLayout>
                  <c:x val="4.0506599400800224E-3"/>
                  <c:y val="-0.280633595232319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F0-4CC8-9A55-B9CB29420DDD}"/>
                </c:ext>
              </c:extLst>
            </c:dLbl>
            <c:dLbl>
              <c:idx val="16"/>
              <c:layout>
                <c:manualLayout>
                  <c:x val="9.1760674164953013E-3"/>
                  <c:y val="-0.241353120352476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F0-4CC8-9A55-B9CB29420DDD}"/>
                </c:ext>
              </c:extLst>
            </c:dLbl>
            <c:dLbl>
              <c:idx val="17"/>
              <c:layout>
                <c:manualLayout>
                  <c:x val="-1.483860774289751E-4"/>
                  <c:y val="-0.1728165831820894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600" dirty="0">
                        <a:solidFill>
                          <a:srgbClr val="125763"/>
                        </a:solidFill>
                        <a:latin typeface="+mn-lt"/>
                      </a:rPr>
                      <a:t>44.609</a:t>
                    </a:r>
                  </a:p>
                </c:rich>
              </c:tx>
              <c:numFmt formatCode="#,##0" sourceLinked="0"/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46848974983513E-2"/>
                      <c:h val="7.02380770710252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0F0-4CC8-9A55-B9CB29420DDD}"/>
                </c:ext>
              </c:extLst>
            </c:dLbl>
            <c:dLbl>
              <c:idx val="18"/>
              <c:layout>
                <c:manualLayout>
                  <c:x val="-1.1852221278918138E-3"/>
                  <c:y val="-0.276229671957092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79.129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0F0-4CC8-9A55-B9CB29420DDD}"/>
                </c:ext>
              </c:extLst>
            </c:dLbl>
            <c:dLbl>
              <c:idx val="19"/>
              <c:layout>
                <c:manualLayout>
                  <c:x val="-3.5556663836754411E-3"/>
                  <c:y val="-0.328591402325149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93.660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8FE-424A-8A9D-146D14A43561}"/>
                </c:ext>
              </c:extLst>
            </c:dLbl>
            <c:dLbl>
              <c:idx val="20"/>
              <c:layout>
                <c:manualLayout>
                  <c:x val="0"/>
                  <c:y val="-0.404397398164865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CF1-474B-B013-D42C18A7CFC6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600" b="1" i="0" u="none" strike="noStrike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80038</c:v>
                </c:pt>
                <c:pt idx="16" formatCode="#,##0">
                  <c:v>67898</c:v>
                </c:pt>
                <c:pt idx="17" formatCode="#,##0">
                  <c:v>44667</c:v>
                </c:pt>
                <c:pt idx="18" formatCode="#,##0">
                  <c:v>79638</c:v>
                </c:pt>
                <c:pt idx="19" formatCode="_ * #,##0_ ;_ * \-#,##0_ ;_ * &quot;-&quot;??_ ;_ @_ ">
                  <c:v>93263</c:v>
                </c:pt>
                <c:pt idx="20" formatCode="#,##0">
                  <c:v>117348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F0-4CC8-9A55-B9CB29420D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B7DEE8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Pt>
            <c:idx val="18"/>
            <c:invertIfNegative val="0"/>
            <c:bubble3D val="0"/>
            <c:spPr>
              <a:pattFill prst="ltUpDiag">
                <a:fgClr>
                  <a:srgbClr val="125763"/>
                </a:fgClr>
                <a:bgClr>
                  <a:srgbClr val="FFFFFF"/>
                </a:bgClr>
              </a:pattFill>
              <a:ln w="254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10F0-4CC8-9A55-B9CB29420DD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dirty="0"/>
                      <a:t>80.000</a:t>
                    </a:r>
                  </a:p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6-10F0-4CC8-9A55-B9CB29420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Sheet1!$B$3:$V$3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17-10F0-4CC8-9A55-B9CB29420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45272960"/>
        <c:axId val="245274496"/>
      </c:barChart>
      <c:catAx>
        <c:axId val="245272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45274496"/>
        <c:crosses val="autoZero"/>
        <c:auto val="0"/>
        <c:lblAlgn val="ctr"/>
        <c:lblOffset val="100"/>
        <c:tickLblSkip val="1"/>
        <c:noMultiLvlLbl val="0"/>
      </c:catAx>
      <c:valAx>
        <c:axId val="245274496"/>
        <c:scaling>
          <c:orientation val="minMax"/>
          <c:max val="132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527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22357815220314E-2"/>
          <c:y val="0.14625844653430861"/>
          <c:w val="0.87651877666801914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6"/>
              <c:layout>
                <c:manualLayout>
                  <c:x val="2.9494107672502039E-2"/>
                  <c:y val="-7.520027864855451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4.666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5F-4BEB-BE84-6B2AD354B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(2)'!$B$1:$CB$1</c:f>
              <c:numCache>
                <c:formatCode>mmm\-yy</c:formatCode>
                <c:ptCount val="7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</c:numCache>
            </c:numRef>
          </c:cat>
          <c:val>
            <c:numRef>
              <c:f>'Prov destacadas (2)'!$B$2:$CB$2</c:f>
              <c:numCache>
                <c:formatCode>#,##0</c:formatCode>
                <c:ptCount val="79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5309.96320525586</c:v>
                </c:pt>
                <c:pt idx="78">
                  <c:v>4666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C-B98B-471F-AE45-037C5E6F2C5B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7"/>
              <c:layout>
                <c:manualLayout>
                  <c:x val="8.7389948659263705E-3"/>
                  <c:y val="1.54824103099965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2.218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49-4EA9-90F5-067D75CB7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(2)'!$B$1:$CB$1</c:f>
              <c:numCache>
                <c:formatCode>mmm\-yy</c:formatCode>
                <c:ptCount val="7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</c:numCache>
            </c:numRef>
          </c:cat>
          <c:val>
            <c:numRef>
              <c:f>'Prov destacadas (2)'!$B$3:$CB$3</c:f>
              <c:numCache>
                <c:formatCode>#,##0</c:formatCode>
                <c:ptCount val="79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2412.0618736099609</c:v>
                </c:pt>
                <c:pt idx="78">
                  <c:v>2218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8B-471F-AE45-037C5E6F2C5B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77"/>
              <c:layout>
                <c:manualLayout>
                  <c:x val="8.7389948659263705E-3"/>
                  <c:y val="-2.2117729014280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1.053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949-4EA9-90F5-067D75CB7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(2)'!$B$1:$CB$1</c:f>
              <c:numCache>
                <c:formatCode>mmm\-yy</c:formatCode>
                <c:ptCount val="7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</c:numCache>
            </c:numRef>
          </c:cat>
          <c:val>
            <c:numRef>
              <c:f>'Prov destacadas (2)'!$B$4:$CB$4</c:f>
              <c:numCache>
                <c:formatCode>#,##0</c:formatCode>
                <c:ptCount val="79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1055.3400675593937</c:v>
                </c:pt>
                <c:pt idx="78">
                  <c:v>1053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8B-471F-AE45-037C5E6F2C5B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77"/>
              <c:layout>
                <c:manualLayout>
                  <c:x val="8.7390378727908672E-3"/>
                  <c:y val="1.76941832114245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805477371465165E-2"/>
                      <c:h val="3.779919888540578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949-4EA9-90F5-067D75CB7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(2)'!$B$1:$CB$1</c:f>
              <c:numCache>
                <c:formatCode>mmm\-yy</c:formatCode>
                <c:ptCount val="7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</c:numCache>
            </c:numRef>
          </c:cat>
          <c:val>
            <c:numRef>
              <c:f>'Prov destacadas (2)'!$B$5:$CB$5</c:f>
              <c:numCache>
                <c:formatCode>#,##0</c:formatCode>
                <c:ptCount val="79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986.79840128046453</c:v>
                </c:pt>
                <c:pt idx="78">
                  <c:v>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8B-471F-AE45-037C5E6F2C5B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77"/>
              <c:layout>
                <c:manualLayout>
                  <c:x val="8.7389948659263705E-3"/>
                  <c:y val="-2.21177290142807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1.679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49-4EA9-90F5-067D75CB7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(2)'!$B$1:$CB$1</c:f>
              <c:numCache>
                <c:formatCode>mmm\-yy</c:formatCode>
                <c:ptCount val="7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</c:numCache>
            </c:numRef>
          </c:cat>
          <c:val>
            <c:numRef>
              <c:f>'Prov destacadas (2)'!$B$6:$CB$6</c:f>
              <c:numCache>
                <c:formatCode>#,##0</c:formatCode>
                <c:ptCount val="79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1522.0281776644551</c:v>
                </c:pt>
                <c:pt idx="78">
                  <c:v>1679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98B-471F-AE45-037C5E6F2C5B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77"/>
              <c:layout>
                <c:manualLayout>
                  <c:x val="9.8313692241671861E-3"/>
                  <c:y val="-1.76941832114246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1.513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949-4EA9-90F5-067D75CB7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(2)'!$B$1:$CB$1</c:f>
              <c:numCache>
                <c:formatCode>mmm\-yy</c:formatCode>
                <c:ptCount val="7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</c:numCache>
            </c:numRef>
          </c:cat>
          <c:val>
            <c:numRef>
              <c:f>'Prov destacadas (2)'!$B$8:$CB$8</c:f>
              <c:numCache>
                <c:formatCode>#,##0</c:formatCode>
                <c:ptCount val="79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1306.3235220219458</c:v>
                </c:pt>
                <c:pt idx="78">
                  <c:v>1513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B98B-471F-AE45-037C5E6F2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  <c:extLst/>
      </c:lineChart>
      <c:dateAx>
        <c:axId val="433089216"/>
        <c:scaling>
          <c:orientation val="minMax"/>
          <c:max val="45352"/>
          <c:min val="4279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3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23.913722973378359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36.536513775830826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56.650002750854917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>
                  <c:v>66.471090649656475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>
                  <c:v>71.405422029655512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>
                  <c:v>74.574249705492988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>
                  <c:v>89.923168940313303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>
                  <c:v>95.148052923668018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>
                  <c:v>108.91267951002351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>
                  <c:v>126.65848514462836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>
                  <c:v>126.17641376809554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>
                  <c:v>75.791876781860978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71.545589003135646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44.134482346909387</c:v>
                </c:pt>
                <c:pt idx="1">
                  <c:v>106.4261235875386</c:v>
                </c:pt>
                <c:pt idx="2">
                  <c:v>124</c:v>
                </c:pt>
                <c:pt idx="3">
                  <c:v>45</c:v>
                </c:pt>
                <c:pt idx="4">
                  <c:v>46.496905476200702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73</c:v>
                </c:pt>
                <c:pt idx="1">
                  <c:v>167.26101188936755</c:v>
                </c:pt>
                <c:pt idx="2">
                  <c:v>195.08797898998759</c:v>
                </c:pt>
                <c:pt idx="3">
                  <c:v>79</c:v>
                </c:pt>
                <c:pt idx="4">
                  <c:v>80.740291317751442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6.4656540263111359E-3"/>
                  <c:y val="-2.5320221047523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layout>
                <c:manualLayout>
                  <c:x val="1.5086427069089048E-2"/>
                  <c:y val="5.06404420950469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Tablas!$R$4:$R$8</c:f>
              <c:numCache>
                <c:formatCode>0</c:formatCode>
                <c:ptCount val="5"/>
                <c:pt idx="0" formatCode="General">
                  <c:v>76</c:v>
                </c:pt>
                <c:pt idx="1">
                  <c:v>183</c:v>
                </c:pt>
                <c:pt idx="2">
                  <c:v>185</c:v>
                </c:pt>
                <c:pt idx="3">
                  <c:v>87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916096"/>
        <c:axId val="252917632"/>
      </c:barChart>
      <c:catAx>
        <c:axId val="2529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917632"/>
        <c:crosses val="autoZero"/>
        <c:auto val="1"/>
        <c:lblAlgn val="ctr"/>
        <c:lblOffset val="100"/>
        <c:noMultiLvlLbl val="0"/>
      </c:catAx>
      <c:valAx>
        <c:axId val="2529176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2916096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8601763651628724"/>
          <c:y val="0"/>
          <c:w val="0.41398233479513852"/>
          <c:h val="0.188481532387752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77377512247608E-4"/>
          <c:y val="0.1045486895675006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alícuota'!$A$2:$A$20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'Juicios y alícuota'!$B$2:$B$20</c:f>
              <c:numCache>
                <c:formatCode>_-* #,##0_-;\-* #,##0_-;_-* "-"??_-;_-@_-</c:formatCode>
                <c:ptCount val="19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44667.374179685969</c:v>
                </c:pt>
                <c:pt idx="17">
                  <c:v>79637.794371113123</c:v>
                </c:pt>
                <c:pt idx="18">
                  <c:v>93263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63200"/>
        <c:axId val="13896396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8.2222715656756981E-4"/>
                  <c:y val="-8.2157131433181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alícuota'!$A$2:$A$19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'Juicios y alícuota'!$C$2:$C$20</c:f>
              <c:numCache>
                <c:formatCode>General</c:formatCode>
                <c:ptCount val="19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,000,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83680"/>
        <c:axId val="138982144"/>
      </c:lineChart>
      <c:catAx>
        <c:axId val="1389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8963968"/>
        <c:crosses val="autoZero"/>
        <c:auto val="1"/>
        <c:lblAlgn val="ctr"/>
        <c:lblOffset val="100"/>
        <c:noMultiLvlLbl val="0"/>
      </c:catAx>
      <c:valAx>
        <c:axId val="1389639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63200"/>
        <c:crosses val="autoZero"/>
        <c:crossBetween val="between"/>
      </c:valAx>
      <c:valAx>
        <c:axId val="13898214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83680"/>
        <c:crosses val="max"/>
        <c:crossBetween val="between"/>
      </c:valAx>
      <c:catAx>
        <c:axId val="13898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82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6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16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EAEFD6EF-1EE9-4EAF-B3A0-6C291737A4C8}">
      <dgm:prSet phldrT="[Texto]" custT="1"/>
      <dgm:spPr/>
      <dgm:t>
        <a:bodyPr lIns="180000" tIns="0" rIns="0" bIns="0"/>
        <a:lstStyle/>
        <a:p>
          <a:pPr algn="l"/>
          <a:r>
            <a:rPr lang="es-ES" sz="18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72C8FF3F-A2FD-4C15-9958-3DE653933C92}" type="par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01D13754-A3E1-45BD-A825-EB7A5062720A}" type="sib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B3C60B5-D1BC-4D9D-B6B7-9DEA37162363}">
      <dgm:prSet phldrT="[Texto]" custT="1"/>
      <dgm:spPr/>
      <dgm:t>
        <a:bodyPr lIns="180000" tIns="0" rIns="0" bIns="0"/>
        <a:lstStyle/>
        <a:p>
          <a:pPr algn="l"/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27A08DB3-C3EC-44D8-A0F6-3875D60394E3}" type="par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81319" custScaleY="103786" custLinFactNeighborX="8982" custLinFactNeighborY="-12706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4CEBD533-5C21-4628-A6A3-B6A75FA685F2}" type="pres">
      <dgm:prSet presAssocID="{72C8FF3F-A2FD-4C15-9958-3DE653933C92}" presName="Name13" presStyleLbl="parChTrans1D2" presStyleIdx="0" presStyleCnt="2"/>
      <dgm:spPr/>
    </dgm:pt>
    <dgm:pt modelId="{EF4FBAA8-B03F-487E-89EE-8D95E51AD159}" type="pres">
      <dgm:prSet presAssocID="{EAEFD6EF-1EE9-4EAF-B3A0-6C291737A4C8}" presName="childText" presStyleLbl="bgAcc1" presStyleIdx="0" presStyleCnt="2" custScaleX="238484" custScaleY="114609" custLinFactNeighborY="23069">
        <dgm:presLayoutVars>
          <dgm:bulletEnabled val="1"/>
        </dgm:presLayoutVars>
      </dgm:prSet>
      <dgm:spPr/>
    </dgm:pt>
    <dgm:pt modelId="{E0E6364D-62A1-4F88-915F-EEF47214C220}" type="pres">
      <dgm:prSet presAssocID="{27A08DB3-C3EC-44D8-A0F6-3875D60394E3}" presName="Name13" presStyleLbl="parChTrans1D2" presStyleIdx="1" presStyleCnt="2"/>
      <dgm:spPr/>
    </dgm:pt>
    <dgm:pt modelId="{F6655835-4F14-4F13-BD72-A26D98FA04B6}" type="pres">
      <dgm:prSet presAssocID="{2B3C60B5-D1BC-4D9D-B6B7-9DEA37162363}" presName="childText" presStyleLbl="bgAcc1" presStyleIdx="1" presStyleCnt="2" custScaleX="290689" custScaleY="85165" custLinFactNeighborY="35282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9B8FCB2C-0990-412E-A42F-AEC0ED4AB8FE}" type="presOf" srcId="{72C8FF3F-A2FD-4C15-9958-3DE653933C92}" destId="{4CEBD533-5C21-4628-A6A3-B6A75FA685F2}" srcOrd="0" destOrd="0" presId="urn:microsoft.com/office/officeart/2005/8/layout/hierarchy3"/>
    <dgm:cxn modelId="{B178B52D-6978-4187-96A9-9567152B3B46}" srcId="{BEEB3575-3C4A-4D18-A18F-063D08DE75F3}" destId="{2B3C60B5-D1BC-4D9D-B6B7-9DEA37162363}" srcOrd="1" destOrd="0" parTransId="{27A08DB3-C3EC-44D8-A0F6-3875D60394E3}" sibTransId="{35E3F08F-90BC-480A-9364-DE921A183D90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8A3F6D91-458C-44F8-973E-35F7DFA039C7}" srcId="{BEEB3575-3C4A-4D18-A18F-063D08DE75F3}" destId="{EAEFD6EF-1EE9-4EAF-B3A0-6C291737A4C8}" srcOrd="0" destOrd="0" parTransId="{72C8FF3F-A2FD-4C15-9958-3DE653933C92}" sibTransId="{01D13754-A3E1-45BD-A825-EB7A5062720A}"/>
    <dgm:cxn modelId="{634F42A0-045F-4B5E-A1A3-1D2608E2790A}" type="presOf" srcId="{EAEFD6EF-1EE9-4EAF-B3A0-6C291737A4C8}" destId="{EF4FBAA8-B03F-487E-89EE-8D95E51AD159}" srcOrd="0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2CC2E742-73BB-4DF4-B735-3D088DC4A9B1}" type="presParOf" srcId="{F6006176-E914-4F7F-8375-A8C9DD3ABAAE}" destId="{4CEBD533-5C21-4628-A6A3-B6A75FA685F2}" srcOrd="0" destOrd="0" presId="urn:microsoft.com/office/officeart/2005/8/layout/hierarchy3"/>
    <dgm:cxn modelId="{BCA3C013-13DE-4E9D-B585-4A1ED6F4EDC3}" type="presParOf" srcId="{F6006176-E914-4F7F-8375-A8C9DD3ABAAE}" destId="{EF4FBAA8-B03F-487E-89EE-8D95E51AD159}" srcOrd="1" destOrd="0" presId="urn:microsoft.com/office/officeart/2005/8/layout/hierarchy3"/>
    <dgm:cxn modelId="{655D1DBD-9350-4782-AC06-F2A5C759E511}" type="presParOf" srcId="{F6006176-E914-4F7F-8375-A8C9DD3ABAAE}" destId="{E0E6364D-62A1-4F88-915F-EEF47214C220}" srcOrd="2" destOrd="0" presId="urn:microsoft.com/office/officeart/2005/8/layout/hierarchy3"/>
    <dgm:cxn modelId="{B8610CA4-C5D5-4CB9-A0EB-30364479617C}" type="presParOf" srcId="{F6006176-E914-4F7F-8375-A8C9DD3ABAAE}" destId="{F6655835-4F14-4F13-BD72-A26D98FA04B6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D2CA6F"/>
        </a:solidFill>
        <a:ln w="25400" cmpd="sng">
          <a:solidFill>
            <a:srgbClr val="938C2D"/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S" sz="2200" b="1" dirty="0">
              <a:solidFill>
                <a:schemeClr val="bg1"/>
              </a:solidFill>
              <a:latin typeface="+mn-lt"/>
            </a:rPr>
            <a:t>EN EL STOCK DE JUICIOS</a:t>
          </a: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CE74F713-8244-4B78-97D1-F8894E580F1F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Implicaba a jun/23: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F5B94083-1115-4AE4-A03E-E7F1D7DEE8A7}" type="parTrans" cxnId="{281E773A-C70C-4ED7-A362-21AC903178A4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69695B43-6C8C-4BED-ADB3-24076609ACB8}" type="sibTrans" cxnId="{281E773A-C70C-4ED7-A362-21AC903178A4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855CCC0C-EBD4-4D02-96FD-5A3382A69DA5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6 veces el valor del stock judicial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9FC76C63-CBAD-4045-8B74-10776697BA0D}" type="parTrans" cxnId="{55572CDD-5092-4A94-AD5D-0898F9C7CF67}">
      <dgm:prSet/>
      <dgm:spPr/>
      <dgm:t>
        <a:bodyPr/>
        <a:lstStyle/>
        <a:p>
          <a:endParaRPr lang="es-ES"/>
        </a:p>
      </dgm:t>
    </dgm:pt>
    <dgm:pt modelId="{6C5688C4-8276-41BA-9645-2434B0508E01}" type="sibTrans" cxnId="{55572CDD-5092-4A94-AD5D-0898F9C7CF67}">
      <dgm:prSet/>
      <dgm:spPr/>
      <dgm:t>
        <a:bodyPr/>
        <a:lstStyle/>
        <a:p>
          <a:endParaRPr lang="es-ES"/>
        </a:p>
      </dgm:t>
    </dgm:pt>
    <dgm:pt modelId="{CF9ABB16-14F1-49C3-98F8-9B406BD0CE2E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-AR" sz="1700" b="1" dirty="0">
              <a:solidFill>
                <a:srgbClr val="938C2D"/>
              </a:solidFill>
              <a:latin typeface="+mn-lt"/>
              <a:ea typeface="Verdana" pitchFamily="34" charset="0"/>
            </a:rPr>
            <a:t>2,3 años del total de recaudación del sistema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AC78FE10-026D-431B-BA04-229E5C986A3D}" type="parTrans" cxnId="{A54015D9-E39B-46AC-B4B9-63DBB8D20A95}">
      <dgm:prSet/>
      <dgm:spPr/>
      <dgm:t>
        <a:bodyPr/>
        <a:lstStyle/>
        <a:p>
          <a:endParaRPr lang="es-ES"/>
        </a:p>
      </dgm:t>
    </dgm:pt>
    <dgm:pt modelId="{8A80A5AB-002C-43A7-B14C-40473C3A0362}" type="sibTrans" cxnId="{A54015D9-E39B-46AC-B4B9-63DBB8D20A95}">
      <dgm:prSet/>
      <dgm:spPr/>
      <dgm:t>
        <a:bodyPr/>
        <a:lstStyle/>
        <a:p>
          <a:endParaRPr lang="es-ES"/>
        </a:p>
      </dgm:t>
    </dgm:pt>
    <dgm:pt modelId="{2B3C60B5-D1BC-4D9D-B6B7-9DEA37162363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/>
        <a:lstStyle/>
        <a:p>
          <a:pPr algn="l"/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16 puntos de incapacidad</a:t>
          </a:r>
          <a:endParaRPr lang="es-ES" sz="17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7A08DB3-C3EC-44D8-A0F6-3875D60394E3}" type="parTrans" cxnId="{B178B52D-6978-4187-96A9-9567152B3B46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32674" custScaleY="95247" custLinFactNeighborX="-49846" custLinFactNeighborY="12252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E0E6364D-62A1-4F88-915F-EEF47214C220}" type="pres">
      <dgm:prSet presAssocID="{27A08DB3-C3EC-44D8-A0F6-3875D60394E3}" presName="Name13" presStyleLbl="parChTrans1D2" presStyleIdx="0" presStyleCnt="2"/>
      <dgm:spPr/>
    </dgm:pt>
    <dgm:pt modelId="{F6655835-4F14-4F13-BD72-A26D98FA04B6}" type="pres">
      <dgm:prSet presAssocID="{2B3C60B5-D1BC-4D9D-B6B7-9DEA37162363}" presName="childText" presStyleLbl="bgAcc1" presStyleIdx="0" presStyleCnt="2" custScaleX="297699" custScaleY="72388" custLinFactNeighborY="35282">
        <dgm:presLayoutVars>
          <dgm:bulletEnabled val="1"/>
        </dgm:presLayoutVars>
      </dgm:prSet>
      <dgm:spPr/>
    </dgm:pt>
    <dgm:pt modelId="{2360EC1F-3775-4925-BC03-54A698A000BB}" type="pres">
      <dgm:prSet presAssocID="{F5B94083-1115-4AE4-A03E-E7F1D7DEE8A7}" presName="Name13" presStyleLbl="parChTrans1D2" presStyleIdx="1" presStyleCnt="2"/>
      <dgm:spPr/>
    </dgm:pt>
    <dgm:pt modelId="{4670F7B3-2FD4-4805-879A-E3815A8C64BE}" type="pres">
      <dgm:prSet presAssocID="{CE74F713-8244-4B78-97D1-F8894E580F1F}" presName="childText" presStyleLbl="bgAcc1" presStyleIdx="1" presStyleCnt="2" custScaleX="297699" custScaleY="121916" custLinFactNeighborX="19" custLinFactNeighborY="44781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2DBF8B1E-715C-4DD3-9E86-76239AF24367}" type="presOf" srcId="{F5B94083-1115-4AE4-A03E-E7F1D7DEE8A7}" destId="{2360EC1F-3775-4925-BC03-54A698A000BB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18EBE926-F6A5-4E94-BB9F-129383C7C27A}" type="presOf" srcId="{CF9ABB16-14F1-49C3-98F8-9B406BD0CE2E}" destId="{4670F7B3-2FD4-4805-879A-E3815A8C64BE}" srcOrd="0" destOrd="2" presId="urn:microsoft.com/office/officeart/2005/8/layout/hierarchy3"/>
    <dgm:cxn modelId="{B178B52D-6978-4187-96A9-9567152B3B46}" srcId="{BEEB3575-3C4A-4D18-A18F-063D08DE75F3}" destId="{2B3C60B5-D1BC-4D9D-B6B7-9DEA37162363}" srcOrd="0" destOrd="0" parTransId="{27A08DB3-C3EC-44D8-A0F6-3875D60394E3}" sibTransId="{35E3F08F-90BC-480A-9364-DE921A183D90}"/>
    <dgm:cxn modelId="{281E773A-C70C-4ED7-A362-21AC903178A4}" srcId="{BEEB3575-3C4A-4D18-A18F-063D08DE75F3}" destId="{CE74F713-8244-4B78-97D1-F8894E580F1F}" srcOrd="1" destOrd="0" parTransId="{F5B94083-1115-4AE4-A03E-E7F1D7DEE8A7}" sibTransId="{69695B43-6C8C-4BED-ADB3-24076609ACB8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F9CC3DC3-70CE-4714-AF2D-8619A3DD5523}" type="presOf" srcId="{855CCC0C-EBD4-4D02-96FD-5A3382A69DA5}" destId="{4670F7B3-2FD4-4805-879A-E3815A8C64BE}" srcOrd="0" destOrd="1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A54015D9-E39B-46AC-B4B9-63DBB8D20A95}" srcId="{CE74F713-8244-4B78-97D1-F8894E580F1F}" destId="{CF9ABB16-14F1-49C3-98F8-9B406BD0CE2E}" srcOrd="1" destOrd="0" parTransId="{AC78FE10-026D-431B-BA04-229E5C986A3D}" sibTransId="{8A80A5AB-002C-43A7-B14C-40473C3A0362}"/>
    <dgm:cxn modelId="{55572CDD-5092-4A94-AD5D-0898F9C7CF67}" srcId="{CE74F713-8244-4B78-97D1-F8894E580F1F}" destId="{855CCC0C-EBD4-4D02-96FD-5A3382A69DA5}" srcOrd="0" destOrd="0" parTransId="{9FC76C63-CBAD-4045-8B74-10776697BA0D}" sibTransId="{6C5688C4-8276-41BA-9645-2434B0508E01}"/>
    <dgm:cxn modelId="{96F2AAF1-281F-4D75-80CC-AB353ACE6BA3}" type="presOf" srcId="{CE74F713-8244-4B78-97D1-F8894E580F1F}" destId="{4670F7B3-2FD4-4805-879A-E3815A8C64BE}" srcOrd="0" destOrd="0" presId="urn:microsoft.com/office/officeart/2005/8/layout/hierarchy3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655D1DBD-9350-4782-AC06-F2A5C759E511}" type="presParOf" srcId="{F6006176-E914-4F7F-8375-A8C9DD3ABAAE}" destId="{E0E6364D-62A1-4F88-915F-EEF47214C220}" srcOrd="0" destOrd="0" presId="urn:microsoft.com/office/officeart/2005/8/layout/hierarchy3"/>
    <dgm:cxn modelId="{B8610CA4-C5D5-4CB9-A0EB-30364479617C}" type="presParOf" srcId="{F6006176-E914-4F7F-8375-A8C9DD3ABAAE}" destId="{F6655835-4F14-4F13-BD72-A26D98FA04B6}" srcOrd="1" destOrd="0" presId="urn:microsoft.com/office/officeart/2005/8/layout/hierarchy3"/>
    <dgm:cxn modelId="{F683CB60-2F80-4CC0-BBE7-402AED78E1A5}" type="presParOf" srcId="{F6006176-E914-4F7F-8375-A8C9DD3ABAAE}" destId="{2360EC1F-3775-4925-BC03-54A698A000BB}" srcOrd="2" destOrd="0" presId="urn:microsoft.com/office/officeart/2005/8/layout/hierarchy3"/>
    <dgm:cxn modelId="{08302636-BD69-4E3E-A0CD-520EAF92B9A9}" type="presParOf" srcId="{F6006176-E914-4F7F-8375-A8C9DD3ABAAE}" destId="{4670F7B3-2FD4-4805-879A-E3815A8C64BE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130743" y="811598"/>
          <a:ext cx="4879008" cy="899997"/>
        </a:xfrm>
        <a:prstGeom prst="roundRect">
          <a:avLst>
            <a:gd name="adj" fmla="val 10000"/>
          </a:avLst>
        </a:prstGeom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57103" y="837958"/>
        <a:ext cx="4826288" cy="847277"/>
      </dsp:txXfrm>
    </dsp:sp>
    <dsp:sp modelId="{4CEBD533-5C21-4628-A6A3-B6A75FA685F2}">
      <dsp:nvSpPr>
        <dsp:cNvPr id="0" name=""/>
        <dsp:cNvSpPr/>
      </dsp:nvSpPr>
      <dsp:spPr>
        <a:xfrm>
          <a:off x="618644" y="1711595"/>
          <a:ext cx="357526" cy="102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945"/>
              </a:lnTo>
              <a:lnTo>
                <a:pt x="357526" y="10239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FBAA8-B03F-487E-89EE-8D95E51AD159}">
      <dsp:nvSpPr>
        <dsp:cNvPr id="0" name=""/>
        <dsp:cNvSpPr/>
      </dsp:nvSpPr>
      <dsp:spPr>
        <a:xfrm>
          <a:off x="976170" y="2238616"/>
          <a:ext cx="3308885" cy="99385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kern="1200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005279" y="2267725"/>
        <a:ext cx="3250667" cy="935632"/>
      </dsp:txXfrm>
    </dsp:sp>
    <dsp:sp modelId="{E0E6364D-62A1-4F88-915F-EEF47214C220}">
      <dsp:nvSpPr>
        <dsp:cNvPr id="0" name=""/>
        <dsp:cNvSpPr/>
      </dsp:nvSpPr>
      <dsp:spPr>
        <a:xfrm>
          <a:off x="618644" y="1711595"/>
          <a:ext cx="357526" cy="221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831"/>
              </a:lnTo>
              <a:lnTo>
                <a:pt x="357526" y="221283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976170" y="3555165"/>
          <a:ext cx="4033212" cy="7385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997801" y="3576796"/>
        <a:ext cx="3989950" cy="69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0" y="966297"/>
          <a:ext cx="4397132" cy="900001"/>
        </a:xfrm>
        <a:prstGeom prst="roundRect">
          <a:avLst>
            <a:gd name="adj" fmla="val 10000"/>
          </a:avLst>
        </a:prstGeom>
        <a:solidFill>
          <a:srgbClr val="D2CA6F"/>
        </a:solidFill>
        <a:ln w="25400" cmpd="sng">
          <a:solidFill>
            <a:srgbClr val="938C2D"/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  <a:latin typeface="+mn-lt"/>
            </a:rPr>
            <a:t>EN EL STOCK DE JUICIOS</a:t>
          </a:r>
        </a:p>
      </dsp:txBody>
      <dsp:txXfrm>
        <a:off x="26360" y="992657"/>
        <a:ext cx="4344412" cy="847281"/>
      </dsp:txXfrm>
    </dsp:sp>
    <dsp:sp modelId="{E0E6364D-62A1-4F88-915F-EEF47214C220}">
      <dsp:nvSpPr>
        <dsp:cNvPr id="0" name=""/>
        <dsp:cNvSpPr/>
      </dsp:nvSpPr>
      <dsp:spPr>
        <a:xfrm>
          <a:off x="439713" y="1866298"/>
          <a:ext cx="441093" cy="79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43"/>
              </a:lnTo>
              <a:lnTo>
                <a:pt x="441093" y="795843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880806" y="2320140"/>
          <a:ext cx="4500793" cy="684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16 puntos de incapacidad</a:t>
          </a:r>
          <a:endParaRPr lang="es-ES" sz="1700" b="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900840" y="2340174"/>
        <a:ext cx="4460725" cy="643935"/>
      </dsp:txXfrm>
    </dsp:sp>
    <dsp:sp modelId="{2360EC1F-3775-4925-BC03-54A698A000BB}">
      <dsp:nvSpPr>
        <dsp:cNvPr id="0" name=""/>
        <dsp:cNvSpPr/>
      </dsp:nvSpPr>
      <dsp:spPr>
        <a:xfrm>
          <a:off x="439713" y="1866298"/>
          <a:ext cx="441380" cy="20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830"/>
              </a:lnTo>
              <a:lnTo>
                <a:pt x="441380" y="2039830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0F7B3-2FD4-4805-879A-E3815A8C64BE}">
      <dsp:nvSpPr>
        <dsp:cNvPr id="0" name=""/>
        <dsp:cNvSpPr/>
      </dsp:nvSpPr>
      <dsp:spPr>
        <a:xfrm>
          <a:off x="881093" y="3330129"/>
          <a:ext cx="4500793" cy="11519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Implicaba a jun/23: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6 veces el valor del stock judicial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2,3 años del total de recaudación del sistema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</dsp:txBody>
      <dsp:txXfrm>
        <a:off x="914834" y="3363870"/>
        <a:ext cx="4433311" cy="108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0.28313</cdr:x>
      <cdr:y>0.11535</cdr:y>
    </cdr:from>
    <cdr:to>
      <cdr:x>0.28313</cdr:x>
      <cdr:y>0.95356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3266774" y="582169"/>
          <a:ext cx="0" cy="423050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0.44056</cdr:x>
      <cdr:y>0.11044</cdr:y>
    </cdr:from>
    <cdr:to>
      <cdr:x>0.44056</cdr:x>
      <cdr:y>0.95935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5083229" y="557407"/>
          <a:ext cx="0" cy="428447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0.6986</cdr:x>
      <cdr:y>0.12108</cdr:y>
    </cdr:from>
    <cdr:to>
      <cdr:x>0.6986</cdr:x>
      <cdr:y>0.95356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8060511" y="611081"/>
          <a:ext cx="0" cy="420159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0.39833</cdr:x>
      <cdr:y>0.21237</cdr:y>
    </cdr:from>
    <cdr:to>
      <cdr:x>0.48262</cdr:x>
      <cdr:y>0.57148</cdr:y>
    </cdr:to>
    <cdr:sp macro="" textlink="">
      <cdr:nvSpPr>
        <cdr:cNvPr id="9" name="Oval 8"/>
        <cdr:cNvSpPr/>
      </cdr:nvSpPr>
      <cdr:spPr>
        <a:xfrm xmlns:a="http://schemas.openxmlformats.org/drawingml/2006/main">
          <a:off x="4595972" y="1071815"/>
          <a:ext cx="972553" cy="181244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0.76175</cdr:x>
      <cdr:y>0.29227</cdr:y>
    </cdr:from>
    <cdr:to>
      <cdr:x>0.83968</cdr:x>
      <cdr:y>0.56102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8789171" y="1475116"/>
          <a:ext cx="899160" cy="13563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0.55542</cdr:x>
      <cdr:y>0.58421</cdr:y>
    </cdr:from>
    <cdr:to>
      <cdr:x>0.70706</cdr:x>
      <cdr:y>0.78384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408590" y="2948532"/>
          <a:ext cx="1749534" cy="1007540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26.773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Prestacional </a:t>
          </a:r>
          <a:r>
            <a:rPr lang="es-AR" sz="1400" baseline="0" dirty="0"/>
            <a:t>(+20% daño moral y RIPTE </a:t>
          </a:r>
          <a:r>
            <a:rPr lang="es-AR" sz="1400" baseline="0" dirty="0" err="1"/>
            <a:t>automat</a:t>
          </a:r>
          <a:r>
            <a:rPr lang="es-AR" sz="1400" baseline="0" dirty="0"/>
            <a:t>)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0.7242</cdr:x>
      <cdr:y>0.73182</cdr:y>
    </cdr:from>
    <cdr:to>
      <cdr:x>0.88426</cdr:x>
      <cdr:y>0.92728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355994" y="3693509"/>
          <a:ext cx="1846800" cy="986493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27.348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Prestación </a:t>
          </a:r>
          <a:r>
            <a:rPr lang="es-AR" sz="1400" baseline="0" dirty="0"/>
            <a:t>por IBM y </a:t>
          </a:r>
          <a:r>
            <a:rPr lang="es-AR" sz="1400" baseline="0" dirty="0" err="1"/>
            <a:t>act</a:t>
          </a:r>
          <a:r>
            <a:rPr lang="es-AR" sz="1400" baseline="0" dirty="0"/>
            <a:t>. con </a:t>
          </a:r>
          <a:r>
            <a:rPr lang="es-AR" sz="1400" baseline="0" dirty="0" err="1"/>
            <a:t>int</a:t>
          </a:r>
          <a:r>
            <a:rPr lang="es-AR" sz="1400" baseline="0" dirty="0"/>
            <a:t>. tasa activa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0.28554</cdr:x>
      <cdr:y>0.72719</cdr:y>
    </cdr:from>
    <cdr:to>
      <cdr:x>0.3254</cdr:x>
      <cdr:y>0.95407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3294591" y="3670163"/>
          <a:ext cx="459912" cy="114507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0.44054</cdr:x>
      <cdr:y>0.61241</cdr:y>
    </cdr:from>
    <cdr:to>
      <cdr:x>0.55462</cdr:x>
      <cdr:y>0.95528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5083032" y="3090833"/>
          <a:ext cx="1316275" cy="173047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0.69742</cdr:x>
      <cdr:y>0.75406</cdr:y>
    </cdr:from>
    <cdr:to>
      <cdr:x>0.72483</cdr:x>
      <cdr:y>0.93469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flipV="1">
          <a:off x="8047002" y="3805778"/>
          <a:ext cx="316261" cy="91164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0.32579</cdr:x>
      <cdr:y>0.66997</cdr:y>
    </cdr:from>
    <cdr:to>
      <cdr:x>0.5</cdr:x>
      <cdr:y>0.87765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759022" y="3381371"/>
          <a:ext cx="2010065" cy="1048168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Decreto</a:t>
          </a:r>
          <a:r>
            <a:rPr lang="es-AR" sz="1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70% prest </a:t>
          </a:r>
          <a:r>
            <a:rPr lang="es-AR" sz="1400" baseline="0" dirty="0"/>
            <a:t>(pisos en vez de techo y </a:t>
          </a:r>
          <a:r>
            <a:rPr lang="el-GR" sz="1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1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1400" baseline="0" dirty="0"/>
            <a:t> sumas)</a:t>
          </a:r>
          <a:endParaRPr lang="es-A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057C-1F9C-4EA9-982D-E161DE6745A9}" type="datetimeFigureOut">
              <a:rPr lang="es-AR" smtClean="0"/>
              <a:t>16/4/2024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92075-828A-42FC-96D3-CBDB666403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29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0A0CD-2A9A-478D-A6FE-F6A372B6C83A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981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57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107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298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504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4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099B-EB94-442E-98B2-A55DF8AC66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bject 17"/>
          <p:cNvSpPr txBox="1"/>
          <p:nvPr/>
        </p:nvSpPr>
        <p:spPr>
          <a:xfrm>
            <a:off x="7104302" y="1872021"/>
            <a:ext cx="4252595" cy="125675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40" dirty="0">
                <a:solidFill>
                  <a:srgbClr val="FFFFFF"/>
                </a:solidFill>
                <a:latin typeface="Calibri"/>
                <a:cs typeface="Calibri"/>
              </a:rPr>
              <a:t>PANORAMA</a:t>
            </a:r>
            <a:endParaRPr sz="4400" dirty="0">
              <a:latin typeface="Calibri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</a:t>
            </a:r>
            <a:r>
              <a:rPr lang="es-ES"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34441" y="6090432"/>
            <a:ext cx="20702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2000" b="1" dirty="0">
                <a:solidFill>
                  <a:schemeClr val="bg1"/>
                </a:solidFill>
                <a:latin typeface="Calibri"/>
                <a:cs typeface="Calibri"/>
              </a:rPr>
              <a:t>ABRIL 2024</a:t>
            </a:r>
            <a:endParaRPr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C5B331E-A2F7-4B62-9250-3BD2888E3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2 Grupo"/>
          <p:cNvGrpSpPr/>
          <p:nvPr/>
        </p:nvGrpSpPr>
        <p:grpSpPr>
          <a:xfrm>
            <a:off x="259665" y="2167341"/>
            <a:ext cx="2503728" cy="3674634"/>
            <a:chOff x="259665" y="2511717"/>
            <a:chExt cx="2503728" cy="3674634"/>
          </a:xfrm>
        </p:grpSpPr>
        <p:sp>
          <p:nvSpPr>
            <p:cNvPr id="332" name="object 8"/>
            <p:cNvSpPr txBox="1"/>
            <p:nvPr/>
          </p:nvSpPr>
          <p:spPr>
            <a:xfrm>
              <a:off x="1406412" y="2575106"/>
              <a:ext cx="1356981" cy="361124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28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4.093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Profesionales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</a:t>
              </a:r>
              <a:r>
                <a:rPr lang="es-AR" sz="1400" b="1" spc="25" dirty="0" err="1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(de empresas e independientes)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ES" sz="10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0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Participación de las 23 provincias</a:t>
              </a:r>
              <a:b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CABA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259665" y="2511717"/>
              <a:ext cx="1080001" cy="3659746"/>
              <a:chOff x="259665" y="2511717"/>
              <a:chExt cx="1080001" cy="3659746"/>
            </a:xfrm>
          </p:grpSpPr>
          <p:sp>
            <p:nvSpPr>
              <p:cNvPr id="334" name="object 22"/>
              <p:cNvSpPr txBox="1"/>
              <p:nvPr/>
            </p:nvSpPr>
            <p:spPr>
              <a:xfrm>
                <a:off x="259665" y="3710488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PERFIL</a:t>
                </a:r>
                <a:b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</a:b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DE LOS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37" name="object 22"/>
              <p:cNvSpPr txBox="1"/>
              <p:nvPr/>
            </p:nvSpPr>
            <p:spPr>
              <a:xfrm>
                <a:off x="259666" y="5091463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PROGRAMA FEDERAL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40" name="object 22"/>
              <p:cNvSpPr txBox="1"/>
              <p:nvPr/>
            </p:nvSpPr>
            <p:spPr>
              <a:xfrm>
                <a:off x="259665" y="2511717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TOTAL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</p:grpSp>
      </p:grpSp>
      <p:sp>
        <p:nvSpPr>
          <p:cNvPr id="15" name="object 14"/>
          <p:cNvSpPr txBox="1"/>
          <p:nvPr/>
        </p:nvSpPr>
        <p:spPr>
          <a:xfrm>
            <a:off x="5661588" y="809415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SEMINARIOS WEB 2023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17985" y="1073224"/>
          <a:ext cx="9164217" cy="557323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6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86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buFont typeface="Wingdings" pitchFamily="2" charset="2"/>
                        <a:buNone/>
                      </a:pPr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PARTICIPANTES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15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15/06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SGA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aplicado al uso de agroquímicos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Ing.</a:t>
                      </a:r>
                      <a:r>
                        <a:rPr lang="es-ES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Alberto A. Villa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452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910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Buenas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prácticas de Higiene Ocupacional en toda la cadena de producción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Hernán Valderrama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382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81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29/06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Manejo</a:t>
                      </a:r>
                      <a:r>
                        <a:rPr lang="es-AR" sz="1500" b="1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manual de cargas en el agro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Pablo Mercado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729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06/07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de riesgos por posturas forzadas en el agro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Pablo Mercado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353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263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10/08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de ruido y vibraciones en tractor y otras máquinas agrícolas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Rodolfo</a:t>
                      </a:r>
                      <a:r>
                        <a:rPr lang="es-AR" sz="15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500" b="1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Gereis</a:t>
                      </a:r>
                      <a:r>
                        <a:rPr lang="es-AR" sz="15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/Ing. Sergio </a:t>
                      </a:r>
                      <a:r>
                        <a:rPr lang="es-AR" sz="1500" b="1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Galeri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370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32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17/08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de radiación solar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Valeria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Frankrajch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/Ing. Alberto Riva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338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508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24/08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Herramientas tecnológicas para generar trazabilidad en la gestión de riesgos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Martín Mendez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482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263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14/09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Principios para establecer un programa de evaluación de agentes de riesgo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Mario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Magnin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462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21/09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BPA en aplicaciones terrestres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Agr. Augusto Piazza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967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28/09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Práctica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profesional y equipamiento de monitoreo adecuado, para obtener resultados confiables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Horacio Ceballos/ Lic. Sebastián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Zago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309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651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26/09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Marco normativo actualizado de la LRT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Valeria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Frankrajch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 Dra. Andrea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Nessi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397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object 21"/>
          <p:cNvSpPr txBox="1">
            <a:spLocks/>
          </p:cNvSpPr>
          <p:nvPr/>
        </p:nvSpPr>
        <p:spPr>
          <a:xfrm>
            <a:off x="354831" y="850731"/>
            <a:ext cx="3878080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22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37071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437071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PRESTACIONES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017E51E-C63E-4FEB-9824-5AF0C86A9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9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54830" y="1527752"/>
            <a:ext cx="3087981" cy="5020966"/>
            <a:chOff x="354830" y="1615325"/>
            <a:chExt cx="3087981" cy="536369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31" y="1615325"/>
              <a:ext cx="1914733" cy="536369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 flipH="1">
              <a:off x="354830" y="1615325"/>
              <a:ext cx="1914733" cy="5363697"/>
            </a:xfrm>
            <a:prstGeom prst="rect">
              <a:avLst/>
            </a:prstGeom>
            <a:solidFill>
              <a:srgbClr val="FFFFFF">
                <a:alpha val="23137"/>
              </a:srgb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131" y="1615325"/>
              <a:ext cx="1068680" cy="5363697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2374131" y="1615325"/>
              <a:ext cx="1068680" cy="5363697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ATENCIÓN INTEGRAL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13627;p75"/>
          <p:cNvGrpSpPr/>
          <p:nvPr/>
        </p:nvGrpSpPr>
        <p:grpSpPr>
          <a:xfrm>
            <a:off x="498209" y="1001728"/>
            <a:ext cx="353180" cy="353180"/>
            <a:chOff x="-24338900" y="2710600"/>
            <a:chExt cx="295375" cy="295375"/>
          </a:xfrm>
          <a:solidFill>
            <a:schemeClr val="bg1"/>
          </a:solidFill>
        </p:grpSpPr>
        <p:sp>
          <p:nvSpPr>
            <p:cNvPr id="19" name="Google Shape;13628;p75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29;p75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37 CuadroTexto"/>
          <p:cNvSpPr txBox="1"/>
          <p:nvPr/>
        </p:nvSpPr>
        <p:spPr>
          <a:xfrm>
            <a:off x="7287784" y="2355933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 Por incapacidades temporarias (ILT)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Por incapacidades permanentes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>
              <a:buClr>
                <a:srgbClr val="938C2D"/>
              </a:buClr>
              <a:buSzPct val="88000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médica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farmacéutica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Prótesis y ortopedia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Rehabilitación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Recalificación profesional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Servicio funerario</a:t>
            </a:r>
          </a:p>
          <a:p>
            <a:endParaRPr lang="es-ES" dirty="0">
              <a:solidFill>
                <a:srgbClr val="005D61"/>
              </a:solidFill>
              <a:cs typeface="Calibri"/>
            </a:endParaRPr>
          </a:p>
          <a:p>
            <a:r>
              <a:rPr lang="es-ES" dirty="0">
                <a:solidFill>
                  <a:srgbClr val="005D61"/>
                </a:solidFill>
                <a:cs typeface="Calibri"/>
              </a:rPr>
              <a:t>… desde el momento en que se produce el siniestro hasta el alta laboral definitiva.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784274" y="2349205"/>
            <a:ext cx="3044284" cy="3926539"/>
            <a:chOff x="3784274" y="2349205"/>
            <a:chExt cx="3044284" cy="3926539"/>
          </a:xfrm>
        </p:grpSpPr>
        <p:sp>
          <p:nvSpPr>
            <p:cNvPr id="35" name="Pentágono 34"/>
            <p:cNvSpPr/>
            <p:nvPr/>
          </p:nvSpPr>
          <p:spPr>
            <a:xfrm rot="5400000">
              <a:off x="4788704" y="1344775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D2CA6F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938C2D"/>
                  </a:solidFill>
                </a:rPr>
                <a:t>DINERARIAS</a:t>
              </a:r>
              <a:endParaRPr lang="en-US" sz="3000" b="1" dirty="0">
                <a:solidFill>
                  <a:srgbClr val="938C2D"/>
                </a:solidFill>
              </a:endParaRPr>
            </a:p>
          </p:txBody>
        </p:sp>
        <p:sp>
          <p:nvSpPr>
            <p:cNvPr id="39" name="Pentágono 38"/>
            <p:cNvSpPr/>
            <p:nvPr/>
          </p:nvSpPr>
          <p:spPr>
            <a:xfrm rot="16200000">
              <a:off x="4788704" y="4235891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B8C3D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437071"/>
                  </a:solidFill>
                </a:rPr>
                <a:t>EN ESPECIE</a:t>
              </a:r>
              <a:endParaRPr lang="en-US" sz="3000" b="1" dirty="0">
                <a:solidFill>
                  <a:srgbClr val="437071"/>
                </a:solidFill>
              </a:endParaRPr>
            </a:p>
          </p:txBody>
        </p:sp>
        <p:sp>
          <p:nvSpPr>
            <p:cNvPr id="50" name="Freeform: Shape 36">
              <a:extLst>
                <a:ext uri="{FF2B5EF4-FFF2-40B4-BE49-F238E27FC236}">
                  <a16:creationId xmlns:a16="http://schemas.microsoft.com/office/drawing/2014/main" id="{7ADEC732-0A7F-4359-8070-65A640CF69E9}"/>
                </a:ext>
              </a:extLst>
            </p:cNvPr>
            <p:cNvSpPr/>
            <p:nvPr/>
          </p:nvSpPr>
          <p:spPr>
            <a:xfrm>
              <a:off x="4624498" y="3628451"/>
              <a:ext cx="1363833" cy="1363830"/>
            </a:xfrm>
            <a:custGeom>
              <a:avLst/>
              <a:gdLst>
                <a:gd name="connsiteX0" fmla="*/ 1132585 w 2265169"/>
                <a:gd name="connsiteY0" fmla="*/ 0 h 2265165"/>
                <a:gd name="connsiteX1" fmla="*/ 1344801 w 2265169"/>
                <a:gd name="connsiteY1" fmla="*/ 212254 h 2265165"/>
                <a:gd name="connsiteX2" fmla="*/ 1344801 w 2265169"/>
                <a:gd name="connsiteY2" fmla="*/ 920370 h 2265165"/>
                <a:gd name="connsiteX3" fmla="*/ 2052914 w 2265169"/>
                <a:gd name="connsiteY3" fmla="*/ 920370 h 2265165"/>
                <a:gd name="connsiteX4" fmla="*/ 2265169 w 2265169"/>
                <a:gd name="connsiteY4" fmla="*/ 1132583 h 2265165"/>
                <a:gd name="connsiteX5" fmla="*/ 2052914 w 2265169"/>
                <a:gd name="connsiteY5" fmla="*/ 1344795 h 2265165"/>
                <a:gd name="connsiteX6" fmla="*/ 1344801 w 2265169"/>
                <a:gd name="connsiteY6" fmla="*/ 1344795 h 2265165"/>
                <a:gd name="connsiteX7" fmla="*/ 1344801 w 2265169"/>
                <a:gd name="connsiteY7" fmla="*/ 2052911 h 2265165"/>
                <a:gd name="connsiteX8" fmla="*/ 1132585 w 2265169"/>
                <a:gd name="connsiteY8" fmla="*/ 2265165 h 2265165"/>
                <a:gd name="connsiteX9" fmla="*/ 920368 w 2265169"/>
                <a:gd name="connsiteY9" fmla="*/ 2052911 h 2265165"/>
                <a:gd name="connsiteX10" fmla="*/ 920368 w 2265169"/>
                <a:gd name="connsiteY10" fmla="*/ 1344795 h 2265165"/>
                <a:gd name="connsiteX11" fmla="*/ 212254 w 2265169"/>
                <a:gd name="connsiteY11" fmla="*/ 1344795 h 2265165"/>
                <a:gd name="connsiteX12" fmla="*/ 0 w 2265169"/>
                <a:gd name="connsiteY12" fmla="*/ 1132583 h 2265165"/>
                <a:gd name="connsiteX13" fmla="*/ 212254 w 2265169"/>
                <a:gd name="connsiteY13" fmla="*/ 920370 h 2265165"/>
                <a:gd name="connsiteX14" fmla="*/ 920368 w 2265169"/>
                <a:gd name="connsiteY14" fmla="*/ 920370 h 2265165"/>
                <a:gd name="connsiteX15" fmla="*/ 920368 w 2265169"/>
                <a:gd name="connsiteY15" fmla="*/ 212254 h 2265165"/>
                <a:gd name="connsiteX16" fmla="*/ 1132585 w 2265169"/>
                <a:gd name="connsiteY16" fmla="*/ 0 h 22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5169" h="2265165">
                  <a:moveTo>
                    <a:pt x="1132585" y="0"/>
                  </a:moveTo>
                  <a:cubicBezTo>
                    <a:pt x="1249618" y="0"/>
                    <a:pt x="1344801" y="95221"/>
                    <a:pt x="1344801" y="212254"/>
                  </a:cubicBezTo>
                  <a:lnTo>
                    <a:pt x="1344801" y="920370"/>
                  </a:lnTo>
                  <a:lnTo>
                    <a:pt x="2052914" y="920370"/>
                  </a:lnTo>
                  <a:cubicBezTo>
                    <a:pt x="2169948" y="920370"/>
                    <a:pt x="2265169" y="1015551"/>
                    <a:pt x="2265169" y="1132583"/>
                  </a:cubicBezTo>
                  <a:cubicBezTo>
                    <a:pt x="2265169" y="1249614"/>
                    <a:pt x="2169948" y="1344795"/>
                    <a:pt x="2052914" y="1344795"/>
                  </a:cubicBezTo>
                  <a:lnTo>
                    <a:pt x="1344801" y="1344795"/>
                  </a:lnTo>
                  <a:lnTo>
                    <a:pt x="1344801" y="2052911"/>
                  </a:lnTo>
                  <a:cubicBezTo>
                    <a:pt x="1344801" y="2170469"/>
                    <a:pt x="1250129" y="2265165"/>
                    <a:pt x="1132585" y="2265165"/>
                  </a:cubicBezTo>
                  <a:cubicBezTo>
                    <a:pt x="1015551" y="2265165"/>
                    <a:pt x="920368" y="2169944"/>
                    <a:pt x="920368" y="2052911"/>
                  </a:cubicBezTo>
                  <a:lnTo>
                    <a:pt x="920368" y="1344795"/>
                  </a:lnTo>
                  <a:lnTo>
                    <a:pt x="212254" y="1344795"/>
                  </a:lnTo>
                  <a:cubicBezTo>
                    <a:pt x="95221" y="1344795"/>
                    <a:pt x="0" y="1249614"/>
                    <a:pt x="0" y="1132583"/>
                  </a:cubicBezTo>
                  <a:cubicBezTo>
                    <a:pt x="0" y="1015551"/>
                    <a:pt x="94696" y="920370"/>
                    <a:pt x="212254" y="920370"/>
                  </a:cubicBezTo>
                  <a:lnTo>
                    <a:pt x="920368" y="920370"/>
                  </a:lnTo>
                  <a:lnTo>
                    <a:pt x="920368" y="212254"/>
                  </a:lnTo>
                  <a:cubicBezTo>
                    <a:pt x="920368" y="95221"/>
                    <a:pt x="1015040" y="0"/>
                    <a:pt x="1132585" y="0"/>
                  </a:cubicBezTo>
                  <a:close/>
                </a:path>
              </a:pathLst>
            </a:custGeom>
            <a:solidFill>
              <a:srgbClr val="43707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</p:grpSp>
      <p:sp>
        <p:nvSpPr>
          <p:cNvPr id="16" name="object 12"/>
          <p:cNvSpPr/>
          <p:nvPr/>
        </p:nvSpPr>
        <p:spPr>
          <a:xfrm>
            <a:off x="5941705" y="959513"/>
            <a:ext cx="271148" cy="756423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11719609" y="974503"/>
            <a:ext cx="157154" cy="749512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5989130" y="991609"/>
            <a:ext cx="5730479" cy="7284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/>
            <a:r>
              <a:rPr lang="es-ES" sz="2100" b="1" dirty="0">
                <a:solidFill>
                  <a:srgbClr val="005D62"/>
                </a:solidFill>
              </a:rPr>
              <a:t>ATENCIÓN </a:t>
            </a:r>
            <a:r>
              <a:rPr lang="es-ES" sz="2600" b="1" dirty="0">
                <a:solidFill>
                  <a:srgbClr val="005D62"/>
                </a:solidFill>
              </a:rPr>
              <a:t>INTEGRAL</a:t>
            </a:r>
            <a:r>
              <a:rPr lang="es-ES" sz="2100" b="1" dirty="0">
                <a:solidFill>
                  <a:srgbClr val="005D62"/>
                </a:solidFill>
              </a:rPr>
              <a:t> DEL TRABAJADOR</a:t>
            </a:r>
          </a:p>
          <a:p>
            <a:pPr algn="ctr"/>
            <a:r>
              <a:rPr lang="es-ES" sz="2100" b="1" dirty="0">
                <a:solidFill>
                  <a:srgbClr val="005D62"/>
                </a:solidFill>
              </a:rPr>
              <a:t>DAMNIFICADO, BRINDANDO PRESTACIONES:</a:t>
            </a:r>
          </a:p>
        </p:txBody>
      </p:sp>
    </p:spTree>
    <p:extLst>
      <p:ext uri="{BB962C8B-B14F-4D97-AF65-F5344CB8AC3E}">
        <p14:creationId xmlns:p14="http://schemas.microsoft.com/office/powerpoint/2010/main" val="218258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prstClr val="white"/>
                  </a:solidFill>
                  <a:latin typeface="Calibri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854985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prstClr val="white"/>
                </a:solidFill>
                <a:latin typeface="Calibri"/>
                <a:cs typeface="Calibri"/>
              </a:rPr>
              <a:t>      PRESTACIONES DINERARIAS</a:t>
            </a:r>
            <a:endParaRPr lang="es-AR" sz="2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oogle Shape;13899;p76"/>
          <p:cNvGrpSpPr/>
          <p:nvPr/>
        </p:nvGrpSpPr>
        <p:grpSpPr>
          <a:xfrm>
            <a:off x="472201" y="915463"/>
            <a:ext cx="368987" cy="365459"/>
            <a:chOff x="-59889100" y="2671925"/>
            <a:chExt cx="319000" cy="315950"/>
          </a:xfrm>
          <a:solidFill>
            <a:schemeClr val="bg1"/>
          </a:solidFill>
        </p:grpSpPr>
        <p:sp>
          <p:nvSpPr>
            <p:cNvPr id="34" name="Google Shape;13900;p76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3901;p76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3902;p76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3903;p76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96025"/>
              </p:ext>
            </p:extLst>
          </p:nvPr>
        </p:nvGraphicFramePr>
        <p:xfrm>
          <a:off x="354832" y="1414734"/>
          <a:ext cx="11391692" cy="519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37">
                  <a:extLst>
                    <a:ext uri="{9D8B030D-6E8A-4147-A177-3AD203B41FA5}">
                      <a16:colId xmlns:a16="http://schemas.microsoft.com/office/drawing/2014/main" val="3302143271"/>
                    </a:ext>
                  </a:extLst>
                </a:gridCol>
                <a:gridCol w="3453757">
                  <a:extLst>
                    <a:ext uri="{9D8B030D-6E8A-4147-A177-3AD203B41FA5}">
                      <a16:colId xmlns:a16="http://schemas.microsoft.com/office/drawing/2014/main" val="3205158755"/>
                    </a:ext>
                  </a:extLst>
                </a:gridCol>
                <a:gridCol w="2525156">
                  <a:extLst>
                    <a:ext uri="{9D8B030D-6E8A-4147-A177-3AD203B41FA5}">
                      <a16:colId xmlns:a16="http://schemas.microsoft.com/office/drawing/2014/main" val="4077488376"/>
                    </a:ext>
                  </a:extLst>
                </a:gridCol>
                <a:gridCol w="2520942">
                  <a:extLst>
                    <a:ext uri="{9D8B030D-6E8A-4147-A177-3AD203B41FA5}">
                      <a16:colId xmlns:a16="http://schemas.microsoft.com/office/drawing/2014/main" val="3558829626"/>
                    </a:ext>
                  </a:extLst>
                </a:gridCol>
              </a:tblGrid>
              <a:tr h="530598">
                <a:tc rowSpan="8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FUERTE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INCREMENTO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DE LAS SUMAS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ADICIONALES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Y PISO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PRESTACIONAL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Desde de la Reforma de 2012 a Agosto 20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18000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84082"/>
                  </a:ext>
                </a:extLst>
              </a:tr>
              <a:tr h="1319363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AUMENTARON LAS SUMAS ADICIONALES Y EL</a:t>
                      </a:r>
                      <a:r>
                        <a:rPr lang="es-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PISO PRESTACIONAL </a:t>
                      </a:r>
                    </a:p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Considerando la aplicación de actualizaciones semestrales por RIPTE</a:t>
                      </a:r>
                    </a:p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(Valores correspondientes al semestre 01/03/2024 al 31/08/2024 –  Res. SRT </a:t>
                      </a:r>
                      <a:r>
                        <a:rPr lang="es-ES" sz="1400" b="0" kern="1200" baseline="0" dirty="0" err="1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Nº</a:t>
                      </a: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 18/24)</a:t>
                      </a:r>
                    </a:p>
                  </a:txBody>
                  <a:tcPr marL="0" marR="180000" marT="0" marB="0" anchor="ctr">
                    <a:solidFill>
                      <a:srgbClr val="938C2D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1283"/>
                  </a:ext>
                </a:extLst>
              </a:tr>
              <a:tr h="508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Incapacidad</a:t>
                      </a:r>
                      <a:endParaRPr lang="es-ES" sz="1800" b="0" u="sng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Pasó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de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A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90117"/>
                  </a:ext>
                </a:extLst>
              </a:tr>
              <a:tr h="508944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</a:t>
                      </a:r>
                      <a:r>
                        <a:rPr lang="es-ES" sz="1800" b="0" baseline="0" dirty="0">
                          <a:solidFill>
                            <a:srgbClr val="335657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Grave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$ 12.847.372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17535"/>
                  </a:ext>
                </a:extLst>
              </a:tr>
              <a:tr h="4951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 Total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$100.000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defTabSz="761830" rtl="0" eaLnBrk="1" latinLnBrk="0" hangingPunct="1">
                        <a:lnSpc>
                          <a:spcPct val="110000"/>
                        </a:lnSpc>
                        <a:defRPr/>
                      </a:pP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$ 16.059.215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73857"/>
                  </a:ext>
                </a:extLst>
              </a:tr>
              <a:tr h="536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Fallecimiento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$120.000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$ 19.271.052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41341"/>
                  </a:ext>
                </a:extLst>
              </a:tr>
              <a:tr h="5502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Piso prestacional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$ 28.906.583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44997"/>
                  </a:ext>
                </a:extLst>
              </a:tr>
              <a:tr h="748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rgbClr val="437071"/>
                          </a:solidFill>
                          <a:latin typeface="+mn-lt"/>
                        </a:rPr>
                        <a:t>(*)</a:t>
                      </a:r>
                      <a:r>
                        <a:rPr lang="es-ES" sz="14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En los casos de accidentes en ocasión del trabajo,  a las indemnizaciones dinerarias  previstas (fórmula o piso + pago único) se le adiciona un 20% de compensación por cualquier otro daño no reparado.</a:t>
                      </a:r>
                      <a:endParaRPr lang="es-ES" sz="1400" b="0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5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94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898412"/>
            <a:ext cx="5418173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COMPARACIÓN INTERNACIONAL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oogle Shape;14027;p76"/>
          <p:cNvGrpSpPr/>
          <p:nvPr/>
        </p:nvGrpSpPr>
        <p:grpSpPr>
          <a:xfrm>
            <a:off x="508510" y="974065"/>
            <a:ext cx="363380" cy="348778"/>
            <a:chOff x="2140225" y="2318650"/>
            <a:chExt cx="307975" cy="295600"/>
          </a:xfrm>
          <a:solidFill>
            <a:schemeClr val="bg1"/>
          </a:solidFill>
        </p:grpSpPr>
        <p:sp>
          <p:nvSpPr>
            <p:cNvPr id="21" name="Google Shape;14028;p76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29;p76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74768"/>
              </p:ext>
            </p:extLst>
          </p:nvPr>
        </p:nvGraphicFramePr>
        <p:xfrm>
          <a:off x="354830" y="1530532"/>
          <a:ext cx="11538173" cy="5129279"/>
        </p:xfrm>
        <a:graphic>
          <a:graphicData uri="http://schemas.openxmlformats.org/drawingml/2006/table">
            <a:tbl>
              <a:tblPr/>
              <a:tblGrid>
                <a:gridCol w="201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   LABORAL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ARGENTINA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ESPAÑA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CHILE</a:t>
                      </a:r>
                      <a:endParaRPr kumimoji="0" lang="es-E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TEMPORARIAS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INCAPACIDADES SUS-CEPTIBLES DE PAGO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Todas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33%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15%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8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PERMANENTES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Hasta el 50%. Suma única con f</a:t>
                      </a:r>
                      <a:r>
                        <a:rPr kumimoji="0" lang="es-A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 de 53 salarios </a:t>
                      </a: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más adicional del 20% en su caso.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  <a:defRPr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50 y el 66%. 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$ 12.847.372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actualizables. Más s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única con f</a:t>
                      </a:r>
                      <a:r>
                        <a:rPr kumimoji="0" lang="es-A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53 salarios</a:t>
                      </a:r>
                      <a:r>
                        <a:rPr kumimoji="0" lang="es-A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más adicional del 20% en su caso.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uLnTx/>
                        <a:uFillTx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66% y más. $ 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16.059.215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 .Más suma única con fórmula de 53 salarios,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Muerte. $ </a:t>
                      </a:r>
                      <a:r>
                        <a:rPr lang="es-ES" sz="1600" b="0" dirty="0">
                          <a:solidFill>
                            <a:srgbClr val="335657"/>
                          </a:solidFill>
                          <a:latin typeface="+mn-lt"/>
                        </a:rPr>
                        <a:t>19.271.052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actualizables. Más suma única con fórmula de 53 salarios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 todos los casos con piso prestacional (para fórmula) de $ </a:t>
                      </a:r>
                      <a:r>
                        <a:rPr lang="es-ES" sz="1600" b="0" dirty="0">
                          <a:solidFill>
                            <a:srgbClr val="335657"/>
                          </a:solidFill>
                          <a:latin typeface="+mn-lt"/>
                        </a:rPr>
                        <a:t>28.906.583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por PI y sin techo.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93675" algn="l"/>
                        </a:tabLst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Estimación según RIPTE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vig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mar24/ago24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Baremos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Parcial (superior al 33% que no llega a ser total). 24 mensualidades.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Total (para la tarea que realizaba). Renta vitalicia del 55%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Absoluta (para todas las tareas). Renta vitalicia del 100% del salario de cotización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Entre 15 y 40%. Máximo de 15 salarios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70% y más. Renta vitalicia del 70%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04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6855C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46855C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1901516"/>
            <a:ext cx="4252595" cy="119776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  <a:t>LEY 27.348</a:t>
            </a:r>
            <a:b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6D34A36-C6AD-40A4-B694-0098AF95C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DESTACADOS DE LA LEY 27.348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Google Shape;76;p15"/>
          <p:cNvGraphicFramePr/>
          <p:nvPr>
            <p:extLst>
              <p:ext uri="{D42A27DB-BD31-4B8C-83A1-F6EECF244321}">
                <p14:modId xmlns:p14="http://schemas.microsoft.com/office/powerpoint/2010/main" val="148640245"/>
              </p:ext>
            </p:extLst>
          </p:nvPr>
        </p:nvGraphicFramePr>
        <p:xfrm>
          <a:off x="690189" y="1765495"/>
          <a:ext cx="5183446" cy="459556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518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5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20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7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20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97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87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20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4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10736"/>
              </p:ext>
            </p:extLst>
          </p:nvPr>
        </p:nvGraphicFramePr>
        <p:xfrm>
          <a:off x="6069537" y="1765495"/>
          <a:ext cx="5494934" cy="4574996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5494934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86676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1441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7579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6376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7885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98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928286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BUENA ADHESIÓN…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15 provincias más CABA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8366002" y="1172030"/>
            <a:ext cx="2298558" cy="5237911"/>
            <a:chOff x="1911414" y="1276644"/>
            <a:chExt cx="2298558" cy="5237911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</p:grpSp>
      <p:graphicFrame>
        <p:nvGraphicFramePr>
          <p:cNvPr id="43" name="Chart 16"/>
          <p:cNvGraphicFramePr/>
          <p:nvPr>
            <p:extLst>
              <p:ext uri="{D42A27DB-BD31-4B8C-83A1-F6EECF244321}">
                <p14:modId xmlns:p14="http://schemas.microsoft.com/office/powerpoint/2010/main" val="3672223317"/>
              </p:ext>
            </p:extLst>
          </p:nvPr>
        </p:nvGraphicFramePr>
        <p:xfrm>
          <a:off x="1973179" y="2678886"/>
          <a:ext cx="4743022" cy="373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354830" y="1541495"/>
            <a:ext cx="2953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28336" y="2049205"/>
            <a:ext cx="2172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2000" smtClean="0">
                <a:solidFill>
                  <a:srgbClr val="46855C"/>
                </a:solidFill>
              </a:rPr>
              <a:pPr algn="ctr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2000" dirty="0">
              <a:solidFill>
                <a:srgbClr val="46855C"/>
              </a:solidFill>
            </a:endParaRP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6.347  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5%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98980" y="4827873"/>
            <a:ext cx="1691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2000" smtClean="0"/>
              <a:pPr algn="ctr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2000" dirty="0"/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111.001</a:t>
            </a:r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  95%</a:t>
            </a:r>
          </a:p>
        </p:txBody>
      </p:sp>
    </p:spTree>
    <p:extLst>
      <p:ext uri="{BB962C8B-B14F-4D97-AF65-F5344CB8AC3E}">
        <p14:creationId xmlns:p14="http://schemas.microsoft.com/office/powerpoint/2010/main" val="232890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EVOLUCIÓN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2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0146"/>
              </p:ext>
            </p:extLst>
          </p:nvPr>
        </p:nvGraphicFramePr>
        <p:xfrm>
          <a:off x="489622" y="557580"/>
          <a:ext cx="10715291" cy="570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45660" y="6193476"/>
            <a:ext cx="11456718" cy="279035"/>
          </a:xfrm>
          <a:prstGeom prst="rect">
            <a:avLst/>
          </a:prstGeom>
          <a:solidFill>
            <a:srgbClr val="BBD3C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2976" tIns="31488" rIns="62976" bIns="3148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29561" eaLnBrk="1" hangingPunct="1">
              <a:spcBef>
                <a:spcPct val="50000"/>
              </a:spcBef>
              <a:buNone/>
            </a:pPr>
            <a:r>
              <a:rPr lang="es-AR" altLang="es-AR" sz="140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Var. Anual: 26%  80%  72%   47%   58%   53%   31%   6%    11%    23%  13%   20%   20%    2%    </a:t>
            </a:r>
            <a:r>
              <a:rPr lang="es-AR" altLang="es-AR" sz="1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-39% -15%  -34</a:t>
            </a:r>
            <a:r>
              <a:rPr lang="es-AR" altLang="es-AR" sz="1400" b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   </a:t>
            </a:r>
            <a:r>
              <a:rPr lang="es-AR" altLang="es-AR" sz="1400" b="1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77%  </a:t>
            </a:r>
            <a:r>
              <a:rPr lang="es-AR" altLang="es-AR" sz="140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18%   25% </a:t>
            </a:r>
            <a:endParaRPr lang="es-ES" altLang="es-AR" sz="14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05335" y="86682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65"/>
          <p:cNvSpPr txBox="1">
            <a:spLocks noChangeArrowheads="1"/>
          </p:cNvSpPr>
          <p:nvPr/>
        </p:nvSpPr>
        <p:spPr bwMode="auto">
          <a:xfrm>
            <a:off x="373530" y="1672450"/>
            <a:ext cx="446741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Cantidad de nuevos juicios notificados</a:t>
            </a:r>
          </a:p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Serie Anual 2003-2023</a:t>
            </a:r>
          </a:p>
        </p:txBody>
      </p:sp>
      <p:sp>
        <p:nvSpPr>
          <p:cNvPr id="45" name="CuadroTexto 3">
            <a:extLst>
              <a:ext uri="{FF2B5EF4-FFF2-40B4-BE49-F238E27FC236}">
                <a16:creationId xmlns:a16="http://schemas.microsoft.com/office/drawing/2014/main" id="{6B269A52-70CD-4057-9724-1C772E2CB7B8}"/>
              </a:ext>
            </a:extLst>
          </p:cNvPr>
          <p:cNvSpPr txBox="1"/>
          <p:nvPr/>
        </p:nvSpPr>
        <p:spPr>
          <a:xfrm>
            <a:off x="380903" y="2342642"/>
            <a:ext cx="327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429"/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Judicialidad contenida que comenzó a recuperarse a fines del 2019, se detuvo </a:t>
            </a:r>
            <a:b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</a:b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en pandemia (por ASPO y DISPO) y continuó creciendo en 2021, 2022 y 2023</a:t>
            </a:r>
            <a:endParaRPr lang="es-AR" sz="1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JUICIOS INGRESADOS POR PROVINCIA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6008122" y="932619"/>
            <a:ext cx="5442439" cy="667581"/>
            <a:chOff x="6008122" y="932619"/>
            <a:chExt cx="5442439" cy="764502"/>
          </a:xfrm>
        </p:grpSpPr>
        <p:sp>
          <p:nvSpPr>
            <p:cNvPr id="17" name="object 12"/>
            <p:cNvSpPr/>
            <p:nvPr/>
          </p:nvSpPr>
          <p:spPr>
            <a:xfrm>
              <a:off x="6008122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293407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6121175" y="931735"/>
            <a:ext cx="5212573" cy="5899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JUICIOS NOTIFICADOS A LAS ART POST LEY 27.348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(Sin COVID)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30510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809538"/>
              </p:ext>
            </p:extLst>
          </p:nvPr>
        </p:nvGraphicFramePr>
        <p:xfrm>
          <a:off x="266953" y="756000"/>
          <a:ext cx="11626051" cy="57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477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6AA5A6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6AA5A6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COBERTURA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67C7110-B62F-4063-A461-1A2BF24B9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ACOMPAÑAMIENTO JUDICIAL – CSJN – Desde 2018 a la fecha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354829" y="1430900"/>
            <a:ext cx="102956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s-AR" sz="2200" b="1" spc="60" dirty="0">
                <a:solidFill>
                  <a:srgbClr val="46855C"/>
                </a:solidFill>
                <a:cs typeface="Calibri"/>
              </a:rPr>
              <a:t>Más de 2 docenas de fallos con aval importante a aspectos clave del sistema </a:t>
            </a:r>
            <a:endParaRPr sz="2200" b="1" dirty="0">
              <a:solidFill>
                <a:srgbClr val="46855C"/>
              </a:solidFill>
              <a:latin typeface="Tahoma"/>
              <a:cs typeface="Tahoma"/>
            </a:endParaRPr>
          </a:p>
        </p:txBody>
      </p:sp>
      <p:sp>
        <p:nvSpPr>
          <p:cNvPr id="16" name="1 Rectángulo"/>
          <p:cNvSpPr/>
          <p:nvPr/>
        </p:nvSpPr>
        <p:spPr>
          <a:xfrm>
            <a:off x="489622" y="1727889"/>
            <a:ext cx="11403382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Constitucionalidad de la actuación de las CCMM como instancia administrativa previa, obligatoria y excluyente.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Irretroactividad Ley 26.773.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 fórmulas prestacionales tarifadas.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del Baremo.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 adicional solo para AT (no “in itinere”).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Monto de condena. Falta de elementos de cálculo. Arbitrariedad.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Consideración de factores personales. Atenuación considerando patrimonio del deudor.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Intereses. Límite al Acta 2601 CNAT (Tasa Activa). Adecuación del interés a la realidad económica.              Congruencia: Alzada no puede modificar el interés si no hay agravio.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Derogación Acta 2764 CNAT (Capitalización periódica de intereses). Adecuación al art. 770 del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CCyCN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 Civil. Exclusión en caso de “in </a:t>
            </a:r>
            <a:r>
              <a:rPr lang="es-A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itinere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”. Requisito de relación causal.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 desplegada por la ART.  Actitud del trabajador. Pautas de ponderación. Eximición en caso de trabajador no registrado.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2859656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JUICIOS INGRESADOS CADA 10.000 TRABAJADORES CUBIERTOS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ángulo 14"/>
          <p:cNvSpPr/>
          <p:nvPr/>
        </p:nvSpPr>
        <p:spPr>
          <a:xfrm>
            <a:off x="310816" y="1541495"/>
            <a:ext cx="3041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POR SECTOR DE ACTIVIDAD</a:t>
            </a:r>
          </a:p>
        </p:txBody>
      </p:sp>
      <p:graphicFrame>
        <p:nvGraphicFramePr>
          <p:cNvPr id="17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95769"/>
              </p:ext>
            </p:extLst>
          </p:nvPr>
        </p:nvGraphicFramePr>
        <p:xfrm>
          <a:off x="107576" y="1734671"/>
          <a:ext cx="11785428" cy="501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">
            <a:extLst>
              <a:ext uri="{FF2B5EF4-FFF2-40B4-BE49-F238E27FC236}">
                <a16:creationId xmlns:a16="http://schemas.microsoft.com/office/drawing/2014/main" id="{DB9A4ACE-85CE-489C-A60B-8375346BAA8C}"/>
              </a:ext>
            </a:extLst>
          </p:cNvPr>
          <p:cNvSpPr txBox="1"/>
          <p:nvPr/>
        </p:nvSpPr>
        <p:spPr>
          <a:xfrm>
            <a:off x="234349" y="6330992"/>
            <a:ext cx="2649525" cy="296403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000" b="1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Fuente:</a:t>
            </a:r>
            <a:r>
              <a:rPr lang="es-AR" sz="100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SRT    </a:t>
            </a:r>
          </a:p>
        </p:txBody>
      </p:sp>
    </p:spTree>
    <p:extLst>
      <p:ext uri="{BB962C8B-B14F-4D97-AF65-F5344CB8AC3E}">
        <p14:creationId xmlns:p14="http://schemas.microsoft.com/office/powerpoint/2010/main" val="73161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Google Shape;126;p18"/>
          <p:cNvGraphicFramePr/>
          <p:nvPr>
            <p:extLst>
              <p:ext uri="{D42A27DB-BD31-4B8C-83A1-F6EECF244321}">
                <p14:modId xmlns:p14="http://schemas.microsoft.com/office/powerpoint/2010/main" val="3413216607"/>
              </p:ext>
            </p:extLst>
          </p:nvPr>
        </p:nvGraphicFramePr>
        <p:xfrm>
          <a:off x="354830" y="1577238"/>
          <a:ext cx="11438636" cy="5052028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589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40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Utilización obligatoria de fórmulas prestacionales tarifadas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MARANDO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12/09/17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4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Dictado de nueva sentencia por monto de condena arbitrario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FONTANA c/ BRINK´S ARGENTINA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03/10/17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5934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dada la actitud del trabajador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MOLINA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21/06/18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79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Accidente “in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itinere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”. Improcedencia del adicional del 20%.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RIPTE sólo sobre sumas fijas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PAEZ  ALFONSO c/  ASOCIART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27/09/18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0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Fondo de Garantía. Excluye intereses y costas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VILLANUEVA  c/ LA GRUTA SRL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11/10/18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51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Eximición de Responsabilidad Civil por falta de relación causal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PALACIN c/ BRUNO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13/11/18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6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Irretroactividad Ley 26773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DÍAZ  GARCÍA c/ SWISS MEDICAL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04/12/18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6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Tasa de interés. Límites al Acta 2601 CNAT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BONET c/ EXPERTA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26/02/19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6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Google Shape;126;p18"/>
          <p:cNvGraphicFramePr/>
          <p:nvPr>
            <p:extLst>
              <p:ext uri="{D42A27DB-BD31-4B8C-83A1-F6EECF244321}">
                <p14:modId xmlns:p14="http://schemas.microsoft.com/office/powerpoint/2010/main" val="337171669"/>
              </p:ext>
            </p:extLst>
          </p:nvPr>
        </p:nvGraphicFramePr>
        <p:xfrm>
          <a:off x="378923" y="1577238"/>
          <a:ext cx="11438636" cy="49207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3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00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por actividad de la ART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RODRÍGUEZ c/ INDUSTRIAS PERNA SRL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12/03/19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9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No procede indemnización por enfermedades preexistentes si el</a:t>
                      </a:r>
                      <a:b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trabajo no influyó en su agravamiento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BAEZ c/ DARLENE SAIC</a:t>
                      </a:r>
                      <a:endParaRPr kumimoji="0" lang="es-E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09/04/19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53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la ART por condena “extra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petitia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(la ART no fue demandada)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FERNÁNDEZ c/ UNILEVER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28/05/19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4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No aplicación de Baremo. Meñique de $ 8 millones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CANNAO c/ CONGELADORES PATAGÓNICOS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11/06/19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17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Choque en ruta. Eximición de Responsabilidad Civil por falta de </a:t>
                      </a:r>
                      <a:b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relación causal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RÍOS  c/ TRANSP. ECHEVERRÍA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02/07/19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8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Validó la extinción del contrato por falta de pago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ACOSTA c/ INDUSTRIAS PROPAR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22/08/19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11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sentenciado (cuadruplica monto demandado)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BOZA  c/  BRIDGSTONE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27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Google Shape;126;p18"/>
          <p:cNvGraphicFramePr/>
          <p:nvPr>
            <p:extLst>
              <p:ext uri="{D42A27DB-BD31-4B8C-83A1-F6EECF244321}">
                <p14:modId xmlns:p14="http://schemas.microsoft.com/office/powerpoint/2010/main" val="2646498839"/>
              </p:ext>
            </p:extLst>
          </p:nvPr>
        </p:nvGraphicFramePr>
        <p:xfrm>
          <a:off x="354830" y="1577238"/>
          <a:ext cx="11438636" cy="49207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de la sentencia. Revoca por ausencia de cálculo y por no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tener en cuenta % de incapacidad, ingresos y factores personales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IBARRA  c/  INDUSTRIAS ALIMENTARIAS DEL SUD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66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Piso prestacional vigente a la fecha de la contingencia, no a la fecha de la sentencia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AIELLO c/ GALENO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Uso obligatorio del Baremo del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659/96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(incorporado a la LRT por leyes 26.773 y 27.348)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LEDESMA c/ ASOCIART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12/11/19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825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sentencia que elevó al doble la incapacidad de una pericia firme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ROLÓN c/ ALGABO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82566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intereses por el cuádruple del monto del capital ya actualizado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ALARCÓN c/ SAPIENZA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Aplicación correcta de los factores de ponderación para no llegar a incapacidad total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PIEDRABUENA c/ FEDERACIÓN PATRONAL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22/04/21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502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Google Shape;126;p18"/>
          <p:cNvGraphicFramePr/>
          <p:nvPr/>
        </p:nvGraphicFramePr>
        <p:xfrm>
          <a:off x="354830" y="1577238"/>
          <a:ext cx="11438636" cy="48676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68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Resuelve por unanimidad la constitucionalidad de la actuación de las CCMM como instancia administrativa previa, obligatoria y excluyente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POGONZA c/ GALENO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02/09/21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4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Trabajador no registrado. Eximición de Responsabilidad Civil de la ART.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CAILAVA c/ VESS LOGÍSTICA SRL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28/10/21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82647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de aplicación de la “doble tasa activa”.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GARCÍA c/ UGOFE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07/03/23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9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Nexo causal. ART no debe verificar el cumplimiento de normas de tránsito. 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ALARCÓN c/ GONCALVEZ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13/06/23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47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Rechazo del daño moral en accidente In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Itinere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ORTÍZ c/ GARCÍA NIMO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22/06/23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4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CCyCN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(una sola vez a la fecha de la demanda).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OLIVA c/ COMA SA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29/02/24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93928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23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 ACOMPAÑAMIENTO JUDICIAL – Cortes Provinciales – </a:t>
            </a:r>
            <a:r>
              <a:rPr lang="es-AR" sz="2400" b="1" spc="-15" dirty="0">
                <a:solidFill>
                  <a:prstClr val="white"/>
                </a:solidFill>
                <a:latin typeface="Calibri"/>
                <a:cs typeface="Calibri"/>
              </a:rPr>
              <a:t>Desde 2018 a la fecha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45771"/>
              </p:ext>
            </p:extLst>
          </p:nvPr>
        </p:nvGraphicFramePr>
        <p:xfrm>
          <a:off x="489622" y="1637732"/>
          <a:ext cx="11233805" cy="46948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rgbClr val="FFD966"/>
                  </a:innerShdw>
                </a:effectLst>
                <a:tableStyleId>{5C22544A-7EE6-4342-B048-85BDC9FD1C3A}</a:tableStyleId>
              </a:tblPr>
              <a:tblGrid>
                <a:gridCol w="200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2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125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PROVINCIA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ADHESIÓN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PROC.</a:t>
                      </a:r>
                      <a:r>
                        <a:rPr lang="es-AR" sz="1600" baseline="0" dirty="0"/>
                        <a:t> </a:t>
                      </a:r>
                      <a:r>
                        <a:rPr lang="es-AR" sz="1600" dirty="0"/>
                        <a:t>ANTE</a:t>
                      </a:r>
                      <a:r>
                        <a:rPr lang="es-AR" sz="1600" baseline="0" dirty="0"/>
                        <a:t> CCMM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BAREMO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OTROS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47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CABA - CNAT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55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BUENOS</a:t>
                      </a:r>
                      <a:r>
                        <a:rPr lang="es-ES" sz="1600" b="1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AIRES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Competencia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territorial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3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SANTA FE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Morigeración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intereses; Factores de Ponderación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55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CÓRDOBA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Plazo de apelación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cosa juzgada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034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MENDOZA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RIPTE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; cosa juzgada; Honorarios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384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ENTRE RÍOS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114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CORRIENTES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Irretroactividad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384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MISIONES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SALTA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</a:t>
                      </a: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s-ES" sz="16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Itinere</a:t>
                      </a: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. </a:t>
                      </a: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Improcedencia </a:t>
                      </a:r>
                      <a:r>
                        <a:rPr lang="es-ES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adic</a:t>
                      </a: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.</a:t>
                      </a: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20%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974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SAN</a:t>
                      </a:r>
                      <a:r>
                        <a:rPr lang="es-E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LUIS</a:t>
                      </a:r>
                      <a:endParaRPr lang="es-AR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NO</a:t>
                      </a:r>
                      <a:endParaRPr lang="es-AR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159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47;p16"/>
          <p:cNvSpPr/>
          <p:nvPr/>
        </p:nvSpPr>
        <p:spPr>
          <a:xfrm>
            <a:off x="7202379" y="2188149"/>
            <a:ext cx="4354322" cy="971860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6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algn="ctr"/>
            <a:endParaRPr lang="es-ES" sz="1687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Google Shape;124;p16"/>
          <p:cNvSpPr/>
          <p:nvPr/>
        </p:nvSpPr>
        <p:spPr>
          <a:xfrm>
            <a:off x="716366" y="2213350"/>
            <a:ext cx="4224761" cy="963758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algn="ctr"/>
            <a:endParaRPr lang="en-US" sz="1687" b="1" dirty="0">
              <a:solidFill>
                <a:prstClr val="white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84681" y="316734"/>
            <a:ext cx="11226838" cy="6224532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/>
          </a:p>
        </p:txBody>
      </p:sp>
      <p:grpSp>
        <p:nvGrpSpPr>
          <p:cNvPr id="19" name="Grupo 18"/>
          <p:cNvGrpSpPr/>
          <p:nvPr/>
        </p:nvGrpSpPr>
        <p:grpSpPr>
          <a:xfrm>
            <a:off x="716367" y="553262"/>
            <a:ext cx="10811587" cy="371063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68665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6891801" algn="r">
                <a:lnSpc>
                  <a:spcPct val="100000"/>
                </a:lnSpc>
                <a:spcBef>
                  <a:spcPts val="93"/>
                </a:spcBef>
              </a:pPr>
              <a:endParaRPr lang="es-AR" sz="2249" b="1" spc="24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68665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6891801" algn="r">
                <a:lnSpc>
                  <a:spcPct val="100000"/>
                </a:lnSpc>
                <a:spcBef>
                  <a:spcPts val="93"/>
                </a:spcBef>
              </a:pPr>
              <a:r>
                <a:rPr lang="es-AR" sz="2249" b="1" spc="24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716365" y="1089822"/>
            <a:ext cx="10811589" cy="438529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68665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0">
              <a:lnSpc>
                <a:spcPct val="100000"/>
              </a:lnSpc>
              <a:spcBef>
                <a:spcPts val="89"/>
              </a:spcBef>
            </a:pPr>
            <a:r>
              <a:rPr lang="es-AR" sz="2249" b="1" spc="-14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249" b="1" spc="56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249" spc="56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1874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856411" y="1150208"/>
            <a:ext cx="337998" cy="330968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451189" y="2301440"/>
            <a:ext cx="7792493" cy="3468758"/>
            <a:chOff x="1937302" y="2225662"/>
            <a:chExt cx="7545519" cy="3701873"/>
          </a:xfrm>
        </p:grpSpPr>
        <p:sp>
          <p:nvSpPr>
            <p:cNvPr id="31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algn="ctr"/>
              <a:r>
                <a:rPr lang="es-AR" sz="2249" b="1" dirty="0">
                  <a:solidFill>
                    <a:prstClr val="white"/>
                  </a:solidFill>
                </a:rPr>
                <a:t>ÁMBITO JUDICIAL</a:t>
              </a:r>
              <a:endParaRPr lang="en-US" sz="2249" b="1" dirty="0">
                <a:solidFill>
                  <a:prstClr val="white"/>
                </a:solidFill>
              </a:endParaRPr>
            </a:p>
          </p:txBody>
        </p:sp>
        <p:sp>
          <p:nvSpPr>
            <p:cNvPr id="38" name="Google Shape;147;p16"/>
            <p:cNvSpPr/>
            <p:nvPr/>
          </p:nvSpPr>
          <p:spPr>
            <a:xfrm>
              <a:off x="6413930" y="2225662"/>
              <a:ext cx="3018065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algn="ctr"/>
              <a:r>
                <a:rPr lang="es-ES" sz="2249" b="1" dirty="0">
                  <a:solidFill>
                    <a:schemeClr val="bg2">
                      <a:lumMod val="50000"/>
                    </a:schemeClr>
                  </a:solidFill>
                </a:rPr>
                <a:t>FINANCIAMIENTO</a:t>
              </a: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6363104" y="4077140"/>
              <a:ext cx="3119717" cy="13887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67746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NO COVID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Tarifas ART</a:t>
              </a:r>
            </a:p>
            <a:p>
              <a:pPr marL="267746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COVID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Recomposición FFEP</a:t>
              </a:r>
            </a:p>
          </p:txBody>
        </p:sp>
        <p:sp>
          <p:nvSpPr>
            <p:cNvPr id="3" name="Rectángulo 2"/>
            <p:cNvSpPr>
              <a:spLocks/>
            </p:cNvSpPr>
            <p:nvPr/>
          </p:nvSpPr>
          <p:spPr>
            <a:xfrm>
              <a:off x="1937302" y="3615447"/>
              <a:ext cx="3327415" cy="23120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CUERPOS MEDICOS FORENSES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Mendoza pero falta</a:t>
              </a:r>
            </a:p>
            <a:p>
              <a:pPr marL="534229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TASAS DE INTERES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 y/o </a:t>
              </a: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ACTUALIZACIÓN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fallos de la CSJN pero falta</a:t>
              </a:r>
            </a:p>
          </p:txBody>
        </p:sp>
        <p:cxnSp>
          <p:nvCxnSpPr>
            <p:cNvPr id="5" name="Conector recto de flecha 4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377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E64D3E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cs typeface="Calibri"/>
              </a:rPr>
              <a:t>PENDIENTES</a:t>
            </a:r>
            <a:endParaRPr sz="36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88898" y="1591234"/>
            <a:ext cx="3600000" cy="1800000"/>
          </a:xfrm>
          <a:prstGeom prst="rect">
            <a:avLst/>
          </a:prstGeom>
          <a:solidFill>
            <a:srgbClr val="E64D3E">
              <a:alpha val="56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C36323B-E111-4776-A2A0-230351CE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4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07576"/>
            <a:ext cx="4519015" cy="6642848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822439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      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69517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76451"/>
              </p:ext>
            </p:extLst>
          </p:nvPr>
        </p:nvGraphicFramePr>
        <p:xfrm>
          <a:off x="4776716" y="1634831"/>
          <a:ext cx="7088104" cy="495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10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17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789455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17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INNOVACIÓN PERMANENTE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76454"/>
              </p:ext>
            </p:extLst>
          </p:nvPr>
        </p:nvGraphicFramePr>
        <p:xfrm>
          <a:off x="354831" y="1586122"/>
          <a:ext cx="11294102" cy="489023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8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51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1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6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3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51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153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428107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3866806896"/>
              </p:ext>
            </p:extLst>
          </p:nvPr>
        </p:nvGraphicFramePr>
        <p:xfrm>
          <a:off x="6474832" y="1544456"/>
          <a:ext cx="5009752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78449928"/>
              </p:ext>
            </p:extLst>
          </p:nvPr>
        </p:nvGraphicFramePr>
        <p:xfrm>
          <a:off x="723342" y="1408304"/>
          <a:ext cx="5382980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6987263" y="932619"/>
            <a:ext cx="3240711" cy="652624"/>
            <a:chOff x="6987263" y="932619"/>
            <a:chExt cx="3240711" cy="764502"/>
          </a:xfrm>
        </p:grpSpPr>
        <p:sp>
          <p:nvSpPr>
            <p:cNvPr id="30" name="object 12"/>
            <p:cNvSpPr/>
            <p:nvPr/>
          </p:nvSpPr>
          <p:spPr>
            <a:xfrm>
              <a:off x="6987263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3"/>
            <p:cNvSpPr/>
            <p:nvPr/>
          </p:nvSpPr>
          <p:spPr>
            <a:xfrm>
              <a:off x="10070820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7030191" y="1025082"/>
            <a:ext cx="3197783" cy="359073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>
                <a:solidFill>
                  <a:srgbClr val="E15D5D"/>
                </a:solidFill>
              </a:rPr>
              <a:t>DOBLE IMPACTO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0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  </a:t>
            </a:r>
            <a:r>
              <a:rPr kumimoji="0" lang="es-MX" sz="2400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INFRATARIFACION CRONICA. </a:t>
            </a:r>
            <a:r>
              <a:rPr kumimoji="0" lang="es-MX" sz="2400" b="0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EN PARTE POR LA LITIGIOSIDAD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4830" y="1501581"/>
            <a:ext cx="43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E15D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Juicios ingresados y alícuotas promedio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47100"/>
              </p:ext>
            </p:extLst>
          </p:nvPr>
        </p:nvGraphicFramePr>
        <p:xfrm>
          <a:off x="354830" y="1450964"/>
          <a:ext cx="11538174" cy="504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560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LAS TASAS DE INTERÉS EN LA JUSTICIA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1650029" y="1801907"/>
            <a:ext cx="8731100" cy="4341892"/>
            <a:chOff x="2303879" y="2141713"/>
            <a:chExt cx="7700733" cy="4002085"/>
          </a:xfrm>
        </p:grpSpPr>
        <p:sp>
          <p:nvSpPr>
            <p:cNvPr id="13" name="Google Shape;12429;p72"/>
            <p:cNvSpPr/>
            <p:nvPr/>
          </p:nvSpPr>
          <p:spPr>
            <a:xfrm>
              <a:off x="6152851" y="2141713"/>
              <a:ext cx="3851761" cy="4002051"/>
            </a:xfrm>
            <a:custGeom>
              <a:avLst/>
              <a:gdLst>
                <a:gd name="connsiteX0" fmla="*/ 0 w 79166"/>
                <a:gd name="connsiteY0" fmla="*/ 0 h 121366"/>
                <a:gd name="connsiteX1" fmla="*/ 0 w 79166"/>
                <a:gd name="connsiteY1" fmla="*/ 38997 h 121366"/>
                <a:gd name="connsiteX2" fmla="*/ 5359 w 79166"/>
                <a:gd name="connsiteY2" fmla="*/ 52918 h 121366"/>
                <a:gd name="connsiteX3" fmla="*/ 9328 w 79166"/>
                <a:gd name="connsiteY3" fmla="*/ 58469 h 121366"/>
                <a:gd name="connsiteX4" fmla="*/ 9328 w 79166"/>
                <a:gd name="connsiteY4" fmla="*/ 62897 h 121366"/>
                <a:gd name="connsiteX5" fmla="*/ 5359 w 79166"/>
                <a:gd name="connsiteY5" fmla="*/ 68448 h 121366"/>
                <a:gd name="connsiteX6" fmla="*/ 0 w 79166"/>
                <a:gd name="connsiteY6" fmla="*/ 82370 h 121366"/>
                <a:gd name="connsiteX7" fmla="*/ 0 w 79166"/>
                <a:gd name="connsiteY7" fmla="*/ 121366 h 121366"/>
                <a:gd name="connsiteX8" fmla="*/ 68742 w 79166"/>
                <a:gd name="connsiteY8" fmla="*/ 121366 h 121366"/>
                <a:gd name="connsiteX9" fmla="*/ 68742 w 79166"/>
                <a:gd name="connsiteY9" fmla="*/ 85815 h 121366"/>
                <a:gd name="connsiteX10" fmla="*/ 74292 w 79166"/>
                <a:gd name="connsiteY10" fmla="*/ 68448 h 121366"/>
                <a:gd name="connsiteX11" fmla="*/ 78248 w 79166"/>
                <a:gd name="connsiteY11" fmla="*/ 62897 h 121366"/>
                <a:gd name="connsiteX12" fmla="*/ 78248 w 79166"/>
                <a:gd name="connsiteY12" fmla="*/ 58469 h 121366"/>
                <a:gd name="connsiteX13" fmla="*/ 68729 w 79166"/>
                <a:gd name="connsiteY13" fmla="*/ 35551 h 121366"/>
                <a:gd name="connsiteX14" fmla="*/ 68729 w 79166"/>
                <a:gd name="connsiteY14" fmla="*/ 0 h 121366"/>
                <a:gd name="connsiteX15" fmla="*/ 0 w 79166"/>
                <a:gd name="connsiteY15" fmla="*/ 0 h 121366"/>
                <a:gd name="connsiteX0" fmla="*/ 0 w 78248"/>
                <a:gd name="connsiteY0" fmla="*/ 0 h 121366"/>
                <a:gd name="connsiteX1" fmla="*/ 0 w 78248"/>
                <a:gd name="connsiteY1" fmla="*/ 38997 h 121366"/>
                <a:gd name="connsiteX2" fmla="*/ 5359 w 78248"/>
                <a:gd name="connsiteY2" fmla="*/ 52918 h 121366"/>
                <a:gd name="connsiteX3" fmla="*/ 9328 w 78248"/>
                <a:gd name="connsiteY3" fmla="*/ 58469 h 121366"/>
                <a:gd name="connsiteX4" fmla="*/ 9328 w 78248"/>
                <a:gd name="connsiteY4" fmla="*/ 62897 h 121366"/>
                <a:gd name="connsiteX5" fmla="*/ 5359 w 78248"/>
                <a:gd name="connsiteY5" fmla="*/ 68448 h 121366"/>
                <a:gd name="connsiteX6" fmla="*/ 0 w 78248"/>
                <a:gd name="connsiteY6" fmla="*/ 82370 h 121366"/>
                <a:gd name="connsiteX7" fmla="*/ 0 w 78248"/>
                <a:gd name="connsiteY7" fmla="*/ 121366 h 121366"/>
                <a:gd name="connsiteX8" fmla="*/ 68742 w 78248"/>
                <a:gd name="connsiteY8" fmla="*/ 121366 h 121366"/>
                <a:gd name="connsiteX9" fmla="*/ 68742 w 78248"/>
                <a:gd name="connsiteY9" fmla="*/ 85815 h 121366"/>
                <a:gd name="connsiteX10" fmla="*/ 74292 w 78248"/>
                <a:gd name="connsiteY10" fmla="*/ 68448 h 121366"/>
                <a:gd name="connsiteX11" fmla="*/ 78248 w 78248"/>
                <a:gd name="connsiteY11" fmla="*/ 62897 h 121366"/>
                <a:gd name="connsiteX12" fmla="*/ 68729 w 78248"/>
                <a:gd name="connsiteY12" fmla="*/ 35551 h 121366"/>
                <a:gd name="connsiteX13" fmla="*/ 68729 w 78248"/>
                <a:gd name="connsiteY13" fmla="*/ 0 h 121366"/>
                <a:gd name="connsiteX14" fmla="*/ 0 w 78248"/>
                <a:gd name="connsiteY14" fmla="*/ 0 h 121366"/>
                <a:gd name="connsiteX0" fmla="*/ 0 w 74292"/>
                <a:gd name="connsiteY0" fmla="*/ 0 h 121366"/>
                <a:gd name="connsiteX1" fmla="*/ 0 w 74292"/>
                <a:gd name="connsiteY1" fmla="*/ 38997 h 121366"/>
                <a:gd name="connsiteX2" fmla="*/ 5359 w 74292"/>
                <a:gd name="connsiteY2" fmla="*/ 52918 h 121366"/>
                <a:gd name="connsiteX3" fmla="*/ 9328 w 74292"/>
                <a:gd name="connsiteY3" fmla="*/ 58469 h 121366"/>
                <a:gd name="connsiteX4" fmla="*/ 9328 w 74292"/>
                <a:gd name="connsiteY4" fmla="*/ 62897 h 121366"/>
                <a:gd name="connsiteX5" fmla="*/ 5359 w 74292"/>
                <a:gd name="connsiteY5" fmla="*/ 68448 h 121366"/>
                <a:gd name="connsiteX6" fmla="*/ 0 w 74292"/>
                <a:gd name="connsiteY6" fmla="*/ 82370 h 121366"/>
                <a:gd name="connsiteX7" fmla="*/ 0 w 74292"/>
                <a:gd name="connsiteY7" fmla="*/ 121366 h 121366"/>
                <a:gd name="connsiteX8" fmla="*/ 68742 w 74292"/>
                <a:gd name="connsiteY8" fmla="*/ 121366 h 121366"/>
                <a:gd name="connsiteX9" fmla="*/ 68742 w 74292"/>
                <a:gd name="connsiteY9" fmla="*/ 85815 h 121366"/>
                <a:gd name="connsiteX10" fmla="*/ 74292 w 74292"/>
                <a:gd name="connsiteY10" fmla="*/ 68448 h 121366"/>
                <a:gd name="connsiteX11" fmla="*/ 68729 w 74292"/>
                <a:gd name="connsiteY11" fmla="*/ 35551 h 121366"/>
                <a:gd name="connsiteX12" fmla="*/ 68729 w 74292"/>
                <a:gd name="connsiteY12" fmla="*/ 0 h 121366"/>
                <a:gd name="connsiteX13" fmla="*/ 0 w 74292"/>
                <a:gd name="connsiteY13" fmla="*/ 0 h 121366"/>
                <a:gd name="connsiteX0" fmla="*/ 0 w 68742"/>
                <a:gd name="connsiteY0" fmla="*/ 0 h 121366"/>
                <a:gd name="connsiteX1" fmla="*/ 0 w 68742"/>
                <a:gd name="connsiteY1" fmla="*/ 38997 h 121366"/>
                <a:gd name="connsiteX2" fmla="*/ 5359 w 68742"/>
                <a:gd name="connsiteY2" fmla="*/ 52918 h 121366"/>
                <a:gd name="connsiteX3" fmla="*/ 9328 w 68742"/>
                <a:gd name="connsiteY3" fmla="*/ 58469 h 121366"/>
                <a:gd name="connsiteX4" fmla="*/ 9328 w 68742"/>
                <a:gd name="connsiteY4" fmla="*/ 62897 h 121366"/>
                <a:gd name="connsiteX5" fmla="*/ 5359 w 68742"/>
                <a:gd name="connsiteY5" fmla="*/ 68448 h 121366"/>
                <a:gd name="connsiteX6" fmla="*/ 0 w 68742"/>
                <a:gd name="connsiteY6" fmla="*/ 82370 h 121366"/>
                <a:gd name="connsiteX7" fmla="*/ 0 w 68742"/>
                <a:gd name="connsiteY7" fmla="*/ 121366 h 121366"/>
                <a:gd name="connsiteX8" fmla="*/ 68742 w 68742"/>
                <a:gd name="connsiteY8" fmla="*/ 121366 h 121366"/>
                <a:gd name="connsiteX9" fmla="*/ 68742 w 68742"/>
                <a:gd name="connsiteY9" fmla="*/ 85815 h 121366"/>
                <a:gd name="connsiteX10" fmla="*/ 68729 w 68742"/>
                <a:gd name="connsiteY10" fmla="*/ 35551 h 121366"/>
                <a:gd name="connsiteX11" fmla="*/ 68729 w 68742"/>
                <a:gd name="connsiteY11" fmla="*/ 0 h 121366"/>
                <a:gd name="connsiteX12" fmla="*/ 0 w 68742"/>
                <a:gd name="connsiteY12" fmla="*/ 0 h 1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42" h="121366" extrusionOk="0">
                  <a:moveTo>
                    <a:pt x="0" y="0"/>
                  </a:moveTo>
                  <a:lnTo>
                    <a:pt x="0" y="38997"/>
                  </a:lnTo>
                  <a:cubicBezTo>
                    <a:pt x="587" y="44011"/>
                    <a:pt x="2424" y="48797"/>
                    <a:pt x="5359" y="52918"/>
                  </a:cubicBezTo>
                  <a:lnTo>
                    <a:pt x="9328" y="58469"/>
                  </a:lnTo>
                  <a:cubicBezTo>
                    <a:pt x="10540" y="59694"/>
                    <a:pt x="10540" y="61672"/>
                    <a:pt x="9328" y="62897"/>
                  </a:cubicBezTo>
                  <a:lnTo>
                    <a:pt x="5359" y="68448"/>
                  </a:lnTo>
                  <a:cubicBezTo>
                    <a:pt x="2424" y="72557"/>
                    <a:pt x="587" y="77355"/>
                    <a:pt x="0" y="82370"/>
                  </a:cubicBezTo>
                  <a:lnTo>
                    <a:pt x="0" y="121366"/>
                  </a:lnTo>
                  <a:lnTo>
                    <a:pt x="68742" y="121366"/>
                  </a:lnTo>
                  <a:lnTo>
                    <a:pt x="68742" y="85815"/>
                  </a:lnTo>
                  <a:cubicBezTo>
                    <a:pt x="68740" y="71513"/>
                    <a:pt x="68731" y="49853"/>
                    <a:pt x="68729" y="35551"/>
                  </a:cubicBezTo>
                  <a:lnTo>
                    <a:pt x="687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490"/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437071"/>
              </a:innerShdw>
            </a:effectLst>
          </p:spPr>
          <p:txBody>
            <a:bodyPr spcFirstLastPara="1" wrap="square" lIns="900000" tIns="0" rIns="360000" bIns="0" anchor="ctr" anchorCtr="0">
              <a:noAutofit/>
            </a:bodyPr>
            <a:lstStyle/>
            <a:p>
              <a:pPr algn="ctr"/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Brecha entre tasa de actualización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pasivos judiciales y rendimiento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inversiones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y/o evolución de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los salarios</a:t>
              </a:r>
              <a:r>
                <a:rPr lang="es-ES" sz="2600" dirty="0">
                  <a:solidFill>
                    <a:schemeClr val="bg1"/>
                  </a:solidFill>
                </a:rPr>
                <a:t>.</a:t>
              </a:r>
              <a:endParaRPr lang="es-ES" sz="2600" dirty="0">
                <a:solidFill>
                  <a:schemeClr val="bg1"/>
                </a:solidFill>
                <a:ea typeface="Verdana" pitchFamily="34" charset="0"/>
              </a:endParaRPr>
            </a:p>
          </p:txBody>
        </p:sp>
        <p:sp>
          <p:nvSpPr>
            <p:cNvPr id="15" name="Google Shape;12430;p72"/>
            <p:cNvSpPr/>
            <p:nvPr/>
          </p:nvSpPr>
          <p:spPr>
            <a:xfrm>
              <a:off x="3639462" y="2141714"/>
              <a:ext cx="2653353" cy="4002084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bg1"/>
                </a:solidFill>
              </a:endParaRPr>
            </a:p>
          </p:txBody>
        </p:sp>
        <p:sp>
          <p:nvSpPr>
            <p:cNvPr id="16" name="Google Shape;12431;p72"/>
            <p:cNvSpPr/>
            <p:nvPr/>
          </p:nvSpPr>
          <p:spPr>
            <a:xfrm>
              <a:off x="2303879" y="2141714"/>
              <a:ext cx="3848919" cy="4002084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849E9F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335657"/>
              </a:innerShdw>
            </a:effectLst>
          </p:spPr>
          <p:txBody>
            <a:bodyPr spcFirstLastPara="1" wrap="square" lIns="432000" tIns="0" rIns="720000" bIns="0" anchor="ctr" anchorCtr="0">
              <a:noAutofit/>
            </a:bodyPr>
            <a:lstStyle/>
            <a:p>
              <a:r>
                <a:rPr lang="es-ES" sz="3300" b="1" dirty="0">
                  <a:solidFill>
                    <a:schemeClr val="bg1"/>
                  </a:solidFill>
                  <a:ea typeface="Verdana" pitchFamily="34" charset="0"/>
                </a:rPr>
                <a:t>Un agravante de la situación…</a:t>
              </a:r>
            </a:p>
          </p:txBody>
        </p:sp>
        <p:grpSp>
          <p:nvGrpSpPr>
            <p:cNvPr id="17" name="Google Shape;13907;p76"/>
            <p:cNvGrpSpPr/>
            <p:nvPr/>
          </p:nvGrpSpPr>
          <p:grpSpPr>
            <a:xfrm>
              <a:off x="2695060" y="5158854"/>
              <a:ext cx="725785" cy="714328"/>
              <a:chOff x="683125" y="1955275"/>
              <a:chExt cx="299325" cy="294600"/>
            </a:xfrm>
            <a:solidFill>
              <a:schemeClr val="bg1"/>
            </a:solidFill>
          </p:grpSpPr>
          <p:sp>
            <p:nvSpPr>
              <p:cNvPr id="18" name="Google Shape;13908;p76"/>
              <p:cNvSpPr/>
              <p:nvPr/>
            </p:nvSpPr>
            <p:spPr>
              <a:xfrm>
                <a:off x="876875" y="1989925"/>
                <a:ext cx="5280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553" extrusionOk="0">
                    <a:moveTo>
                      <a:pt x="1072" y="0"/>
                    </a:moveTo>
                    <a:cubicBezTo>
                      <a:pt x="473" y="0"/>
                      <a:pt x="64" y="473"/>
                      <a:pt x="64" y="1009"/>
                    </a:cubicBezTo>
                    <a:cubicBezTo>
                      <a:pt x="1" y="1229"/>
                      <a:pt x="158" y="1324"/>
                      <a:pt x="379" y="1324"/>
                    </a:cubicBezTo>
                    <a:cubicBezTo>
                      <a:pt x="568" y="1324"/>
                      <a:pt x="725" y="1166"/>
                      <a:pt x="725" y="977"/>
                    </a:cubicBezTo>
                    <a:cubicBezTo>
                      <a:pt x="725" y="788"/>
                      <a:pt x="883" y="631"/>
                      <a:pt x="1072" y="631"/>
                    </a:cubicBezTo>
                    <a:cubicBezTo>
                      <a:pt x="1261" y="631"/>
                      <a:pt x="1418" y="788"/>
                      <a:pt x="1418" y="977"/>
                    </a:cubicBezTo>
                    <a:cubicBezTo>
                      <a:pt x="1418" y="1103"/>
                      <a:pt x="1355" y="1198"/>
                      <a:pt x="1229" y="1292"/>
                    </a:cubicBezTo>
                    <a:cubicBezTo>
                      <a:pt x="914" y="1450"/>
                      <a:pt x="725" y="1796"/>
                      <a:pt x="725" y="2206"/>
                    </a:cubicBezTo>
                    <a:cubicBezTo>
                      <a:pt x="725" y="2395"/>
                      <a:pt x="883" y="2552"/>
                      <a:pt x="1072" y="2552"/>
                    </a:cubicBezTo>
                    <a:cubicBezTo>
                      <a:pt x="1261" y="2552"/>
                      <a:pt x="1418" y="2395"/>
                      <a:pt x="1418" y="2206"/>
                    </a:cubicBezTo>
                    <a:cubicBezTo>
                      <a:pt x="1418" y="2080"/>
                      <a:pt x="1481" y="1954"/>
                      <a:pt x="1544" y="1922"/>
                    </a:cubicBezTo>
                    <a:cubicBezTo>
                      <a:pt x="1891" y="1733"/>
                      <a:pt x="2111" y="1355"/>
                      <a:pt x="2111" y="1009"/>
                    </a:cubicBezTo>
                    <a:cubicBezTo>
                      <a:pt x="2111" y="410"/>
                      <a:pt x="1639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909;p76"/>
              <p:cNvSpPr/>
              <p:nvPr/>
            </p:nvSpPr>
            <p:spPr>
              <a:xfrm>
                <a:off x="683125" y="2058450"/>
                <a:ext cx="159900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7657" extrusionOk="0">
                    <a:moveTo>
                      <a:pt x="3245" y="693"/>
                    </a:moveTo>
                    <a:cubicBezTo>
                      <a:pt x="3812" y="693"/>
                      <a:pt x="4285" y="1166"/>
                      <a:pt x="4285" y="1702"/>
                    </a:cubicBezTo>
                    <a:cubicBezTo>
                      <a:pt x="4285" y="2269"/>
                      <a:pt x="3812" y="2710"/>
                      <a:pt x="3245" y="2710"/>
                    </a:cubicBezTo>
                    <a:cubicBezTo>
                      <a:pt x="2647" y="2710"/>
                      <a:pt x="2174" y="2269"/>
                      <a:pt x="2174" y="1702"/>
                    </a:cubicBezTo>
                    <a:cubicBezTo>
                      <a:pt x="2174" y="1166"/>
                      <a:pt x="2678" y="693"/>
                      <a:pt x="3245" y="693"/>
                    </a:cubicBezTo>
                    <a:close/>
                    <a:moveTo>
                      <a:pt x="3245" y="3434"/>
                    </a:moveTo>
                    <a:cubicBezTo>
                      <a:pt x="4569" y="3434"/>
                      <a:pt x="5671" y="4537"/>
                      <a:pt x="5671" y="5892"/>
                    </a:cubicBezTo>
                    <a:lnTo>
                      <a:pt x="5671" y="6994"/>
                    </a:lnTo>
                    <a:lnTo>
                      <a:pt x="788" y="6994"/>
                    </a:lnTo>
                    <a:lnTo>
                      <a:pt x="788" y="5892"/>
                    </a:lnTo>
                    <a:cubicBezTo>
                      <a:pt x="788" y="4537"/>
                      <a:pt x="1891" y="3434"/>
                      <a:pt x="3245" y="3434"/>
                    </a:cubicBezTo>
                    <a:close/>
                    <a:moveTo>
                      <a:pt x="3182" y="0"/>
                    </a:moveTo>
                    <a:cubicBezTo>
                      <a:pt x="2237" y="0"/>
                      <a:pt x="1418" y="788"/>
                      <a:pt x="1418" y="1733"/>
                    </a:cubicBezTo>
                    <a:cubicBezTo>
                      <a:pt x="1418" y="2206"/>
                      <a:pt x="1607" y="2678"/>
                      <a:pt x="1985" y="2993"/>
                    </a:cubicBezTo>
                    <a:cubicBezTo>
                      <a:pt x="819" y="3466"/>
                      <a:pt x="0" y="4569"/>
                      <a:pt x="0" y="5892"/>
                    </a:cubicBezTo>
                    <a:lnTo>
                      <a:pt x="0" y="7309"/>
                    </a:lnTo>
                    <a:cubicBezTo>
                      <a:pt x="126" y="7499"/>
                      <a:pt x="284" y="7656"/>
                      <a:pt x="441" y="7656"/>
                    </a:cubicBezTo>
                    <a:lnTo>
                      <a:pt x="6018" y="7656"/>
                    </a:lnTo>
                    <a:cubicBezTo>
                      <a:pt x="6238" y="7656"/>
                      <a:pt x="6396" y="7499"/>
                      <a:pt x="6396" y="7309"/>
                    </a:cubicBezTo>
                    <a:lnTo>
                      <a:pt x="6396" y="5892"/>
                    </a:lnTo>
                    <a:cubicBezTo>
                      <a:pt x="6396" y="4569"/>
                      <a:pt x="5545" y="3466"/>
                      <a:pt x="4411" y="2993"/>
                    </a:cubicBezTo>
                    <a:cubicBezTo>
                      <a:pt x="4758" y="2647"/>
                      <a:pt x="4978" y="2206"/>
                      <a:pt x="4978" y="1733"/>
                    </a:cubicBezTo>
                    <a:cubicBezTo>
                      <a:pt x="4978" y="788"/>
                      <a:pt x="4190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10;p76"/>
              <p:cNvSpPr/>
              <p:nvPr/>
            </p:nvSpPr>
            <p:spPr>
              <a:xfrm>
                <a:off x="824900" y="1955275"/>
                <a:ext cx="1575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239" extrusionOk="0">
                    <a:moveTo>
                      <a:pt x="3151" y="662"/>
                    </a:moveTo>
                    <a:cubicBezTo>
                      <a:pt x="4505" y="662"/>
                      <a:pt x="5608" y="1765"/>
                      <a:pt x="5608" y="3119"/>
                    </a:cubicBezTo>
                    <a:cubicBezTo>
                      <a:pt x="5608" y="4442"/>
                      <a:pt x="4505" y="5545"/>
                      <a:pt x="3151" y="5545"/>
                    </a:cubicBezTo>
                    <a:cubicBezTo>
                      <a:pt x="2710" y="5545"/>
                      <a:pt x="2332" y="5451"/>
                      <a:pt x="1954" y="5230"/>
                    </a:cubicBezTo>
                    <a:cubicBezTo>
                      <a:pt x="1890" y="5199"/>
                      <a:pt x="1796" y="5199"/>
                      <a:pt x="1733" y="5199"/>
                    </a:cubicBezTo>
                    <a:lnTo>
                      <a:pt x="945" y="5388"/>
                    </a:lnTo>
                    <a:lnTo>
                      <a:pt x="1166" y="4694"/>
                    </a:lnTo>
                    <a:cubicBezTo>
                      <a:pt x="1229" y="4568"/>
                      <a:pt x="1166" y="4505"/>
                      <a:pt x="1134" y="4411"/>
                    </a:cubicBezTo>
                    <a:cubicBezTo>
                      <a:pt x="914" y="4033"/>
                      <a:pt x="756" y="3592"/>
                      <a:pt x="756" y="3119"/>
                    </a:cubicBezTo>
                    <a:cubicBezTo>
                      <a:pt x="725" y="1733"/>
                      <a:pt x="1827" y="662"/>
                      <a:pt x="3151" y="662"/>
                    </a:cubicBezTo>
                    <a:close/>
                    <a:moveTo>
                      <a:pt x="3182" y="0"/>
                    </a:moveTo>
                    <a:cubicBezTo>
                      <a:pt x="1449" y="0"/>
                      <a:pt x="95" y="1418"/>
                      <a:pt x="95" y="3119"/>
                    </a:cubicBezTo>
                    <a:cubicBezTo>
                      <a:pt x="95" y="3655"/>
                      <a:pt x="189" y="4190"/>
                      <a:pt x="473" y="4663"/>
                    </a:cubicBezTo>
                    <a:lnTo>
                      <a:pt x="32" y="5766"/>
                    </a:lnTo>
                    <a:cubicBezTo>
                      <a:pt x="0" y="5860"/>
                      <a:pt x="32" y="5986"/>
                      <a:pt x="126" y="6112"/>
                    </a:cubicBezTo>
                    <a:cubicBezTo>
                      <a:pt x="189" y="6175"/>
                      <a:pt x="315" y="6238"/>
                      <a:pt x="473" y="6238"/>
                    </a:cubicBezTo>
                    <a:lnTo>
                      <a:pt x="1764" y="5923"/>
                    </a:lnTo>
                    <a:cubicBezTo>
                      <a:pt x="2206" y="6144"/>
                      <a:pt x="2678" y="6238"/>
                      <a:pt x="3182" y="6238"/>
                    </a:cubicBezTo>
                    <a:cubicBezTo>
                      <a:pt x="4915" y="6238"/>
                      <a:pt x="6301" y="4820"/>
                      <a:pt x="6301" y="3119"/>
                    </a:cubicBezTo>
                    <a:cubicBezTo>
                      <a:pt x="6301" y="1386"/>
                      <a:pt x="4883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911;p76"/>
              <p:cNvSpPr/>
              <p:nvPr/>
            </p:nvSpPr>
            <p:spPr>
              <a:xfrm>
                <a:off x="895000" y="205845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cubicBezTo>
                      <a:pt x="536" y="725"/>
                      <a:pt x="693" y="567"/>
                      <a:pt x="693" y="378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</a:t>
            </a:r>
            <a:r>
              <a:rPr lang="es-AR" sz="2400" b="1" spc="60" dirty="0">
                <a:solidFill>
                  <a:schemeClr val="bg1"/>
                </a:solidFill>
                <a:latin typeface="Calibri"/>
                <a:cs typeface="Calibri"/>
              </a:rPr>
              <a:t>ES NECESARIO….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o 67"/>
          <p:cNvGrpSpPr/>
          <p:nvPr/>
        </p:nvGrpSpPr>
        <p:grpSpPr>
          <a:xfrm>
            <a:off x="4596904" y="2369946"/>
            <a:ext cx="3348626" cy="3338578"/>
            <a:chOff x="11005530" y="1796681"/>
            <a:chExt cx="4499762" cy="4499762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3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4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2743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5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5486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6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36576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7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8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45720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</p:grp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1707890" y="1987230"/>
            <a:ext cx="28598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Favorece los estímulos a la prevención y cumplimiento de responsabilidades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334976" y="3593634"/>
            <a:ext cx="2859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Estructura de incentivos adecuada + instrumentos específicos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334976" y="5267338"/>
            <a:ext cx="3378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Precios en función del riesgo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7740125" y="5453240"/>
            <a:ext cx="24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Costos predecibles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8228377" y="4351601"/>
            <a:ext cx="26374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Prestaciones dinerarias y en especie oportunas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8423981" y="2879665"/>
            <a:ext cx="2828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7615202" y="1778026"/>
            <a:ext cx="3421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Contingencias y prestaciones precisas y predeterminadas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7" name="Elipse 46"/>
          <p:cNvSpPr/>
          <p:nvPr/>
        </p:nvSpPr>
        <p:spPr>
          <a:xfrm rot="1417873">
            <a:off x="7326497" y="1439157"/>
            <a:ext cx="4327267" cy="255553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9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112059" y="112059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upo 30"/>
          <p:cNvGrpSpPr/>
          <p:nvPr/>
        </p:nvGrpSpPr>
        <p:grpSpPr>
          <a:xfrm>
            <a:off x="359315" y="364483"/>
            <a:ext cx="11538172" cy="396000"/>
            <a:chOff x="354832" y="360000"/>
            <a:chExt cx="11538172" cy="396000"/>
          </a:xfrm>
        </p:grpSpPr>
        <p:sp>
          <p:nvSpPr>
            <p:cNvPr id="35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231415" y="1802688"/>
            <a:ext cx="6527370" cy="4709046"/>
            <a:chOff x="5026528" y="1802688"/>
            <a:chExt cx="6527370" cy="4709046"/>
          </a:xfrm>
          <a:effectLst>
            <a:outerShdw blurRad="101600" dir="13500000" sy="23000" kx="1200000" algn="br" rotWithShape="0">
              <a:prstClr val="black">
                <a:alpha val="10000"/>
              </a:prstClr>
            </a:outerShdw>
          </a:effectLst>
        </p:grpSpPr>
        <p:grpSp>
          <p:nvGrpSpPr>
            <p:cNvPr id="2" name="Grupo 1"/>
            <p:cNvGrpSpPr/>
            <p:nvPr/>
          </p:nvGrpSpPr>
          <p:grpSpPr>
            <a:xfrm>
              <a:off x="5026528" y="1802688"/>
              <a:ext cx="6509238" cy="4709046"/>
              <a:chOff x="5093763" y="1802688"/>
              <a:chExt cx="6509238" cy="4709046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17847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93763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tretch>
                <a:fillRect/>
              </a:stretch>
            </p:blipFill>
            <p:spPr>
              <a:xfrm>
                <a:off x="5777487" y="1802688"/>
                <a:ext cx="5215036" cy="470904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0612" y="3330037"/>
              <a:ext cx="2103286" cy="161034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5594" y="3378991"/>
              <a:ext cx="2085154" cy="1519875"/>
            </a:xfrm>
            <a:prstGeom prst="rect">
              <a:avLst/>
            </a:prstGeom>
          </p:spPr>
        </p:pic>
      </p:grpSp>
      <p:sp>
        <p:nvSpPr>
          <p:cNvPr id="5" name="Rectángulo 4"/>
          <p:cNvSpPr/>
          <p:nvPr/>
        </p:nvSpPr>
        <p:spPr>
          <a:xfrm>
            <a:off x="9416570" y="2124635"/>
            <a:ext cx="2355411" cy="4114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3000" dirty="0">
                <a:solidFill>
                  <a:srgbClr val="E64D3E"/>
                </a:solidFill>
                <a:latin typeface="Calibri" panose="020F0502020204030204" pitchFamily="34" charset="0"/>
              </a:rPr>
              <a:t>CONDICIÓN</a:t>
            </a:r>
          </a:p>
          <a:p>
            <a:r>
              <a:rPr lang="en-US" sz="3000" b="1" i="1" dirty="0">
                <a:solidFill>
                  <a:srgbClr val="E64D3E"/>
                </a:solidFill>
                <a:latin typeface="Calibri" panose="020F0502020204030204" pitchFamily="34" charset="0"/>
              </a:rPr>
              <a:t>NECESARIA</a:t>
            </a:r>
            <a:endParaRPr lang="en-US" sz="3000" b="1" i="1" dirty="0">
              <a:solidFill>
                <a:srgbClr val="E64D3E"/>
              </a:solidFill>
            </a:endParaRPr>
          </a:p>
        </p:txBody>
      </p:sp>
      <p:sp>
        <p:nvSpPr>
          <p:cNvPr id="10" name="Corchetes 9"/>
          <p:cNvSpPr/>
          <p:nvPr/>
        </p:nvSpPr>
        <p:spPr>
          <a:xfrm>
            <a:off x="9211235" y="2017059"/>
            <a:ext cx="2941687" cy="4359760"/>
          </a:xfrm>
          <a:prstGeom prst="bracketPair">
            <a:avLst>
              <a:gd name="adj" fmla="val 4396"/>
            </a:avLst>
          </a:prstGeom>
          <a:ln>
            <a:solidFill>
              <a:srgbClr val="E64D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4D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70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005D62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ángulo 3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bject 17"/>
          <p:cNvSpPr txBox="1"/>
          <p:nvPr/>
        </p:nvSpPr>
        <p:spPr>
          <a:xfrm>
            <a:off x="6696636" y="2155432"/>
            <a:ext cx="4660262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www.</a:t>
            </a:r>
            <a:r>
              <a:rPr lang="es-AR" sz="4400" b="1" spc="600" dirty="0">
                <a:solidFill>
                  <a:srgbClr val="FFFFFF"/>
                </a:solidFill>
                <a:latin typeface="Calibri"/>
                <a:cs typeface="Calibri"/>
              </a:rPr>
              <a:t>UART</a:t>
            </a: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.org.ar</a:t>
            </a:r>
            <a:endParaRPr sz="2600" spc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D2E965F-854E-42C8-B369-8A29AA768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INNOVACIÓN PERMANENTE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6 Tabla"/>
          <p:cNvGraphicFramePr>
            <a:graphicFrameLocks noGrp="1"/>
          </p:cNvGraphicFramePr>
          <p:nvPr/>
        </p:nvGraphicFramePr>
        <p:xfrm>
          <a:off x="314489" y="1480871"/>
          <a:ext cx="11538175" cy="514458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240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465495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66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6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2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305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3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D2CA6F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D2CA6F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PREVENCIÓN</a:t>
            </a:r>
            <a:endParaRPr lang="es-AR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72F2B5D-C694-46C4-B086-B66F3C092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PREVENCIÓN. ROLES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61299" y="2250429"/>
            <a:ext cx="2705700" cy="1551238"/>
            <a:chOff x="861299" y="2250429"/>
            <a:chExt cx="2705700" cy="1551238"/>
          </a:xfrm>
        </p:grpSpPr>
        <p:sp>
          <p:nvSpPr>
            <p:cNvPr id="48" name="TextBox 25"/>
            <p:cNvSpPr txBox="1"/>
            <p:nvPr/>
          </p:nvSpPr>
          <p:spPr>
            <a:xfrm>
              <a:off x="949808" y="2250429"/>
              <a:ext cx="26171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938C2D"/>
                  </a:solidFill>
                </a:rPr>
                <a:t>EMPLEADOR</a:t>
              </a:r>
            </a:p>
          </p:txBody>
        </p:sp>
        <p:sp>
          <p:nvSpPr>
            <p:cNvPr id="52" name="Rectangle 32"/>
            <p:cNvSpPr/>
            <p:nvPr/>
          </p:nvSpPr>
          <p:spPr>
            <a:xfrm>
              <a:off x="861299" y="2786004"/>
              <a:ext cx="26912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DEBER DE SEGURIDAD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Cumplir con las normas de higiene y seguridad, generales y específicas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00421" y="4446177"/>
            <a:ext cx="2781211" cy="1553021"/>
            <a:chOff x="900421" y="4446177"/>
            <a:chExt cx="2781211" cy="1553021"/>
          </a:xfrm>
        </p:grpSpPr>
        <p:sp>
          <p:nvSpPr>
            <p:cNvPr id="51" name="TextBox 28"/>
            <p:cNvSpPr txBox="1"/>
            <p:nvPr/>
          </p:nvSpPr>
          <p:spPr>
            <a:xfrm>
              <a:off x="900421" y="4446177"/>
              <a:ext cx="2781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437071"/>
                  </a:solidFill>
                </a:rPr>
                <a:t>TRABAJADOR</a:t>
              </a:r>
            </a:p>
          </p:txBody>
        </p:sp>
        <p:sp>
          <p:nvSpPr>
            <p:cNvPr id="53" name="Rectangle 34"/>
            <p:cNvSpPr/>
            <p:nvPr/>
          </p:nvSpPr>
          <p:spPr>
            <a:xfrm>
              <a:off x="949809" y="4983535"/>
              <a:ext cx="26949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NORMAS ESPECIFICAS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Realización de exámenes médicos, utilización de EPP, capacitación, denuncias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353553" y="2250429"/>
            <a:ext cx="2496741" cy="907484"/>
            <a:chOff x="8368095" y="2410274"/>
            <a:chExt cx="2496741" cy="907484"/>
          </a:xfrm>
        </p:grpSpPr>
        <p:sp>
          <p:nvSpPr>
            <p:cNvPr id="49" name="TextBox 26"/>
            <p:cNvSpPr txBox="1"/>
            <p:nvPr/>
          </p:nvSpPr>
          <p:spPr>
            <a:xfrm>
              <a:off x="8368095" y="2410274"/>
              <a:ext cx="16959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849E9F"/>
                  </a:solidFill>
                </a:rPr>
                <a:t>ESTADO</a:t>
              </a:r>
            </a:p>
          </p:txBody>
        </p:sp>
        <p:sp>
          <p:nvSpPr>
            <p:cNvPr id="54" name="Rectangle 41"/>
            <p:cNvSpPr/>
            <p:nvPr/>
          </p:nvSpPr>
          <p:spPr>
            <a:xfrm>
              <a:off x="8368095" y="2948426"/>
              <a:ext cx="24967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REGULAR Y FISCALIZAR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353553" y="4451822"/>
            <a:ext cx="3269825" cy="1332906"/>
            <a:chOff x="8368095" y="4439345"/>
            <a:chExt cx="3269825" cy="1332906"/>
          </a:xfrm>
        </p:grpSpPr>
        <p:sp>
          <p:nvSpPr>
            <p:cNvPr id="50" name="TextBox 27"/>
            <p:cNvSpPr txBox="1"/>
            <p:nvPr/>
          </p:nvSpPr>
          <p:spPr>
            <a:xfrm>
              <a:off x="8368095" y="4439345"/>
              <a:ext cx="949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938C2D"/>
                  </a:solidFill>
                </a:rPr>
                <a:t>ART</a:t>
              </a:r>
            </a:p>
          </p:txBody>
        </p:sp>
        <p:sp>
          <p:nvSpPr>
            <p:cNvPr id="55" name="Rectangle 42"/>
            <p:cNvSpPr/>
            <p:nvPr/>
          </p:nvSpPr>
          <p:spPr>
            <a:xfrm>
              <a:off x="8368095" y="4972032"/>
              <a:ext cx="326982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ASESORAMIENTO Y ASISTENCIA 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TECNICA conforme reglamentación específica de SRT</a:t>
              </a:r>
            </a:p>
          </p:txBody>
        </p:sp>
      </p:grpSp>
      <p:grpSp>
        <p:nvGrpSpPr>
          <p:cNvPr id="62" name="Group 376"/>
          <p:cNvGrpSpPr/>
          <p:nvPr/>
        </p:nvGrpSpPr>
        <p:grpSpPr>
          <a:xfrm rot="10800000">
            <a:off x="5996699" y="1826444"/>
            <a:ext cx="2002269" cy="2002268"/>
            <a:chOff x="-1" y="-1"/>
            <a:chExt cx="1659721" cy="1659720"/>
          </a:xfrm>
        </p:grpSpPr>
        <p:sp>
          <p:nvSpPr>
            <p:cNvPr id="64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B8C3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" name="Shape 384"/>
          <p:cNvSpPr/>
          <p:nvPr/>
        </p:nvSpPr>
        <p:spPr>
          <a:xfrm rot="10800000" flipH="1">
            <a:off x="6418110" y="4311784"/>
            <a:ext cx="1443563" cy="1444455"/>
          </a:xfrm>
          <a:prstGeom prst="ellipse">
            <a:avLst/>
          </a:prstGeom>
          <a:gradFill flip="none" rotWithShape="1">
            <a:gsLst>
              <a:gs pos="0">
                <a:srgbClr val="D9D9D9"/>
              </a:gs>
              <a:gs pos="100000">
                <a:srgbClr val="FFFFFF"/>
              </a:gs>
            </a:gsLst>
            <a:lin ang="90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grpSp>
        <p:nvGrpSpPr>
          <p:cNvPr id="28" name="Group 404"/>
          <p:cNvGrpSpPr/>
          <p:nvPr/>
        </p:nvGrpSpPr>
        <p:grpSpPr>
          <a:xfrm>
            <a:off x="3970538" y="1846178"/>
            <a:ext cx="1973731" cy="1973733"/>
            <a:chOff x="0" y="0"/>
            <a:chExt cx="1938821" cy="1938821"/>
          </a:xfrm>
        </p:grpSpPr>
        <p:sp>
          <p:nvSpPr>
            <p:cNvPr id="39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38C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" name="Group 376"/>
          <p:cNvGrpSpPr/>
          <p:nvPr/>
        </p:nvGrpSpPr>
        <p:grpSpPr>
          <a:xfrm>
            <a:off x="3991552" y="3886497"/>
            <a:ext cx="1952718" cy="1952717"/>
            <a:chOff x="0" y="0"/>
            <a:chExt cx="1659719" cy="1659718"/>
          </a:xfrm>
        </p:grpSpPr>
        <p:sp>
          <p:nvSpPr>
            <p:cNvPr id="45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370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6" name="Group 404"/>
          <p:cNvGrpSpPr/>
          <p:nvPr/>
        </p:nvGrpSpPr>
        <p:grpSpPr>
          <a:xfrm rot="10800000">
            <a:off x="6010322" y="3906403"/>
            <a:ext cx="1973731" cy="1973733"/>
            <a:chOff x="0" y="0"/>
            <a:chExt cx="1938821" cy="1938821"/>
          </a:xfrm>
        </p:grpSpPr>
        <p:sp>
          <p:nvSpPr>
            <p:cNvPr id="57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2CA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791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LAS ACCIONES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PREVENCIÓN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908280"/>
              </p:ext>
            </p:extLst>
          </p:nvPr>
        </p:nvGraphicFramePr>
        <p:xfrm>
          <a:off x="519234" y="1730878"/>
          <a:ext cx="10924611" cy="476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09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9" descr="Preveni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84" b="20465"/>
          <a:stretch>
            <a:fillRect/>
          </a:stretch>
        </p:blipFill>
        <p:spPr bwMode="auto">
          <a:xfrm>
            <a:off x="354831" y="1846177"/>
            <a:ext cx="3029483" cy="4033796"/>
          </a:xfrm>
          <a:prstGeom prst="rect">
            <a:avLst/>
          </a:prstGeom>
          <a:noFill/>
          <a:ln w="9525">
            <a:solidFill>
              <a:srgbClr val="D2CA6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logo-fi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20" y="959513"/>
            <a:ext cx="1528588" cy="6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" name="Tabla 108"/>
          <p:cNvGraphicFramePr>
            <a:graphicFrameLocks noGrp="1"/>
          </p:cNvGraphicFramePr>
          <p:nvPr/>
        </p:nvGraphicFramePr>
        <p:xfrm>
          <a:off x="3479601" y="1880767"/>
          <a:ext cx="8285663" cy="447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663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</a:tblGrid>
              <a:tr h="122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TAREA COLECTIVA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Todas las ART afiliadas 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125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AMPLIO ALCANCE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58.237 participantes de todo el país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112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MULTIPLES ACCIONES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Seminarios + Cursos Virtuales + Benchmarking + Congresos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867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Nuevos temas y contenidos + apoyo de 33 instituciones nacionales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7231A53-98E2-4B23-B391-EDA468921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29" y="834771"/>
            <a:ext cx="1528588" cy="1011407"/>
          </a:xfrm>
          <a:prstGeom prst="rect">
            <a:avLst/>
          </a:prstGeom>
        </p:spPr>
      </p:pic>
      <p:pic>
        <p:nvPicPr>
          <p:cNvPr id="2" name="Picture 2" descr="e:\Users\Soledad\Downloads\Captu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0" y="5895976"/>
            <a:ext cx="3029483" cy="6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4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" name="Conector recto 17"/>
          <p:cNvCxnSpPr/>
          <p:nvPr/>
        </p:nvCxnSpPr>
        <p:spPr>
          <a:xfrm flipV="1">
            <a:off x="1476030" y="4176382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18"/>
          <p:cNvCxnSpPr/>
          <p:nvPr/>
        </p:nvCxnSpPr>
        <p:spPr>
          <a:xfrm flipV="1">
            <a:off x="6025087" y="2008050"/>
            <a:ext cx="0" cy="437792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451100" y="1477568"/>
            <a:ext cx="10738073" cy="5539978"/>
            <a:chOff x="571674" y="1571835"/>
            <a:chExt cx="10738073" cy="5539978"/>
          </a:xfrm>
        </p:grpSpPr>
        <p:pic>
          <p:nvPicPr>
            <p:cNvPr id="26" name="Imagen 13"/>
            <p:cNvPicPr>
              <a:picLocks noChangeAspect="1"/>
            </p:cNvPicPr>
            <p:nvPr/>
          </p:nvPicPr>
          <p:blipFill rotWithShape="1">
            <a:blip r:embed="rId3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28" name="Imagen 14"/>
            <p:cNvPicPr>
              <a:picLocks noChangeAspect="1"/>
            </p:cNvPicPr>
            <p:nvPr/>
          </p:nvPicPr>
          <p:blipFill rotWithShape="1">
            <a:blip r:embed="rId3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29" name="CuadroTexto 3"/>
            <p:cNvSpPr txBox="1"/>
            <p:nvPr/>
          </p:nvSpPr>
          <p:spPr>
            <a:xfrm>
              <a:off x="2713835" y="1571835"/>
              <a:ext cx="3304431" cy="553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5.544</a:t>
              </a:r>
            </a:p>
            <a:p>
              <a:r>
                <a:rPr lang="es-MX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4.093 participantes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(</a:t>
              </a:r>
              <a:r>
                <a:rPr lang="es-MX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Prevenir y Junta Central de los Consejos Profesionales de Agrimensura, Arquitectura e Ingeniería</a:t>
              </a:r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)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39" name="Rectangle 8"/>
            <p:cNvSpPr/>
            <p:nvPr/>
          </p:nvSpPr>
          <p:spPr>
            <a:xfrm>
              <a:off x="6241273" y="1785585"/>
              <a:ext cx="5068474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9.637</a:t>
              </a:r>
              <a:endParaRPr lang="es-AR" sz="4000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33 instituciones </a:t>
              </a:r>
              <a:b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018267" y="959513"/>
            <a:ext cx="5170906" cy="764502"/>
            <a:chOff x="6018267" y="1067089"/>
            <a:chExt cx="5170906" cy="764502"/>
          </a:xfrm>
        </p:grpSpPr>
        <p:sp>
          <p:nvSpPr>
            <p:cNvPr id="19" name="object 12"/>
            <p:cNvSpPr/>
            <p:nvPr/>
          </p:nvSpPr>
          <p:spPr>
            <a:xfrm>
              <a:off x="6018267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11032019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14"/>
          <p:cNvSpPr txBox="1"/>
          <p:nvPr/>
        </p:nvSpPr>
        <p:spPr>
          <a:xfrm>
            <a:off x="6172209" y="1144062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AÑO 2023 – RESULTADOS</a:t>
            </a:r>
          </a:p>
        </p:txBody>
      </p:sp>
    </p:spTree>
    <p:extLst>
      <p:ext uri="{BB962C8B-B14F-4D97-AF65-F5344CB8AC3E}">
        <p14:creationId xmlns:p14="http://schemas.microsoft.com/office/powerpoint/2010/main" val="3209670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0" cap="sq">
          <a:solidFill>
            <a:srgbClr val="005D6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0DD1F347D02E4EBE37854F1C4D5DEC" ma:contentTypeVersion="11" ma:contentTypeDescription="Crear nuevo documento." ma:contentTypeScope="" ma:versionID="293fd928dda2a3f7a9e05d45b2cc2757">
  <xsd:schema xmlns:xsd="http://www.w3.org/2001/XMLSchema" xmlns:xs="http://www.w3.org/2001/XMLSchema" xmlns:p="http://schemas.microsoft.com/office/2006/metadata/properties" xmlns:ns3="f08c7361-fd72-4c76-babe-9542d79ed0a4" xmlns:ns4="bad92d0a-7fb6-46ed-9223-35a6aa3dd2a9" targetNamespace="http://schemas.microsoft.com/office/2006/metadata/properties" ma:root="true" ma:fieldsID="54cd4a9989a46b993fb44626a2f4f159" ns3:_="" ns4:_="">
    <xsd:import namespace="f08c7361-fd72-4c76-babe-9542d79ed0a4"/>
    <xsd:import namespace="bad92d0a-7fb6-46ed-9223-35a6aa3dd2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c7361-fd72-4c76-babe-9542d79ed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92d0a-7fb6-46ed-9223-35a6aa3dd2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C7E4DC-FABA-442B-A467-3B36EA5B8A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F5E872-B325-4F8A-B116-1EF94BFD677B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ad92d0a-7fb6-46ed-9223-35a6aa3dd2a9"/>
    <ds:schemaRef ds:uri="f08c7361-fd72-4c76-babe-9542d79ed0a4"/>
  </ds:schemaRefs>
</ds:datastoreItem>
</file>

<file path=customXml/itemProps3.xml><?xml version="1.0" encoding="utf-8"?>
<ds:datastoreItem xmlns:ds="http://schemas.openxmlformats.org/officeDocument/2006/customXml" ds:itemID="{A524BE71-116D-41C2-B254-7327C3A2E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c7361-fd72-4c76-babe-9542d79ed0a4"/>
    <ds:schemaRef ds:uri="bad92d0a-7fb6-46ed-9223-35a6aa3d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10376</TotalTime>
  <Words>2628</Words>
  <Application>Microsoft Office PowerPoint</Application>
  <PresentationFormat>Panorámica</PresentationFormat>
  <Paragraphs>516</Paragraphs>
  <Slides>35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Gadugi</vt:lpstr>
      <vt:lpstr>Tahoma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estudioinma@gmail.com</dc:creator>
  <cp:lastModifiedBy>Andros Perez Moreno</cp:lastModifiedBy>
  <cp:revision>1219</cp:revision>
  <cp:lastPrinted>2021-06-20T04:09:38Z</cp:lastPrinted>
  <dcterms:created xsi:type="dcterms:W3CDTF">2021-06-11T05:57:00Z</dcterms:created>
  <dcterms:modified xsi:type="dcterms:W3CDTF">2024-04-16T17:17:49Z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0x010100500DD1F347D02E4EBE37854F1C4D5DEC</vt:lpwstr>
  </property>
</Properties>
</file>