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58" r:id="rId6"/>
    <p:sldId id="257" r:id="rId7"/>
    <p:sldId id="341" r:id="rId8"/>
    <p:sldId id="260" r:id="rId9"/>
    <p:sldId id="380" r:id="rId10"/>
    <p:sldId id="262" r:id="rId11"/>
    <p:sldId id="263" r:id="rId12"/>
    <p:sldId id="340" r:id="rId13"/>
    <p:sldId id="264" r:id="rId14"/>
    <p:sldId id="376" r:id="rId15"/>
    <p:sldId id="377" r:id="rId16"/>
    <p:sldId id="348" r:id="rId17"/>
    <p:sldId id="378" r:id="rId18"/>
    <p:sldId id="269" r:id="rId19"/>
    <p:sldId id="270" r:id="rId20"/>
    <p:sldId id="272" r:id="rId21"/>
    <p:sldId id="313" r:id="rId22"/>
    <p:sldId id="274" r:id="rId23"/>
    <p:sldId id="275" r:id="rId24"/>
    <p:sldId id="276" r:id="rId25"/>
    <p:sldId id="277" r:id="rId26"/>
    <p:sldId id="278" r:id="rId27"/>
    <p:sldId id="279" r:id="rId28"/>
    <p:sldId id="318" r:id="rId29"/>
    <p:sldId id="332" r:id="rId30"/>
    <p:sldId id="324" r:id="rId31"/>
    <p:sldId id="333" r:id="rId32"/>
    <p:sldId id="320" r:id="rId33"/>
    <p:sldId id="334" r:id="rId34"/>
    <p:sldId id="379" r:id="rId35"/>
    <p:sldId id="294" r:id="rId36"/>
    <p:sldId id="309" r:id="rId37"/>
    <p:sldId id="312" r:id="rId38"/>
    <p:sldId id="286" r:id="rId39"/>
    <p:sldId id="287" r:id="rId40"/>
    <p:sldId id="339" r:id="rId41"/>
    <p:sldId id="289" r:id="rId42"/>
    <p:sldId id="325" r:id="rId43"/>
    <p:sldId id="327" r:id="rId44"/>
    <p:sldId id="31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C15713"/>
    <a:srgbClr val="D1E1D6"/>
    <a:srgbClr val="A2C2AD"/>
    <a:srgbClr val="4472C4"/>
    <a:srgbClr val="FFCC00"/>
    <a:srgbClr val="437071"/>
    <a:srgbClr val="003300"/>
    <a:srgbClr val="ED7D31"/>
    <a:srgbClr val="C8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291" autoAdjust="0"/>
  </p:normalViewPr>
  <p:slideViewPr>
    <p:cSldViewPr snapToGrid="0">
      <p:cViewPr>
        <p:scale>
          <a:sx n="82" d="100"/>
          <a:sy n="82" d="100"/>
        </p:scale>
        <p:origin x="642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69224321598054E-2"/>
          <c:y val="6.5632268702052729E-2"/>
          <c:w val="0.95487286839304486"/>
          <c:h val="0.811721702516186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40619">
              <a:solidFill>
                <a:srgbClr val="43707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EEF-4475-AECB-06D0BD0853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EEF-4475-AECB-06D0BD085380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CEEF-4475-AECB-06D0BD085380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43707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CEEF-4475-AECB-06D0BD085380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CEEF-4475-AECB-06D0BD085380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1275">
                <a:solidFill>
                  <a:srgbClr val="43707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CEEF-4475-AECB-06D0BD085380}"/>
              </c:ext>
            </c:extLst>
          </c:dPt>
          <c:dPt>
            <c:idx val="263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1016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CEEF-4475-AECB-06D0BD085380}"/>
              </c:ext>
            </c:extLst>
          </c:dPt>
          <c:dPt>
            <c:idx val="272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33-CEEF-4475-AECB-06D0BD085380}"/>
              </c:ext>
            </c:extLst>
          </c:dPt>
          <c:dPt>
            <c:idx val="276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CEEF-4475-AECB-06D0BD085380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7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8-CEEF-4475-AECB-06D0BD085380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7A-6543-4B37-8B28-9BDD64AFD90F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A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C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D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E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F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40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8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B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D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80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1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4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5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7-353D-49BC-91D7-86E0B1A69CF6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89-37C9-4F0A-BAE1-8B640FCF8BAB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8B-E1D5-440F-B82A-1E4D9941D9B1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4-C738-4900-B382-C71E4F0F6333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E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0-DAF3-478D-9534-9E45B42A7CBF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3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4-5F3B-4791-8B45-C114C190E5A0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96-2EDE-436B-89C8-032108143807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B-A084-4304-AA56-F35F1C8260F0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D-D8F9-44F0-ACC8-4FFA05C93521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9F-38C2-4E8B-8DB8-B96AE31891CE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1-E090-4951-BFFE-700BA3CAD73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2-7D50-4BF0-9FA0-BB94793E29E8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3-BDB9-4CFC-8A17-768F2E9A722A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5-6484-4C6F-8168-E34880AE6A1E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8-F568-4D91-AD0C-A88A58BEB02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7-5995-4CFC-9119-4E759A43C7D9}"/>
              </c:ext>
            </c:extLst>
          </c:dPt>
          <c:dPt>
            <c:idx val="320"/>
            <c:marker>
              <c:symbol val="circle"/>
              <c:size val="8"/>
              <c:spPr>
                <a:solidFill>
                  <a:srgbClr val="C15713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A-64FD-4C40-B1B2-A33EE71DB1B0}"/>
              </c:ext>
            </c:extLst>
          </c:dPt>
          <c:dLbls>
            <c:dLbl>
              <c:idx val="0"/>
              <c:layout>
                <c:manualLayout>
                  <c:x val="-3.2440753125780632E-2"/>
                  <c:y val="-0.12102669201930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F-4475-AECB-06D0BD085380}"/>
                </c:ext>
              </c:extLst>
            </c:dLbl>
            <c:dLbl>
              <c:idx val="65"/>
              <c:layout>
                <c:manualLayout>
                  <c:x val="-4.4745866380387078E-2"/>
                  <c:y val="-0.11628054723423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F-4475-AECB-06D0BD085380}"/>
                </c:ext>
              </c:extLst>
            </c:dLbl>
            <c:dLbl>
              <c:idx val="320"/>
              <c:layout>
                <c:manualLayout>
                  <c:x val="0"/>
                  <c:y val="-5.9326809813383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88" b="1" i="0" u="none" strike="noStrike" kern="1200" baseline="0">
                      <a:solidFill>
                        <a:srgbClr val="43707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64FD-4C40-B1B2-A33EE71DB1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Sheet1!$H$2:$LP$2</c:f>
              <c:numCache>
                <c:formatCode>_ * #,##0_ ;_ * \-#,##0_ ;_ * "-"??_ ;_ @_ </c:formatCode>
                <c:ptCount val="321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#,##0">
                  <c:v>10280136</c:v>
                </c:pt>
                <c:pt idx="313" formatCode="#,##0">
                  <c:v>10298348</c:v>
                </c:pt>
                <c:pt idx="314" formatCode="#,##0">
                  <c:v>10318542</c:v>
                </c:pt>
                <c:pt idx="315" formatCode="#,##0">
                  <c:v>10385758</c:v>
                </c:pt>
                <c:pt idx="316" formatCode="#,##0">
                  <c:v>10350297</c:v>
                </c:pt>
                <c:pt idx="317" formatCode="#,##0">
                  <c:v>10378895</c:v>
                </c:pt>
                <c:pt idx="318" formatCode="#,##0">
                  <c:v>10404507</c:v>
                </c:pt>
                <c:pt idx="319" formatCode="#,##0">
                  <c:v>10452977</c:v>
                </c:pt>
                <c:pt idx="320" formatCode="#,##0">
                  <c:v>10488281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2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1024"/>
        <c:axId val="132482560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40619">
              <a:solidFill>
                <a:srgbClr val="FFD96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45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46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47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48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49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4A-CEEF-4475-AECB-06D0BD085380}"/>
              </c:ext>
            </c:extLst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4C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4D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4E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4F-CEEF-4475-AECB-06D0BD085380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51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52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53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54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55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56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57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58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59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5A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5B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5C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5D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5E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5F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60-CEEF-4475-AECB-06D0BD085380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61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63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FFD9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CEEF-4475-AECB-06D0BD085380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67-CEEF-4475-AECB-06D0BD085380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69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6B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6C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6D-CEEF-4475-AECB-06D0BD085380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6E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6F-CEEF-4475-AECB-06D0BD085380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70-CEEF-4475-AECB-06D0BD085380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71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CEEF-4475-AECB-06D0BD085380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74-CEEF-4475-AECB-06D0BD085380}"/>
              </c:ext>
            </c:extLst>
          </c:dPt>
          <c:dPt>
            <c:idx val="260"/>
            <c:marker>
              <c:symbol val="circle"/>
              <c:size val="8"/>
              <c:spPr>
                <a:noFill/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CEEF-4475-AECB-06D0BD085380}"/>
              </c:ext>
            </c:extLst>
          </c:dPt>
          <c:dPt>
            <c:idx val="262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8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C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CEEF-4475-AECB-06D0BD085380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7F-CEEF-4475-AECB-06D0BD085380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1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3-CEEF-4475-AECB-06D0BD085380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5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86-CEEF-4475-AECB-06D0BD085380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87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88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89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8A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8B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8C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9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C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E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7F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2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5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6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8-353D-49BC-91D7-86E0B1A69CF6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8E-774E-45FF-87B5-45B55E071F39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F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1-DAF3-478D-9534-9E45B42A7CBF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2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5-5F3B-4791-8B45-C114C190E5A0}"/>
              </c:ext>
            </c:extLst>
          </c:dPt>
          <c:dPt>
            <c:idx val="308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7-2EDE-436B-89C8-032108143807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9A-0907-4491-9B94-82419C5DEA59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C-A084-4304-AA56-F35F1C8260F0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E-D8F9-44F0-ACC8-4FFA05C93521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0-38C2-4E8B-8DB8-B96AE31891CE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2-E090-4951-BFFE-700BA3CAD73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1-7D50-4BF0-9FA0-BB94793E29E8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4-BDB9-4CFC-8A17-768F2E9A722A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6-6484-4C6F-8168-E34880AE6A1E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8-5995-4CFC-9119-4E759A43C7D9}"/>
              </c:ext>
            </c:extLst>
          </c:dPt>
          <c:dPt>
            <c:idx val="320"/>
            <c:marker>
              <c:symbol val="circle"/>
              <c:size val="8"/>
              <c:spPr>
                <a:solidFill>
                  <a:srgbClr val="BF90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B-64FD-4C40-B1B2-A33EE71DB1B0}"/>
              </c:ext>
            </c:extLst>
          </c:dPt>
          <c:dLbls>
            <c:dLbl>
              <c:idx val="0"/>
              <c:layout>
                <c:manualLayout>
                  <c:x val="-2.1254286530683862E-2"/>
                  <c:y val="6.644602699098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EEF-4475-AECB-06D0BD085380}"/>
                </c:ext>
              </c:extLst>
            </c:dLbl>
            <c:dLbl>
              <c:idx val="65"/>
              <c:layout>
                <c:manualLayout>
                  <c:x val="-3.3559399785290309E-2"/>
                  <c:y val="4.27153030656358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888" b="1" i="0" u="none" strike="noStrike" kern="1200" baseline="0">
                      <a:solidFill>
                        <a:srgbClr val="BF9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CEEF-4475-AECB-06D0BD085380}"/>
                </c:ext>
              </c:extLst>
            </c:dLbl>
            <c:dLbl>
              <c:idx val="320"/>
              <c:layout>
                <c:manualLayout>
                  <c:x val="0"/>
                  <c:y val="6.8819099383524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64FD-4C40-B1B2-A33EE71DB1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BF90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Sheet1!$H$3:$LP$3</c:f>
              <c:numCache>
                <c:formatCode>_ * #,##0_ ;_ * \-#,##0_ ;_ * "-"??_ ;_ @_ </c:formatCode>
                <c:ptCount val="321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#,##0">
                  <c:v>1034609</c:v>
                </c:pt>
                <c:pt idx="313" formatCode="#,##0">
                  <c:v>1033035</c:v>
                </c:pt>
                <c:pt idx="314" formatCode="#,##0">
                  <c:v>1032943</c:v>
                </c:pt>
                <c:pt idx="315" formatCode="#,##0">
                  <c:v>1034053</c:v>
                </c:pt>
                <c:pt idx="316" formatCode="#,##0">
                  <c:v>1034588</c:v>
                </c:pt>
                <c:pt idx="317" formatCode="#,##0">
                  <c:v>1036724</c:v>
                </c:pt>
                <c:pt idx="318" formatCode="#,##0">
                  <c:v>1037531</c:v>
                </c:pt>
                <c:pt idx="319" formatCode="#,##0">
                  <c:v>1039306</c:v>
                </c:pt>
                <c:pt idx="320" formatCode="#,##0">
                  <c:v>1042913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8E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4096"/>
        <c:axId val="132502272"/>
      </c:lineChart>
      <c:dateAx>
        <c:axId val="132481024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2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es-AR"/>
          </a:p>
        </c:txPr>
        <c:crossAx val="132482560"/>
        <c:crosses val="autoZero"/>
        <c:auto val="0"/>
        <c:lblOffset val="100"/>
        <c:baseTimeUnit val="days"/>
        <c:majorUnit val="26"/>
        <c:minorUnit val="4"/>
      </c:dateAx>
      <c:valAx>
        <c:axId val="1324825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1024"/>
        <c:crosses val="autoZero"/>
        <c:crossBetween val="between"/>
      </c:valAx>
      <c:catAx>
        <c:axId val="13248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02272"/>
        <c:crosses val="autoZero"/>
        <c:auto val="1"/>
        <c:lblAlgn val="ctr"/>
        <c:lblOffset val="100"/>
        <c:noMultiLvlLbl val="0"/>
      </c:catAx>
      <c:valAx>
        <c:axId val="132502272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4096"/>
        <c:crosses val="max"/>
        <c:crossBetween val="between"/>
        <c:majorUnit val="25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3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overlay val="0"/>
      <c:txPr>
        <a:bodyPr/>
        <a:lstStyle/>
        <a:p>
          <a:pPr>
            <a:defRPr baseline="0">
              <a:solidFill>
                <a:schemeClr val="bg2">
                  <a:lumMod val="50000"/>
                </a:schemeClr>
              </a:solidFill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77377512247608E-4"/>
          <c:y val="0.1045486895675006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alícuota'!$A$2:$A$20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'Juicios y alícuota'!$B$2:$B$20</c:f>
              <c:numCache>
                <c:formatCode>_-* #,##0_-;\-* #,##0_-;_-* "-"??_-;_-@_-</c:formatCode>
                <c:ptCount val="19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44667.374179685969</c:v>
                </c:pt>
                <c:pt idx="17">
                  <c:v>79637.794371113123</c:v>
                </c:pt>
                <c:pt idx="18">
                  <c:v>93263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3200"/>
        <c:axId val="13896396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8.2222715656756981E-4"/>
                  <c:y val="-8.2157131433181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alícuota'!$A$2:$A$19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'Juicios y alícuota'!$C$2:$C$20</c:f>
              <c:numCache>
                <c:formatCode>General</c:formatCode>
                <c:ptCount val="19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,000,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3680"/>
        <c:axId val="138982144"/>
      </c:lineChart>
      <c:catAx>
        <c:axId val="138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8963968"/>
        <c:crosses val="autoZero"/>
        <c:auto val="1"/>
        <c:lblAlgn val="ctr"/>
        <c:lblOffset val="100"/>
        <c:noMultiLvlLbl val="0"/>
      </c:catAx>
      <c:valAx>
        <c:axId val="138963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63200"/>
        <c:crosses val="autoZero"/>
        <c:crossBetween val="between"/>
      </c:valAx>
      <c:valAx>
        <c:axId val="13898214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83680"/>
        <c:crosses val="max"/>
        <c:crossBetween val="between"/>
      </c:valAx>
      <c:catAx>
        <c:axId val="1389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6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787286514078096E-4"/>
          <c:y val="7.7141165562617978E-2"/>
          <c:w val="0.77187023561180823"/>
          <c:h val="0.87811302628492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Registrado</c:v>
                </c:pt>
              </c:strCache>
            </c:strRef>
          </c:tx>
          <c:spPr>
            <a:solidFill>
              <a:srgbClr val="43707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9.0835653037530252E-4"/>
                  <c:y val="3.6243588880124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9-4BB5-B4D1-1747E7B162B1}"/>
                </c:ext>
              </c:extLst>
            </c:dLbl>
            <c:dLbl>
              <c:idx val="1"/>
              <c:layout>
                <c:manualLayout>
                  <c:x val="7.5533622177445248E-3"/>
                  <c:y val="-4.901962045690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07-4EE2-8CEC-5F0C2CD3C30D}"/>
                </c:ext>
              </c:extLst>
            </c:dLbl>
            <c:dLbl>
              <c:idx val="2"/>
              <c:layout>
                <c:manualLayout>
                  <c:x val="-1.2930310956930436E-3"/>
                  <c:y val="-2.412681489057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D-49E1-936A-E04BC6111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Sheet1!$B$16:$D$16</c:f>
              <c:numCache>
                <c:formatCode>_-* #,##0_-;\-* #,##0_-;_-* "-"??_-;_-@_-</c:formatCode>
                <c:ptCount val="3"/>
                <c:pt idx="0">
                  <c:v>9722739</c:v>
                </c:pt>
                <c:pt idx="1">
                  <c:v>464183</c:v>
                </c:pt>
                <c:pt idx="2">
                  <c:v>2879966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7-4EE2-8CEC-5F0C2CD3C30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No Reg.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9462574661836289E-3"/>
                  <c:y val="-2.442247125341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9-4BB5-B4D1-1747E7B162B1}"/>
                </c:ext>
              </c:extLst>
            </c:dLbl>
            <c:dLbl>
              <c:idx val="1"/>
              <c:layout>
                <c:manualLayout>
                  <c:x val="1.0007133964665892E-2"/>
                  <c:y val="-5.811074442619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7-4EE2-8CEC-5F0C2CD3C30D}"/>
                </c:ext>
              </c:extLst>
            </c:dLbl>
            <c:dLbl>
              <c:idx val="2"/>
              <c:layout>
                <c:manualLayout>
                  <c:x val="5.1859376967086663E-3"/>
                  <c:y val="-1.3488893480377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C-4DEB-A7E8-8BBB975B7F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8E8E32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Sheet1!$B$17:$D$17</c:f>
              <c:numCache>
                <c:formatCode>_-* #,##0_-;\-* #,##0_-;_-* "-"??_-;_-@_-</c:formatCode>
                <c:ptCount val="3"/>
                <c:pt idx="0">
                  <c:v>4468993</c:v>
                </c:pt>
                <c:pt idx="1">
                  <c:v>943044</c:v>
                </c:pt>
                <c:pt idx="2">
                  <c:v>2515636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7-4EE2-8CEC-5F0C2CD3C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72448000"/>
        <c:axId val="172474368"/>
      </c:barChart>
      <c:catAx>
        <c:axId val="17244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474368"/>
        <c:crosses val="autoZero"/>
        <c:auto val="1"/>
        <c:lblAlgn val="ctr"/>
        <c:lblOffset val="100"/>
        <c:noMultiLvlLbl val="0"/>
      </c:catAx>
      <c:valAx>
        <c:axId val="1724743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724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87104659458097"/>
          <c:y val="0.666409156443311"/>
          <c:w val="0.17225036369231631"/>
          <c:h val="0.28150138638862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0">
              <a:solidFill>
                <a:srgbClr val="6AA5A6"/>
              </a:solidFill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Hoja1!$B$2:$B$5</c:f>
              <c:numCache>
                <c:formatCode>#,##0</c:formatCode>
                <c:ptCount val="3"/>
                <c:pt idx="0">
                  <c:v>165000</c:v>
                </c:pt>
                <c:pt idx="1">
                  <c:v>420000</c:v>
                </c:pt>
                <c:pt idx="2">
                  <c:v>70000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0AF-4E05-82B6-95EFAB818F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Hoja1!$D$2:$D$5</c:f>
              <c:numCache>
                <c:formatCode>#,##0</c:formatCode>
                <c:ptCount val="3"/>
                <c:pt idx="0">
                  <c:v>812615</c:v>
                </c:pt>
                <c:pt idx="1">
                  <c:v>1333395</c:v>
                </c:pt>
                <c:pt idx="2">
                  <c:v>603362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128"/>
        <c:axId val="132257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Hoja1!$A$2:$A$5</c15:sqref>
                        </c15:formulaRef>
                      </c:ext>
                    </c:extLst>
                    <c:strCache>
                      <c:ptCount val="3"/>
                      <c:pt idx="0">
                        <c:v>VISITAS</c:v>
                      </c:pt>
                      <c:pt idx="1">
                        <c:v>RECOMENDACIONES</c:v>
                      </c:pt>
                      <c:pt idx="2">
                        <c:v>DENUNCIAS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AF-4E05-82B6-95EFAB818F4F}"/>
                  </c:ext>
                </c:extLst>
              </c15:ser>
            </c15:filteredBarSeries>
          </c:ext>
        </c:extLst>
      </c:barChart>
      <c:catAx>
        <c:axId val="132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7664"/>
        <c:crosses val="autoZero"/>
        <c:auto val="1"/>
        <c:lblAlgn val="ctr"/>
        <c:lblOffset val="100"/>
        <c:noMultiLvlLbl val="0"/>
      </c:catAx>
      <c:valAx>
        <c:axId val="13225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88076000383E-2"/>
          <c:y val="2.8583244873408201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41128">
              <a:solidFill>
                <a:srgbClr val="D2CA6F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938C2D"/>
              </a:solidFill>
              <a:ln>
                <a:solidFill>
                  <a:srgbClr val="D2CA6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443263203616542E-2"/>
                  <c:y val="-4.986369856096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8-46B3-BBBE-B641FF062B8E}"/>
                </c:ext>
              </c:extLst>
            </c:dLbl>
            <c:dLbl>
              <c:idx val="26"/>
              <c:layout>
                <c:manualLayout>
                  <c:x val="-1.6848256205518028E-16"/>
                  <c:y val="-6.76500029616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20-4133-B858-DB902B42E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38C2D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Sheet1!$A$1:$AA$1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</c:strCache>
            </c:strRef>
          </c:cat>
          <c:val>
            <c:numRef>
              <c:f>Sheet1!$A$2:$AA$2</c:f>
              <c:numCache>
                <c:formatCode>0.0</c:formatCode>
                <c:ptCount val="27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2C8-46B3-BBBE-B641FF062B8E}"/>
            </c:ext>
          </c:extLst>
        </c:ser>
        <c:ser>
          <c:idx val="2"/>
          <c:order val="1"/>
          <c:spPr>
            <a:ln w="41275">
              <a:solidFill>
                <a:srgbClr val="B8C3D2"/>
              </a:solidFill>
            </a:ln>
          </c:spPr>
          <c:marker>
            <c:symbol val="square"/>
            <c:size val="10"/>
            <c:spPr>
              <a:solidFill>
                <a:srgbClr val="437071"/>
              </a:solidFill>
              <a:ln>
                <a:solidFill>
                  <a:srgbClr val="B8C3D2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rgbClr val="B8C3D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2C8-46B3-BBBE-B641FF062B8E}"/>
              </c:ext>
            </c:extLst>
          </c:dPt>
          <c:dLbls>
            <c:dLbl>
              <c:idx val="1"/>
              <c:layout>
                <c:manualLayout>
                  <c:x val="-5.2842868537399487E-2"/>
                  <c:y val="-5.953200260628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8-46B3-BBBE-B641FF062B8E}"/>
                </c:ext>
              </c:extLst>
            </c:dLbl>
            <c:dLbl>
              <c:idx val="26"/>
              <c:layout>
                <c:manualLayout>
                  <c:x val="-1.6848256205518028E-16"/>
                  <c:y val="5.682600248781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20-4133-B858-DB902B42E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Sheet1!$A$1:$AA$1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</c:strCache>
            </c:strRef>
          </c:cat>
          <c:val>
            <c:numRef>
              <c:f>Sheet1!$A$3:$AA$3</c:f>
              <c:numCache>
                <c:formatCode>0.0</c:formatCode>
                <c:ptCount val="27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 formatCode="#,##0.0">
                  <c:v>35.351533712660824</c:v>
                </c:pt>
                <c:pt idx="23" formatCode="#,##0.0">
                  <c:v>33.483329577157669</c:v>
                </c:pt>
                <c:pt idx="24" formatCode="#,##0.0">
                  <c:v>30.895683465806311</c:v>
                </c:pt>
                <c:pt idx="25" formatCode="#,##0.0">
                  <c:v>33.09529237852189</c:v>
                </c:pt>
                <c:pt idx="26" formatCode="#,##0.0">
                  <c:v>33.306522745924354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C8-46B3-BBBE-B641FF062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68640"/>
        <c:axId val="133970176"/>
      </c:lineChart>
      <c:catAx>
        <c:axId val="13396864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397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70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9686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16133084315038E-2"/>
          <c:y val="9.2242353916286782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solidFill>
                <a:srgbClr val="46855C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F0-4CC8-9A55-B9CB29420DDD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F0-4CC8-9A55-B9CB29420DD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0F0-4CC8-9A55-B9CB29420DD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10F0-4CC8-9A55-B9CB29420DDD}"/>
              </c:ext>
            </c:extLst>
          </c:dPt>
          <c:dPt>
            <c:idx val="17"/>
            <c:invertIfNegative val="0"/>
            <c:bubble3D val="0"/>
            <c:spPr>
              <a:solidFill>
                <a:srgbClr val="A2C2AD"/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F0-4CC8-9A55-B9CB29420DDD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CC8-9A55-B9CB29420DDD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CC8-9A55-B9CB29420DDD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CC8-9A55-B9CB29420DDD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0-4CC8-9A55-B9CB29420DDD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CC8-9A55-B9CB29420DDD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0-4CC8-9A55-B9CB29420DDD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0-4CC8-9A55-B9CB29420DDD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0-4CC8-9A55-B9CB29420DDD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0-4CC8-9A55-B9CB29420DDD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0-4CC8-9A55-B9CB29420DDD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0-4CC8-9A55-B9CB29420DDD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0-4CC8-9A55-B9CB29420DDD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0-4CC8-9A55-B9CB29420DDD}"/>
                </c:ext>
              </c:extLst>
            </c:dLbl>
            <c:dLbl>
              <c:idx val="13"/>
              <c:layout>
                <c:manualLayout>
                  <c:x val="-2.2678893896781391E-2"/>
                  <c:y val="-0.423108767646133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0-4CC8-9A55-B9CB29420DDD}"/>
                </c:ext>
              </c:extLst>
            </c:dLbl>
            <c:dLbl>
              <c:idx val="14"/>
              <c:layout>
                <c:manualLayout>
                  <c:x val="6.3296461104042807E-3"/>
                  <c:y val="-0.4386114284501477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0-4CC8-9A55-B9CB29420DDD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F0-4CC8-9A55-B9CB29420DDD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F0-4CC8-9A55-B9CB29420DDD}"/>
                </c:ext>
              </c:extLst>
            </c:dLbl>
            <c:dLbl>
              <c:idx val="17"/>
              <c:layout>
                <c:manualLayout>
                  <c:x val="-1.483860774289751E-4"/>
                  <c:y val="-0.1728165831820894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125763"/>
                        </a:solidFill>
                        <a:latin typeface="+mn-lt"/>
                      </a:rPr>
                      <a:t>44.667</a:t>
                    </a:r>
                  </a:p>
                </c:rich>
              </c:tx>
              <c:numFmt formatCode="#,##0" sourceLinked="0"/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6848974983513E-2"/>
                      <c:h val="7.02380770710252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F0-4CC8-9A55-B9CB29420DDD}"/>
                </c:ext>
              </c:extLst>
            </c:dLbl>
            <c:dLbl>
              <c:idx val="18"/>
              <c:layout>
                <c:manualLayout>
                  <c:x val="-1.1852221278918138E-3"/>
                  <c:y val="-0.2762296719570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F0-4CC8-9A55-B9CB29420DDD}"/>
                </c:ext>
              </c:extLst>
            </c:dLbl>
            <c:dLbl>
              <c:idx val="19"/>
              <c:layout>
                <c:manualLayout>
                  <c:x val="-3.5556663836754411E-3"/>
                  <c:y val="-0.328591402325149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FE-424A-8A9D-146D14A43561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6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F0-4CC8-9A55-B9CB29420D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7DEE8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pattFill prst="ltUpDiag">
                <a:fgClr>
                  <a:srgbClr val="125763"/>
                </a:fgClr>
                <a:bgClr>
                  <a:srgbClr val="FFFFFF"/>
                </a:bgClr>
              </a:pattFill>
              <a:ln w="254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0F0-4CC8-9A55-B9CB29420DD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dirty="0"/>
                      <a:t>80.000</a:t>
                    </a:r>
                  </a:p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10F0-4CC8-9A55-B9CB29420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17-10F0-4CC8-9A55-B9CB2942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45272960"/>
        <c:axId val="245274496"/>
      </c:barChart>
      <c:catAx>
        <c:axId val="245272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45274496"/>
        <c:crosses val="autoZero"/>
        <c:auto val="0"/>
        <c:lblAlgn val="ctr"/>
        <c:lblOffset val="100"/>
        <c:tickLblSkip val="1"/>
        <c:noMultiLvlLbl val="0"/>
      </c:catAx>
      <c:valAx>
        <c:axId val="245274496"/>
        <c:scaling>
          <c:orientation val="minMax"/>
          <c:max val="13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52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458925884744389E-2"/>
          <c:y val="5.5733716405117116E-2"/>
          <c:w val="0.974334618964939"/>
          <c:h val="0.745667293320907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849E9F"/>
            </a:solidFill>
            <a:ln w="28575">
              <a:noFill/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2-4116-A1A5-E95E19928F91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2-4116-A1A5-E95E19928F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2-4116-A1A5-E95E19928F9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A3-48DA-A965-A3D48DA3461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A3-48DA-A965-A3D48DA3461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A3-48DA-A965-A3D48DA34615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2-4116-A1A5-E95E19928F9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A3-48DA-A965-A3D48DA3461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A3-48DA-A965-A3D48DA3461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A3-48DA-A965-A3D48DA34615}"/>
                </c:ext>
              </c:extLst>
            </c:dLbl>
            <c:dLbl>
              <c:idx val="26"/>
              <c:layout>
                <c:manualLayout>
                  <c:x val="-1.1238368178321577E-3"/>
                  <c:y val="2.491847538172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5B-4606-BACB-498825AD1D94}"/>
                </c:ext>
              </c:extLst>
            </c:dLbl>
            <c:dLbl>
              <c:idx val="28"/>
              <c:layout>
                <c:manualLayout>
                  <c:x val="-2.0347198323483244E-2"/>
                  <c:y val="1.107487794743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B-4606-BACB-498825AD1D94}"/>
                </c:ext>
              </c:extLst>
            </c:dLbl>
            <c:dLbl>
              <c:idx val="29"/>
              <c:layout>
                <c:manualLayout>
                  <c:x val="1.1090588061329401E-3"/>
                  <c:y val="-5.5374389737163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5B-4606-BACB-498825AD1D94}"/>
                </c:ext>
              </c:extLst>
            </c:dLbl>
            <c:dLbl>
              <c:idx val="30"/>
              <c:layout>
                <c:manualLayout>
                  <c:x val="-2.8095920445804109E-2"/>
                  <c:y val="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A3-48DA-A965-A3D48DA34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Sheet2!$A$2:$A$33</c:f>
              <c:numCache>
                <c:formatCode>mmm\-yy</c:formatCode>
                <c:ptCount val="3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</c:numCache>
            </c:numRef>
          </c:cat>
          <c:val>
            <c:numRef>
              <c:f>Sheet2!$C$2:$C$33</c:f>
              <c:numCache>
                <c:formatCode>0.0%</c:formatCode>
                <c:ptCount val="32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-2.6699814986123949E-2</c:v>
                </c:pt>
                <c:pt idx="28">
                  <c:v>1.7084268928728497E-2</c:v>
                </c:pt>
                <c:pt idx="29">
                  <c:v>1.2736199854376684E-2</c:v>
                </c:pt>
                <c:pt idx="30">
                  <c:v>4.1738114095456247E-2</c:v>
                </c:pt>
                <c:pt idx="31">
                  <c:v>9.3964289141330593E-3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52338560"/>
        <c:axId val="252320384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38100" cap="rnd">
              <a:solidFill>
                <a:srgbClr val="9BBB59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257733661063484E-2"/>
                  <c:y val="-5.32061096529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52-4116-A1A5-E95E19928F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52-4116-A1A5-E95E19928F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52-4116-A1A5-E95E19928F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52-4116-A1A5-E95E19928F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52-4116-A1A5-E95E19928F9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52-4116-A1A5-E95E19928F91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52-4116-A1A5-E95E19928F91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52-4116-A1A5-E95E19928F9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52-4116-A1A5-E95E19928F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52-4116-A1A5-E95E19928F9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52-4116-A1A5-E95E19928F9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52-4116-A1A5-E95E19928F91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3-4914-8D51-0B01B19A73F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52-4116-A1A5-E95E19928F91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52-4116-A1A5-E95E19928F9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3-4914-8D51-0B01B19A73F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0-4F39-B6D5-56102853134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7-4042-B11D-59DF583C34E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49-4EC0-9C08-E8642ADDDD8B}"/>
                </c:ext>
              </c:extLst>
            </c:dLbl>
            <c:dLbl>
              <c:idx val="26"/>
              <c:layout>
                <c:manualLayout>
                  <c:x val="-5.329729740252994E-2"/>
                  <c:y val="-5.7796910283460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F-4563-99DF-EA1F9AF499D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8E-42BE-AED5-3C45AE73585B}"/>
                </c:ext>
              </c:extLst>
            </c:dLbl>
            <c:dLbl>
              <c:idx val="28"/>
              <c:layout>
                <c:manualLayout>
                  <c:x val="-4.4953472713286473E-2"/>
                  <c:y val="-5.53743897371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5B-4606-BACB-498825AD1D9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5B-4606-BACB-498825AD1D9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A3-48DA-A965-A3D48DA34615}"/>
                </c:ext>
              </c:extLst>
            </c:dLbl>
            <c:dLbl>
              <c:idx val="31"/>
              <c:layout>
                <c:manualLayout>
                  <c:x val="0"/>
                  <c:y val="-5.77969102834601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600" b="1">
                      <a:solidFill>
                        <a:srgbClr val="46855C"/>
                      </a:solidFill>
                      <a:latin typeface="+mn-lt"/>
                    </a:defRPr>
                  </a:pPr>
                  <a:endParaRPr lang="es-A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23-48AC-A1D0-E1C25309E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6855C"/>
                    </a:solidFill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Sheet2!$A$2:$A$33</c:f>
              <c:numCache>
                <c:formatCode>mmm\-yy</c:formatCode>
                <c:ptCount val="32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  <c:pt idx="30">
                  <c:v>44986</c:v>
                </c:pt>
                <c:pt idx="31">
                  <c:v>45078</c:v>
                </c:pt>
              </c:numCache>
            </c:numRef>
          </c:cat>
          <c:val>
            <c:numRef>
              <c:f>Sheet2!$B$2:$B$33</c:f>
              <c:numCache>
                <c:formatCode>#,##0</c:formatCode>
                <c:ptCount val="32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252513</c:v>
                </c:pt>
                <c:pt idx="28">
                  <c:v>256827</c:v>
                </c:pt>
                <c:pt idx="29">
                  <c:v>260098</c:v>
                </c:pt>
                <c:pt idx="30">
                  <c:v>270954</c:v>
                </c:pt>
                <c:pt idx="31">
                  <c:v>273500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24256"/>
        <c:axId val="252318848"/>
      </c:lineChart>
      <c:dateAx>
        <c:axId val="25262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es-AR"/>
          </a:p>
        </c:txPr>
        <c:crossAx val="252318848"/>
        <c:crosses val="autoZero"/>
        <c:auto val="1"/>
        <c:lblOffset val="100"/>
        <c:baseTimeUnit val="months"/>
        <c:majorUnit val="3"/>
        <c:majorTimeUnit val="months"/>
      </c:dateAx>
      <c:valAx>
        <c:axId val="2523188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624256"/>
        <c:crosses val="autoZero"/>
        <c:crossBetween val="between"/>
      </c:valAx>
      <c:valAx>
        <c:axId val="25232038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338560"/>
        <c:crosses val="max"/>
        <c:crossBetween val="between"/>
      </c:valAx>
      <c:dateAx>
        <c:axId val="2523385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5232038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22357815220314E-2"/>
          <c:y val="0.14625844653430861"/>
          <c:w val="0.91147475613172524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6621893366887863E-2"/>
                      <c:h val="3.4614245907349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404-47D2-83E0-4087B3784D81}"/>
                </c:ext>
              </c:extLst>
            </c:dLbl>
            <c:dLbl>
              <c:idx val="74"/>
              <c:layout>
                <c:manualLayout>
                  <c:x val="-1.6021305508043592E-16"/>
                  <c:y val="3.53883664228491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A6-46F1-A1F4-6A2AD5A1A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472C4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(2)'!$B$1:$BX$1</c:f>
              <c:numCache>
                <c:formatCode>mmm\-yy</c:formatCode>
                <c:ptCount val="75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</c:numCache>
            </c:numRef>
          </c:cat>
          <c:val>
            <c:numRef>
              <c:f>'Prov destacadas (2)'!$B$2:$BX$2</c:f>
              <c:numCache>
                <c:formatCode>_ * #,##0_ ;_ * \-#,##0_ ;_ * "-"??_ ;_ @_ </c:formatCode>
                <c:ptCount val="75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 formatCode="#,##0">
                  <c:v>1172.47618774492</c:v>
                </c:pt>
                <c:pt idx="35" formatCode="#,##0">
                  <c:v>12.352690301087813</c:v>
                </c:pt>
                <c:pt idx="36" formatCode="#,##0">
                  <c:v>32.9405074695675</c:v>
                </c:pt>
                <c:pt idx="37" formatCode="#,##0">
                  <c:v>119.40933957718219</c:v>
                </c:pt>
                <c:pt idx="38" formatCode="#,##0">
                  <c:v>205.87817168479688</c:v>
                </c:pt>
                <c:pt idx="39" formatCode="#,##0">
                  <c:v>492.04883032666459</c:v>
                </c:pt>
                <c:pt idx="40" formatCode="#,##0">
                  <c:v>1089.0955282125756</c:v>
                </c:pt>
                <c:pt idx="41" formatCode="#,##0">
                  <c:v>1198.2109592055178</c:v>
                </c:pt>
                <c:pt idx="42" formatCode="#,##0">
                  <c:v>1432.9120749261863</c:v>
                </c:pt>
                <c:pt idx="43" formatCode="#,##0">
                  <c:v>1309.3851719153083</c:v>
                </c:pt>
                <c:pt idx="44" formatCode="#,##0">
                  <c:v>1097.3306550799675</c:v>
                </c:pt>
                <c:pt idx="45" formatCode="#,##0">
                  <c:v>1733.4942055859899</c:v>
                </c:pt>
                <c:pt idx="46" formatCode="#,##0">
                  <c:v>2072.1637980074806</c:v>
                </c:pt>
                <c:pt idx="47" formatCode="#,##0">
                  <c:v>2918.3230836319958</c:v>
                </c:pt>
                <c:pt idx="48" formatCode="#,##0">
                  <c:v>3150.9654176358163</c:v>
                </c:pt>
                <c:pt idx="49" formatCode="#,##0">
                  <c:v>1726.2884695770219</c:v>
                </c:pt>
                <c:pt idx="50" formatCode="#,##0">
                  <c:v>3133.4657730426088</c:v>
                </c:pt>
                <c:pt idx="51" formatCode="#,##0">
                  <c:v>2888.4707487377004</c:v>
                </c:pt>
                <c:pt idx="52" formatCode="#,##0">
                  <c:v>2677.4456227607834</c:v>
                </c:pt>
                <c:pt idx="53" formatCode="#,##0">
                  <c:v>2781.4140994616059</c:v>
                </c:pt>
                <c:pt idx="54" formatCode="#,##0">
                  <c:v>2358.3344566493483</c:v>
                </c:pt>
                <c:pt idx="55" formatCode="#,##0">
                  <c:v>2834.0290207108155</c:v>
                </c:pt>
                <c:pt idx="56" formatCode="#,##0">
                  <c:v>2863.1217080030683</c:v>
                </c:pt>
                <c:pt idx="57" formatCode="#,##0">
                  <c:v>2833.0258245972896</c:v>
                </c:pt>
                <c:pt idx="58" formatCode="#,##0">
                  <c:v>2932.3422398363587</c:v>
                </c:pt>
                <c:pt idx="59" formatCode="#,##0">
                  <c:v>3032.6618511889542</c:v>
                </c:pt>
                <c:pt idx="60" formatCode="#,##0">
                  <c:v>2275</c:v>
                </c:pt>
                <c:pt idx="61" formatCode="#,##0">
                  <c:v>4675</c:v>
                </c:pt>
                <c:pt idx="62" formatCode="#,##0">
                  <c:v>4301</c:v>
                </c:pt>
                <c:pt idx="63" formatCode="#,##0">
                  <c:v>3764</c:v>
                </c:pt>
                <c:pt idx="64" formatCode="#,##0">
                  <c:v>4263</c:v>
                </c:pt>
                <c:pt idx="65" formatCode="#,##0">
                  <c:v>3184</c:v>
                </c:pt>
                <c:pt idx="66" formatCode="#,##0">
                  <c:v>4789</c:v>
                </c:pt>
                <c:pt idx="67" formatCode="#,##0">
                  <c:v>5244</c:v>
                </c:pt>
                <c:pt idx="68" formatCode="#,##0">
                  <c:v>3935</c:v>
                </c:pt>
                <c:pt idx="69" formatCode="#,##0">
                  <c:v>4822</c:v>
                </c:pt>
                <c:pt idx="70" formatCode="#,##0">
                  <c:v>4680</c:v>
                </c:pt>
                <c:pt idx="71" formatCode="#,##0">
                  <c:v>2686</c:v>
                </c:pt>
                <c:pt idx="72" formatCode="#,##0">
                  <c:v>5374</c:v>
                </c:pt>
                <c:pt idx="73" formatCode="#,##0">
                  <c:v>4587</c:v>
                </c:pt>
                <c:pt idx="74" formatCode="#,##0">
                  <c:v>4027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B98B-471F-AE45-037C5E6F2C5B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261352371497424E-2"/>
                      <c:h val="5.08376872169975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04-47D2-83E0-4087B3784D81}"/>
                </c:ext>
              </c:extLst>
            </c:dLbl>
            <c:dLbl>
              <c:idx val="74"/>
              <c:layout>
                <c:manualLayout>
                  <c:x val="-1.6021305508043592E-16"/>
                  <c:y val="-3.31765935214211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rgbClr val="ED7D31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A6-46F1-A1F4-6A2AD5A1A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(2)'!$B$1:$BX$1</c:f>
              <c:numCache>
                <c:formatCode>mmm\-yy</c:formatCode>
                <c:ptCount val="75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</c:numCache>
            </c:numRef>
          </c:cat>
          <c:val>
            <c:numRef>
              <c:f>'Prov destacadas (2)'!$B$3:$BX$3</c:f>
              <c:numCache>
                <c:formatCode>_ * #,##0_ ;_ * \-#,##0_ ;_ * "-"??_ ;_ @_ </c:formatCode>
                <c:ptCount val="75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 formatCode="#,##0">
                  <c:v>1169.3880151696462</c:v>
                </c:pt>
                <c:pt idx="35" formatCode="#,##0">
                  <c:v>26.764162319023594</c:v>
                </c:pt>
                <c:pt idx="36" formatCode="#,##0">
                  <c:v>39.116852620111409</c:v>
                </c:pt>
                <c:pt idx="37" formatCode="#,##0">
                  <c:v>79.263096098646798</c:v>
                </c:pt>
                <c:pt idx="38" formatCode="#,##0">
                  <c:v>162.64375563098955</c:v>
                </c:pt>
                <c:pt idx="39" formatCode="#,##0">
                  <c:v>582.63522586797524</c:v>
                </c:pt>
                <c:pt idx="40" formatCode="#,##0">
                  <c:v>592.92913445221507</c:v>
                </c:pt>
                <c:pt idx="41" formatCode="#,##0">
                  <c:v>588.81157101851909</c:v>
                </c:pt>
                <c:pt idx="42" formatCode="#,##0">
                  <c:v>655.72197681607804</c:v>
                </c:pt>
                <c:pt idx="43" formatCode="#,##0">
                  <c:v>546.60654582313578</c:v>
                </c:pt>
                <c:pt idx="44" formatCode="#,##0">
                  <c:v>891.45248339517047</c:v>
                </c:pt>
                <c:pt idx="45" formatCode="#,##0">
                  <c:v>1433.9414657846103</c:v>
                </c:pt>
                <c:pt idx="46" formatCode="#,##0">
                  <c:v>1049.9786755924642</c:v>
                </c:pt>
                <c:pt idx="47" formatCode="#,##0">
                  <c:v>1381.442532004987</c:v>
                </c:pt>
                <c:pt idx="48" formatCode="#,##0">
                  <c:v>1600.7027848492958</c:v>
                </c:pt>
                <c:pt idx="49" formatCode="#,##0">
                  <c:v>1105.5657819473593</c:v>
                </c:pt>
                <c:pt idx="50" formatCode="#,##0">
                  <c:v>1335.1199433759077</c:v>
                </c:pt>
                <c:pt idx="51" formatCode="#,##0">
                  <c:v>1873.4913623316518</c:v>
                </c:pt>
                <c:pt idx="52" formatCode="#,##0">
                  <c:v>1467.9113641126019</c:v>
                </c:pt>
                <c:pt idx="53" formatCode="#,##0">
                  <c:v>1403.0597400318909</c:v>
                </c:pt>
                <c:pt idx="54" formatCode="#,##0">
                  <c:v>1343.3550702432997</c:v>
                </c:pt>
                <c:pt idx="55" formatCode="#,##0">
                  <c:v>1342.2763998977243</c:v>
                </c:pt>
                <c:pt idx="56" formatCode="#,##0">
                  <c:v>1412.5001278445409</c:v>
                </c:pt>
                <c:pt idx="57" formatCode="#,##0">
                  <c:v>1170.7298644847865</c:v>
                </c:pt>
                <c:pt idx="58" formatCode="#,##0">
                  <c:v>1335.2540271030427</c:v>
                </c:pt>
                <c:pt idx="59" formatCode="#,##0">
                  <c:v>1103.5157248785476</c:v>
                </c:pt>
                <c:pt idx="60" formatCode="#,##0">
                  <c:v>745</c:v>
                </c:pt>
                <c:pt idx="61" formatCode="#,##0">
                  <c:v>1813</c:v>
                </c:pt>
                <c:pt idx="62" formatCode="#,##0">
                  <c:v>3041</c:v>
                </c:pt>
                <c:pt idx="63" formatCode="#,##0">
                  <c:v>2369</c:v>
                </c:pt>
                <c:pt idx="64" formatCode="#,##0">
                  <c:v>2254</c:v>
                </c:pt>
                <c:pt idx="65" formatCode="#,##0">
                  <c:v>1655</c:v>
                </c:pt>
                <c:pt idx="66" formatCode="#,##0">
                  <c:v>2375</c:v>
                </c:pt>
                <c:pt idx="67" formatCode="#,##0">
                  <c:v>3566</c:v>
                </c:pt>
                <c:pt idx="68" formatCode="#,##0">
                  <c:v>2916</c:v>
                </c:pt>
                <c:pt idx="69" formatCode="#,##0">
                  <c:v>2377</c:v>
                </c:pt>
                <c:pt idx="70" formatCode="#,##0">
                  <c:v>1861</c:v>
                </c:pt>
                <c:pt idx="71" formatCode="#,##0">
                  <c:v>996</c:v>
                </c:pt>
                <c:pt idx="72" formatCode="#,##0">
                  <c:v>1902</c:v>
                </c:pt>
                <c:pt idx="73" formatCode="#,##0">
                  <c:v>1678</c:v>
                </c:pt>
                <c:pt idx="74" formatCode="#,##0">
                  <c:v>1827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B-471F-AE45-037C5E6F2C5B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04-47D2-83E0-4087B3784D81}"/>
                </c:ext>
              </c:extLst>
            </c:dLbl>
            <c:dLbl>
              <c:idx val="74"/>
              <c:layout>
                <c:manualLayout>
                  <c:x val="0"/>
                  <c:y val="4.423545802856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A6-46F1-A1F4-6A2AD5A1A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(2)'!$B$1:$BX$1</c:f>
              <c:numCache>
                <c:formatCode>mmm\-yy</c:formatCode>
                <c:ptCount val="75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</c:numCache>
            </c:numRef>
          </c:cat>
          <c:val>
            <c:numRef>
              <c:f>'Prov destacadas (2)'!$B$4:$BX$4</c:f>
              <c:numCache>
                <c:formatCode>_ * #,##0_ ;_ * \-#,##0_ ;_ * "-"??_ ;_ @_ </c:formatCode>
                <c:ptCount val="75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 formatCode="#,##0">
                  <c:v>506.45838720287384</c:v>
                </c:pt>
                <c:pt idx="34" formatCode="#,##0">
                  <c:v>363.37497302366648</c:v>
                </c:pt>
                <c:pt idx="35" formatCode="#,##0">
                  <c:v>4.1175634336959375</c:v>
                </c:pt>
                <c:pt idx="36" formatCode="#,##0">
                  <c:v>14.411472017935782</c:v>
                </c:pt>
                <c:pt idx="37" formatCode="#,##0">
                  <c:v>535.28324638047195</c:v>
                </c:pt>
                <c:pt idx="38" formatCode="#,##0">
                  <c:v>714.39725574624515</c:v>
                </c:pt>
                <c:pt idx="39" formatCode="#,##0">
                  <c:v>443.66745998073731</c:v>
                </c:pt>
                <c:pt idx="40" formatCode="#,##0">
                  <c:v>362.34558216524255</c:v>
                </c:pt>
                <c:pt idx="41" formatCode="#,##0">
                  <c:v>301.61152151822745</c:v>
                </c:pt>
                <c:pt idx="42" formatCode="#,##0">
                  <c:v>272.78857748235589</c:v>
                </c:pt>
                <c:pt idx="43" formatCode="#,##0">
                  <c:v>284.11187692501971</c:v>
                </c:pt>
                <c:pt idx="44" formatCode="#,##0">
                  <c:v>249.11258773860425</c:v>
                </c:pt>
                <c:pt idx="45" formatCode="#,##0">
                  <c:v>373.66888160790637</c:v>
                </c:pt>
                <c:pt idx="46" formatCode="#,##0">
                  <c:v>371.61009989105838</c:v>
                </c:pt>
                <c:pt idx="47" formatCode="#,##0">
                  <c:v>277.93553177447581</c:v>
                </c:pt>
                <c:pt idx="48" formatCode="#,##0">
                  <c:v>425.13842452910558</c:v>
                </c:pt>
                <c:pt idx="49" formatCode="#,##0">
                  <c:v>274.84735919920382</c:v>
                </c:pt>
                <c:pt idx="50" formatCode="#,##0">
                  <c:v>530.13629208835198</c:v>
                </c:pt>
                <c:pt idx="51" formatCode="#,##0">
                  <c:v>501.31334805248042</c:v>
                </c:pt>
                <c:pt idx="52" formatCode="#,##0">
                  <c:v>505.43091148617634</c:v>
                </c:pt>
                <c:pt idx="53" formatCode="#,##0">
                  <c:v>456.02015028182512</c:v>
                </c:pt>
                <c:pt idx="54" formatCode="#,##0">
                  <c:v>410.72695251116977</c:v>
                </c:pt>
                <c:pt idx="55" formatCode="#,##0">
                  <c:v>480.53093837893118</c:v>
                </c:pt>
                <c:pt idx="56" formatCode="#,##0">
                  <c:v>807.57287138839172</c:v>
                </c:pt>
                <c:pt idx="57" formatCode="#,##0">
                  <c:v>628.00076706724622</c:v>
                </c:pt>
                <c:pt idx="58" formatCode="#,##0">
                  <c:v>740.35873178215286</c:v>
                </c:pt>
                <c:pt idx="59" formatCode="#,##0">
                  <c:v>715.27882894400409</c:v>
                </c:pt>
                <c:pt idx="60" formatCode="#,##0">
                  <c:v>543</c:v>
                </c:pt>
                <c:pt idx="61" formatCode="#,##0">
                  <c:v>742.36512400920481</c:v>
                </c:pt>
                <c:pt idx="62" formatCode="#,##0">
                  <c:v>1062</c:v>
                </c:pt>
                <c:pt idx="63" formatCode="#,##0">
                  <c:v>1103</c:v>
                </c:pt>
                <c:pt idx="64" formatCode="#,##0">
                  <c:v>1227.9120429557659</c:v>
                </c:pt>
                <c:pt idx="65" formatCode="#,##0">
                  <c:v>830</c:v>
                </c:pt>
                <c:pt idx="66" formatCode="#,##0">
                  <c:v>812</c:v>
                </c:pt>
                <c:pt idx="67" formatCode="#,##0">
                  <c:v>1294</c:v>
                </c:pt>
                <c:pt idx="68" formatCode="#,##0">
                  <c:v>1059</c:v>
                </c:pt>
                <c:pt idx="69" formatCode="#,##0">
                  <c:v>1096</c:v>
                </c:pt>
                <c:pt idx="70" formatCode="#,##0">
                  <c:v>906</c:v>
                </c:pt>
                <c:pt idx="71" formatCode="#,##0">
                  <c:v>564</c:v>
                </c:pt>
                <c:pt idx="72" formatCode="#,##0">
                  <c:v>968</c:v>
                </c:pt>
                <c:pt idx="73" formatCode="#,##0">
                  <c:v>876</c:v>
                </c:pt>
                <c:pt idx="74" formatCode="#,##0">
                  <c:v>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B-471F-AE45-037C5E6F2C5B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04-47D2-83E0-4087B3784D81}"/>
                </c:ext>
              </c:extLst>
            </c:dLbl>
            <c:dLbl>
              <c:idx val="74"/>
              <c:layout>
                <c:manualLayout>
                  <c:x val="-4.369497432963265E-3"/>
                  <c:y val="3.096482061999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A6-46F1-A1F4-6A2AD5A1A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(2)'!$B$1:$BX$1</c:f>
              <c:numCache>
                <c:formatCode>mmm\-yy</c:formatCode>
                <c:ptCount val="75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</c:numCache>
            </c:numRef>
          </c:cat>
          <c:val>
            <c:numRef>
              <c:f>'Prov destacadas (2)'!$B$5:$BX$5</c:f>
              <c:numCache>
                <c:formatCode>_ * #,##0_ ;_ * \-#,##0_ ;_ * "-"??_ ;_ @_ </c:formatCode>
                <c:ptCount val="75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 formatCode="#,##0">
                  <c:v>482.830511126472</c:v>
                </c:pt>
                <c:pt idx="34" formatCode="#,##0">
                  <c:v>415.87390680328974</c:v>
                </c:pt>
                <c:pt idx="35" formatCode="#,##0">
                  <c:v>1.0293908584239844</c:v>
                </c:pt>
                <c:pt idx="36" formatCode="#,##0">
                  <c:v>143.08532932093382</c:v>
                </c:pt>
                <c:pt idx="37" formatCode="#,##0">
                  <c:v>722.63238261363711</c:v>
                </c:pt>
                <c:pt idx="38" formatCode="#,##0">
                  <c:v>641.31050479814235</c:v>
                </c:pt>
                <c:pt idx="39" formatCode="#,##0">
                  <c:v>582.63522586797524</c:v>
                </c:pt>
                <c:pt idx="40" formatCode="#,##0">
                  <c:v>337.64020156306691</c:v>
                </c:pt>
                <c:pt idx="41" formatCode="#,##0">
                  <c:v>375.7276633247543</c:v>
                </c:pt>
                <c:pt idx="42" formatCode="#,##0">
                  <c:v>415.87390680328974</c:v>
                </c:pt>
                <c:pt idx="43" formatCode="#,##0">
                  <c:v>378.81583590002629</c:v>
                </c:pt>
                <c:pt idx="44" formatCode="#,##0">
                  <c:v>517.78360178726416</c:v>
                </c:pt>
                <c:pt idx="45" formatCode="#,##0">
                  <c:v>600.13487046118291</c:v>
                </c:pt>
                <c:pt idx="46" formatCode="#,##0">
                  <c:v>519.84238350411215</c:v>
                </c:pt>
                <c:pt idx="47" formatCode="#,##0">
                  <c:v>494.10761204351252</c:v>
                </c:pt>
                <c:pt idx="48" formatCode="#,##0">
                  <c:v>550.72410925683164</c:v>
                </c:pt>
                <c:pt idx="49" formatCode="#,##0">
                  <c:v>335.58141984621892</c:v>
                </c:pt>
                <c:pt idx="50" formatCode="#,##0">
                  <c:v>701.01517458673345</c:v>
                </c:pt>
                <c:pt idx="51" formatCode="#,##0">
                  <c:v>793.66035184489203</c:v>
                </c:pt>
                <c:pt idx="52" formatCode="#,##0">
                  <c:v>736.01446377314892</c:v>
                </c:pt>
                <c:pt idx="53" formatCode="#,##0">
                  <c:v>817.33634158864368</c:v>
                </c:pt>
                <c:pt idx="54" formatCode="#,##0">
                  <c:v>863.65893021772297</c:v>
                </c:pt>
                <c:pt idx="55" formatCode="#,##0">
                  <c:v>822.62081309128098</c:v>
                </c:pt>
                <c:pt idx="56" formatCode="#,##0">
                  <c:v>863.75185374584498</c:v>
                </c:pt>
                <c:pt idx="57" formatCode="#,##0">
                  <c:v>871.77742265405266</c:v>
                </c:pt>
                <c:pt idx="58" formatCode="#,##0">
                  <c:v>899.86691383277935</c:v>
                </c:pt>
                <c:pt idx="59" formatCode="#,##0">
                  <c:v>927.95640501150592</c:v>
                </c:pt>
                <c:pt idx="60" formatCode="#,##0">
                  <c:v>476.5181539248274</c:v>
                </c:pt>
                <c:pt idx="61" formatCode="#,##0">
                  <c:v>1178.7554333929941</c:v>
                </c:pt>
                <c:pt idx="62" formatCode="#,##0">
                  <c:v>1143</c:v>
                </c:pt>
                <c:pt idx="63" formatCode="#,##0">
                  <c:v>865</c:v>
                </c:pt>
                <c:pt idx="64" formatCode="#,##0">
                  <c:v>901.87330605983118</c:v>
                </c:pt>
                <c:pt idx="65" formatCode="#,##0">
                  <c:v>495</c:v>
                </c:pt>
                <c:pt idx="66" formatCode="#,##0">
                  <c:v>628</c:v>
                </c:pt>
                <c:pt idx="67" formatCode="#,##0">
                  <c:v>961</c:v>
                </c:pt>
                <c:pt idx="68" formatCode="#,##0">
                  <c:v>788</c:v>
                </c:pt>
                <c:pt idx="69" formatCode="#,##0">
                  <c:v>880</c:v>
                </c:pt>
                <c:pt idx="70" formatCode="#,##0">
                  <c:v>718</c:v>
                </c:pt>
                <c:pt idx="71" formatCode="#,##0">
                  <c:v>463</c:v>
                </c:pt>
                <c:pt idx="72" formatCode="#,##0">
                  <c:v>916</c:v>
                </c:pt>
                <c:pt idx="73" formatCode="#,##0">
                  <c:v>786</c:v>
                </c:pt>
                <c:pt idx="74" formatCode="#,##0">
                  <c:v>741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B-471F-AE45-037C5E6F2C5B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04-47D2-83E0-4087B3784D81}"/>
                </c:ext>
              </c:extLst>
            </c:dLbl>
            <c:dLbl>
              <c:idx val="74"/>
              <c:layout>
                <c:manualLayout>
                  <c:x val="-1.6021305508043592E-16"/>
                  <c:y val="2.4329501915708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A6-46F1-A1F4-6A2AD5A1A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(2)'!$B$1:$BX$1</c:f>
              <c:numCache>
                <c:formatCode>mmm\-yy</c:formatCode>
                <c:ptCount val="75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</c:numCache>
            </c:numRef>
          </c:cat>
          <c:val>
            <c:numRef>
              <c:f>'Prov destacadas (2)'!$B$6:$BX$6</c:f>
              <c:numCache>
                <c:formatCode>_ * #,##0_ ;_ * \-#,##0_ ;_ * "-"??_ ;_ @_ </c:formatCode>
                <c:ptCount val="75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 formatCode="#,##0">
                  <c:v>1573.8220064803302</c:v>
                </c:pt>
                <c:pt idx="34" formatCode="#,##0">
                  <c:v>1361.8841056949313</c:v>
                </c:pt>
                <c:pt idx="35" formatCode="#,##0">
                  <c:v>16.47025373478375</c:v>
                </c:pt>
                <c:pt idx="36" formatCode="#,##0">
                  <c:v>31.911116611143516</c:v>
                </c:pt>
                <c:pt idx="37" formatCode="#,##0">
                  <c:v>1009.8324321139287</c:v>
                </c:pt>
                <c:pt idx="38" formatCode="#,##0">
                  <c:v>1925.9902961112748</c:v>
                </c:pt>
                <c:pt idx="39" formatCode="#,##0">
                  <c:v>1798.3458296667009</c:v>
                </c:pt>
                <c:pt idx="40" formatCode="#,##0">
                  <c:v>764.83740780902042</c:v>
                </c:pt>
                <c:pt idx="41" formatCode="#,##0">
                  <c:v>2483.9201413770743</c:v>
                </c:pt>
                <c:pt idx="42" formatCode="#,##0">
                  <c:v>2122.6039500702559</c:v>
                </c:pt>
                <c:pt idx="43" formatCode="#,##0">
                  <c:v>1567.7622773797284</c:v>
                </c:pt>
                <c:pt idx="44" formatCode="#,##0">
                  <c:v>1878.6383166237715</c:v>
                </c:pt>
                <c:pt idx="45" formatCode="#,##0">
                  <c:v>2404.6570452784276</c:v>
                </c:pt>
                <c:pt idx="46" formatCode="#,##0">
                  <c:v>2058.7817168479687</c:v>
                </c:pt>
                <c:pt idx="47" formatCode="#,##0">
                  <c:v>1780.8461850734932</c:v>
                </c:pt>
                <c:pt idx="48" formatCode="#,##0">
                  <c:v>2046.429026546881</c:v>
                </c:pt>
                <c:pt idx="49" formatCode="#,##0">
                  <c:v>1007.7736503970808</c:v>
                </c:pt>
                <c:pt idx="50" formatCode="#,##0">
                  <c:v>1044.8317213003443</c:v>
                </c:pt>
                <c:pt idx="51" formatCode="#,##0">
                  <c:v>912.04030056365025</c:v>
                </c:pt>
                <c:pt idx="52" formatCode="#,##0">
                  <c:v>583.66461672639923</c:v>
                </c:pt>
                <c:pt idx="53" formatCode="#,##0">
                  <c:v>552.78289097367963</c:v>
                </c:pt>
                <c:pt idx="54" formatCode="#,##0">
                  <c:v>464.25527714921697</c:v>
                </c:pt>
                <c:pt idx="55" formatCode="#,##0">
                  <c:v>622.98478649961646</c:v>
                </c:pt>
                <c:pt idx="56" formatCode="#,##0">
                  <c:v>784.49936077729478</c:v>
                </c:pt>
                <c:pt idx="57" formatCode="#,##0">
                  <c:v>734.33955510099713</c:v>
                </c:pt>
                <c:pt idx="58" formatCode="#,##0">
                  <c:v>633.01674763487597</c:v>
                </c:pt>
                <c:pt idx="59" formatCode="#,##0">
                  <c:v>629.00396318077219</c:v>
                </c:pt>
                <c:pt idx="60" formatCode="#,##0">
                  <c:v>373</c:v>
                </c:pt>
                <c:pt idx="61" formatCode="#,##0">
                  <c:v>886.82536435694192</c:v>
                </c:pt>
                <c:pt idx="62" formatCode="#,##0">
                  <c:v>1062</c:v>
                </c:pt>
                <c:pt idx="63" formatCode="#,##0">
                  <c:v>907.89248274098691</c:v>
                </c:pt>
                <c:pt idx="64" formatCode="#,##0">
                  <c:v>977.1130145742776</c:v>
                </c:pt>
                <c:pt idx="65" formatCode="#,##0">
                  <c:v>926.95320889798006</c:v>
                </c:pt>
                <c:pt idx="66" formatCode="#,##0">
                  <c:v>1188</c:v>
                </c:pt>
                <c:pt idx="67" formatCode="#,##0">
                  <c:v>1381</c:v>
                </c:pt>
                <c:pt idx="68" formatCode="#,##0">
                  <c:v>1138</c:v>
                </c:pt>
                <c:pt idx="69" formatCode="#,##0">
                  <c:v>1187</c:v>
                </c:pt>
                <c:pt idx="70" formatCode="#,##0">
                  <c:v>1142</c:v>
                </c:pt>
                <c:pt idx="71" formatCode="#,##0">
                  <c:v>666</c:v>
                </c:pt>
                <c:pt idx="72" formatCode="#,##0">
                  <c:v>1400</c:v>
                </c:pt>
                <c:pt idx="73" formatCode="#,##0">
                  <c:v>1393</c:v>
                </c:pt>
                <c:pt idx="74" formatCode="#,##0">
                  <c:v>1334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8B-471F-AE45-037C5E6F2C5B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7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04-47D2-83E0-4087B3784D81}"/>
                </c:ext>
              </c:extLst>
            </c:dLbl>
            <c:dLbl>
              <c:idx val="74"/>
              <c:layout>
                <c:manualLayout>
                  <c:x val="-1.6021305508043592E-16"/>
                  <c:y val="-2.43295019157088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200" b="1" i="0" u="none" strike="noStrike" kern="1200" baseline="0">
                      <a:solidFill>
                        <a:srgbClr val="70AD47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A6-46F1-A1F4-6A2AD5A1A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(2)'!$B$1:$BX$1</c:f>
              <c:numCache>
                <c:formatCode>mmm\-yy</c:formatCode>
                <c:ptCount val="75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</c:numCache>
            </c:numRef>
          </c:cat>
          <c:val>
            <c:numRef>
              <c:f>'Prov destacadas (2)'!$B$8:$BX$8</c:f>
              <c:numCache>
                <c:formatCode>_ * #,##0_ ;_ * \-#,##0_ ;_ * "-"??_ ;_ @_ </c:formatCode>
                <c:ptCount val="75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411.54789870347395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471.37731864843227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570.00581619133118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675.28040312613257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872.78061876757874</c:v>
                </c:pt>
                <c:pt idx="56">
                  <c:v>1134.6148043978528</c:v>
                </c:pt>
                <c:pt idx="57">
                  <c:v>976.10981846074901</c:v>
                </c:pt>
                <c:pt idx="58" formatCode="#,##0">
                  <c:v>1043.3239580669883</c:v>
                </c:pt>
                <c:pt idx="59" formatCode="#,##0">
                  <c:v>1021.2536435694192</c:v>
                </c:pt>
                <c:pt idx="60" formatCode="#,##0">
                  <c:v>637</c:v>
                </c:pt>
                <c:pt idx="61" formatCode="#,##0">
                  <c:v>1167.7202761442068</c:v>
                </c:pt>
                <c:pt idx="62" formatCode="#,##0">
                  <c:v>1131</c:v>
                </c:pt>
                <c:pt idx="63" formatCode="#,##0">
                  <c:v>941</c:v>
                </c:pt>
                <c:pt idx="64" formatCode="#,##0">
                  <c:v>1017.2408591153189</c:v>
                </c:pt>
                <c:pt idx="65" formatCode="#,##0">
                  <c:v>831</c:v>
                </c:pt>
                <c:pt idx="66" formatCode="#,##0">
                  <c:v>975</c:v>
                </c:pt>
                <c:pt idx="67" formatCode="#,##0">
                  <c:v>1524</c:v>
                </c:pt>
                <c:pt idx="68" formatCode="#,##0">
                  <c:v>1275</c:v>
                </c:pt>
                <c:pt idx="69" formatCode="#,##0">
                  <c:v>1303</c:v>
                </c:pt>
                <c:pt idx="70" formatCode="#,##0">
                  <c:v>1282</c:v>
                </c:pt>
                <c:pt idx="71" formatCode="#,##0">
                  <c:v>825</c:v>
                </c:pt>
                <c:pt idx="72" formatCode="#,##0">
                  <c:v>1456</c:v>
                </c:pt>
                <c:pt idx="73" formatCode="#,##0">
                  <c:v>1452</c:v>
                </c:pt>
                <c:pt idx="74" formatCode="#,##0">
                  <c:v>1310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B98B-471F-AE45-037C5E6F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  <c:extLst/>
      </c:lineChart>
      <c:dateAx>
        <c:axId val="433089216"/>
        <c:scaling>
          <c:orientation val="minMax"/>
          <c:max val="45214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2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>
                  <c:v>66.471090649656475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>
                  <c:v>71.405422029655512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>
                  <c:v>74.574249705492988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>
                  <c:v>89.923168940313303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>
                  <c:v>95.148052923668018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>
                  <c:v>108.91267951002351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>
                  <c:v>126.65848514462836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>
                  <c:v>126.17641376809554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>
                  <c:v>75.791876781860978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71.545589003135646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44.134482346909387</c:v>
                </c:pt>
                <c:pt idx="1">
                  <c:v>106.4261235875386</c:v>
                </c:pt>
                <c:pt idx="2">
                  <c:v>124</c:v>
                </c:pt>
                <c:pt idx="3">
                  <c:v>45</c:v>
                </c:pt>
                <c:pt idx="4">
                  <c:v>46.496905476200702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73</c:v>
                </c:pt>
                <c:pt idx="1">
                  <c:v>167.26101188936755</c:v>
                </c:pt>
                <c:pt idx="2">
                  <c:v>195.08797898998759</c:v>
                </c:pt>
                <c:pt idx="3">
                  <c:v>79</c:v>
                </c:pt>
                <c:pt idx="4">
                  <c:v>80.740291317751442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6.4656540263111359E-3"/>
                  <c:y val="-2.5320221047523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layout>
                <c:manualLayout>
                  <c:x val="1.5086427069089048E-2"/>
                  <c:y val="5.06404420950469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Tablas!$R$4:$R$8</c:f>
              <c:numCache>
                <c:formatCode>0</c:formatCode>
                <c:ptCount val="5"/>
                <c:pt idx="0" formatCode="General">
                  <c:v>76</c:v>
                </c:pt>
                <c:pt idx="1">
                  <c:v>183</c:v>
                </c:pt>
                <c:pt idx="2">
                  <c:v>185</c:v>
                </c:pt>
                <c:pt idx="3">
                  <c:v>87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16096"/>
        <c:axId val="252917632"/>
      </c:barChart>
      <c:catAx>
        <c:axId val="252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917632"/>
        <c:crosses val="autoZero"/>
        <c:auto val="1"/>
        <c:lblAlgn val="ctr"/>
        <c:lblOffset val="100"/>
        <c:noMultiLvlLbl val="0"/>
      </c:catAx>
      <c:valAx>
        <c:axId val="252917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160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8601763651628724"/>
          <c:y val="0"/>
          <c:w val="0.41398233479513852"/>
          <c:h val="0.18848153238775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EAEFD6EF-1EE9-4EAF-B3A0-6C291737A4C8}">
      <dgm:prSet phldrT="[Texto]" custT="1"/>
      <dgm:spPr/>
      <dgm:t>
        <a:bodyPr lIns="180000" tIns="0" rIns="0" bIns="0"/>
        <a:lstStyle/>
        <a:p>
          <a:pPr algn="l"/>
          <a:r>
            <a:rPr lang="es-ES" sz="18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72C8FF3F-A2FD-4C15-9958-3DE653933C92}" type="par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01D13754-A3E1-45BD-A825-EB7A5062720A}" type="sib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B3C60B5-D1BC-4D9D-B6B7-9DEA37162363}">
      <dgm:prSet phldrT="[Texto]" custT="1"/>
      <dgm:spPr/>
      <dgm:t>
        <a:bodyPr lIns="180000" tIns="0" rIns="0" bIns="0"/>
        <a:lstStyle/>
        <a:p>
          <a:pPr algn="l"/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27A08DB3-C3EC-44D8-A0F6-3875D60394E3}" type="par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81319" custScaleY="103786" custLinFactNeighborX="8982" custLinFactNeighborY="-12706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4CEBD533-5C21-4628-A6A3-B6A75FA685F2}" type="pres">
      <dgm:prSet presAssocID="{72C8FF3F-A2FD-4C15-9958-3DE653933C92}" presName="Name13" presStyleLbl="parChTrans1D2" presStyleIdx="0" presStyleCnt="2"/>
      <dgm:spPr/>
    </dgm:pt>
    <dgm:pt modelId="{EF4FBAA8-B03F-487E-89EE-8D95E51AD159}" type="pres">
      <dgm:prSet presAssocID="{EAEFD6EF-1EE9-4EAF-B3A0-6C291737A4C8}" presName="childText" presStyleLbl="bgAcc1" presStyleIdx="0" presStyleCnt="2" custScaleX="238484" custScaleY="114609" custLinFactNeighborY="23069">
        <dgm:presLayoutVars>
          <dgm:bulletEnabled val="1"/>
        </dgm:presLayoutVars>
      </dgm:prSet>
      <dgm:spPr/>
    </dgm:pt>
    <dgm:pt modelId="{E0E6364D-62A1-4F88-915F-EEF47214C220}" type="pres">
      <dgm:prSet presAssocID="{27A08DB3-C3EC-44D8-A0F6-3875D60394E3}" presName="Name13" presStyleLbl="parChTrans1D2" presStyleIdx="1" presStyleCnt="2"/>
      <dgm:spPr/>
    </dgm:pt>
    <dgm:pt modelId="{F6655835-4F14-4F13-BD72-A26D98FA04B6}" type="pres">
      <dgm:prSet presAssocID="{2B3C60B5-D1BC-4D9D-B6B7-9DEA37162363}" presName="childText" presStyleLbl="bgAcc1" presStyleIdx="1" presStyleCnt="2" custScaleX="290689" custScaleY="85165" custLinFactNeighborY="35282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9B8FCB2C-0990-412E-A42F-AEC0ED4AB8FE}" type="presOf" srcId="{72C8FF3F-A2FD-4C15-9958-3DE653933C92}" destId="{4CEBD533-5C21-4628-A6A3-B6A75FA685F2}" srcOrd="0" destOrd="0" presId="urn:microsoft.com/office/officeart/2005/8/layout/hierarchy3"/>
    <dgm:cxn modelId="{B178B52D-6978-4187-96A9-9567152B3B46}" srcId="{BEEB3575-3C4A-4D18-A18F-063D08DE75F3}" destId="{2B3C60B5-D1BC-4D9D-B6B7-9DEA37162363}" srcOrd="1" destOrd="0" parTransId="{27A08DB3-C3EC-44D8-A0F6-3875D60394E3}" sibTransId="{35E3F08F-90BC-480A-9364-DE921A183D90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8A3F6D91-458C-44F8-973E-35F7DFA039C7}" srcId="{BEEB3575-3C4A-4D18-A18F-063D08DE75F3}" destId="{EAEFD6EF-1EE9-4EAF-B3A0-6C291737A4C8}" srcOrd="0" destOrd="0" parTransId="{72C8FF3F-A2FD-4C15-9958-3DE653933C92}" sibTransId="{01D13754-A3E1-45BD-A825-EB7A5062720A}"/>
    <dgm:cxn modelId="{634F42A0-045F-4B5E-A1A3-1D2608E2790A}" type="presOf" srcId="{EAEFD6EF-1EE9-4EAF-B3A0-6C291737A4C8}" destId="{EF4FBAA8-B03F-487E-89EE-8D95E51AD159}" srcOrd="0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2CC2E742-73BB-4DF4-B735-3D088DC4A9B1}" type="presParOf" srcId="{F6006176-E914-4F7F-8375-A8C9DD3ABAAE}" destId="{4CEBD533-5C21-4628-A6A3-B6A75FA685F2}" srcOrd="0" destOrd="0" presId="urn:microsoft.com/office/officeart/2005/8/layout/hierarchy3"/>
    <dgm:cxn modelId="{BCA3C013-13DE-4E9D-B585-4A1ED6F4EDC3}" type="presParOf" srcId="{F6006176-E914-4F7F-8375-A8C9DD3ABAAE}" destId="{EF4FBAA8-B03F-487E-89EE-8D95E51AD159}" srcOrd="1" destOrd="0" presId="urn:microsoft.com/office/officeart/2005/8/layout/hierarchy3"/>
    <dgm:cxn modelId="{655D1DBD-9350-4782-AC06-F2A5C759E511}" type="presParOf" srcId="{F6006176-E914-4F7F-8375-A8C9DD3ABAAE}" destId="{E0E6364D-62A1-4F88-915F-EEF47214C220}" srcOrd="2" destOrd="0" presId="urn:microsoft.com/office/officeart/2005/8/layout/hierarchy3"/>
    <dgm:cxn modelId="{B8610CA4-C5D5-4CB9-A0EB-30364479617C}" type="presParOf" srcId="{F6006176-E914-4F7F-8375-A8C9DD3ABAAE}" destId="{F6655835-4F14-4F13-BD72-A26D98FA04B6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D2CA6F"/>
        </a:solidFill>
        <a:ln w="25400" cmpd="sng">
          <a:solidFill>
            <a:srgbClr val="938C2D"/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sz="2200" b="1" dirty="0">
              <a:solidFill>
                <a:schemeClr val="bg1"/>
              </a:solidFill>
              <a:latin typeface="+mn-lt"/>
            </a:rPr>
            <a:t>EN EL STOCK DE JUICIOS</a:t>
          </a: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CE74F713-8244-4B78-97D1-F8894E580F1F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F5B94083-1115-4AE4-A03E-E7F1D7DEE8A7}" type="parTrans" cxnId="{281E773A-C70C-4ED7-A362-21AC903178A4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69695B43-6C8C-4BED-ADB3-24076609ACB8}" type="sibTrans" cxnId="{281E773A-C70C-4ED7-A362-21AC903178A4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855CCC0C-EBD4-4D02-96FD-5A3382A69DA5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9FC76C63-CBAD-4045-8B74-10776697BA0D}" type="parTrans" cxnId="{55572CDD-5092-4A94-AD5D-0898F9C7CF67}">
      <dgm:prSet/>
      <dgm:spPr/>
      <dgm:t>
        <a:bodyPr/>
        <a:lstStyle/>
        <a:p>
          <a:endParaRPr lang="es-ES"/>
        </a:p>
      </dgm:t>
    </dgm:pt>
    <dgm:pt modelId="{6C5688C4-8276-41BA-9645-2434B0508E01}" type="sibTrans" cxnId="{55572CDD-5092-4A94-AD5D-0898F9C7CF67}">
      <dgm:prSet/>
      <dgm:spPr/>
      <dgm:t>
        <a:bodyPr/>
        <a:lstStyle/>
        <a:p>
          <a:endParaRPr lang="es-ES"/>
        </a:p>
      </dgm:t>
    </dgm:pt>
    <dgm:pt modelId="{CF9ABB16-14F1-49C3-98F8-9B406BD0CE2E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-AR" sz="1700" b="1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AC78FE10-026D-431B-BA04-229E5C986A3D}" type="parTrans" cxnId="{A54015D9-E39B-46AC-B4B9-63DBB8D20A95}">
      <dgm:prSet/>
      <dgm:spPr/>
      <dgm:t>
        <a:bodyPr/>
        <a:lstStyle/>
        <a:p>
          <a:endParaRPr lang="es-ES"/>
        </a:p>
      </dgm:t>
    </dgm:pt>
    <dgm:pt modelId="{8A80A5AB-002C-43A7-B14C-40473C3A0362}" type="sibTrans" cxnId="{A54015D9-E39B-46AC-B4B9-63DBB8D20A95}">
      <dgm:prSet/>
      <dgm:spPr/>
      <dgm:t>
        <a:bodyPr/>
        <a:lstStyle/>
        <a:p>
          <a:endParaRPr lang="es-ES"/>
        </a:p>
      </dgm:t>
    </dgm:pt>
    <dgm:pt modelId="{2B3C60B5-D1BC-4D9D-B6B7-9DEA37162363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/>
        <a:lstStyle/>
        <a:p>
          <a:pPr algn="l"/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7A08DB3-C3EC-44D8-A0F6-3875D60394E3}" type="parTrans" cxnId="{B178B52D-6978-4187-96A9-9567152B3B46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32674" custScaleY="95247" custLinFactNeighborX="-49846" custLinFactNeighborY="12252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E0E6364D-62A1-4F88-915F-EEF47214C220}" type="pres">
      <dgm:prSet presAssocID="{27A08DB3-C3EC-44D8-A0F6-3875D60394E3}" presName="Name13" presStyleLbl="parChTrans1D2" presStyleIdx="0" presStyleCnt="2"/>
      <dgm:spPr/>
    </dgm:pt>
    <dgm:pt modelId="{F6655835-4F14-4F13-BD72-A26D98FA04B6}" type="pres">
      <dgm:prSet presAssocID="{2B3C60B5-D1BC-4D9D-B6B7-9DEA37162363}" presName="childText" presStyleLbl="bgAcc1" presStyleIdx="0" presStyleCnt="2" custScaleX="297699" custScaleY="72388" custLinFactNeighborY="35282">
        <dgm:presLayoutVars>
          <dgm:bulletEnabled val="1"/>
        </dgm:presLayoutVars>
      </dgm:prSet>
      <dgm:spPr/>
    </dgm:pt>
    <dgm:pt modelId="{2360EC1F-3775-4925-BC03-54A698A000BB}" type="pres">
      <dgm:prSet presAssocID="{F5B94083-1115-4AE4-A03E-E7F1D7DEE8A7}" presName="Name13" presStyleLbl="parChTrans1D2" presStyleIdx="1" presStyleCnt="2"/>
      <dgm:spPr/>
    </dgm:pt>
    <dgm:pt modelId="{4670F7B3-2FD4-4805-879A-E3815A8C64BE}" type="pres">
      <dgm:prSet presAssocID="{CE74F713-8244-4B78-97D1-F8894E580F1F}" presName="childText" presStyleLbl="bgAcc1" presStyleIdx="1" presStyleCnt="2" custScaleX="297699" custScaleY="121916" custLinFactNeighborX="19" custLinFactNeighborY="44781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2DBF8B1E-715C-4DD3-9E86-76239AF24367}" type="presOf" srcId="{F5B94083-1115-4AE4-A03E-E7F1D7DEE8A7}" destId="{2360EC1F-3775-4925-BC03-54A698A000BB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18EBE926-F6A5-4E94-BB9F-129383C7C27A}" type="presOf" srcId="{CF9ABB16-14F1-49C3-98F8-9B406BD0CE2E}" destId="{4670F7B3-2FD4-4805-879A-E3815A8C64BE}" srcOrd="0" destOrd="2" presId="urn:microsoft.com/office/officeart/2005/8/layout/hierarchy3"/>
    <dgm:cxn modelId="{B178B52D-6978-4187-96A9-9567152B3B46}" srcId="{BEEB3575-3C4A-4D18-A18F-063D08DE75F3}" destId="{2B3C60B5-D1BC-4D9D-B6B7-9DEA37162363}" srcOrd="0" destOrd="0" parTransId="{27A08DB3-C3EC-44D8-A0F6-3875D60394E3}" sibTransId="{35E3F08F-90BC-480A-9364-DE921A183D90}"/>
    <dgm:cxn modelId="{281E773A-C70C-4ED7-A362-21AC903178A4}" srcId="{BEEB3575-3C4A-4D18-A18F-063D08DE75F3}" destId="{CE74F713-8244-4B78-97D1-F8894E580F1F}" srcOrd="1" destOrd="0" parTransId="{F5B94083-1115-4AE4-A03E-E7F1D7DEE8A7}" sibTransId="{69695B43-6C8C-4BED-ADB3-24076609ACB8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F9CC3DC3-70CE-4714-AF2D-8619A3DD5523}" type="presOf" srcId="{855CCC0C-EBD4-4D02-96FD-5A3382A69DA5}" destId="{4670F7B3-2FD4-4805-879A-E3815A8C64BE}" srcOrd="0" destOrd="1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A54015D9-E39B-46AC-B4B9-63DBB8D20A95}" srcId="{CE74F713-8244-4B78-97D1-F8894E580F1F}" destId="{CF9ABB16-14F1-49C3-98F8-9B406BD0CE2E}" srcOrd="1" destOrd="0" parTransId="{AC78FE10-026D-431B-BA04-229E5C986A3D}" sibTransId="{8A80A5AB-002C-43A7-B14C-40473C3A0362}"/>
    <dgm:cxn modelId="{55572CDD-5092-4A94-AD5D-0898F9C7CF67}" srcId="{CE74F713-8244-4B78-97D1-F8894E580F1F}" destId="{855CCC0C-EBD4-4D02-96FD-5A3382A69DA5}" srcOrd="0" destOrd="0" parTransId="{9FC76C63-CBAD-4045-8B74-10776697BA0D}" sibTransId="{6C5688C4-8276-41BA-9645-2434B0508E01}"/>
    <dgm:cxn modelId="{96F2AAF1-281F-4D75-80CC-AB353ACE6BA3}" type="presOf" srcId="{CE74F713-8244-4B78-97D1-F8894E580F1F}" destId="{4670F7B3-2FD4-4805-879A-E3815A8C64BE}" srcOrd="0" destOrd="0" presId="urn:microsoft.com/office/officeart/2005/8/layout/hierarchy3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655D1DBD-9350-4782-AC06-F2A5C759E511}" type="presParOf" srcId="{F6006176-E914-4F7F-8375-A8C9DD3ABAAE}" destId="{E0E6364D-62A1-4F88-915F-EEF47214C220}" srcOrd="0" destOrd="0" presId="urn:microsoft.com/office/officeart/2005/8/layout/hierarchy3"/>
    <dgm:cxn modelId="{B8610CA4-C5D5-4CB9-A0EB-30364479617C}" type="presParOf" srcId="{F6006176-E914-4F7F-8375-A8C9DD3ABAAE}" destId="{F6655835-4F14-4F13-BD72-A26D98FA04B6}" srcOrd="1" destOrd="0" presId="urn:microsoft.com/office/officeart/2005/8/layout/hierarchy3"/>
    <dgm:cxn modelId="{F683CB60-2F80-4CC0-BBE7-402AED78E1A5}" type="presParOf" srcId="{F6006176-E914-4F7F-8375-A8C9DD3ABAAE}" destId="{2360EC1F-3775-4925-BC03-54A698A000BB}" srcOrd="2" destOrd="0" presId="urn:microsoft.com/office/officeart/2005/8/layout/hierarchy3"/>
    <dgm:cxn modelId="{08302636-BD69-4E3E-A0CD-520EAF92B9A9}" type="presParOf" srcId="{F6006176-E914-4F7F-8375-A8C9DD3ABAAE}" destId="{4670F7B3-2FD4-4805-879A-E3815A8C64BE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130743" y="811598"/>
          <a:ext cx="4879008" cy="899997"/>
        </a:xfrm>
        <a:prstGeom prst="roundRect">
          <a:avLst>
            <a:gd name="adj" fmla="val 10000"/>
          </a:avLst>
        </a:prstGeom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57103" y="837958"/>
        <a:ext cx="4826288" cy="847277"/>
      </dsp:txXfrm>
    </dsp:sp>
    <dsp:sp modelId="{4CEBD533-5C21-4628-A6A3-B6A75FA685F2}">
      <dsp:nvSpPr>
        <dsp:cNvPr id="0" name=""/>
        <dsp:cNvSpPr/>
      </dsp:nvSpPr>
      <dsp:spPr>
        <a:xfrm>
          <a:off x="618644" y="1711595"/>
          <a:ext cx="357526" cy="102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5"/>
              </a:lnTo>
              <a:lnTo>
                <a:pt x="357526" y="10239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BAA8-B03F-487E-89EE-8D95E51AD159}">
      <dsp:nvSpPr>
        <dsp:cNvPr id="0" name=""/>
        <dsp:cNvSpPr/>
      </dsp:nvSpPr>
      <dsp:spPr>
        <a:xfrm>
          <a:off x="976170" y="2238616"/>
          <a:ext cx="3308885" cy="9938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kern="1200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005279" y="2267725"/>
        <a:ext cx="3250667" cy="935632"/>
      </dsp:txXfrm>
    </dsp:sp>
    <dsp:sp modelId="{E0E6364D-62A1-4F88-915F-EEF47214C220}">
      <dsp:nvSpPr>
        <dsp:cNvPr id="0" name=""/>
        <dsp:cNvSpPr/>
      </dsp:nvSpPr>
      <dsp:spPr>
        <a:xfrm>
          <a:off x="618644" y="1711595"/>
          <a:ext cx="357526" cy="22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831"/>
              </a:lnTo>
              <a:lnTo>
                <a:pt x="357526" y="221283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976170" y="3555165"/>
          <a:ext cx="4033212" cy="7385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97801" y="3576796"/>
        <a:ext cx="3989950" cy="69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0" y="966297"/>
          <a:ext cx="4397132" cy="900001"/>
        </a:xfrm>
        <a:prstGeom prst="roundRect">
          <a:avLst>
            <a:gd name="adj" fmla="val 10000"/>
          </a:avLst>
        </a:prstGeom>
        <a:solidFill>
          <a:srgbClr val="D2CA6F"/>
        </a:solidFill>
        <a:ln w="25400" cmpd="sng">
          <a:solidFill>
            <a:srgbClr val="938C2D"/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n-lt"/>
            </a:rPr>
            <a:t>EN EL STOCK DE JUICIOS</a:t>
          </a:r>
        </a:p>
      </dsp:txBody>
      <dsp:txXfrm>
        <a:off x="26360" y="992657"/>
        <a:ext cx="4344412" cy="847281"/>
      </dsp:txXfrm>
    </dsp:sp>
    <dsp:sp modelId="{E0E6364D-62A1-4F88-915F-EEF47214C220}">
      <dsp:nvSpPr>
        <dsp:cNvPr id="0" name=""/>
        <dsp:cNvSpPr/>
      </dsp:nvSpPr>
      <dsp:spPr>
        <a:xfrm>
          <a:off x="439713" y="1866298"/>
          <a:ext cx="441093" cy="7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43"/>
              </a:lnTo>
              <a:lnTo>
                <a:pt x="441093" y="795843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880806" y="2320140"/>
          <a:ext cx="4500793" cy="684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900840" y="2340174"/>
        <a:ext cx="4460725" cy="643935"/>
      </dsp:txXfrm>
    </dsp:sp>
    <dsp:sp modelId="{2360EC1F-3775-4925-BC03-54A698A000BB}">
      <dsp:nvSpPr>
        <dsp:cNvPr id="0" name=""/>
        <dsp:cNvSpPr/>
      </dsp:nvSpPr>
      <dsp:spPr>
        <a:xfrm>
          <a:off x="439713" y="1866298"/>
          <a:ext cx="441380" cy="20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0"/>
              </a:lnTo>
              <a:lnTo>
                <a:pt x="441380" y="2039830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0F7B3-2FD4-4805-879A-E3815A8C64BE}">
      <dsp:nvSpPr>
        <dsp:cNvPr id="0" name=""/>
        <dsp:cNvSpPr/>
      </dsp:nvSpPr>
      <dsp:spPr>
        <a:xfrm>
          <a:off x="881093" y="3330129"/>
          <a:ext cx="4500793" cy="1151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</dsp:txBody>
      <dsp:txXfrm>
        <a:off x="914834" y="3363870"/>
        <a:ext cx="4433311" cy="10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0.37973</cdr:x>
      <cdr:y>0.22529</cdr:y>
    </cdr:from>
    <cdr:to>
      <cdr:x>0.62027</cdr:x>
      <cdr:y>0.75099</cdr:y>
    </cdr:to>
    <cdr:sp macro="" textlink="">
      <cdr:nvSpPr>
        <cdr:cNvPr id="3" name="Oval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8126" y="1057348"/>
          <a:ext cx="2659165" cy="2467234"/>
        </a:xfrm>
        <a:prstGeom xmlns:a="http://schemas.openxmlformats.org/drawingml/2006/main" prst="ellipse">
          <a:avLst/>
        </a:prstGeom>
        <a:solidFill xmlns:a="http://schemas.openxmlformats.org/drawingml/2006/main">
          <a:srgbClr val="D2CA6F"/>
        </a:solidFill>
        <a:ln xmlns:a="http://schemas.openxmlformats.org/drawingml/2006/main">
          <a:noFill/>
        </a:ln>
        <a:effectLst xmlns:a="http://schemas.openxmlformats.org/drawingml/2006/main">
          <a:reflection blurRad="6350" stA="50000" endA="300" endPos="90000" dist="50800" dir="5400000" sy="-100000" algn="bl" rotWithShape="0"/>
        </a:effec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16.500</a:t>
          </a:r>
          <a:r>
            <a:rPr kumimoji="0" lang="es-E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VIDAS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SALVADAS</a:t>
          </a:r>
          <a:endParaRPr kumimoji="0" lang="es-ES" sz="14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 Black" pitchFamily="34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0.28313</cdr:x>
      <cdr:y>0.11535</cdr:y>
    </cdr:from>
    <cdr:to>
      <cdr:x>0.28313</cdr:x>
      <cdr:y>0.95356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3266774" y="582169"/>
          <a:ext cx="0" cy="423050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0.44056</cdr:x>
      <cdr:y>0.11044</cdr:y>
    </cdr:from>
    <cdr:to>
      <cdr:x>0.44056</cdr:x>
      <cdr:y>0.95935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5083229" y="557407"/>
          <a:ext cx="0" cy="428447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0.6986</cdr:x>
      <cdr:y>0.12108</cdr:y>
    </cdr:from>
    <cdr:to>
      <cdr:x>0.6986</cdr:x>
      <cdr:y>0.95356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8060511" y="611081"/>
          <a:ext cx="0" cy="420159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0.39833</cdr:x>
      <cdr:y>0.21237</cdr:y>
    </cdr:from>
    <cdr:to>
      <cdr:x>0.48262</cdr:x>
      <cdr:y>0.57148</cdr:y>
    </cdr:to>
    <cdr:sp macro="" textlink="">
      <cdr:nvSpPr>
        <cdr:cNvPr id="9" name="Oval 8"/>
        <cdr:cNvSpPr/>
      </cdr:nvSpPr>
      <cdr:spPr>
        <a:xfrm xmlns:a="http://schemas.openxmlformats.org/drawingml/2006/main">
          <a:off x="4595972" y="1071815"/>
          <a:ext cx="972553" cy="18124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0.76175</cdr:x>
      <cdr:y>0.29227</cdr:y>
    </cdr:from>
    <cdr:to>
      <cdr:x>0.83968</cdr:x>
      <cdr:y>0.56102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8789171" y="1475116"/>
          <a:ext cx="899160" cy="13563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0.55542</cdr:x>
      <cdr:y>0.58421</cdr:y>
    </cdr:from>
    <cdr:to>
      <cdr:x>0.70706</cdr:x>
      <cdr:y>0.78384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408590" y="2948532"/>
          <a:ext cx="1749534" cy="1007540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26.773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Prestacional </a:t>
          </a:r>
          <a:r>
            <a:rPr lang="es-AR" sz="1400" baseline="0" dirty="0"/>
            <a:t>(+20% daño moral y RIPTE </a:t>
          </a:r>
          <a:r>
            <a:rPr lang="es-AR" sz="1400" baseline="0" dirty="0" err="1"/>
            <a:t>automat</a:t>
          </a:r>
          <a:r>
            <a:rPr lang="es-AR" sz="1400" baseline="0" dirty="0"/>
            <a:t>)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0.7242</cdr:x>
      <cdr:y>0.73182</cdr:y>
    </cdr:from>
    <cdr:to>
      <cdr:x>0.88426</cdr:x>
      <cdr:y>0.92728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355994" y="3693509"/>
          <a:ext cx="1846800" cy="986493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27.348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Prestación </a:t>
          </a:r>
          <a:r>
            <a:rPr lang="es-AR" sz="1400" baseline="0" dirty="0"/>
            <a:t>por IBM y </a:t>
          </a:r>
          <a:r>
            <a:rPr lang="es-AR" sz="1400" baseline="0" dirty="0" err="1"/>
            <a:t>act</a:t>
          </a:r>
          <a:r>
            <a:rPr lang="es-AR" sz="1400" baseline="0" dirty="0"/>
            <a:t>. con </a:t>
          </a:r>
          <a:r>
            <a:rPr lang="es-AR" sz="1400" baseline="0" dirty="0" err="1"/>
            <a:t>int</a:t>
          </a:r>
          <a:r>
            <a:rPr lang="es-AR" sz="1400" baseline="0" dirty="0"/>
            <a:t>. tasa activa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0.28554</cdr:x>
      <cdr:y>0.72719</cdr:y>
    </cdr:from>
    <cdr:to>
      <cdr:x>0.3254</cdr:x>
      <cdr:y>0.95407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3294591" y="3670163"/>
          <a:ext cx="459912" cy="11450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0.44054</cdr:x>
      <cdr:y>0.61241</cdr:y>
    </cdr:from>
    <cdr:to>
      <cdr:x>0.55462</cdr:x>
      <cdr:y>0.95528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5083032" y="3090833"/>
          <a:ext cx="1316275" cy="173047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0.69742</cdr:x>
      <cdr:y>0.75406</cdr:y>
    </cdr:from>
    <cdr:to>
      <cdr:x>0.72483</cdr:x>
      <cdr:y>0.93469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flipV="1">
          <a:off x="8047002" y="3805778"/>
          <a:ext cx="316261" cy="91164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0.32579</cdr:x>
      <cdr:y>0.66997</cdr:y>
    </cdr:from>
    <cdr:to>
      <cdr:x>0.5</cdr:x>
      <cdr:y>0.87765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59022" y="3381371"/>
          <a:ext cx="2010065" cy="1048168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Decreto</a:t>
          </a:r>
          <a:r>
            <a:rPr lang="es-AR" sz="1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70% prest </a:t>
          </a:r>
          <a:r>
            <a:rPr lang="es-AR" sz="1400" baseline="0" dirty="0"/>
            <a:t>(pisos en vez de techo y </a:t>
          </a:r>
          <a:r>
            <a:rPr lang="el-GR" sz="1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1400" baseline="0" dirty="0"/>
            <a:t> sumas)</a:t>
          </a:r>
          <a:endParaRPr lang="es-A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057C-1F9C-4EA9-982D-E161DE6745A9}" type="datetimeFigureOut">
              <a:rPr lang="es-AR" smtClean="0"/>
              <a:t>13/11/2023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2075-828A-42FC-96D3-CBDB666403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2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12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0A0CD-2A9A-478D-A6FE-F6A372B6C83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816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574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070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98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0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bject 17"/>
          <p:cNvSpPr txBox="1"/>
          <p:nvPr/>
        </p:nvSpPr>
        <p:spPr>
          <a:xfrm>
            <a:off x="7104302" y="1872021"/>
            <a:ext cx="4252595" cy="125675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PANORAMA</a:t>
            </a:r>
            <a:endParaRPr sz="44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es-ES"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34441" y="6090432"/>
            <a:ext cx="2070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2000" b="1" dirty="0">
                <a:solidFill>
                  <a:schemeClr val="bg1"/>
                </a:solidFill>
                <a:latin typeface="Calibri"/>
                <a:cs typeface="Calibri"/>
              </a:rPr>
              <a:t>NOVIEMBRE 2023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C5B331E-A2F7-4B62-9250-3BD2888E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824297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DEL ÍNDICE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FALLECIDOS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07489" y="6255721"/>
            <a:ext cx="7085515" cy="4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kumimoji="0" lang="es-AR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Índice de fallecidos: Cantidad de fallecidos / trabajadores expuestos *1.000.000 </a:t>
            </a:r>
            <a:endParaRPr lang="es-ES" sz="11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lnSpc>
                <a:spcPct val="110000"/>
              </a:lnSpc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de enfermedad profesional - no listada- COVID-19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385582" y="6277679"/>
            <a:ext cx="3857759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: </a:t>
            </a: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SRT.</a:t>
            </a:r>
            <a:endParaRPr kumimoji="0" lang="es-AR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179346"/>
              </p:ext>
            </p:extLst>
          </p:nvPr>
        </p:nvGraphicFramePr>
        <p:xfrm>
          <a:off x="493320" y="1574471"/>
          <a:ext cx="11055418" cy="469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54830" y="4547853"/>
            <a:ext cx="2432834" cy="1163782"/>
            <a:chOff x="466009" y="4456136"/>
            <a:chExt cx="2097429" cy="1163782"/>
          </a:xfrm>
        </p:grpSpPr>
        <p:sp>
          <p:nvSpPr>
            <p:cNvPr id="40" name="Llamada rectangular redondeada 39"/>
            <p:cNvSpPr/>
            <p:nvPr/>
          </p:nvSpPr>
          <p:spPr>
            <a:xfrm rot="10800000" flipH="1">
              <a:off x="493320" y="4456136"/>
              <a:ext cx="2066341" cy="1163782"/>
            </a:xfrm>
            <a:prstGeom prst="wedgeRoundRectCallout">
              <a:avLst>
                <a:gd name="adj1" fmla="val -21503"/>
                <a:gd name="adj2" fmla="val 73214"/>
                <a:gd name="adj3" fmla="val 16667"/>
              </a:avLst>
            </a:prstGeom>
            <a:solidFill>
              <a:srgbClr val="98C1C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466009" y="4582522"/>
              <a:ext cx="2097429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78%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SIN IN ITINERE</a:t>
              </a:r>
            </a:p>
          </p:txBody>
        </p:sp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9034633" y="2895605"/>
            <a:ext cx="2514105" cy="1163782"/>
            <a:chOff x="-1681446" y="4546706"/>
            <a:chExt cx="2133600" cy="1163782"/>
          </a:xfrm>
          <a:solidFill>
            <a:srgbClr val="D2CA6F"/>
          </a:solidFill>
        </p:grpSpPr>
        <p:sp>
          <p:nvSpPr>
            <p:cNvPr id="38" name="Llamada rectangular redondeada 37"/>
            <p:cNvSpPr/>
            <p:nvPr/>
          </p:nvSpPr>
          <p:spPr>
            <a:xfrm>
              <a:off x="-1681446" y="4546706"/>
              <a:ext cx="2133600" cy="1163782"/>
            </a:xfrm>
            <a:prstGeom prst="wedgeRoundRectCallout">
              <a:avLst>
                <a:gd name="adj1" fmla="val -21751"/>
                <a:gd name="adj2" fmla="val 73251"/>
                <a:gd name="adj3" fmla="val 16667"/>
              </a:avLst>
            </a:prstGeom>
            <a:grpFill/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-1650502" y="4598549"/>
              <a:ext cx="1980921" cy="9387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73%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CON IN ITINERE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371191" y="959513"/>
            <a:ext cx="5442439" cy="764502"/>
            <a:chOff x="6371191" y="1067089"/>
            <a:chExt cx="5442439" cy="764502"/>
          </a:xfrm>
        </p:grpSpPr>
        <p:sp>
          <p:nvSpPr>
            <p:cNvPr id="32" name="object 12"/>
            <p:cNvSpPr/>
            <p:nvPr/>
          </p:nvSpPr>
          <p:spPr>
            <a:xfrm>
              <a:off x="6371191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" name="object 13"/>
            <p:cNvSpPr/>
            <p:nvPr/>
          </p:nvSpPr>
          <p:spPr>
            <a:xfrm>
              <a:off x="11656476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4" name="object 14"/>
          <p:cNvSpPr txBox="1"/>
          <p:nvPr/>
        </p:nvSpPr>
        <p:spPr>
          <a:xfrm>
            <a:off x="6335486" y="1059101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938C2D"/>
                </a:solidFill>
              </a:rPr>
              <a:t>MARCADA REDUCCION DEL INDICE DE FALLECIDOS 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6335486" y="1377755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srgbClr val="938C2D"/>
                </a:solidFill>
              </a:rPr>
              <a:t>Fuerte tendencia hacia la baja</a:t>
            </a:r>
          </a:p>
        </p:txBody>
      </p:sp>
    </p:spTree>
    <p:extLst>
      <p:ext uri="{BB962C8B-B14F-4D97-AF65-F5344CB8AC3E}">
        <p14:creationId xmlns:p14="http://schemas.microsoft.com/office/powerpoint/2010/main" val="281090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9" descr="Preveni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4" b="20465"/>
          <a:stretch>
            <a:fillRect/>
          </a:stretch>
        </p:blipFill>
        <p:spPr bwMode="auto">
          <a:xfrm>
            <a:off x="354831" y="1846177"/>
            <a:ext cx="3029483" cy="4033796"/>
          </a:xfrm>
          <a:prstGeom prst="rect">
            <a:avLst/>
          </a:prstGeom>
          <a:noFill/>
          <a:ln w="9525">
            <a:solidFill>
              <a:srgbClr val="D2CA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ogo-f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20" y="959513"/>
            <a:ext cx="1528588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a 108"/>
          <p:cNvGraphicFramePr>
            <a:graphicFrameLocks noGrp="1"/>
          </p:cNvGraphicFramePr>
          <p:nvPr/>
        </p:nvGraphicFramePr>
        <p:xfrm>
          <a:off x="3479601" y="1880767"/>
          <a:ext cx="8285663" cy="447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663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</a:tblGrid>
              <a:tr h="122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TAREA COLECTIVA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ART afiliadas 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125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AMPLIO ALCANCE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48.600 participantes de todo el país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112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MULTIPLES ACCIONES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Seminarios + Cursos Virtuales + Benchmarking + Congreso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8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temas y contenidos + apoyo de 33 instituciones nacionales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7231A53-98E2-4B23-B391-EDA468921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9" y="834771"/>
            <a:ext cx="1528588" cy="10114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2" y="5879973"/>
            <a:ext cx="3029482" cy="5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4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Conector recto 15"/>
          <p:cNvCxnSpPr/>
          <p:nvPr/>
        </p:nvCxnSpPr>
        <p:spPr>
          <a:xfrm flipV="1">
            <a:off x="1476030" y="2879775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17"/>
          <p:cNvCxnSpPr/>
          <p:nvPr/>
        </p:nvCxnSpPr>
        <p:spPr>
          <a:xfrm flipV="1">
            <a:off x="1476030" y="4176382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18"/>
          <p:cNvCxnSpPr/>
          <p:nvPr/>
        </p:nvCxnSpPr>
        <p:spPr>
          <a:xfrm flipV="1">
            <a:off x="6025087" y="2008050"/>
            <a:ext cx="0" cy="437792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683116" y="1477568"/>
            <a:ext cx="10506057" cy="4939814"/>
            <a:chOff x="803690" y="1571835"/>
            <a:chExt cx="10506057" cy="4939814"/>
          </a:xfrm>
        </p:grpSpPr>
        <p:pic>
          <p:nvPicPr>
            <p:cNvPr id="26" name="Imagen 13"/>
            <p:cNvPicPr>
              <a:picLocks noChangeAspect="1"/>
            </p:cNvPicPr>
            <p:nvPr/>
          </p:nvPicPr>
          <p:blipFill rotWithShape="1">
            <a:blip r:embed="rId3"/>
            <a:srcRect l="27499" t="37768" r="53534" b="35803"/>
            <a:stretch/>
          </p:blipFill>
          <p:spPr>
            <a:xfrm>
              <a:off x="949623" y="4473602"/>
              <a:ext cx="1277320" cy="1000676"/>
            </a:xfrm>
            <a:prstGeom prst="rect">
              <a:avLst/>
            </a:prstGeom>
          </p:spPr>
        </p:pic>
        <p:pic>
          <p:nvPicPr>
            <p:cNvPr id="28" name="Imagen 14"/>
            <p:cNvPicPr>
              <a:picLocks noChangeAspect="1"/>
            </p:cNvPicPr>
            <p:nvPr/>
          </p:nvPicPr>
          <p:blipFill rotWithShape="1">
            <a:blip r:embed="rId3"/>
            <a:srcRect l="1006" t="40330" r="78827" b="35058"/>
            <a:stretch/>
          </p:blipFill>
          <p:spPr>
            <a:xfrm>
              <a:off x="803690" y="3147113"/>
              <a:ext cx="1513819" cy="1049901"/>
            </a:xfrm>
            <a:prstGeom prst="rect">
              <a:avLst/>
            </a:prstGeom>
          </p:spPr>
        </p:pic>
        <p:sp>
          <p:nvSpPr>
            <p:cNvPr id="29" name="CuadroTexto 3"/>
            <p:cNvSpPr txBox="1"/>
            <p:nvPr/>
          </p:nvSpPr>
          <p:spPr>
            <a:xfrm>
              <a:off x="2713835" y="1571835"/>
              <a:ext cx="3304431" cy="493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1.380 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1.300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9.416 participantes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(Prevenir y CAS+UART)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Diciembre 2022</a:t>
              </a:r>
            </a:p>
          </p:txBody>
        </p:sp>
        <p:sp>
          <p:nvSpPr>
            <p:cNvPr id="39" name="Rectangle 8"/>
            <p:cNvSpPr/>
            <p:nvPr/>
          </p:nvSpPr>
          <p:spPr>
            <a:xfrm>
              <a:off x="6241273" y="1785585"/>
              <a:ext cx="506847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12.096</a:t>
              </a:r>
              <a:endParaRPr lang="es-AR" sz="4000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33 instituciones </a:t>
              </a:r>
              <a:b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018267" y="959513"/>
            <a:ext cx="5170906" cy="764502"/>
            <a:chOff x="6018267" y="1067089"/>
            <a:chExt cx="5170906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032019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172209" y="11440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2022 – RESULTADOS</a:t>
            </a:r>
          </a:p>
        </p:txBody>
      </p:sp>
      <p:cxnSp>
        <p:nvCxnSpPr>
          <p:cNvPr id="22" name="Conector recto 17"/>
          <p:cNvCxnSpPr/>
          <p:nvPr/>
        </p:nvCxnSpPr>
        <p:spPr>
          <a:xfrm flipV="1">
            <a:off x="1497805" y="5480657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s://uartprevenir.ar/wp-content/uploads/2021/06/ICONO_benchmarking-virtual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" y="5615323"/>
            <a:ext cx="1365254" cy="9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8" y="1507982"/>
            <a:ext cx="1583564" cy="1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7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59665" y="2167341"/>
            <a:ext cx="2558320" cy="3790781"/>
            <a:chOff x="259665" y="2511717"/>
            <a:chExt cx="2558320" cy="3790781"/>
          </a:xfrm>
        </p:grpSpPr>
        <p:sp>
          <p:nvSpPr>
            <p:cNvPr id="332" name="object 8"/>
            <p:cNvSpPr txBox="1"/>
            <p:nvPr/>
          </p:nvSpPr>
          <p:spPr>
            <a:xfrm>
              <a:off x="1461004" y="2568142"/>
              <a:ext cx="1356981" cy="373435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28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9.416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400" b="1" spc="25" dirty="0" err="1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de las 23 provincias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59665" y="2511717"/>
              <a:ext cx="1080001" cy="3659746"/>
              <a:chOff x="259665" y="2511717"/>
              <a:chExt cx="1080001" cy="3659746"/>
            </a:xfrm>
          </p:grpSpPr>
          <p:sp>
            <p:nvSpPr>
              <p:cNvPr id="334" name="object 22"/>
              <p:cNvSpPr txBox="1"/>
              <p:nvPr/>
            </p:nvSpPr>
            <p:spPr>
              <a:xfrm>
                <a:off x="259665" y="3710488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DE LOS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37" name="object 22"/>
              <p:cNvSpPr txBox="1"/>
              <p:nvPr/>
            </p:nvSpPr>
            <p:spPr>
              <a:xfrm>
                <a:off x="259666" y="5091463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PROGRAMA FEDERAL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40" name="object 22"/>
              <p:cNvSpPr txBox="1"/>
              <p:nvPr/>
            </p:nvSpPr>
            <p:spPr>
              <a:xfrm>
                <a:off x="259665" y="2511717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TOTAL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</p:grpSp>
      </p:grpSp>
      <p:sp>
        <p:nvSpPr>
          <p:cNvPr id="15" name="object 14"/>
          <p:cNvSpPr txBox="1"/>
          <p:nvPr/>
        </p:nvSpPr>
        <p:spPr>
          <a:xfrm>
            <a:off x="5661588" y="768471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SEMINARIOS WEB 2022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17985" y="1264296"/>
          <a:ext cx="9164217" cy="535570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6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86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buFont typeface="Wingdings" pitchFamily="2" charset="2"/>
                        <a:buNone/>
                      </a:pPr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PARTICIPANTES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19/05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Conducción segura post pandemia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Giannina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Bellone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411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0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26/05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Uso responsable de agroquímicos con enfoque SGA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Nadia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Lingua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476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02/06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Riesgos eléctricos en las industrias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Carlos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Galizia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753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09/06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en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maq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agrícolas: una mirada desde la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Agrónica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Ricardo Martínez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Peck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385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77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15/06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Guantes y mangas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Federico Garibaldi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823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14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30/06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Higiene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Ocup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el aporte de una mirada necesaria sobre SST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M. Méndez/Ing. A. Riva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06/07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Indumentaria de protección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Delfino Montani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677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04/08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Trabajo seguro con animales vacunos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Dr. Marcos Giménez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Zapiola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355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9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11/08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Liderazgo: una herramienta clave para la prevención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Patricia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Kuzis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534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17/08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Calzado de seguridad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Gustavo Ponce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01/09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en silos: espacios confinados y atmósferas explosivas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Carlos Barragán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560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14/09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</a:t>
                      </a:r>
                      <a:r>
                        <a:rPr lang="es-AR" sz="1500" b="1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Protección caídas en altura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C.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Buso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Téc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A. Andrade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884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20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Incendios forestales: control, causas y manejo del fuego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Prof. Roque Gimenez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12/10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Cascos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Santiago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Suares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del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Mestre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471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19/10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 - Protección ocular y facial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José </a:t>
                      </a:r>
                      <a:r>
                        <a:rPr lang="es-E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Marchant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488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02/11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 - Protección respiratoria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Érica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Blanco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468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16/11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- Protección auditiva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Érica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Blanco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456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23/11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La Ergonomía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y la mejora continua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Ing. Martín Rodríguez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3878080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22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Conector recto 18"/>
          <p:cNvCxnSpPr/>
          <p:nvPr/>
        </p:nvCxnSpPr>
        <p:spPr>
          <a:xfrm flipV="1">
            <a:off x="5773004" y="1698835"/>
            <a:ext cx="0" cy="475907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018267" y="2358597"/>
            <a:ext cx="553004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Panorama del Sistema de Riesgos del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Filosofía HOP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Transformación digital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Introducción al </a:t>
            </a:r>
            <a:r>
              <a:rPr lang="es-ES" b="1" dirty="0" err="1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Metaverso</a:t>
            </a: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Mapeo preventivo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Innovación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50" y="1809639"/>
            <a:ext cx="3371626" cy="27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3"/>
          <p:cNvSpPr txBox="1"/>
          <p:nvPr/>
        </p:nvSpPr>
        <p:spPr>
          <a:xfrm>
            <a:off x="856420" y="3915274"/>
            <a:ext cx="4498596" cy="1200329"/>
          </a:xfrm>
          <a:prstGeom prst="rect">
            <a:avLst/>
          </a:prstGeom>
          <a:solidFill>
            <a:srgbClr val="D8D3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Congreso </a:t>
            </a:r>
            <a:r>
              <a:rPr lang="es-MX" sz="3600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híbrido </a:t>
            </a: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2022</a:t>
            </a:r>
          </a:p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10/11/22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1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37071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437071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PRESTACIONES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17E51E-C63E-4FEB-9824-5AF0C86A9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54830" y="1527752"/>
            <a:ext cx="3087981" cy="5020966"/>
            <a:chOff x="354830" y="1615325"/>
            <a:chExt cx="3087981" cy="53636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31" y="1615325"/>
              <a:ext cx="1914733" cy="536369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 flipH="1">
              <a:off x="354830" y="1615325"/>
              <a:ext cx="1914733" cy="5363697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1" y="1615325"/>
              <a:ext cx="1068680" cy="5363697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74131" y="1615325"/>
              <a:ext cx="1068680" cy="5363697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ATENCIÓN INTEGRAL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13627;p75"/>
          <p:cNvGrpSpPr/>
          <p:nvPr/>
        </p:nvGrpSpPr>
        <p:grpSpPr>
          <a:xfrm>
            <a:off x="498209" y="1001728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9" name="Google Shape;13628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9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37 CuadroTexto"/>
          <p:cNvSpPr txBox="1"/>
          <p:nvPr/>
        </p:nvSpPr>
        <p:spPr>
          <a:xfrm>
            <a:off x="7287784" y="235593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 Por incapacidades temporarias (ILT)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Por incapacidades permanentes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>
              <a:buClr>
                <a:srgbClr val="938C2D"/>
              </a:buClr>
              <a:buSzPct val="88000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médica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farmacéutica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Prótesis y ortopedia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Rehabilitación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Recalificación profesional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Servicio funerario</a:t>
            </a:r>
          </a:p>
          <a:p>
            <a:endParaRPr lang="es-ES" dirty="0">
              <a:solidFill>
                <a:srgbClr val="005D61"/>
              </a:solidFill>
              <a:cs typeface="Calibri"/>
            </a:endParaRPr>
          </a:p>
          <a:p>
            <a:r>
              <a:rPr lang="es-ES" dirty="0">
                <a:solidFill>
                  <a:srgbClr val="005D61"/>
                </a:solidFill>
                <a:cs typeface="Calibri"/>
              </a:rPr>
              <a:t>… desde el momento en que se produce el siniestro hasta el alta laboral definitiva.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784274" y="2349205"/>
            <a:ext cx="3044284" cy="3926539"/>
            <a:chOff x="3784274" y="2349205"/>
            <a:chExt cx="3044284" cy="3926539"/>
          </a:xfrm>
        </p:grpSpPr>
        <p:sp>
          <p:nvSpPr>
            <p:cNvPr id="35" name="Pentágono 34"/>
            <p:cNvSpPr/>
            <p:nvPr/>
          </p:nvSpPr>
          <p:spPr>
            <a:xfrm rot="5400000">
              <a:off x="4788704" y="1344775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938C2D"/>
                  </a:solidFill>
                </a:rPr>
                <a:t>DINERARIAS</a:t>
              </a:r>
              <a:endParaRPr lang="en-US" sz="3000" b="1" dirty="0">
                <a:solidFill>
                  <a:srgbClr val="938C2D"/>
                </a:solidFill>
              </a:endParaRPr>
            </a:p>
          </p:txBody>
        </p:sp>
        <p:sp>
          <p:nvSpPr>
            <p:cNvPr id="39" name="Pentágono 38"/>
            <p:cNvSpPr/>
            <p:nvPr/>
          </p:nvSpPr>
          <p:spPr>
            <a:xfrm rot="16200000">
              <a:off x="4788704" y="4235891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B8C3D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437071"/>
                  </a:solidFill>
                </a:rPr>
                <a:t>EN ESPECIE</a:t>
              </a:r>
              <a:endParaRPr lang="en-US" sz="3000" b="1" dirty="0">
                <a:solidFill>
                  <a:srgbClr val="437071"/>
                </a:solidFill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7ADEC732-0A7F-4359-8070-65A640CF69E9}"/>
                </a:ext>
              </a:extLst>
            </p:cNvPr>
            <p:cNvSpPr/>
            <p:nvPr/>
          </p:nvSpPr>
          <p:spPr>
            <a:xfrm>
              <a:off x="4624498" y="3628451"/>
              <a:ext cx="1363833" cy="1363830"/>
            </a:xfrm>
            <a:custGeom>
              <a:avLst/>
              <a:gdLst>
                <a:gd name="connsiteX0" fmla="*/ 1132585 w 2265169"/>
                <a:gd name="connsiteY0" fmla="*/ 0 h 2265165"/>
                <a:gd name="connsiteX1" fmla="*/ 1344801 w 2265169"/>
                <a:gd name="connsiteY1" fmla="*/ 212254 h 2265165"/>
                <a:gd name="connsiteX2" fmla="*/ 1344801 w 2265169"/>
                <a:gd name="connsiteY2" fmla="*/ 920370 h 2265165"/>
                <a:gd name="connsiteX3" fmla="*/ 2052914 w 2265169"/>
                <a:gd name="connsiteY3" fmla="*/ 920370 h 2265165"/>
                <a:gd name="connsiteX4" fmla="*/ 2265169 w 2265169"/>
                <a:gd name="connsiteY4" fmla="*/ 1132583 h 2265165"/>
                <a:gd name="connsiteX5" fmla="*/ 2052914 w 2265169"/>
                <a:gd name="connsiteY5" fmla="*/ 1344795 h 2265165"/>
                <a:gd name="connsiteX6" fmla="*/ 1344801 w 2265169"/>
                <a:gd name="connsiteY6" fmla="*/ 1344795 h 2265165"/>
                <a:gd name="connsiteX7" fmla="*/ 1344801 w 2265169"/>
                <a:gd name="connsiteY7" fmla="*/ 2052911 h 2265165"/>
                <a:gd name="connsiteX8" fmla="*/ 1132585 w 2265169"/>
                <a:gd name="connsiteY8" fmla="*/ 2265165 h 2265165"/>
                <a:gd name="connsiteX9" fmla="*/ 920368 w 2265169"/>
                <a:gd name="connsiteY9" fmla="*/ 2052911 h 2265165"/>
                <a:gd name="connsiteX10" fmla="*/ 920368 w 2265169"/>
                <a:gd name="connsiteY10" fmla="*/ 1344795 h 2265165"/>
                <a:gd name="connsiteX11" fmla="*/ 212254 w 2265169"/>
                <a:gd name="connsiteY11" fmla="*/ 1344795 h 2265165"/>
                <a:gd name="connsiteX12" fmla="*/ 0 w 2265169"/>
                <a:gd name="connsiteY12" fmla="*/ 1132583 h 2265165"/>
                <a:gd name="connsiteX13" fmla="*/ 212254 w 2265169"/>
                <a:gd name="connsiteY13" fmla="*/ 920370 h 2265165"/>
                <a:gd name="connsiteX14" fmla="*/ 920368 w 2265169"/>
                <a:gd name="connsiteY14" fmla="*/ 920370 h 2265165"/>
                <a:gd name="connsiteX15" fmla="*/ 920368 w 2265169"/>
                <a:gd name="connsiteY15" fmla="*/ 212254 h 2265165"/>
                <a:gd name="connsiteX16" fmla="*/ 1132585 w 2265169"/>
                <a:gd name="connsiteY16" fmla="*/ 0 h 22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5169" h="2265165">
                  <a:moveTo>
                    <a:pt x="1132585" y="0"/>
                  </a:moveTo>
                  <a:cubicBezTo>
                    <a:pt x="1249618" y="0"/>
                    <a:pt x="1344801" y="95221"/>
                    <a:pt x="1344801" y="212254"/>
                  </a:cubicBezTo>
                  <a:lnTo>
                    <a:pt x="1344801" y="920370"/>
                  </a:lnTo>
                  <a:lnTo>
                    <a:pt x="2052914" y="920370"/>
                  </a:lnTo>
                  <a:cubicBezTo>
                    <a:pt x="2169948" y="920370"/>
                    <a:pt x="2265169" y="1015551"/>
                    <a:pt x="2265169" y="1132583"/>
                  </a:cubicBezTo>
                  <a:cubicBezTo>
                    <a:pt x="2265169" y="1249614"/>
                    <a:pt x="2169948" y="1344795"/>
                    <a:pt x="2052914" y="1344795"/>
                  </a:cubicBezTo>
                  <a:lnTo>
                    <a:pt x="1344801" y="1344795"/>
                  </a:lnTo>
                  <a:lnTo>
                    <a:pt x="1344801" y="2052911"/>
                  </a:lnTo>
                  <a:cubicBezTo>
                    <a:pt x="1344801" y="2170469"/>
                    <a:pt x="1250129" y="2265165"/>
                    <a:pt x="1132585" y="2265165"/>
                  </a:cubicBezTo>
                  <a:cubicBezTo>
                    <a:pt x="1015551" y="2265165"/>
                    <a:pt x="920368" y="2169944"/>
                    <a:pt x="920368" y="2052911"/>
                  </a:cubicBezTo>
                  <a:lnTo>
                    <a:pt x="920368" y="1344795"/>
                  </a:lnTo>
                  <a:lnTo>
                    <a:pt x="212254" y="1344795"/>
                  </a:lnTo>
                  <a:cubicBezTo>
                    <a:pt x="95221" y="1344795"/>
                    <a:pt x="0" y="1249614"/>
                    <a:pt x="0" y="1132583"/>
                  </a:cubicBezTo>
                  <a:cubicBezTo>
                    <a:pt x="0" y="1015551"/>
                    <a:pt x="94696" y="920370"/>
                    <a:pt x="212254" y="920370"/>
                  </a:cubicBezTo>
                  <a:lnTo>
                    <a:pt x="920368" y="920370"/>
                  </a:lnTo>
                  <a:lnTo>
                    <a:pt x="920368" y="212254"/>
                  </a:lnTo>
                  <a:cubicBezTo>
                    <a:pt x="920368" y="95221"/>
                    <a:pt x="1015040" y="0"/>
                    <a:pt x="1132585" y="0"/>
                  </a:cubicBezTo>
                  <a:close/>
                </a:path>
              </a:pathLst>
            </a:custGeom>
            <a:solidFill>
              <a:srgbClr val="43707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</p:grpSp>
      <p:sp>
        <p:nvSpPr>
          <p:cNvPr id="16" name="object 12"/>
          <p:cNvSpPr/>
          <p:nvPr/>
        </p:nvSpPr>
        <p:spPr>
          <a:xfrm>
            <a:off x="5941705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11719609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89130" y="991609"/>
            <a:ext cx="5730479" cy="7284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/>
            <a:r>
              <a:rPr lang="es-ES" sz="2100" b="1" dirty="0">
                <a:solidFill>
                  <a:srgbClr val="005D62"/>
                </a:solidFill>
              </a:rPr>
              <a:t>ATENCIÓN </a:t>
            </a:r>
            <a:r>
              <a:rPr lang="es-ES" sz="2600" b="1" dirty="0">
                <a:solidFill>
                  <a:srgbClr val="005D62"/>
                </a:solidFill>
              </a:rPr>
              <a:t>INTEGRAL</a:t>
            </a:r>
            <a:r>
              <a:rPr lang="es-ES" sz="2100" b="1" dirty="0">
                <a:solidFill>
                  <a:srgbClr val="005D62"/>
                </a:solidFill>
              </a:rPr>
              <a:t> DEL TRABAJADOR</a:t>
            </a:r>
          </a:p>
          <a:p>
            <a:pPr algn="ctr"/>
            <a:r>
              <a:rPr lang="es-ES" sz="2100" b="1" dirty="0">
                <a:solidFill>
                  <a:srgbClr val="005D62"/>
                </a:solidFill>
              </a:rPr>
              <a:t>DAMNIFICADO, BRINDANDO PRESTACIONES:</a:t>
            </a:r>
          </a:p>
        </p:txBody>
      </p:sp>
    </p:spTree>
    <p:extLst>
      <p:ext uri="{BB962C8B-B14F-4D97-AF65-F5344CB8AC3E}">
        <p14:creationId xmlns:p14="http://schemas.microsoft.com/office/powerpoint/2010/main" val="218258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83581"/>
              </p:ext>
            </p:extLst>
          </p:nvPr>
        </p:nvGraphicFramePr>
        <p:xfrm>
          <a:off x="4978414" y="963466"/>
          <a:ext cx="6840970" cy="53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92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5384078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</a:tblGrid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</a:t>
                      </a: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2.287.857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207.716</a:t>
                      </a:r>
                      <a:endParaRPr lang="es-ES" sz="18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988.977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587.898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108.516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CIRUGIAS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173.895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947.211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RADIOGRAFIAS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5.657.837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2.503.597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TRASLADOS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10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676.373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294.177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4.358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" y="168002"/>
            <a:ext cx="4706764" cy="658242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4459216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PRESTACIONES EN ESPECIE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oogle Shape;13803;p76"/>
          <p:cNvGrpSpPr/>
          <p:nvPr/>
        </p:nvGrpSpPr>
        <p:grpSpPr>
          <a:xfrm>
            <a:off x="474670" y="999418"/>
            <a:ext cx="368091" cy="334402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28" name="Google Shape;13804;p7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05;p7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354832" y="4163034"/>
            <a:ext cx="2416078" cy="2347282"/>
          </a:xfrm>
          <a:prstGeom prst="ellipse">
            <a:avLst/>
          </a:prstGeom>
          <a:solidFill>
            <a:srgbClr val="938C2D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ASISTENCIA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MEDICA INTEGRAL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>
            <a:off x="9148985" y="1008424"/>
            <a:ext cx="2744016" cy="1988194"/>
          </a:xfrm>
          <a:prstGeom prst="ellipse">
            <a:avLst/>
          </a:prstGeom>
          <a:solidFill>
            <a:srgbClr val="849E9F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100" b="1" dirty="0">
                <a:solidFill>
                  <a:srgbClr val="FFFFFF"/>
                </a:solidFill>
              </a:rPr>
              <a:t>Más de 5,3 millones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de prestaciones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311317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prstClr val="white"/>
                  </a:solidFill>
                  <a:latin typeface="Calibri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854985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      PRESTACIONES DINERARIAS</a:t>
            </a:r>
            <a:endParaRPr lang="es-AR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oogle Shape;13899;p76"/>
          <p:cNvGrpSpPr/>
          <p:nvPr/>
        </p:nvGrpSpPr>
        <p:grpSpPr>
          <a:xfrm>
            <a:off x="472201" y="915463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34" name="Google Shape;13900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3901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3902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3903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81407"/>
              </p:ext>
            </p:extLst>
          </p:nvPr>
        </p:nvGraphicFramePr>
        <p:xfrm>
          <a:off x="354832" y="1414734"/>
          <a:ext cx="11391692" cy="519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37">
                  <a:extLst>
                    <a:ext uri="{9D8B030D-6E8A-4147-A177-3AD203B41FA5}">
                      <a16:colId xmlns:a16="http://schemas.microsoft.com/office/drawing/2014/main" val="3302143271"/>
                    </a:ext>
                  </a:extLst>
                </a:gridCol>
                <a:gridCol w="3453757">
                  <a:extLst>
                    <a:ext uri="{9D8B030D-6E8A-4147-A177-3AD203B41FA5}">
                      <a16:colId xmlns:a16="http://schemas.microsoft.com/office/drawing/2014/main" val="3205158755"/>
                    </a:ext>
                  </a:extLst>
                </a:gridCol>
                <a:gridCol w="2525156">
                  <a:extLst>
                    <a:ext uri="{9D8B030D-6E8A-4147-A177-3AD203B41FA5}">
                      <a16:colId xmlns:a16="http://schemas.microsoft.com/office/drawing/2014/main" val="4077488376"/>
                    </a:ext>
                  </a:extLst>
                </a:gridCol>
                <a:gridCol w="2520942">
                  <a:extLst>
                    <a:ext uri="{9D8B030D-6E8A-4147-A177-3AD203B41FA5}">
                      <a16:colId xmlns:a16="http://schemas.microsoft.com/office/drawing/2014/main" val="3558829626"/>
                    </a:ext>
                  </a:extLst>
                </a:gridCol>
              </a:tblGrid>
              <a:tr h="5305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FUERTE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INCREMENTO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DE LAS SUMAS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ADICIONALES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Y PISO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PRESTACIONAL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Desde de la Reforma de 2012 a Febrero 20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18000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84082"/>
                  </a:ext>
                </a:extLst>
              </a:tr>
              <a:tr h="1319363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AUMENTARON LAS SUMAS ADICIONALES Y EL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PISO PRESTACIONAL 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Considerando la aplicación de actualizaciones semestrales por RIPTE</a:t>
                      </a:r>
                    </a:p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(Valores correspondientes al semestre 01/09/2023 al 29/02/2024 –  Res. SRT </a:t>
                      </a:r>
                      <a:r>
                        <a:rPr lang="es-ES" sz="1400" b="0" kern="1200" baseline="0" dirty="0" err="1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 39/23)</a:t>
                      </a:r>
                    </a:p>
                  </a:txBody>
                  <a:tcPr marL="0" marR="180000" marT="0" marB="0" anchor="ctr">
                    <a:solidFill>
                      <a:srgbClr val="938C2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1283"/>
                  </a:ext>
                </a:extLst>
              </a:tr>
              <a:tr h="50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Incapacidad</a:t>
                      </a:r>
                      <a:endParaRPr lang="es-ES" sz="1800" b="0" u="sng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Pasó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de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A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0117"/>
                  </a:ext>
                </a:extLst>
              </a:tr>
              <a:tr h="508944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</a:t>
                      </a:r>
                      <a:r>
                        <a:rPr lang="es-ES" sz="1800" b="0" baseline="0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Grave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8.026.323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7535"/>
                  </a:ext>
                </a:extLst>
              </a:tr>
              <a:tr h="495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 Total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$100.000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defTabSz="761830" rtl="0" eaLnBrk="1" latinLnBrk="0" hangingPunct="1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10.032.904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3857"/>
                  </a:ext>
                </a:extLst>
              </a:tr>
              <a:tr h="536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Fallecimiento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$120.000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12.039.481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41341"/>
                  </a:ext>
                </a:extLst>
              </a:tr>
              <a:tr h="550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Piso prestacional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18.059.225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4997"/>
                  </a:ext>
                </a:extLst>
              </a:tr>
              <a:tr h="748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437071"/>
                          </a:solidFill>
                          <a:latin typeface="+mn-lt"/>
                        </a:rPr>
                        <a:t>(*)</a:t>
                      </a:r>
                      <a:r>
                        <a:rPr lang="es-ES" sz="14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En los casos de accidentes en ocasión del trabajo,  a las indemnizaciones dinerarias  previstas (fórmula o piso + pago único) se le adiciona un 20% de compensación por cualquier otro daño no reparado.</a:t>
                      </a:r>
                      <a:endParaRPr lang="es-ES" sz="1400" b="0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5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898412"/>
            <a:ext cx="5418173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COMPARACIÓN INTERNACIONAL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4027;p76"/>
          <p:cNvGrpSpPr/>
          <p:nvPr/>
        </p:nvGrpSpPr>
        <p:grpSpPr>
          <a:xfrm>
            <a:off x="508510" y="974065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21" name="Google Shape;14028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29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690205"/>
              </p:ext>
            </p:extLst>
          </p:nvPr>
        </p:nvGraphicFramePr>
        <p:xfrm>
          <a:off x="354830" y="1530532"/>
          <a:ext cx="11538173" cy="5129279"/>
        </p:xfrm>
        <a:graphic>
          <a:graphicData uri="http://schemas.openxmlformats.org/drawingml/2006/table">
            <a:tbl>
              <a:tblPr/>
              <a:tblGrid>
                <a:gridCol w="201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SUS-CEPTIBLES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el 50%. Suma única con f</a:t>
                      </a:r>
                      <a:r>
                        <a:rPr kumimoji="0" lang="es-A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 de 53 salarios </a:t>
                      </a: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más adicional del 20% en su caso.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8.026.323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10.032.904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12.039.481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18.059.225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sep23/feb24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Baremos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6AA5A6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6AA5A6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7C7110-B62F-4063-A461-1A2BF24B9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6855C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46855C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1901516"/>
            <a:ext cx="4252595" cy="119776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  <a:t>LEY 27.348</a:t>
            </a:r>
            <a:b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D34A36-C6AD-40A4-B694-0098AF95C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DESTACADOS DE LA LEY 27.348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Google Shape;76;p15"/>
          <p:cNvGraphicFramePr/>
          <p:nvPr>
            <p:extLst>
              <p:ext uri="{D42A27DB-BD31-4B8C-83A1-F6EECF244321}">
                <p14:modId xmlns:p14="http://schemas.microsoft.com/office/powerpoint/2010/main" val="148640245"/>
              </p:ext>
            </p:extLst>
          </p:nvPr>
        </p:nvGraphicFramePr>
        <p:xfrm>
          <a:off x="690189" y="1765495"/>
          <a:ext cx="5183446" cy="459556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518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5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20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7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20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7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20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0736"/>
              </p:ext>
            </p:extLst>
          </p:nvPr>
        </p:nvGraphicFramePr>
        <p:xfrm>
          <a:off x="6069537" y="1765495"/>
          <a:ext cx="5494934" cy="4574996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5494934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86676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1441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75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6376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7885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8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928286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BUENA ADHESIÓN…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15 provincias más CABA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8366002" y="1172030"/>
            <a:ext cx="2298558" cy="5237911"/>
            <a:chOff x="1911414" y="1276644"/>
            <a:chExt cx="2298558" cy="523791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43" name="Chart 16"/>
          <p:cNvGraphicFramePr/>
          <p:nvPr>
            <p:extLst>
              <p:ext uri="{D42A27DB-BD31-4B8C-83A1-F6EECF244321}">
                <p14:modId xmlns:p14="http://schemas.microsoft.com/office/powerpoint/2010/main" val="3672223317"/>
              </p:ext>
            </p:extLst>
          </p:nvPr>
        </p:nvGraphicFramePr>
        <p:xfrm>
          <a:off x="1973179" y="2678886"/>
          <a:ext cx="4743022" cy="37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830" y="1541495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28336" y="2049205"/>
            <a:ext cx="217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2000" dirty="0">
              <a:solidFill>
                <a:srgbClr val="46855C"/>
              </a:solidFill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4.515  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5%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8980" y="4827873"/>
            <a:ext cx="169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89.145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  95%</a:t>
            </a:r>
          </a:p>
        </p:txBody>
      </p:sp>
    </p:spTree>
    <p:extLst>
      <p:ext uri="{BB962C8B-B14F-4D97-AF65-F5344CB8AC3E}">
        <p14:creationId xmlns:p14="http://schemas.microsoft.com/office/powerpoint/2010/main" val="232890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EVOLUCIÓN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2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72558"/>
              </p:ext>
            </p:extLst>
          </p:nvPr>
        </p:nvGraphicFramePr>
        <p:xfrm>
          <a:off x="489622" y="557580"/>
          <a:ext cx="10715291" cy="57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5660" y="6193476"/>
            <a:ext cx="11456718" cy="286729"/>
          </a:xfrm>
          <a:prstGeom prst="rect">
            <a:avLst/>
          </a:prstGeom>
          <a:solidFill>
            <a:srgbClr val="BBD3C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145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26%  80%   72%   47%   58%   53%   31%     6%   11%   23%  13%   20%   20%    2%    </a:t>
            </a:r>
            <a:r>
              <a:rPr lang="es-AR" altLang="es-AR" sz="145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-15%  -34%   </a:t>
            </a:r>
            <a:r>
              <a:rPr lang="es-AR" altLang="es-AR" sz="145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78%   17%</a:t>
            </a:r>
            <a:r>
              <a:rPr lang="es-AR" altLang="es-AR" sz="145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es-ES" altLang="es-AR" sz="145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5335" y="86682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65"/>
          <p:cNvSpPr txBox="1">
            <a:spLocks noChangeArrowheads="1"/>
          </p:cNvSpPr>
          <p:nvPr/>
        </p:nvSpPr>
        <p:spPr bwMode="auto">
          <a:xfrm>
            <a:off x="373530" y="1672450"/>
            <a:ext cx="446741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Cantidad de nuevos juicios notificados</a:t>
            </a:r>
          </a:p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Serie Anual 2003-2022</a:t>
            </a:r>
          </a:p>
        </p:txBody>
      </p:sp>
      <p:sp>
        <p:nvSpPr>
          <p:cNvPr id="45" name="CuadroTexto 3">
            <a:extLst>
              <a:ext uri="{FF2B5EF4-FFF2-40B4-BE49-F238E27FC236}">
                <a16:creationId xmlns:a16="http://schemas.microsoft.com/office/drawing/2014/main" id="{6B269A52-70CD-4057-9724-1C772E2CB7B8}"/>
              </a:ext>
            </a:extLst>
          </p:cNvPr>
          <p:cNvSpPr txBox="1"/>
          <p:nvPr/>
        </p:nvSpPr>
        <p:spPr>
          <a:xfrm>
            <a:off x="380903" y="2342642"/>
            <a:ext cx="327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29"/>
            <a:r>
              <a:rPr lang="es-ES" sz="1400" dirty="0" err="1">
                <a:solidFill>
                  <a:srgbClr val="C00000"/>
                </a:solidFill>
                <a:ea typeface="Verdana" panose="020B0604030504040204" pitchFamily="34" charset="0"/>
              </a:rPr>
              <a:t>Judicialidad</a:t>
            </a: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 contenida que comenzó a recuperarse a fines del 2019, se detuvo </a:t>
            </a:r>
            <a:b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</a:b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en pandemia (por ASPO y DISPO) y continuó creciendo en 2021 y 2022</a:t>
            </a:r>
            <a:endParaRPr lang="es-A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3894441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STOCK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4498023" y="932619"/>
            <a:ext cx="7292172" cy="509204"/>
            <a:chOff x="4498023" y="1067089"/>
            <a:chExt cx="7292172" cy="764502"/>
          </a:xfrm>
        </p:grpSpPr>
        <p:sp>
          <p:nvSpPr>
            <p:cNvPr id="17" name="object 12"/>
            <p:cNvSpPr/>
            <p:nvPr/>
          </p:nvSpPr>
          <p:spPr>
            <a:xfrm>
              <a:off x="4498023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633041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4769171" y="1017929"/>
            <a:ext cx="6695262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46855C"/>
                </a:solidFill>
              </a:rPr>
              <a:t>LAS ART SIGUEN TRABAJANDO EN DISMINUIRLO</a:t>
            </a: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3190880"/>
              </p:ext>
            </p:extLst>
          </p:nvPr>
        </p:nvGraphicFramePr>
        <p:xfrm>
          <a:off x="489622" y="2267632"/>
          <a:ext cx="11179331" cy="458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1C09097-AA7D-7BA7-1414-69852E4F7888}"/>
              </a:ext>
            </a:extLst>
          </p:cNvPr>
          <p:cNvGrpSpPr/>
          <p:nvPr/>
        </p:nvGrpSpPr>
        <p:grpSpPr>
          <a:xfrm>
            <a:off x="7000237" y="1662019"/>
            <a:ext cx="4939313" cy="1297189"/>
            <a:chOff x="6974957" y="1580047"/>
            <a:chExt cx="4939313" cy="1297189"/>
          </a:xfrm>
        </p:grpSpPr>
        <p:sp>
          <p:nvSpPr>
            <p:cNvPr id="4" name="Flecha abajo 2">
              <a:extLst>
                <a:ext uri="{FF2B5EF4-FFF2-40B4-BE49-F238E27FC236}">
                  <a16:creationId xmlns:a16="http://schemas.microsoft.com/office/drawing/2014/main" id="{891FFBD0-96B3-2228-9BB9-4FDFB512B8AB}"/>
                </a:ext>
              </a:extLst>
            </p:cNvPr>
            <p:cNvSpPr/>
            <p:nvPr/>
          </p:nvSpPr>
          <p:spPr>
            <a:xfrm flipH="1">
              <a:off x="10816645" y="1875012"/>
              <a:ext cx="1097625" cy="1002224"/>
            </a:xfrm>
            <a:prstGeom prst="downArrow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C0582AA-53BA-29C9-FCA0-434D80C44B88}"/>
                </a:ext>
              </a:extLst>
            </p:cNvPr>
            <p:cNvSpPr/>
            <p:nvPr/>
          </p:nvSpPr>
          <p:spPr>
            <a:xfrm flipH="1">
              <a:off x="6974957" y="1580047"/>
              <a:ext cx="4668716" cy="641532"/>
            </a:xfrm>
            <a:prstGeom prst="rect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b="1" dirty="0">
                  <a:solidFill>
                    <a:schemeClr val="bg1"/>
                  </a:solidFill>
                </a:rPr>
                <a:t>Caída del 26% desde el pico en mar-18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461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JUICIOS INGRESADOS POR PROVINCIA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08122" y="932619"/>
            <a:ext cx="5442439" cy="667581"/>
            <a:chOff x="6008122" y="932619"/>
            <a:chExt cx="5442439" cy="764502"/>
          </a:xfrm>
        </p:grpSpPr>
        <p:sp>
          <p:nvSpPr>
            <p:cNvPr id="17" name="object 12"/>
            <p:cNvSpPr/>
            <p:nvPr/>
          </p:nvSpPr>
          <p:spPr>
            <a:xfrm>
              <a:off x="6008122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293407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6121175" y="931735"/>
            <a:ext cx="5212573" cy="5899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JUICIOS NOTIFICADOS A LAS ART POST LEY 27.348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(Sin COVID)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30510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52051"/>
              </p:ext>
            </p:extLst>
          </p:nvPr>
        </p:nvGraphicFramePr>
        <p:xfrm>
          <a:off x="266953" y="756000"/>
          <a:ext cx="11626051" cy="57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77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CSJN – Desde 2018 a la fecha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354829" y="1430900"/>
            <a:ext cx="102956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AR" sz="2200" b="1" spc="60" dirty="0">
                <a:solidFill>
                  <a:srgbClr val="46855C"/>
                </a:solidFill>
                <a:cs typeface="Calibri"/>
              </a:rPr>
              <a:t>Más de 2 docenas de fallos con aval importante a aspectos clave del sistema </a:t>
            </a:r>
            <a:endParaRPr sz="2200" b="1" dirty="0">
              <a:solidFill>
                <a:srgbClr val="46855C"/>
              </a:solidFill>
              <a:latin typeface="Tahoma"/>
              <a:cs typeface="Tahoma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489622" y="1833393"/>
            <a:ext cx="11403382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Constitucionalidad de la actuación de las CCMM como instancia administrativa previa, obligatoria y excluyente.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Irretroactividad Ley 26.773.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 fórmulas prestacionales tarifadas.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del Baremo.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adicional solo para AT (no “in itinere”).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condena. Falta de elementos de cálculo. Arbitrariedad.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de factores personales. Atenuación considerando patrimonio del deudor.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Intereses. Límite al Acta 2601 CNAT (Tasa Activa). Adecuación del interés a la realidad económica.              Congruencia: Alzada no puede modificar el interés si no hay agravio.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Civil. Exclusión en caso de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Requisito de relación causal.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desplegada por la ART.  Actitud del trabajador. Pautas de ponderación. Eximición en caso de trabajador no registrado.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34621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JUICIOS INGRESADOS CADA 10.000 TRABAJADORES CUBIERTOS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310816" y="1541495"/>
            <a:ext cx="3041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POR SECTOR DE ACTIVIDAD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95769"/>
              </p:ext>
            </p:extLst>
          </p:nvPr>
        </p:nvGraphicFramePr>
        <p:xfrm>
          <a:off x="107576" y="1734671"/>
          <a:ext cx="11785428" cy="5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">
            <a:extLst>
              <a:ext uri="{FF2B5EF4-FFF2-40B4-BE49-F238E27FC236}">
                <a16:creationId xmlns:a16="http://schemas.microsoft.com/office/drawing/2014/main" id="{DB9A4ACE-85CE-489C-A60B-8375346BAA8C}"/>
              </a:ext>
            </a:extLst>
          </p:cNvPr>
          <p:cNvSpPr txBox="1"/>
          <p:nvPr/>
        </p:nvSpPr>
        <p:spPr>
          <a:xfrm>
            <a:off x="234349" y="6330992"/>
            <a:ext cx="2649525" cy="296403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000" b="1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sz="1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SRT    </a:t>
            </a:r>
          </a:p>
        </p:txBody>
      </p:sp>
    </p:spTree>
    <p:extLst>
      <p:ext uri="{BB962C8B-B14F-4D97-AF65-F5344CB8AC3E}">
        <p14:creationId xmlns:p14="http://schemas.microsoft.com/office/powerpoint/2010/main" val="73161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Google Shape;126;p18"/>
          <p:cNvGraphicFramePr/>
          <p:nvPr>
            <p:extLst>
              <p:ext uri="{D42A27DB-BD31-4B8C-83A1-F6EECF244321}">
                <p14:modId xmlns:p14="http://schemas.microsoft.com/office/powerpoint/2010/main" val="3413216607"/>
              </p:ext>
            </p:extLst>
          </p:nvPr>
        </p:nvGraphicFramePr>
        <p:xfrm>
          <a:off x="354830" y="1577238"/>
          <a:ext cx="11438636" cy="5052028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58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40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Utilización obligatoria de fórmulas prestacionales tarifadas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MARANDO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12/09/17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4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Dictado de nueva sentencia por monto de condena arbitrario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FONTANA c/ BRINK´S ARGENTINA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03/10/17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5934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dada la actitud del trabajador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MOLINA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21/06/18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9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Accidente “in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”. Improcedencia del adicional del 20%.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RIPTE sólo sobre sumas fijas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PAEZ  ALFONSO c/  ASOCIART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27/09/18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Fondo de Garantía. Excluye intereses y costas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VILLANUEVA  c/ LA GRUTA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11/10/18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51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Eximición de Responsabilidad Civil por falta de relación causal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PALACIN c/ BRUNO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13/11/18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6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Irretroactividad Ley 26773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DÍAZ  GARCÍA c/ SWISS MEDICAL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04/12/18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6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69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oogle Shape;126;p18"/>
          <p:cNvGraphicFramePr/>
          <p:nvPr>
            <p:extLst>
              <p:ext uri="{D42A27DB-BD31-4B8C-83A1-F6EECF244321}">
                <p14:modId xmlns:p14="http://schemas.microsoft.com/office/powerpoint/2010/main" val="337171669"/>
              </p:ext>
            </p:extLst>
          </p:nvPr>
        </p:nvGraphicFramePr>
        <p:xfrm>
          <a:off x="378923" y="1577238"/>
          <a:ext cx="11438636" cy="49207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00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por actividad de la ART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RODRÍGUEZ c/ INDUSTRIAS PERNA SRL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12/03/19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9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No procede indemnización por enfermedades preexistentes si el</a:t>
                      </a:r>
                      <a:b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trabajo no influyó en su agravamiento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BAEZ c/ DARLENE SAIC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09/04/19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3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la ART por condena “extra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petitia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(la ART no fue demandada)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FERNÁNDEZ c/ UNILEVER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28/05/19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4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No aplicación de Baremo. Meñique de $ 8 millones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CANNAO c/ CONGELADORES PATAGÓNICOS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11/06/19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Choque en ruta. Eximición de Responsabilidad Civil por falta de </a:t>
                      </a:r>
                      <a:b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relación causal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RÍOS  c/ TRANSP. ECHEVERRÍA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02/07/19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8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Validó la extinción del contrato por falta de pago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ACOSTA c/ INDUSTRIAS PROPAR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11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7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67180"/>
              </p:ext>
            </p:extLst>
          </p:nvPr>
        </p:nvGraphicFramePr>
        <p:xfrm>
          <a:off x="540000" y="1357622"/>
          <a:ext cx="11353004" cy="535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 COBERTURA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255;p74"/>
          <p:cNvSpPr/>
          <p:nvPr/>
        </p:nvSpPr>
        <p:spPr>
          <a:xfrm>
            <a:off x="540000" y="1022650"/>
            <a:ext cx="269599" cy="258383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54829" y="6300321"/>
            <a:ext cx="6694387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AR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</a:t>
            </a:r>
            <a:r>
              <a:rPr lang="es-A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Elaboraci</a:t>
            </a:r>
            <a:r>
              <a:rPr lang="es-AR" altLang="ja-JP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ón propia en base a datos trimestrales de SRT y estimaciones de UART.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Google Shape;126;p18"/>
          <p:cNvGraphicFramePr/>
          <p:nvPr>
            <p:extLst>
              <p:ext uri="{D42A27DB-BD31-4B8C-83A1-F6EECF244321}">
                <p14:modId xmlns:p14="http://schemas.microsoft.com/office/powerpoint/2010/main" val="2646498839"/>
              </p:ext>
            </p:extLst>
          </p:nvPr>
        </p:nvGraphicFramePr>
        <p:xfrm>
          <a:off x="354830" y="1577238"/>
          <a:ext cx="11438636" cy="49207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de la sentencia. Revoca por ausencia de cálculo y por no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tener en cuenta % de incapacidad, ingresos y factores personales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IBARRA  c/  INDUSTRIAS ALIMENTARIAS DEL SUD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66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Uso obligatorio del Baremo del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659/96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(incorporado a la LRT por leyes 26.773 y 27.348)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LEDESMA c/ ASOCIART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12/11/19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sentencia que elevó al doble la incapacidad de una pericia firme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ROLÓN c/ ALGABO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82566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intereses por el cuádruple del monto del capital ya actualizado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ALARCÓN c/ SAPIENZA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Aplicación correcta de los factores de ponderación para no llegar a incapacidad total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PIEDRABUENA c/ FEDERACIÓN PATRONAL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22/04/21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50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Google Shape;126;p18"/>
          <p:cNvGraphicFramePr/>
          <p:nvPr>
            <p:extLst>
              <p:ext uri="{D42A27DB-BD31-4B8C-83A1-F6EECF244321}">
                <p14:modId xmlns:p14="http://schemas.microsoft.com/office/powerpoint/2010/main" val="813382081"/>
              </p:ext>
            </p:extLst>
          </p:nvPr>
        </p:nvGraphicFramePr>
        <p:xfrm>
          <a:off x="354830" y="1577238"/>
          <a:ext cx="11438636" cy="49207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3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Resuelve por unanimidad la constitucionalidad de la actuación de las CCMM como instancia administrativa previa, obligatoria y excluyente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POGONZA c/ GALENO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02/09/21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4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Trabajador no registrado. Eximición de Responsabilidad Civil de la ART.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CAILAVA c/ VESS LOGÍSTICA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28/10/21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9544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de aplicación de la “doble tasa activa”.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GARCÍA c/ UGOFE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07/03/23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4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Nexo causal. ART no debe verificar el cumplimiento de normas de tránsito. 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ALARCÓN c/ GONCALVEZ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13/06/23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7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Rechazo del daño moral en accidente 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ORTÍZ c/ GARCÍA NIMO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22/06/23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93928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71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ACOMPAÑAMIENTO JUDICIAL – Cortes Provinciales – </a:t>
            </a: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Desde 2018 a la fecha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45771"/>
              </p:ext>
            </p:extLst>
          </p:nvPr>
        </p:nvGraphicFramePr>
        <p:xfrm>
          <a:off x="489622" y="1637732"/>
          <a:ext cx="11233805" cy="46948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rgbClr val="FFD966"/>
                  </a:innerShdw>
                </a:effectLst>
                <a:tableStyleId>{5C22544A-7EE6-4342-B048-85BDC9FD1C3A}</a:tableStyleId>
              </a:tblPr>
              <a:tblGrid>
                <a:gridCol w="200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2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125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PROVINCIA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ADHESIÓN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PROC.</a:t>
                      </a:r>
                      <a:r>
                        <a:rPr lang="es-AR" sz="1600" baseline="0" dirty="0"/>
                        <a:t> </a:t>
                      </a:r>
                      <a:r>
                        <a:rPr lang="es-AR" sz="1600" dirty="0"/>
                        <a:t>ANTE</a:t>
                      </a:r>
                      <a:r>
                        <a:rPr lang="es-AR" sz="1600" baseline="0" dirty="0"/>
                        <a:t> CCMM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BAREMO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OTROS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47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CABA - CNAT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5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BUENOS</a:t>
                      </a:r>
                      <a:r>
                        <a:rPr lang="es-ES" sz="16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AIRES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territorial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3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SANTA FE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Morigeración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intereses; Factores de Ponderación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55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CÓRDOBA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Plazo de apelación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3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MENDOZA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RIPTE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; cosa juzgada; Honorarios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8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 RÍOS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11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CORRIENTES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Irretroactividad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84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MISIONES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SALTA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Itinere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Improcedencia </a:t>
                      </a:r>
                      <a:r>
                        <a:rPr lang="es-E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adic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20%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974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SAN</a:t>
                      </a:r>
                      <a:r>
                        <a:rPr lang="es-E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LUIS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NO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9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47;p16"/>
          <p:cNvSpPr/>
          <p:nvPr/>
        </p:nvSpPr>
        <p:spPr>
          <a:xfrm>
            <a:off x="7202379" y="2188149"/>
            <a:ext cx="4354322" cy="971860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6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s-ES" sz="1687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Google Shape;124;p16"/>
          <p:cNvSpPr/>
          <p:nvPr/>
        </p:nvSpPr>
        <p:spPr>
          <a:xfrm>
            <a:off x="716366" y="2213350"/>
            <a:ext cx="4224761" cy="963758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n-US" sz="1687" b="1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84681" y="316734"/>
            <a:ext cx="11226838" cy="6224532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grpSp>
        <p:nvGrpSpPr>
          <p:cNvPr id="19" name="Grupo 18"/>
          <p:cNvGrpSpPr/>
          <p:nvPr/>
        </p:nvGrpSpPr>
        <p:grpSpPr>
          <a:xfrm>
            <a:off x="716367" y="553262"/>
            <a:ext cx="10811587" cy="371063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endParaRPr lang="es-AR" sz="2249" b="1" spc="24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r>
                <a:rPr lang="es-AR" sz="2249" b="1" spc="24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716365" y="1089822"/>
            <a:ext cx="10811589" cy="438529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68665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0">
              <a:lnSpc>
                <a:spcPct val="100000"/>
              </a:lnSpc>
              <a:spcBef>
                <a:spcPts val="89"/>
              </a:spcBef>
            </a:pPr>
            <a:r>
              <a:rPr lang="es-AR" sz="2249" b="1" spc="-14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249" b="1" spc="56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249" spc="56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1874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856411" y="1150208"/>
            <a:ext cx="337998" cy="330968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451189" y="2301440"/>
            <a:ext cx="7792493" cy="3468758"/>
            <a:chOff x="1937302" y="2225662"/>
            <a:chExt cx="7545519" cy="3701873"/>
          </a:xfrm>
        </p:grpSpPr>
        <p:sp>
          <p:nvSpPr>
            <p:cNvPr id="31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AR" sz="2249" b="1" dirty="0">
                  <a:solidFill>
                    <a:prstClr val="white"/>
                  </a:solidFill>
                </a:rPr>
                <a:t>ÁMBITO JUDICIAL</a:t>
              </a:r>
              <a:endParaRPr lang="en-US" sz="2249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Google Shape;147;p16"/>
            <p:cNvSpPr/>
            <p:nvPr/>
          </p:nvSpPr>
          <p:spPr>
            <a:xfrm>
              <a:off x="6413930" y="2225662"/>
              <a:ext cx="3018065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ES" sz="2249" b="1" dirty="0">
                  <a:solidFill>
                    <a:schemeClr val="bg2">
                      <a:lumMod val="50000"/>
                    </a:schemeClr>
                  </a:solidFill>
                </a:rPr>
                <a:t>FINANCIAMIENTO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6363104" y="3923242"/>
              <a:ext cx="3119717" cy="16964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NO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Tarifas ART</a:t>
              </a:r>
            </a:p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Recomposición FFEP. Avance en $ 40 pero es fuertemente insuficiente</a:t>
              </a:r>
            </a:p>
          </p:txBody>
        </p:sp>
        <p:sp>
          <p:nvSpPr>
            <p:cNvPr id="3" name="Rectángulo 2"/>
            <p:cNvSpPr>
              <a:spLocks/>
            </p:cNvSpPr>
            <p:nvPr/>
          </p:nvSpPr>
          <p:spPr>
            <a:xfrm>
              <a:off x="1937302" y="3615447"/>
              <a:ext cx="3327415" cy="23120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CUERPOS MEDICOS FORENSES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Mendoza pero falta</a:t>
              </a:r>
            </a:p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TASAS DE INTERES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 y/o </a:t>
              </a: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ACTUALIZACIÓN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fallos de la CSJN pero falta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77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E64D3E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cs typeface="Calibri"/>
              </a:rPr>
              <a:t>PENDIENTES</a:t>
            </a:r>
            <a:endParaRPr sz="3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8898" y="1591234"/>
            <a:ext cx="3600000" cy="1800000"/>
          </a:xfrm>
          <a:prstGeom prst="rect">
            <a:avLst/>
          </a:prstGeom>
          <a:solidFill>
            <a:srgbClr val="E64D3E">
              <a:alpha val="56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C36323B-E111-4776-A2A0-230351CE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07576"/>
            <a:ext cx="4519015" cy="664284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822439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      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69517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6451"/>
              </p:ext>
            </p:extLst>
          </p:nvPr>
        </p:nvGraphicFramePr>
        <p:xfrm>
          <a:off x="4776716" y="1634831"/>
          <a:ext cx="7088104" cy="49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0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17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78945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17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2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428107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866806896"/>
              </p:ext>
            </p:extLst>
          </p:nvPr>
        </p:nvGraphicFramePr>
        <p:xfrm>
          <a:off x="6474832" y="1544456"/>
          <a:ext cx="5009752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89852185"/>
              </p:ext>
            </p:extLst>
          </p:nvPr>
        </p:nvGraphicFramePr>
        <p:xfrm>
          <a:off x="723342" y="1408304"/>
          <a:ext cx="5382980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987263" y="932619"/>
            <a:ext cx="3240711" cy="652624"/>
            <a:chOff x="6987263" y="932619"/>
            <a:chExt cx="3240711" cy="764502"/>
          </a:xfrm>
        </p:grpSpPr>
        <p:sp>
          <p:nvSpPr>
            <p:cNvPr id="30" name="object 12"/>
            <p:cNvSpPr/>
            <p:nvPr/>
          </p:nvSpPr>
          <p:spPr>
            <a:xfrm>
              <a:off x="6987263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3"/>
            <p:cNvSpPr/>
            <p:nvPr/>
          </p:nvSpPr>
          <p:spPr>
            <a:xfrm>
              <a:off x="10070820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7030191" y="1025082"/>
            <a:ext cx="3197783" cy="359073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E15D5D"/>
                </a:solidFill>
              </a:rPr>
              <a:t>DOBLE IMPACTO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 </a:t>
            </a:r>
            <a:r>
              <a:rPr kumimoji="0" lang="es-MX" sz="24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INFRATARIFACION CRONICA. </a:t>
            </a:r>
            <a:r>
              <a:rPr kumimoji="0" lang="es-MX" sz="24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 PARTE POR LA LITIGIOSIDAD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830" y="1501581"/>
            <a:ext cx="43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E15D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Juicios ingresados y alícuotas promedio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7100"/>
              </p:ext>
            </p:extLst>
          </p:nvPr>
        </p:nvGraphicFramePr>
        <p:xfrm>
          <a:off x="354830" y="1450964"/>
          <a:ext cx="11538174" cy="50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560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LAS TASAS DE INTERÉS EN LA JUSTICIA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650029" y="1801907"/>
            <a:ext cx="8731100" cy="4341892"/>
            <a:chOff x="2303879" y="2141713"/>
            <a:chExt cx="7700733" cy="4002085"/>
          </a:xfrm>
        </p:grpSpPr>
        <p:sp>
          <p:nvSpPr>
            <p:cNvPr id="13" name="Google Shape;12429;p72"/>
            <p:cNvSpPr/>
            <p:nvPr/>
          </p:nvSpPr>
          <p:spPr>
            <a:xfrm>
              <a:off x="6152851" y="2141713"/>
              <a:ext cx="3851761" cy="4002051"/>
            </a:xfrm>
            <a:custGeom>
              <a:avLst/>
              <a:gdLst>
                <a:gd name="connsiteX0" fmla="*/ 0 w 79166"/>
                <a:gd name="connsiteY0" fmla="*/ 0 h 121366"/>
                <a:gd name="connsiteX1" fmla="*/ 0 w 79166"/>
                <a:gd name="connsiteY1" fmla="*/ 38997 h 121366"/>
                <a:gd name="connsiteX2" fmla="*/ 5359 w 79166"/>
                <a:gd name="connsiteY2" fmla="*/ 52918 h 121366"/>
                <a:gd name="connsiteX3" fmla="*/ 9328 w 79166"/>
                <a:gd name="connsiteY3" fmla="*/ 58469 h 121366"/>
                <a:gd name="connsiteX4" fmla="*/ 9328 w 79166"/>
                <a:gd name="connsiteY4" fmla="*/ 62897 h 121366"/>
                <a:gd name="connsiteX5" fmla="*/ 5359 w 79166"/>
                <a:gd name="connsiteY5" fmla="*/ 68448 h 121366"/>
                <a:gd name="connsiteX6" fmla="*/ 0 w 79166"/>
                <a:gd name="connsiteY6" fmla="*/ 82370 h 121366"/>
                <a:gd name="connsiteX7" fmla="*/ 0 w 79166"/>
                <a:gd name="connsiteY7" fmla="*/ 121366 h 121366"/>
                <a:gd name="connsiteX8" fmla="*/ 68742 w 79166"/>
                <a:gd name="connsiteY8" fmla="*/ 121366 h 121366"/>
                <a:gd name="connsiteX9" fmla="*/ 68742 w 79166"/>
                <a:gd name="connsiteY9" fmla="*/ 85815 h 121366"/>
                <a:gd name="connsiteX10" fmla="*/ 74292 w 79166"/>
                <a:gd name="connsiteY10" fmla="*/ 68448 h 121366"/>
                <a:gd name="connsiteX11" fmla="*/ 78248 w 79166"/>
                <a:gd name="connsiteY11" fmla="*/ 62897 h 121366"/>
                <a:gd name="connsiteX12" fmla="*/ 78248 w 79166"/>
                <a:gd name="connsiteY12" fmla="*/ 58469 h 121366"/>
                <a:gd name="connsiteX13" fmla="*/ 68729 w 79166"/>
                <a:gd name="connsiteY13" fmla="*/ 35551 h 121366"/>
                <a:gd name="connsiteX14" fmla="*/ 68729 w 79166"/>
                <a:gd name="connsiteY14" fmla="*/ 0 h 121366"/>
                <a:gd name="connsiteX15" fmla="*/ 0 w 79166"/>
                <a:gd name="connsiteY15" fmla="*/ 0 h 121366"/>
                <a:gd name="connsiteX0" fmla="*/ 0 w 78248"/>
                <a:gd name="connsiteY0" fmla="*/ 0 h 121366"/>
                <a:gd name="connsiteX1" fmla="*/ 0 w 78248"/>
                <a:gd name="connsiteY1" fmla="*/ 38997 h 121366"/>
                <a:gd name="connsiteX2" fmla="*/ 5359 w 78248"/>
                <a:gd name="connsiteY2" fmla="*/ 52918 h 121366"/>
                <a:gd name="connsiteX3" fmla="*/ 9328 w 78248"/>
                <a:gd name="connsiteY3" fmla="*/ 58469 h 121366"/>
                <a:gd name="connsiteX4" fmla="*/ 9328 w 78248"/>
                <a:gd name="connsiteY4" fmla="*/ 62897 h 121366"/>
                <a:gd name="connsiteX5" fmla="*/ 5359 w 78248"/>
                <a:gd name="connsiteY5" fmla="*/ 68448 h 121366"/>
                <a:gd name="connsiteX6" fmla="*/ 0 w 78248"/>
                <a:gd name="connsiteY6" fmla="*/ 82370 h 121366"/>
                <a:gd name="connsiteX7" fmla="*/ 0 w 78248"/>
                <a:gd name="connsiteY7" fmla="*/ 121366 h 121366"/>
                <a:gd name="connsiteX8" fmla="*/ 68742 w 78248"/>
                <a:gd name="connsiteY8" fmla="*/ 121366 h 121366"/>
                <a:gd name="connsiteX9" fmla="*/ 68742 w 78248"/>
                <a:gd name="connsiteY9" fmla="*/ 85815 h 121366"/>
                <a:gd name="connsiteX10" fmla="*/ 74292 w 78248"/>
                <a:gd name="connsiteY10" fmla="*/ 68448 h 121366"/>
                <a:gd name="connsiteX11" fmla="*/ 78248 w 78248"/>
                <a:gd name="connsiteY11" fmla="*/ 62897 h 121366"/>
                <a:gd name="connsiteX12" fmla="*/ 68729 w 78248"/>
                <a:gd name="connsiteY12" fmla="*/ 35551 h 121366"/>
                <a:gd name="connsiteX13" fmla="*/ 68729 w 78248"/>
                <a:gd name="connsiteY13" fmla="*/ 0 h 121366"/>
                <a:gd name="connsiteX14" fmla="*/ 0 w 78248"/>
                <a:gd name="connsiteY14" fmla="*/ 0 h 121366"/>
                <a:gd name="connsiteX0" fmla="*/ 0 w 74292"/>
                <a:gd name="connsiteY0" fmla="*/ 0 h 121366"/>
                <a:gd name="connsiteX1" fmla="*/ 0 w 74292"/>
                <a:gd name="connsiteY1" fmla="*/ 38997 h 121366"/>
                <a:gd name="connsiteX2" fmla="*/ 5359 w 74292"/>
                <a:gd name="connsiteY2" fmla="*/ 52918 h 121366"/>
                <a:gd name="connsiteX3" fmla="*/ 9328 w 74292"/>
                <a:gd name="connsiteY3" fmla="*/ 58469 h 121366"/>
                <a:gd name="connsiteX4" fmla="*/ 9328 w 74292"/>
                <a:gd name="connsiteY4" fmla="*/ 62897 h 121366"/>
                <a:gd name="connsiteX5" fmla="*/ 5359 w 74292"/>
                <a:gd name="connsiteY5" fmla="*/ 68448 h 121366"/>
                <a:gd name="connsiteX6" fmla="*/ 0 w 74292"/>
                <a:gd name="connsiteY6" fmla="*/ 82370 h 121366"/>
                <a:gd name="connsiteX7" fmla="*/ 0 w 74292"/>
                <a:gd name="connsiteY7" fmla="*/ 121366 h 121366"/>
                <a:gd name="connsiteX8" fmla="*/ 68742 w 74292"/>
                <a:gd name="connsiteY8" fmla="*/ 121366 h 121366"/>
                <a:gd name="connsiteX9" fmla="*/ 68742 w 74292"/>
                <a:gd name="connsiteY9" fmla="*/ 85815 h 121366"/>
                <a:gd name="connsiteX10" fmla="*/ 74292 w 74292"/>
                <a:gd name="connsiteY10" fmla="*/ 68448 h 121366"/>
                <a:gd name="connsiteX11" fmla="*/ 68729 w 74292"/>
                <a:gd name="connsiteY11" fmla="*/ 35551 h 121366"/>
                <a:gd name="connsiteX12" fmla="*/ 68729 w 74292"/>
                <a:gd name="connsiteY12" fmla="*/ 0 h 121366"/>
                <a:gd name="connsiteX13" fmla="*/ 0 w 74292"/>
                <a:gd name="connsiteY13" fmla="*/ 0 h 121366"/>
                <a:gd name="connsiteX0" fmla="*/ 0 w 68742"/>
                <a:gd name="connsiteY0" fmla="*/ 0 h 121366"/>
                <a:gd name="connsiteX1" fmla="*/ 0 w 68742"/>
                <a:gd name="connsiteY1" fmla="*/ 38997 h 121366"/>
                <a:gd name="connsiteX2" fmla="*/ 5359 w 68742"/>
                <a:gd name="connsiteY2" fmla="*/ 52918 h 121366"/>
                <a:gd name="connsiteX3" fmla="*/ 9328 w 68742"/>
                <a:gd name="connsiteY3" fmla="*/ 58469 h 121366"/>
                <a:gd name="connsiteX4" fmla="*/ 9328 w 68742"/>
                <a:gd name="connsiteY4" fmla="*/ 62897 h 121366"/>
                <a:gd name="connsiteX5" fmla="*/ 5359 w 68742"/>
                <a:gd name="connsiteY5" fmla="*/ 68448 h 121366"/>
                <a:gd name="connsiteX6" fmla="*/ 0 w 68742"/>
                <a:gd name="connsiteY6" fmla="*/ 82370 h 121366"/>
                <a:gd name="connsiteX7" fmla="*/ 0 w 68742"/>
                <a:gd name="connsiteY7" fmla="*/ 121366 h 121366"/>
                <a:gd name="connsiteX8" fmla="*/ 68742 w 68742"/>
                <a:gd name="connsiteY8" fmla="*/ 121366 h 121366"/>
                <a:gd name="connsiteX9" fmla="*/ 68742 w 68742"/>
                <a:gd name="connsiteY9" fmla="*/ 85815 h 121366"/>
                <a:gd name="connsiteX10" fmla="*/ 68729 w 68742"/>
                <a:gd name="connsiteY10" fmla="*/ 35551 h 121366"/>
                <a:gd name="connsiteX11" fmla="*/ 68729 w 68742"/>
                <a:gd name="connsiteY11" fmla="*/ 0 h 121366"/>
                <a:gd name="connsiteX12" fmla="*/ 0 w 68742"/>
                <a:gd name="connsiteY12" fmla="*/ 0 h 1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42" h="121366" extrusionOk="0">
                  <a:moveTo>
                    <a:pt x="0" y="0"/>
                  </a:moveTo>
                  <a:lnTo>
                    <a:pt x="0" y="38997"/>
                  </a:lnTo>
                  <a:cubicBezTo>
                    <a:pt x="587" y="44011"/>
                    <a:pt x="2424" y="48797"/>
                    <a:pt x="5359" y="52918"/>
                  </a:cubicBezTo>
                  <a:lnTo>
                    <a:pt x="9328" y="58469"/>
                  </a:lnTo>
                  <a:cubicBezTo>
                    <a:pt x="10540" y="59694"/>
                    <a:pt x="10540" y="61672"/>
                    <a:pt x="9328" y="62897"/>
                  </a:cubicBezTo>
                  <a:lnTo>
                    <a:pt x="5359" y="68448"/>
                  </a:lnTo>
                  <a:cubicBezTo>
                    <a:pt x="2424" y="72557"/>
                    <a:pt x="587" y="77355"/>
                    <a:pt x="0" y="82370"/>
                  </a:cubicBezTo>
                  <a:lnTo>
                    <a:pt x="0" y="121366"/>
                  </a:lnTo>
                  <a:lnTo>
                    <a:pt x="68742" y="121366"/>
                  </a:lnTo>
                  <a:lnTo>
                    <a:pt x="68742" y="85815"/>
                  </a:lnTo>
                  <a:cubicBezTo>
                    <a:pt x="68740" y="71513"/>
                    <a:pt x="68731" y="49853"/>
                    <a:pt x="68729" y="35551"/>
                  </a:cubicBezTo>
                  <a:lnTo>
                    <a:pt x="68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49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437071"/>
              </a:innerShdw>
            </a:effectLst>
          </p:spPr>
          <p:txBody>
            <a:bodyPr spcFirstLastPara="1" wrap="square" lIns="900000" tIns="0" rIns="360000" bIns="0" anchor="ctr" anchorCtr="0">
              <a:noAutofit/>
            </a:bodyPr>
            <a:lstStyle/>
            <a:p>
              <a:pPr algn="ctr"/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Brecha entre tasa de actualización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pasivos judiciales y rendimiento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inversiones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y/o evolución de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los salarios</a:t>
              </a:r>
              <a:r>
                <a:rPr lang="es-ES" sz="2600" dirty="0">
                  <a:solidFill>
                    <a:schemeClr val="bg1"/>
                  </a:solidFill>
                </a:rPr>
                <a:t>.</a:t>
              </a:r>
              <a:endParaRPr lang="es-ES" sz="2600" dirty="0">
                <a:solidFill>
                  <a:schemeClr val="bg1"/>
                </a:solidFill>
                <a:ea typeface="Verdana" pitchFamily="34" charset="0"/>
              </a:endParaRPr>
            </a:p>
          </p:txBody>
        </p:sp>
        <p:sp>
          <p:nvSpPr>
            <p:cNvPr id="15" name="Google Shape;12430;p72"/>
            <p:cNvSpPr/>
            <p:nvPr/>
          </p:nvSpPr>
          <p:spPr>
            <a:xfrm>
              <a:off x="3639462" y="2141714"/>
              <a:ext cx="2653353" cy="4002084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2431;p72"/>
            <p:cNvSpPr/>
            <p:nvPr/>
          </p:nvSpPr>
          <p:spPr>
            <a:xfrm>
              <a:off x="2303879" y="2141714"/>
              <a:ext cx="3848919" cy="4002084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849E9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335657"/>
              </a:innerShdw>
            </a:effectLst>
          </p:spPr>
          <p:txBody>
            <a:bodyPr spcFirstLastPara="1" wrap="square" lIns="432000" tIns="0" rIns="720000" bIns="0" anchor="ctr" anchorCtr="0">
              <a:noAutofit/>
            </a:bodyPr>
            <a:lstStyle/>
            <a:p>
              <a:r>
                <a:rPr lang="es-ES" sz="3300" b="1" dirty="0">
                  <a:solidFill>
                    <a:schemeClr val="bg1"/>
                  </a:solidFill>
                  <a:ea typeface="Verdana" pitchFamily="34" charset="0"/>
                </a:rPr>
                <a:t>Un agravante de la situación…</a:t>
              </a:r>
            </a:p>
          </p:txBody>
        </p:sp>
        <p:grpSp>
          <p:nvGrpSpPr>
            <p:cNvPr id="17" name="Google Shape;13907;p76"/>
            <p:cNvGrpSpPr/>
            <p:nvPr/>
          </p:nvGrpSpPr>
          <p:grpSpPr>
            <a:xfrm>
              <a:off x="2695060" y="5158854"/>
              <a:ext cx="725785" cy="714328"/>
              <a:chOff x="683125" y="1955275"/>
              <a:chExt cx="299325" cy="294600"/>
            </a:xfrm>
            <a:solidFill>
              <a:schemeClr val="bg1"/>
            </a:solidFill>
          </p:grpSpPr>
          <p:sp>
            <p:nvSpPr>
              <p:cNvPr id="18" name="Google Shape;13908;p76"/>
              <p:cNvSpPr/>
              <p:nvPr/>
            </p:nvSpPr>
            <p:spPr>
              <a:xfrm>
                <a:off x="876875" y="1989925"/>
                <a:ext cx="528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553" extrusionOk="0">
                    <a:moveTo>
                      <a:pt x="1072" y="0"/>
                    </a:moveTo>
                    <a:cubicBezTo>
                      <a:pt x="473" y="0"/>
                      <a:pt x="64" y="473"/>
                      <a:pt x="64" y="1009"/>
                    </a:cubicBezTo>
                    <a:cubicBezTo>
                      <a:pt x="1" y="1229"/>
                      <a:pt x="158" y="1324"/>
                      <a:pt x="379" y="1324"/>
                    </a:cubicBezTo>
                    <a:cubicBezTo>
                      <a:pt x="568" y="1324"/>
                      <a:pt x="725" y="1166"/>
                      <a:pt x="725" y="977"/>
                    </a:cubicBezTo>
                    <a:cubicBezTo>
                      <a:pt x="725" y="788"/>
                      <a:pt x="883" y="631"/>
                      <a:pt x="1072" y="631"/>
                    </a:cubicBezTo>
                    <a:cubicBezTo>
                      <a:pt x="1261" y="631"/>
                      <a:pt x="1418" y="788"/>
                      <a:pt x="1418" y="977"/>
                    </a:cubicBezTo>
                    <a:cubicBezTo>
                      <a:pt x="1418" y="1103"/>
                      <a:pt x="1355" y="1198"/>
                      <a:pt x="1229" y="1292"/>
                    </a:cubicBezTo>
                    <a:cubicBezTo>
                      <a:pt x="914" y="1450"/>
                      <a:pt x="725" y="1796"/>
                      <a:pt x="725" y="2206"/>
                    </a:cubicBezTo>
                    <a:cubicBezTo>
                      <a:pt x="725" y="2395"/>
                      <a:pt x="883" y="2552"/>
                      <a:pt x="1072" y="2552"/>
                    </a:cubicBezTo>
                    <a:cubicBezTo>
                      <a:pt x="1261" y="2552"/>
                      <a:pt x="1418" y="2395"/>
                      <a:pt x="1418" y="2206"/>
                    </a:cubicBezTo>
                    <a:cubicBezTo>
                      <a:pt x="1418" y="2080"/>
                      <a:pt x="1481" y="1954"/>
                      <a:pt x="1544" y="1922"/>
                    </a:cubicBezTo>
                    <a:cubicBezTo>
                      <a:pt x="1891" y="1733"/>
                      <a:pt x="2111" y="1355"/>
                      <a:pt x="2111" y="1009"/>
                    </a:cubicBezTo>
                    <a:cubicBezTo>
                      <a:pt x="2111" y="410"/>
                      <a:pt x="1639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09;p76"/>
              <p:cNvSpPr/>
              <p:nvPr/>
            </p:nvSpPr>
            <p:spPr>
              <a:xfrm>
                <a:off x="683125" y="2058450"/>
                <a:ext cx="15990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7657" extrusionOk="0">
                    <a:moveTo>
                      <a:pt x="3245" y="693"/>
                    </a:moveTo>
                    <a:cubicBezTo>
                      <a:pt x="3812" y="693"/>
                      <a:pt x="4285" y="1166"/>
                      <a:pt x="4285" y="1702"/>
                    </a:cubicBezTo>
                    <a:cubicBezTo>
                      <a:pt x="4285" y="2269"/>
                      <a:pt x="3812" y="2710"/>
                      <a:pt x="3245" y="2710"/>
                    </a:cubicBezTo>
                    <a:cubicBezTo>
                      <a:pt x="2647" y="2710"/>
                      <a:pt x="2174" y="2269"/>
                      <a:pt x="2174" y="1702"/>
                    </a:cubicBezTo>
                    <a:cubicBezTo>
                      <a:pt x="2174" y="1166"/>
                      <a:pt x="2678" y="693"/>
                      <a:pt x="3245" y="693"/>
                    </a:cubicBezTo>
                    <a:close/>
                    <a:moveTo>
                      <a:pt x="3245" y="3434"/>
                    </a:moveTo>
                    <a:cubicBezTo>
                      <a:pt x="4569" y="3434"/>
                      <a:pt x="5671" y="4537"/>
                      <a:pt x="5671" y="5892"/>
                    </a:cubicBezTo>
                    <a:lnTo>
                      <a:pt x="5671" y="6994"/>
                    </a:lnTo>
                    <a:lnTo>
                      <a:pt x="788" y="6994"/>
                    </a:lnTo>
                    <a:lnTo>
                      <a:pt x="788" y="5892"/>
                    </a:lnTo>
                    <a:cubicBezTo>
                      <a:pt x="788" y="4537"/>
                      <a:pt x="1891" y="3434"/>
                      <a:pt x="3245" y="3434"/>
                    </a:cubicBezTo>
                    <a:close/>
                    <a:moveTo>
                      <a:pt x="3182" y="0"/>
                    </a:moveTo>
                    <a:cubicBezTo>
                      <a:pt x="2237" y="0"/>
                      <a:pt x="1418" y="788"/>
                      <a:pt x="1418" y="1733"/>
                    </a:cubicBezTo>
                    <a:cubicBezTo>
                      <a:pt x="1418" y="2206"/>
                      <a:pt x="1607" y="2678"/>
                      <a:pt x="1985" y="2993"/>
                    </a:cubicBezTo>
                    <a:cubicBezTo>
                      <a:pt x="819" y="3466"/>
                      <a:pt x="0" y="4569"/>
                      <a:pt x="0" y="5892"/>
                    </a:cubicBezTo>
                    <a:lnTo>
                      <a:pt x="0" y="7309"/>
                    </a:lnTo>
                    <a:cubicBezTo>
                      <a:pt x="126" y="7499"/>
                      <a:pt x="284" y="7656"/>
                      <a:pt x="441" y="7656"/>
                    </a:cubicBezTo>
                    <a:lnTo>
                      <a:pt x="6018" y="7656"/>
                    </a:lnTo>
                    <a:cubicBezTo>
                      <a:pt x="6238" y="7656"/>
                      <a:pt x="6396" y="7499"/>
                      <a:pt x="6396" y="7309"/>
                    </a:cubicBezTo>
                    <a:lnTo>
                      <a:pt x="6396" y="5892"/>
                    </a:lnTo>
                    <a:cubicBezTo>
                      <a:pt x="6396" y="4569"/>
                      <a:pt x="5545" y="3466"/>
                      <a:pt x="4411" y="2993"/>
                    </a:cubicBezTo>
                    <a:cubicBezTo>
                      <a:pt x="4758" y="2647"/>
                      <a:pt x="4978" y="2206"/>
                      <a:pt x="4978" y="1733"/>
                    </a:cubicBezTo>
                    <a:cubicBezTo>
                      <a:pt x="4978" y="788"/>
                      <a:pt x="4190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10;p76"/>
              <p:cNvSpPr/>
              <p:nvPr/>
            </p:nvSpPr>
            <p:spPr>
              <a:xfrm>
                <a:off x="824900" y="195527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662"/>
                    </a:moveTo>
                    <a:cubicBezTo>
                      <a:pt x="4505" y="662"/>
                      <a:pt x="5608" y="1765"/>
                      <a:pt x="5608" y="3119"/>
                    </a:cubicBezTo>
                    <a:cubicBezTo>
                      <a:pt x="5608" y="4442"/>
                      <a:pt x="4505" y="5545"/>
                      <a:pt x="3151" y="5545"/>
                    </a:cubicBezTo>
                    <a:cubicBezTo>
                      <a:pt x="2710" y="5545"/>
                      <a:pt x="2332" y="5451"/>
                      <a:pt x="1954" y="5230"/>
                    </a:cubicBezTo>
                    <a:cubicBezTo>
                      <a:pt x="1890" y="5199"/>
                      <a:pt x="1796" y="5199"/>
                      <a:pt x="1733" y="5199"/>
                    </a:cubicBezTo>
                    <a:lnTo>
                      <a:pt x="945" y="5388"/>
                    </a:lnTo>
                    <a:lnTo>
                      <a:pt x="1166" y="4694"/>
                    </a:lnTo>
                    <a:cubicBezTo>
                      <a:pt x="1229" y="4568"/>
                      <a:pt x="1166" y="4505"/>
                      <a:pt x="1134" y="4411"/>
                    </a:cubicBezTo>
                    <a:cubicBezTo>
                      <a:pt x="914" y="4033"/>
                      <a:pt x="756" y="3592"/>
                      <a:pt x="756" y="3119"/>
                    </a:cubicBezTo>
                    <a:cubicBezTo>
                      <a:pt x="725" y="1733"/>
                      <a:pt x="1827" y="662"/>
                      <a:pt x="3151" y="662"/>
                    </a:cubicBezTo>
                    <a:close/>
                    <a:moveTo>
                      <a:pt x="3182" y="0"/>
                    </a:moveTo>
                    <a:cubicBezTo>
                      <a:pt x="1449" y="0"/>
                      <a:pt x="95" y="1418"/>
                      <a:pt x="95" y="3119"/>
                    </a:cubicBezTo>
                    <a:cubicBezTo>
                      <a:pt x="95" y="3655"/>
                      <a:pt x="189" y="4190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15" y="6238"/>
                      <a:pt x="473" y="6238"/>
                    </a:cubicBezTo>
                    <a:lnTo>
                      <a:pt x="1764" y="5923"/>
                    </a:lnTo>
                    <a:cubicBezTo>
                      <a:pt x="2206" y="6144"/>
                      <a:pt x="2678" y="6238"/>
                      <a:pt x="3182" y="6238"/>
                    </a:cubicBezTo>
                    <a:cubicBezTo>
                      <a:pt x="4915" y="6238"/>
                      <a:pt x="6301" y="4820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11;p76"/>
              <p:cNvSpPr/>
              <p:nvPr/>
            </p:nvSpPr>
            <p:spPr>
              <a:xfrm>
                <a:off x="895000" y="205845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cubicBezTo>
                      <a:pt x="536" y="725"/>
                      <a:pt x="693" y="567"/>
                      <a:pt x="693" y="378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ES NECESARIO….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67"/>
          <p:cNvGrpSpPr/>
          <p:nvPr/>
        </p:nvGrpSpPr>
        <p:grpSpPr>
          <a:xfrm>
            <a:off x="4596904" y="2369946"/>
            <a:ext cx="3348626" cy="3338578"/>
            <a:chOff x="11005530" y="1796681"/>
            <a:chExt cx="4499762" cy="4499762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3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4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5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6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7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8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707890" y="1987230"/>
            <a:ext cx="2859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Favorece los estímulos a la prevención y cumplimiento de responsabilidades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34976" y="3593634"/>
            <a:ext cx="2859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Estructura de incentivos adecuada + instrumentos específicos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334976" y="5267338"/>
            <a:ext cx="337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Precios en función del riesgo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740125" y="5453240"/>
            <a:ext cx="24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Costos predecibles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228377" y="4351601"/>
            <a:ext cx="2637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Prestaciones dinerarias y en especie oportunas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8423981" y="2879665"/>
            <a:ext cx="282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15202" y="1778026"/>
            <a:ext cx="3421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Contingencias y prestaciones precisas y predeterminadas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Elipse 46"/>
          <p:cNvSpPr/>
          <p:nvPr/>
        </p:nvSpPr>
        <p:spPr>
          <a:xfrm rot="1417873">
            <a:off x="7326497" y="1439157"/>
            <a:ext cx="4327267" cy="255553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08910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COBERTURA EN CONTEXTO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89379"/>
              </p:ext>
            </p:extLst>
          </p:nvPr>
        </p:nvGraphicFramePr>
        <p:xfrm>
          <a:off x="329155" y="1541925"/>
          <a:ext cx="115381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543">
                  <a:extLst>
                    <a:ext uri="{9D8B030D-6E8A-4147-A177-3AD203B41FA5}">
                      <a16:colId xmlns:a16="http://schemas.microsoft.com/office/drawing/2014/main" val="1192856867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3736338555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2212761558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1398569853"/>
                    </a:ext>
                  </a:extLst>
                </a:gridCol>
              </a:tblGrid>
              <a:tr h="425266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PEA (22,2 M)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5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5622"/>
                  </a:ext>
                </a:extLst>
              </a:tr>
              <a:tr h="4252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335657"/>
                          </a:solidFill>
                          <a:latin typeface="+mn-lt"/>
                        </a:rPr>
                        <a:t>Ocupados</a:t>
                      </a:r>
                      <a:r>
                        <a:rPr lang="en-GB" sz="2400" b="1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n-GB" sz="2400" b="1">
                          <a:solidFill>
                            <a:srgbClr val="335657"/>
                          </a:solidFill>
                          <a:latin typeface="+mn-lt"/>
                        </a:rPr>
                        <a:t>(20,8 </a:t>
                      </a:r>
                      <a:r>
                        <a:rPr lang="en-GB" sz="2400" b="1" dirty="0">
                          <a:solidFill>
                            <a:srgbClr val="335657"/>
                          </a:solidFill>
                          <a:latin typeface="+mn-lt"/>
                        </a:rPr>
                        <a:t>M)</a:t>
                      </a:r>
                      <a:endParaRPr lang="en-US" sz="2400" b="1" dirty="0">
                        <a:solidFill>
                          <a:srgbClr val="335657"/>
                        </a:solidFill>
                        <a:latin typeface="+mn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Desocupados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04530"/>
                  </a:ext>
                </a:extLst>
              </a:tr>
              <a:tr h="70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Asalariados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(14,0 M)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Empleo Doméstico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Independientes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(5,4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600" b="1" i="0" u="none" strike="noStrike" kern="1200" dirty="0">
                        <a:solidFill>
                          <a:srgbClr val="005D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95334"/>
                  </a:ext>
                </a:extLst>
              </a:tr>
            </a:tbl>
          </a:graphicData>
        </a:graphic>
      </p:graphicFrame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329569"/>
              </p:ext>
            </p:extLst>
          </p:nvPr>
        </p:nvGraphicFramePr>
        <p:xfrm>
          <a:off x="354831" y="3276596"/>
          <a:ext cx="11512496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830" y="6389914"/>
            <a:ext cx="476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Trimestre 2023 - Estimación UART en base a SRT,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MTEySS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INDEC. </a:t>
            </a:r>
          </a:p>
        </p:txBody>
      </p:sp>
    </p:spTree>
    <p:extLst>
      <p:ext uri="{BB962C8B-B14F-4D97-AF65-F5344CB8AC3E}">
        <p14:creationId xmlns:p14="http://schemas.microsoft.com/office/powerpoint/2010/main" val="32928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112059" y="112059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9315" y="364483"/>
            <a:ext cx="11538172" cy="396000"/>
            <a:chOff x="354832" y="360000"/>
            <a:chExt cx="11538172" cy="396000"/>
          </a:xfrm>
        </p:grpSpPr>
        <p:sp>
          <p:nvSpPr>
            <p:cNvPr id="35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231415" y="1802688"/>
            <a:ext cx="6527370" cy="4709046"/>
            <a:chOff x="5026528" y="1802688"/>
            <a:chExt cx="6527370" cy="4709046"/>
          </a:xfrm>
          <a:effectLst>
            <a:outerShdw blurRad="101600" dir="13500000" sy="23000" kx="1200000" algn="br" rotWithShape="0">
              <a:prstClr val="black">
                <a:alpha val="10000"/>
              </a:prstClr>
            </a:outerShdw>
          </a:effectLst>
        </p:grpSpPr>
        <p:grpSp>
          <p:nvGrpSpPr>
            <p:cNvPr id="2" name="Grupo 1"/>
            <p:cNvGrpSpPr/>
            <p:nvPr/>
          </p:nvGrpSpPr>
          <p:grpSpPr>
            <a:xfrm>
              <a:off x="5026528" y="1802688"/>
              <a:ext cx="6509238" cy="4709046"/>
              <a:chOff x="5093763" y="1802688"/>
              <a:chExt cx="6509238" cy="470904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17847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763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5777487" y="1802688"/>
                <a:ext cx="5215036" cy="470904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0612" y="3330037"/>
              <a:ext cx="2103286" cy="16103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594" y="3378991"/>
              <a:ext cx="2085154" cy="1519875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9416570" y="2124635"/>
            <a:ext cx="2355411" cy="411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000" dirty="0">
                <a:solidFill>
                  <a:srgbClr val="E64D3E"/>
                </a:solidFill>
                <a:latin typeface="Calibri" panose="020F0502020204030204" pitchFamily="34" charset="0"/>
              </a:rPr>
              <a:t>CONDICIÓN</a:t>
            </a:r>
          </a:p>
          <a:p>
            <a:r>
              <a:rPr lang="en-US" sz="3000" b="1" i="1" dirty="0">
                <a:solidFill>
                  <a:srgbClr val="E64D3E"/>
                </a:solidFill>
                <a:latin typeface="Calibri" panose="020F0502020204030204" pitchFamily="34" charset="0"/>
              </a:rPr>
              <a:t>NECESARIA</a:t>
            </a:r>
            <a:endParaRPr lang="en-US" sz="3000" b="1" i="1" dirty="0">
              <a:solidFill>
                <a:srgbClr val="E64D3E"/>
              </a:solidFill>
            </a:endParaRPr>
          </a:p>
        </p:txBody>
      </p:sp>
      <p:sp>
        <p:nvSpPr>
          <p:cNvPr id="10" name="Corchetes 9"/>
          <p:cNvSpPr/>
          <p:nvPr/>
        </p:nvSpPr>
        <p:spPr>
          <a:xfrm>
            <a:off x="9211235" y="2017059"/>
            <a:ext cx="2941687" cy="4359760"/>
          </a:xfrm>
          <a:prstGeom prst="bracketPair">
            <a:avLst>
              <a:gd name="adj" fmla="val 4396"/>
            </a:avLst>
          </a:prstGeom>
          <a:ln>
            <a:solidFill>
              <a:srgbClr val="E6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4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0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005D62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bject 17"/>
          <p:cNvSpPr txBox="1"/>
          <p:nvPr/>
        </p:nvSpPr>
        <p:spPr>
          <a:xfrm>
            <a:off x="6696636" y="2155432"/>
            <a:ext cx="4660262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www.</a:t>
            </a:r>
            <a:r>
              <a:rPr lang="es-AR" sz="4400" b="1" spc="600" dirty="0">
                <a:solidFill>
                  <a:srgbClr val="FFFFFF"/>
                </a:solidFill>
                <a:latin typeface="Calibri"/>
                <a:cs typeface="Calibri"/>
              </a:rPr>
              <a:t>UART</a:t>
            </a: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.org.ar</a:t>
            </a:r>
            <a:endParaRPr sz="2600" spc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2E965F-854E-42C8-B369-8A29AA768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6454"/>
              </p:ext>
            </p:extLst>
          </p:nvPr>
        </p:nvGraphicFramePr>
        <p:xfrm>
          <a:off x="354831" y="1586122"/>
          <a:ext cx="11294102" cy="489023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8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51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1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3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1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INNOVACIÓN PERMANENTE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6 Tabla"/>
          <p:cNvGraphicFramePr>
            <a:graphicFrameLocks noGrp="1"/>
          </p:cNvGraphicFramePr>
          <p:nvPr/>
        </p:nvGraphicFramePr>
        <p:xfrm>
          <a:off x="314489" y="1480871"/>
          <a:ext cx="11538175" cy="514458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240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46549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3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D2CA6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D2CA6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lang="es-A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2F2B5D-C694-46C4-B086-B66F3C092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PREVENCIÓN. ROLES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61299" y="2250429"/>
            <a:ext cx="2705700" cy="1551238"/>
            <a:chOff x="861299" y="2250429"/>
            <a:chExt cx="2705700" cy="1551238"/>
          </a:xfrm>
        </p:grpSpPr>
        <p:sp>
          <p:nvSpPr>
            <p:cNvPr id="48" name="TextBox 25"/>
            <p:cNvSpPr txBox="1"/>
            <p:nvPr/>
          </p:nvSpPr>
          <p:spPr>
            <a:xfrm>
              <a:off x="949808" y="2250429"/>
              <a:ext cx="2617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938C2D"/>
                  </a:solidFill>
                </a:rPr>
                <a:t>EMPLEADOR</a:t>
              </a: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861299" y="2786004"/>
              <a:ext cx="26912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DEBER DE SEGURIDAD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Cumplir con las normas de higiene y seguridad, generales y específicas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00421" y="4446177"/>
            <a:ext cx="2781211" cy="1553021"/>
            <a:chOff x="900421" y="4446177"/>
            <a:chExt cx="2781211" cy="1553021"/>
          </a:xfrm>
        </p:grpSpPr>
        <p:sp>
          <p:nvSpPr>
            <p:cNvPr id="51" name="TextBox 28"/>
            <p:cNvSpPr txBox="1"/>
            <p:nvPr/>
          </p:nvSpPr>
          <p:spPr>
            <a:xfrm>
              <a:off x="900421" y="4446177"/>
              <a:ext cx="2781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437071"/>
                  </a:solidFill>
                </a:rPr>
                <a:t>TRABAJADOR</a:t>
              </a:r>
            </a:p>
          </p:txBody>
        </p:sp>
        <p:sp>
          <p:nvSpPr>
            <p:cNvPr id="53" name="Rectangle 34"/>
            <p:cNvSpPr/>
            <p:nvPr/>
          </p:nvSpPr>
          <p:spPr>
            <a:xfrm>
              <a:off x="949809" y="4983535"/>
              <a:ext cx="2694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NORMAS ESPECIFICAS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Realización de exámenes médicos, utilización de EPP, capacitación, denuncias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53553" y="2250429"/>
            <a:ext cx="2496741" cy="907484"/>
            <a:chOff x="8368095" y="2410274"/>
            <a:chExt cx="2496741" cy="907484"/>
          </a:xfrm>
        </p:grpSpPr>
        <p:sp>
          <p:nvSpPr>
            <p:cNvPr id="49" name="TextBox 26"/>
            <p:cNvSpPr txBox="1"/>
            <p:nvPr/>
          </p:nvSpPr>
          <p:spPr>
            <a:xfrm>
              <a:off x="8368095" y="2410274"/>
              <a:ext cx="1695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849E9F"/>
                  </a:solidFill>
                </a:rPr>
                <a:t>ESTADO</a:t>
              </a:r>
            </a:p>
          </p:txBody>
        </p:sp>
        <p:sp>
          <p:nvSpPr>
            <p:cNvPr id="54" name="Rectangle 41"/>
            <p:cNvSpPr/>
            <p:nvPr/>
          </p:nvSpPr>
          <p:spPr>
            <a:xfrm>
              <a:off x="8368095" y="2948426"/>
              <a:ext cx="2496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REGULAR Y FISCALIZAR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53553" y="4451822"/>
            <a:ext cx="3269825" cy="1332906"/>
            <a:chOff x="8368095" y="4439345"/>
            <a:chExt cx="3269825" cy="1332906"/>
          </a:xfrm>
        </p:grpSpPr>
        <p:sp>
          <p:nvSpPr>
            <p:cNvPr id="50" name="TextBox 27"/>
            <p:cNvSpPr txBox="1"/>
            <p:nvPr/>
          </p:nvSpPr>
          <p:spPr>
            <a:xfrm>
              <a:off x="8368095" y="4439345"/>
              <a:ext cx="94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938C2D"/>
                  </a:solidFill>
                </a:rPr>
                <a:t>ART</a:t>
              </a: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8368095" y="4972032"/>
              <a:ext cx="32698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ASESORAMIENTO Y ASISTENCIA 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TECNICA conforme reglamentación específica de SRT</a:t>
              </a:r>
            </a:p>
          </p:txBody>
        </p:sp>
      </p:grpSp>
      <p:grpSp>
        <p:nvGrpSpPr>
          <p:cNvPr id="62" name="Group 376"/>
          <p:cNvGrpSpPr/>
          <p:nvPr/>
        </p:nvGrpSpPr>
        <p:grpSpPr>
          <a:xfrm rot="10800000">
            <a:off x="5996699" y="1826444"/>
            <a:ext cx="2002269" cy="2002268"/>
            <a:chOff x="-1" y="-1"/>
            <a:chExt cx="1659721" cy="1659720"/>
          </a:xfrm>
        </p:grpSpPr>
        <p:sp>
          <p:nvSpPr>
            <p:cNvPr id="64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8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" name="Shape 384"/>
          <p:cNvSpPr/>
          <p:nvPr/>
        </p:nvSpPr>
        <p:spPr>
          <a:xfrm rot="10800000" flipH="1">
            <a:off x="6418110" y="4311784"/>
            <a:ext cx="1443563" cy="1444455"/>
          </a:xfrm>
          <a:prstGeom prst="ellipse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90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grpSp>
        <p:nvGrpSpPr>
          <p:cNvPr id="28" name="Group 404"/>
          <p:cNvGrpSpPr/>
          <p:nvPr/>
        </p:nvGrpSpPr>
        <p:grpSpPr>
          <a:xfrm>
            <a:off x="3970538" y="1846178"/>
            <a:ext cx="1973731" cy="1973733"/>
            <a:chOff x="0" y="0"/>
            <a:chExt cx="1938821" cy="1938821"/>
          </a:xfrm>
        </p:grpSpPr>
        <p:sp>
          <p:nvSpPr>
            <p:cNvPr id="39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38C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" name="Group 376"/>
          <p:cNvGrpSpPr/>
          <p:nvPr/>
        </p:nvGrpSpPr>
        <p:grpSpPr>
          <a:xfrm>
            <a:off x="3991552" y="3886497"/>
            <a:ext cx="1952718" cy="1952717"/>
            <a:chOff x="0" y="0"/>
            <a:chExt cx="1659719" cy="1659718"/>
          </a:xfrm>
        </p:grpSpPr>
        <p:sp>
          <p:nvSpPr>
            <p:cNvPr id="45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37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" name="Group 404"/>
          <p:cNvGrpSpPr/>
          <p:nvPr/>
        </p:nvGrpSpPr>
        <p:grpSpPr>
          <a:xfrm rot="10800000">
            <a:off x="6010322" y="3906403"/>
            <a:ext cx="1973731" cy="1973733"/>
            <a:chOff x="0" y="0"/>
            <a:chExt cx="1938821" cy="1938821"/>
          </a:xfrm>
        </p:grpSpPr>
        <p:sp>
          <p:nvSpPr>
            <p:cNvPr id="57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2CA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791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LAS ACCIONES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PREVENCIÓN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427776"/>
              </p:ext>
            </p:extLst>
          </p:nvPr>
        </p:nvGraphicFramePr>
        <p:xfrm>
          <a:off x="519234" y="1730878"/>
          <a:ext cx="10924611" cy="476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098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7E4DC-FABA-442B-A467-3B36EA5B8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5E872-B325-4F8A-B116-1EF94BFD677B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bad92d0a-7fb6-46ed-9223-35a6aa3dd2a9"/>
    <ds:schemaRef ds:uri="http://schemas.microsoft.com/office/infopath/2007/PartnerControls"/>
    <ds:schemaRef ds:uri="f08c7361-fd72-4c76-babe-9542d79ed0a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24BE71-116D-41C2-B254-7327C3A2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10204</TotalTime>
  <Words>2932</Words>
  <Application>Microsoft Office PowerPoint</Application>
  <PresentationFormat>Panorámica</PresentationFormat>
  <Paragraphs>670</Paragraphs>
  <Slides>41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Gadugi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estudioinma@gmail.com</dc:creator>
  <cp:lastModifiedBy>Victoria Holzmann</cp:lastModifiedBy>
  <cp:revision>1197</cp:revision>
  <cp:lastPrinted>2021-06-20T04:09:38Z</cp:lastPrinted>
  <dcterms:created xsi:type="dcterms:W3CDTF">2021-06-11T05:57:00Z</dcterms:created>
  <dcterms:modified xsi:type="dcterms:W3CDTF">2023-11-13T15:38:19Z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0x010100500DD1F347D02E4EBE37854F1C4D5DEC</vt:lpwstr>
  </property>
</Properties>
</file>