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56" r:id="rId5"/>
    <p:sldId id="258" r:id="rId6"/>
    <p:sldId id="257" r:id="rId7"/>
    <p:sldId id="341" r:id="rId8"/>
    <p:sldId id="260" r:id="rId9"/>
    <p:sldId id="261" r:id="rId10"/>
    <p:sldId id="262" r:id="rId11"/>
    <p:sldId id="263" r:id="rId12"/>
    <p:sldId id="340" r:id="rId13"/>
    <p:sldId id="264" r:id="rId14"/>
    <p:sldId id="335" r:id="rId15"/>
    <p:sldId id="336" r:id="rId16"/>
    <p:sldId id="337" r:id="rId17"/>
    <p:sldId id="338" r:id="rId18"/>
    <p:sldId id="269" r:id="rId19"/>
    <p:sldId id="270" r:id="rId20"/>
    <p:sldId id="272" r:id="rId21"/>
    <p:sldId id="273" r:id="rId22"/>
    <p:sldId id="313" r:id="rId23"/>
    <p:sldId id="274" r:id="rId24"/>
    <p:sldId id="275" r:id="rId25"/>
    <p:sldId id="276" r:id="rId26"/>
    <p:sldId id="277" r:id="rId27"/>
    <p:sldId id="278" r:id="rId28"/>
    <p:sldId id="279" r:id="rId29"/>
    <p:sldId id="318" r:id="rId30"/>
    <p:sldId id="332" r:id="rId31"/>
    <p:sldId id="324" r:id="rId32"/>
    <p:sldId id="333" r:id="rId33"/>
    <p:sldId id="320" r:id="rId34"/>
    <p:sldId id="334" r:id="rId35"/>
    <p:sldId id="294" r:id="rId36"/>
    <p:sldId id="322" r:id="rId37"/>
    <p:sldId id="312" r:id="rId38"/>
    <p:sldId id="286" r:id="rId39"/>
    <p:sldId id="287" r:id="rId40"/>
    <p:sldId id="339" r:id="rId41"/>
    <p:sldId id="289" r:id="rId42"/>
    <p:sldId id="325" r:id="rId43"/>
    <p:sldId id="291" r:id="rId44"/>
    <p:sldId id="296" r:id="rId45"/>
    <p:sldId id="299" r:id="rId46"/>
    <p:sldId id="300" r:id="rId47"/>
    <p:sldId id="301" r:id="rId48"/>
    <p:sldId id="302" r:id="rId49"/>
    <p:sldId id="375" r:id="rId50"/>
    <p:sldId id="330" r:id="rId51"/>
    <p:sldId id="331" r:id="rId52"/>
    <p:sldId id="306" r:id="rId53"/>
    <p:sldId id="307" r:id="rId54"/>
    <p:sldId id="309" r:id="rId55"/>
    <p:sldId id="327" r:id="rId56"/>
    <p:sldId id="31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00101"/>
    <a:srgbClr val="FFD966"/>
    <a:srgbClr val="ED7D31"/>
    <a:srgbClr val="FFC000"/>
    <a:srgbClr val="70AD47"/>
    <a:srgbClr val="C00000"/>
    <a:srgbClr val="5B9BD5"/>
    <a:srgbClr val="BAD5ED"/>
    <a:srgbClr val="87B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462" autoAdjust="0"/>
  </p:normalViewPr>
  <p:slideViewPr>
    <p:cSldViewPr snapToGrid="0">
      <p:cViewPr>
        <p:scale>
          <a:sx n="60" d="100"/>
          <a:sy n="60" d="100"/>
        </p:scale>
        <p:origin x="146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69224321598054E-2"/>
          <c:y val="6.3259196309517401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TRABAJADORES</c:v>
                </c:pt>
              </c:strCache>
            </c:strRef>
          </c:tx>
          <c:spPr>
            <a:ln w="40619">
              <a:solidFill>
                <a:srgbClr val="43707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EF-4475-AECB-06D0BD0853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EF-4475-AECB-06D0BD08538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CEEF-4475-AECB-06D0BD08538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437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CEEF-4475-AECB-06D0BD08538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CEEF-4475-AECB-06D0BD08538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solidFill>
                  <a:srgbClr val="43707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CEEF-4475-AECB-06D0BD085380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101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EEF-4475-AECB-06D0BD085380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33-CEEF-4475-AECB-06D0BD085380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EEF-4475-AECB-06D0BD085380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7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8-CEEF-4475-AECB-06D0BD085380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7A-6543-4B37-8B28-9BDD64AFD90F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A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C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D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E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F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40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8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B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D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80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1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4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5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7-353D-49BC-91D7-86E0B1A69CF6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89-37C9-4F0A-BAE1-8B640FCF8BAB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8B-E1D5-440F-B82A-1E4D9941D9B1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C738-4900-B382-C71E4F0F6333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E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0-DAF3-478D-9534-9E45B42A7CBF}"/>
              </c:ext>
            </c:extLst>
          </c:dPt>
          <c:dPt>
            <c:idx val="30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3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4-5F3B-4791-8B45-C114C190E5A0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-0.14475741594465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F-4475-AECB-06D0BD085380}"/>
                </c:ext>
              </c:extLst>
            </c:dLbl>
            <c:dLbl>
              <c:idx val="65"/>
              <c:layout>
                <c:manualLayout>
                  <c:x val="-2.6847519828232289E-2"/>
                  <c:y val="-0.14001127115958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F-4475-AECB-06D0BD085380}"/>
                </c:ext>
              </c:extLst>
            </c:dLbl>
            <c:dLbl>
              <c:idx val="307"/>
              <c:layout>
                <c:manualLayout>
                  <c:x val="-1.6406628142040266E-16"/>
                  <c:y val="-9.966904048648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5F3B-4791-8B45-C114C190E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Sheet1!$H$1:$LC$1</c:f>
              <c:strCache>
                <c:ptCount val="28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</c:strCache>
            </c:strRef>
          </c:cat>
          <c:val>
            <c:numRef>
              <c:f>Sheet1!$H$2:$LC$2</c:f>
              <c:numCache>
                <c:formatCode>#,##0</c:formatCode>
                <c:ptCount val="308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 formatCode="_(* #,##0_);_(* \(#,##0\);_(* &quot;-&quot;??_);_(@_)">
                  <c:v>9987479</c:v>
                </c:pt>
                <c:pt idx="253" formatCode="_(* #,##0_);_(* \(#,##0\);_(* &quot;-&quot;??_);_(@_)">
                  <c:v>9961738</c:v>
                </c:pt>
                <c:pt idx="254" formatCode="_(* #,##0_);_(* \(#,##0\);_(* &quot;-&quot;??_);_(@_)">
                  <c:v>9957105</c:v>
                </c:pt>
                <c:pt idx="255" formatCode="_(* #,##0_);_(* \(#,##0\);_(* &quot;-&quot;??_);_(@_)">
                  <c:v>9983361</c:v>
                </c:pt>
                <c:pt idx="256" formatCode="_(* #,##0_);_(* \(#,##0\);_(* &quot;-&quot;??_);_(@_)">
                  <c:v>9939988</c:v>
                </c:pt>
                <c:pt idx="257" formatCode="_(* #,##0_);_(* \(#,##0\);_(* &quot;-&quot;??_);_(@_)">
                  <c:v>9900585</c:v>
                </c:pt>
                <c:pt idx="258" formatCode="_(* #,##0_);_(* \(#,##0\);_(* &quot;-&quot;??_);_(@_)">
                  <c:v>9886526</c:v>
                </c:pt>
                <c:pt idx="259" formatCode="_(* #,##0_);_(* \(#,##0\);_(* &quot;-&quot;??_);_(@_)">
                  <c:v>9884157</c:v>
                </c:pt>
                <c:pt idx="260" formatCode="_(* #,##0_);_(* \(#,##0\);_(* &quot;-&quot;??_);_(@_)">
                  <c:v>9895101</c:v>
                </c:pt>
                <c:pt idx="261" formatCode="_(* #,##0_);_(* \(#,##0\);_(* &quot;-&quot;??_);_(@_)">
                  <c:v>9840622</c:v>
                </c:pt>
                <c:pt idx="262" formatCode="_(* #,##0_);_(* \(#,##0\);_(* &quot;-&quot;??_);_(@_)">
                  <c:v>9875822</c:v>
                </c:pt>
                <c:pt idx="263" formatCode="_(* #,##0_);_(* \(#,##0\);_(* &quot;-&quot;??_);_(@_)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 formatCode="_(* #,##0_);_(* \(#,##0\);_(* &quot;-&quot;??_);_(@_)">
                  <c:v>9807121</c:v>
                </c:pt>
                <c:pt idx="268" formatCode="_(* #,##0_);_(* \(#,##0\);_(* &quot;-&quot;??_);_(@_)">
                  <c:v>9806512</c:v>
                </c:pt>
                <c:pt idx="269" formatCode="_(* #,##0_);_(* \(#,##0\);_(* &quot;-&quot;??_);_(@_)">
                  <c:v>9758058</c:v>
                </c:pt>
                <c:pt idx="270" formatCode="_(* #,##0_);_(* \(#,##0\);_(* &quot;-&quot;??_);_(@_)">
                  <c:v>9782403</c:v>
                </c:pt>
                <c:pt idx="271" formatCode="_ * #,##0_ ;_ * \-#,##0_ ;_ * &quot;-&quot;??_ ;_ @_ ">
                  <c:v>9792455</c:v>
                </c:pt>
                <c:pt idx="272" formatCode="_ * #,##0_ ;_ * \-#,##0_ ;_ * &quot;-&quot;??_ ;_ @_ ">
                  <c:v>9811459</c:v>
                </c:pt>
                <c:pt idx="273" formatCode="_(* #,##0_);_(* \(#,##0\);_(* &quot;-&quot;??_);_(@_)">
                  <c:v>9772435</c:v>
                </c:pt>
                <c:pt idx="274" formatCode="_ * #,##0_ ;_ * \-#,##0_ ;_ * &quot;-&quot;??_ ;_ @_ ">
                  <c:v>9824316</c:v>
                </c:pt>
                <c:pt idx="275" formatCode="_ * #,##0_ ;_ * \-#,##0_ ;_ * &quot;-&quot;??_ ;_ @_ 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>
                  <c:v>9937430</c:v>
                </c:pt>
                <c:pt idx="301" formatCode="_(* #,##0_);_(* \(#,##0\);_(* &quot;-&quot;??_);_(@_)">
                  <c:v>9949896</c:v>
                </c:pt>
                <c:pt idx="302" formatCode="_(* #,##0_);_(* \(#,##0\);_(* &quot;-&quot;??_);_(@_)">
                  <c:v>9972204</c:v>
                </c:pt>
                <c:pt idx="303" formatCode="_(* #,##0_);_(* \(#,##0\);_(* &quot;-&quot;??_);_(@_)">
                  <c:v>10059363</c:v>
                </c:pt>
                <c:pt idx="304" formatCode="_(* #,##0_);_(* \(#,##0\);_(* &quot;-&quot;??_);_(@_)">
                  <c:v>10040650.835206257</c:v>
                </c:pt>
                <c:pt idx="305" formatCode="_(* #,##0_);_(* \(#,##0\);_(* &quot;-&quot;??_);_(@_)">
                  <c:v>10075588.148398444</c:v>
                </c:pt>
                <c:pt idx="306" formatCode="_(* #,##0_);_(* \(#,##0\);_(* &quot;-&quot;??_);_(@_)">
                  <c:v>10087296</c:v>
                </c:pt>
                <c:pt idx="307" formatCode="_(* #,##0_);_(* \(#,##0\);_(* &quot;-&quot;??_);_(@_)">
                  <c:v>10142128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2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1024"/>
        <c:axId val="13248256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EMPLEADORES</c:v>
                </c:pt>
              </c:strCache>
            </c:strRef>
          </c:tx>
          <c:spPr>
            <a:ln w="40619">
              <a:solidFill>
                <a:srgbClr val="FFD96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45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46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47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48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49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4A-CEEF-4475-AECB-06D0BD08538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4C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4D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4E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4F-CEEF-4475-AECB-06D0BD085380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1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52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53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54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55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56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57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58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59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5A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5B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5C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5D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5E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5F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0-CEEF-4475-AECB-06D0BD08538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1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63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FFD9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CEEF-4475-AECB-06D0BD085380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67-CEEF-4475-AECB-06D0BD085380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69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6B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6C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6D-CEEF-4475-AECB-06D0BD08538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6E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6F-CEEF-4475-AECB-06D0BD08538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0-CEEF-4475-AECB-06D0BD08538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1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CEEF-4475-AECB-06D0BD08538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4-CEEF-4475-AECB-06D0BD085380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CEEF-4475-AECB-06D0BD085380}"/>
              </c:ext>
            </c:extLst>
          </c:dPt>
          <c:dPt>
            <c:idx val="262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8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CEEF-4475-AECB-06D0BD085380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7F-CEEF-4475-AECB-06D0BD085380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1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3-CEEF-4475-AECB-06D0BD085380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5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6-CEEF-4475-AECB-06D0BD085380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7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8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9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A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B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C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9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C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E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7F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2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5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6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8-353D-49BC-91D7-86E0B1A69CF6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8A-37C9-4F0A-BAE1-8B640FCF8BAB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8C-E1D5-440F-B82A-1E4D9941D9B1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8E-774E-45FF-87B5-45B55E071F39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F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1-DAF3-478D-9534-9E45B42A7CBF}"/>
              </c:ext>
            </c:extLst>
          </c:dPt>
          <c:dPt>
            <c:idx val="30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2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5-5F3B-4791-8B45-C114C190E5A0}"/>
              </c:ext>
            </c:extLst>
          </c:dPt>
          <c:dLbls>
            <c:dLbl>
              <c:idx val="0"/>
              <c:layout>
                <c:manualLayout>
                  <c:x val="-8.9491732760774156E-3"/>
                  <c:y val="0.10441518527155422"/>
                </c:manualLayout>
              </c:layout>
              <c:tx>
                <c:rich>
                  <a:bodyPr/>
                  <a:lstStyle/>
                  <a:p>
                    <a:fld id="{B38CC0E2-2378-480D-99B7-B1905CB2EBBB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3-CEEF-4475-AECB-06D0BD085380}"/>
                </c:ext>
              </c:extLst>
            </c:dLbl>
            <c:dLbl>
              <c:idx val="65"/>
              <c:layout>
                <c:manualLayout>
                  <c:x val="-5.1457746337445161E-2"/>
                  <c:y val="0.10916133005662479"/>
                </c:manualLayout>
              </c:layout>
              <c:tx>
                <c:rich>
                  <a:bodyPr/>
                  <a:lstStyle/>
                  <a:p>
                    <a:fld id="{65D3896C-DF8A-46A6-A940-FEFED93C2B83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4-CEEF-4475-AECB-06D0BD085380}"/>
                </c:ext>
              </c:extLst>
            </c:dLbl>
            <c:dLbl>
              <c:idx val="307"/>
              <c:layout>
                <c:manualLayout>
                  <c:x val="0"/>
                  <c:y val="0.12102669201930144"/>
                </c:manualLayout>
              </c:layout>
              <c:tx>
                <c:rich>
                  <a:bodyPr/>
                  <a:lstStyle/>
                  <a:p>
                    <a:fld id="{10B8BC98-17C2-40CF-9880-51B66C84DB39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95-5F3B-4791-8B45-C114C190E5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Sheet1!$H$1:$LC$1</c:f>
              <c:strCache>
                <c:ptCount val="28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</c:strCache>
            </c:strRef>
          </c:cat>
          <c:val>
            <c:numRef>
              <c:f>Sheet1!$H$3:$LC$3</c:f>
              <c:numCache>
                <c:formatCode>_(* #,##0_);_(* \(#,##0\);_(* "-"??_);_(@_)</c:formatCode>
                <c:ptCount val="308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 formatCode="#,##0">
                  <c:v>1030122</c:v>
                </c:pt>
                <c:pt idx="269">
                  <c:v>1032479</c:v>
                </c:pt>
                <c:pt idx="270" formatCode="General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 formatCode="_ * #,##0_ ;_ * \-#,##0_ ;_ * &quot;-&quot;??_ ;_ @_ 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>
                  <c:v>1022278</c:v>
                </c:pt>
                <c:pt idx="301">
                  <c:v>1019885</c:v>
                </c:pt>
                <c:pt idx="302" formatCode="_ * #,##0_ ;_ * \-#,##0_ ;_ * &quot;-&quot;??_ ;_ @_ ">
                  <c:v>1019416</c:v>
                </c:pt>
                <c:pt idx="303" formatCode="_ * #,##0_ ;_ * \-#,##0_ ;_ * &quot;-&quot;??_ ;_ @_ ">
                  <c:v>1019646</c:v>
                </c:pt>
                <c:pt idx="304" formatCode="_ * #,##0_ ;_ * \-#,##0_ ;_ * &quot;-&quot;??_ ;_ @_ ">
                  <c:v>1024141.4593014681</c:v>
                </c:pt>
                <c:pt idx="305" formatCode="_ * #,##0_ ;_ * \-#,##0_ ;_ * &quot;-&quot;??_ ;_ @_ ">
                  <c:v>1027062.4134604399</c:v>
                </c:pt>
                <c:pt idx="306" formatCode="_ * #,##0_ ;_ * \-#,##0_ ;_ * &quot;-&quot;??_ ;_ @_ ">
                  <c:v>1028128</c:v>
                </c:pt>
                <c:pt idx="307" formatCode="_ * #,##0_ ;_ * \-#,##0_ ;_ * &quot;-&quot;??_ ;_ @_ ">
                  <c:v>1031829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E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4096"/>
        <c:axId val="132502272"/>
      </c:lineChart>
      <c:dateAx>
        <c:axId val="132481024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32482560"/>
        <c:crosses val="autoZero"/>
        <c:auto val="0"/>
        <c:lblOffset val="100"/>
        <c:baseTimeUnit val="days"/>
        <c:majorUnit val="25"/>
        <c:minorUnit val="4"/>
      </c:dateAx>
      <c:valAx>
        <c:axId val="1324825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1024"/>
        <c:crosses val="autoZero"/>
        <c:crossBetween val="between"/>
      </c:valAx>
      <c:catAx>
        <c:axId val="1324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2272"/>
        <c:crosses val="autoZero"/>
        <c:auto val="1"/>
        <c:lblAlgn val="ctr"/>
        <c:lblOffset val="100"/>
        <c:noMultiLvlLbl val="0"/>
      </c:catAx>
      <c:valAx>
        <c:axId val="132502272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4096"/>
        <c:crosses val="max"/>
        <c:crossBetween val="between"/>
        <c:majorUnit val="25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6189348164233E-4"/>
          <c:y val="0.1045486770643782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4.027393371037627E-2"/>
                  <c:y val="-4.1125493372275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6"/>
              <c:layout>
                <c:manualLayout>
                  <c:x val="-3.8764630414654597E-2"/>
                  <c:y val="1.9809216796537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0"/>
                  <c:y val="-1.9572607979743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alícuota'!$B$2:$B$19</c:f>
              <c:numCache>
                <c:formatCode>General</c:formatCode>
                <c:ptCount val="18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 formatCode="#,##0.00">
                  <c:v>79637.794371113123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alícuota'!$C$2:$C$19</c:f>
              <c:numCache>
                <c:formatCode>General</c:formatCode>
                <c:ptCount val="18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9000169070388"/>
          <c:y val="3.4300906039341911E-2"/>
          <c:w val="0.874606774086919"/>
          <c:h val="0.72361022908906514"/>
        </c:manualLayout>
      </c:layout>
      <c:areaChart>
        <c:grouping val="stacked"/>
        <c:varyColors val="0"/>
        <c:ser>
          <c:idx val="0"/>
          <c:order val="2"/>
          <c:tx>
            <c:strRef>
              <c:f>'8 - Datos'!$D$1</c:f>
              <c:strCache>
                <c:ptCount val="1"/>
                <c:pt idx="0">
                  <c:v>Siniestros (s/ COVID)</c:v>
                </c:pt>
              </c:strCache>
            </c:strRef>
          </c:tx>
          <c:spPr>
            <a:solidFill>
              <a:srgbClr val="A7CF8D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640552777792349E-3"/>
                  <c:y val="-0.1701284898714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830-9DEF-C3959F7EB3C7}"/>
                </c:ext>
              </c:extLst>
            </c:dLbl>
            <c:dLbl>
              <c:idx val="1"/>
              <c:layout>
                <c:manualLayout>
                  <c:x val="2.4005809255985017E-2"/>
                  <c:y val="-0.1566599648742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3-4830-9DEF-C3959F7EB3C7}"/>
                </c:ext>
              </c:extLst>
            </c:dLbl>
            <c:dLbl>
              <c:idx val="2"/>
              <c:layout>
                <c:manualLayout>
                  <c:x val="-2.1487623359793505E-2"/>
                  <c:y val="-7.7648979557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3-4830-9DEF-C3959F7EB3C7}"/>
                </c:ext>
              </c:extLst>
            </c:dLbl>
            <c:dLbl>
              <c:idx val="3"/>
              <c:layout>
                <c:manualLayout>
                  <c:x val="1.0943034146877718E-3"/>
                  <c:y val="-3.03786841756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3-4830-9DEF-C3959F7EB3C7}"/>
                </c:ext>
              </c:extLst>
            </c:dLbl>
            <c:dLbl>
              <c:idx val="6"/>
              <c:layout>
                <c:manualLayout>
                  <c:x val="-7.3600075808192391E-3"/>
                  <c:y val="-6.659417326909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3-4830-9DEF-C3959F7EB3C7}"/>
                </c:ext>
              </c:extLst>
            </c:dLbl>
            <c:dLbl>
              <c:idx val="7"/>
              <c:layout>
                <c:manualLayout>
                  <c:x val="1.3920127252360667E-3"/>
                  <c:y val="-5.40939016657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3-4830-9DEF-C3959F7EB3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3-4830-9DEF-C3959F7EB3C7}"/>
                </c:ext>
              </c:extLst>
            </c:dLbl>
            <c:dLbl>
              <c:idx val="9"/>
              <c:layout>
                <c:manualLayout>
                  <c:x val="2.1733666463717598E-2"/>
                  <c:y val="-7.902412430148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3-4830-9DEF-C3959F7EB3C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3-4830-9DEF-C3959F7EB3C7}"/>
                </c:ext>
              </c:extLst>
            </c:dLbl>
            <c:dLbl>
              <c:idx val="12"/>
              <c:layout>
                <c:manualLayout>
                  <c:x val="-1.4575605584440795E-2"/>
                  <c:y val="-9.286362069809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3-4830-9DEF-C3959F7EB3C7}"/>
                </c:ext>
              </c:extLst>
            </c:dLbl>
            <c:dLbl>
              <c:idx val="14"/>
              <c:layout>
                <c:manualLayout>
                  <c:x val="3.9754961167304268E-3"/>
                  <c:y val="-8.811523092208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3-4830-9DEF-C3959F7EB3C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8.780194882795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2-4BB6-B6D8-23659C60A0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BB6-B6D8-23659C60A051}"/>
                </c:ext>
              </c:extLst>
            </c:dLbl>
            <c:dLbl>
              <c:idx val="18"/>
              <c:layout>
                <c:manualLayout>
                  <c:x val="0"/>
                  <c:y val="-9.532783015606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2-4BB6-B6D8-23659C60A051}"/>
                </c:ext>
              </c:extLst>
            </c:dLbl>
            <c:dLbl>
              <c:idx val="19"/>
              <c:layout>
                <c:manualLayout>
                  <c:x val="1.7697868375999511E-2"/>
                  <c:y val="-0.1279399825778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B2-4BB6-B6D8-23659C60A0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B2-4BB6-B6D8-23659C60A051}"/>
                </c:ext>
              </c:extLst>
            </c:dLbl>
            <c:dLbl>
              <c:idx val="22"/>
              <c:layout>
                <c:manualLayout>
                  <c:x val="-3.2177942501817294E-3"/>
                  <c:y val="-0.1179054741404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B2-4BB6-B6D8-23659C60A0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B2-4BB6-B6D8-23659C60A051}"/>
                </c:ext>
              </c:extLst>
            </c:dLbl>
            <c:dLbl>
              <c:idx val="24"/>
              <c:layout>
                <c:manualLayout>
                  <c:x val="0"/>
                  <c:y val="-9.031057593732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B2-4BB6-B6D8-23659C60A0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B2-4BB6-B6D8-23659C60A051}"/>
                </c:ext>
              </c:extLst>
            </c:dLbl>
            <c:dLbl>
              <c:idx val="26"/>
              <c:layout>
                <c:manualLayout>
                  <c:x val="6.4355885003635769E-3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B2-4BB6-B6D8-23659C60A051}"/>
                </c:ext>
              </c:extLst>
            </c:dLbl>
            <c:dLbl>
              <c:idx val="29"/>
              <c:layout>
                <c:manualLayout>
                  <c:x val="0"/>
                  <c:y val="-0.1003450843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B2-4BB6-B6D8-23659C60A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>
                    <a:solidFill>
                      <a:srgbClr val="557C38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Datos'!$A$2:$A$31</c:f>
              <c:numCache>
                <c:formatCode>mmm\-yy</c:formatCode>
                <c:ptCount val="3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</c:numCache>
            </c:numRef>
          </c:cat>
          <c:val>
            <c:numRef>
              <c:f>'8 - Datos'!$D$2:$D$31</c:f>
              <c:numCache>
                <c:formatCode>#,##0</c:formatCode>
                <c:ptCount val="30"/>
                <c:pt idx="0">
                  <c:v>38139.340913233049</c:v>
                </c:pt>
                <c:pt idx="1">
                  <c:v>36806.338515891155</c:v>
                </c:pt>
                <c:pt idx="2">
                  <c:v>31153.390968286705</c:v>
                </c:pt>
                <c:pt idx="3">
                  <c:v>15359.538513415599</c:v>
                </c:pt>
                <c:pt idx="4">
                  <c:v>21412.583534546677</c:v>
                </c:pt>
                <c:pt idx="5">
                  <c:v>26680.920513416931</c:v>
                </c:pt>
                <c:pt idx="6">
                  <c:v>31053.360821534676</c:v>
                </c:pt>
                <c:pt idx="7">
                  <c:v>25702.131214050656</c:v>
                </c:pt>
                <c:pt idx="8">
                  <c:v>25060.669845877012</c:v>
                </c:pt>
                <c:pt idx="9">
                  <c:v>26520.971611409412</c:v>
                </c:pt>
                <c:pt idx="10">
                  <c:v>31825.876940845723</c:v>
                </c:pt>
                <c:pt idx="11">
                  <c:v>30746.973147382781</c:v>
                </c:pt>
                <c:pt idx="12">
                  <c:v>31584.062463274178</c:v>
                </c:pt>
                <c:pt idx="13">
                  <c:v>32540.593645943511</c:v>
                </c:pt>
                <c:pt idx="14">
                  <c:v>41009.343890782315</c:v>
                </c:pt>
                <c:pt idx="15">
                  <c:v>34624.738023682155</c:v>
                </c:pt>
                <c:pt idx="16">
                  <c:v>31053.303480194747</c:v>
                </c:pt>
                <c:pt idx="17">
                  <c:v>35688.958496123101</c:v>
                </c:pt>
                <c:pt idx="18">
                  <c:v>38773.524468250653</c:v>
                </c:pt>
                <c:pt idx="19">
                  <c:v>43596.696863968813</c:v>
                </c:pt>
                <c:pt idx="20">
                  <c:v>44546.778667780534</c:v>
                </c:pt>
                <c:pt idx="21">
                  <c:v>43496.032995755639</c:v>
                </c:pt>
                <c:pt idx="22">
                  <c:v>46267.996195256863</c:v>
                </c:pt>
                <c:pt idx="23">
                  <c:v>39635.970808987506</c:v>
                </c:pt>
                <c:pt idx="24">
                  <c:v>33168.542745037397</c:v>
                </c:pt>
                <c:pt idx="25">
                  <c:v>37435.401975375455</c:v>
                </c:pt>
                <c:pt idx="26">
                  <c:v>43540.055279587148</c:v>
                </c:pt>
                <c:pt idx="27">
                  <c:v>39635.018652028535</c:v>
                </c:pt>
                <c:pt idx="28">
                  <c:v>42011.13415930573</c:v>
                </c:pt>
                <c:pt idx="29">
                  <c:v>34597.080155401367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93-4830-9DEF-C3959F7EB3C7}"/>
            </c:ext>
          </c:extLst>
        </c:ser>
        <c:ser>
          <c:idx val="1"/>
          <c:order val="3"/>
          <c:tx>
            <c:strRef>
              <c:f>'8 - Datos'!$E$1</c:f>
              <c:strCache>
                <c:ptCount val="1"/>
                <c:pt idx="0">
                  <c:v>Siniestros COVID</c:v>
                </c:pt>
              </c:strCache>
            </c:strRef>
          </c:tx>
          <c:spPr>
            <a:solidFill>
              <a:srgbClr val="333F5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3-4830-9DEF-C3959F7EB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3-4830-9DEF-C3959F7EB3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3-4830-9DEF-C3959F7EB3C7}"/>
                </c:ext>
              </c:extLst>
            </c:dLbl>
            <c:dLbl>
              <c:idx val="3"/>
              <c:layout>
                <c:manualLayout>
                  <c:x val="1.1539935605679275E-2"/>
                  <c:y val="-5.384985283197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3-4830-9DEF-C3959F7EB3C7}"/>
                </c:ext>
              </c:extLst>
            </c:dLbl>
            <c:dLbl>
              <c:idx val="6"/>
              <c:layout>
                <c:manualLayout>
                  <c:x val="-5.0253540117837787E-2"/>
                  <c:y val="-8.460657335692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93-4830-9DEF-C3959F7EB3C7}"/>
                </c:ext>
              </c:extLst>
            </c:dLbl>
            <c:dLbl>
              <c:idx val="7"/>
              <c:layout>
                <c:manualLayout>
                  <c:x val="-3.9652726523213881E-2"/>
                  <c:y val="-0.16950181035964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3-4830-9DEF-C3959F7EB3C7}"/>
                </c:ext>
              </c:extLst>
            </c:dLbl>
            <c:dLbl>
              <c:idx val="8"/>
              <c:layout>
                <c:manualLayout>
                  <c:x val="-7.54661431036715E-4"/>
                  <c:y val="-0.20344827586206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3-4830-9DEF-C3959F7EB3C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3-4830-9DEF-C3959F7EB3C7}"/>
                </c:ext>
              </c:extLst>
            </c:dLbl>
            <c:dLbl>
              <c:idx val="10"/>
              <c:layout>
                <c:manualLayout>
                  <c:x val="1.3060064056908845E-2"/>
                  <c:y val="-0.1193918850851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3-4830-9DEF-C3959F7EB3C7}"/>
                </c:ext>
              </c:extLst>
            </c:dLbl>
            <c:dLbl>
              <c:idx val="12"/>
              <c:layout>
                <c:manualLayout>
                  <c:x val="-6.4355885003634589E-3"/>
                  <c:y val="-6.851396436169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3-4830-9DEF-C3959F7EB3C7}"/>
                </c:ext>
              </c:extLst>
            </c:dLbl>
            <c:dLbl>
              <c:idx val="14"/>
              <c:layout>
                <c:manualLayout>
                  <c:x val="-3.3315669907293399E-2"/>
                  <c:y val="-9.079703667427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3-4830-9DEF-C3959F7EB3C7}"/>
                </c:ext>
              </c:extLst>
            </c:dLbl>
            <c:dLbl>
              <c:idx val="15"/>
              <c:layout>
                <c:manualLayout>
                  <c:x val="-3.0475678669546018E-2"/>
                  <c:y val="-0.19261495734346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0.2383195753901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B2-4BB6-B6D8-23659C60A051}"/>
                </c:ext>
              </c:extLst>
            </c:dLbl>
            <c:dLbl>
              <c:idx val="17"/>
              <c:layout>
                <c:manualLayout>
                  <c:x val="3.7004633877089771E-2"/>
                  <c:y val="-0.1956729145308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B2-4BB6-B6D8-23659C60A051}"/>
                </c:ext>
              </c:extLst>
            </c:dLbl>
            <c:dLbl>
              <c:idx val="18"/>
              <c:layout>
                <c:manualLayout>
                  <c:x val="3.2177942501817297E-2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B2-4BB6-B6D8-23659C60A0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B2-4BB6-B6D8-23659C60A051}"/>
                </c:ext>
              </c:extLst>
            </c:dLbl>
            <c:dLbl>
              <c:idx val="21"/>
              <c:layout>
                <c:manualLayout>
                  <c:x val="4.8266913752725944E-3"/>
                  <c:y val="-4.264666085929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B2-4BB6-B6D8-23659C60A05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B2-4BB6-B6D8-23659C60A051}"/>
                </c:ext>
              </c:extLst>
            </c:dLbl>
            <c:dLbl>
              <c:idx val="23"/>
              <c:layout>
                <c:manualLayout>
                  <c:x val="-3.2177942501817415E-2"/>
                  <c:y val="-8.529332171858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B2-4BB6-B6D8-23659C60A051}"/>
                </c:ext>
              </c:extLst>
            </c:dLbl>
            <c:dLbl>
              <c:idx val="24"/>
              <c:layout>
                <c:manualLayout>
                  <c:x val="1.6088971250908647E-3"/>
                  <c:y val="-0.2107246771870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B2-4BB6-B6D8-23659C60A051}"/>
                </c:ext>
              </c:extLst>
            </c:dLbl>
            <c:dLbl>
              <c:idx val="25"/>
              <c:layout>
                <c:manualLayout>
                  <c:x val="3.3786839626908038E-2"/>
                  <c:y val="-0.1153968470310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B2-4BB6-B6D8-23659C60A05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B2-4BB6-B6D8-23659C60A051}"/>
                </c:ext>
              </c:extLst>
            </c:dLbl>
            <c:dLbl>
              <c:idx val="29"/>
              <c:layout>
                <c:manualLayout>
                  <c:x val="0"/>
                  <c:y val="-7.024155906236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B2-4BB6-B6D8-23659C60A05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Datos'!$A$2:$A$31</c:f>
              <c:numCache>
                <c:formatCode>mmm\-yy</c:formatCode>
                <c:ptCount val="3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</c:numCache>
            </c:numRef>
          </c:cat>
          <c:val>
            <c:numRef>
              <c:f>'8 - Datos'!$E$2:$E$31</c:f>
              <c:numCache>
                <c:formatCode>#,##0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18.929602589095726</c:v>
                </c:pt>
                <c:pt idx="3">
                  <c:v>805.23431847918107</c:v>
                </c:pt>
                <c:pt idx="4">
                  <c:v>1717.4477026090974</c:v>
                </c:pt>
                <c:pt idx="5">
                  <c:v>9158.275417532519</c:v>
                </c:pt>
                <c:pt idx="6">
                  <c:v>27033.631323855247</c:v>
                </c:pt>
                <c:pt idx="7">
                  <c:v>46468.213349335296</c:v>
                </c:pt>
                <c:pt idx="8">
                  <c:v>48570.993445347121</c:v>
                </c:pt>
                <c:pt idx="9">
                  <c:v>35124.06006279873</c:v>
                </c:pt>
                <c:pt idx="10">
                  <c:v>18140.211746937086</c:v>
                </c:pt>
                <c:pt idx="11">
                  <c:v>11817.906490626268</c:v>
                </c:pt>
                <c:pt idx="12">
                  <c:v>14734.119757771648</c:v>
                </c:pt>
                <c:pt idx="13">
                  <c:v>11925.942228180404</c:v>
                </c:pt>
                <c:pt idx="14">
                  <c:v>15885.3352437583</c:v>
                </c:pt>
                <c:pt idx="15">
                  <c:v>47807.270710154597</c:v>
                </c:pt>
                <c:pt idx="16">
                  <c:v>59398.115600901001</c:v>
                </c:pt>
                <c:pt idx="17">
                  <c:v>51959.1364083796</c:v>
                </c:pt>
                <c:pt idx="18">
                  <c:v>26158.420203755399</c:v>
                </c:pt>
                <c:pt idx="19">
                  <c:v>14033</c:v>
                </c:pt>
                <c:pt idx="20">
                  <c:v>4440</c:v>
                </c:pt>
                <c:pt idx="21">
                  <c:v>1877</c:v>
                </c:pt>
                <c:pt idx="22">
                  <c:v>2882</c:v>
                </c:pt>
                <c:pt idx="23">
                  <c:v>11543</c:v>
                </c:pt>
                <c:pt idx="24">
                  <c:v>50330</c:v>
                </c:pt>
                <c:pt idx="25">
                  <c:v>11290</c:v>
                </c:pt>
                <c:pt idx="26">
                  <c:v>3199</c:v>
                </c:pt>
                <c:pt idx="27">
                  <c:v>2552</c:v>
                </c:pt>
                <c:pt idx="28">
                  <c:v>3535</c:v>
                </c:pt>
                <c:pt idx="29">
                  <c:v>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93-4830-9DEF-C3959F7E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371008"/>
        <c:axId val="263319552"/>
        <c:extLst>
          <c:ext xmlns:c15="http://schemas.microsoft.com/office/drawing/2012/chart" uri="{02D57815-91ED-43cb-92C2-25804820EDAC}">
            <c15:filteredArea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'8 - Datos'!$C$1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aceptados</c:v>
                      </c:pt>
                    </c:strCache>
                  </c:strRef>
                </c:tx>
                <c:spPr>
                  <a:ln w="25400">
                    <a:noFill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'8 - Datos'!$A$2:$A$31</c15:sqref>
                        </c15:formulaRef>
                      </c:ext>
                    </c:extLst>
                    <c:numCache>
                      <c:formatCode>mmm\-yy</c:formatCode>
                      <c:ptCount val="30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  <c:pt idx="19">
                        <c:v>44409</c:v>
                      </c:pt>
                      <c:pt idx="20">
                        <c:v>44440</c:v>
                      </c:pt>
                      <c:pt idx="21">
                        <c:v>44470</c:v>
                      </c:pt>
                      <c:pt idx="22">
                        <c:v>44501</c:v>
                      </c:pt>
                      <c:pt idx="23">
                        <c:v>44531</c:v>
                      </c:pt>
                      <c:pt idx="24">
                        <c:v>44562</c:v>
                      </c:pt>
                      <c:pt idx="25">
                        <c:v>44593</c:v>
                      </c:pt>
                      <c:pt idx="26">
                        <c:v>44621</c:v>
                      </c:pt>
                      <c:pt idx="27">
                        <c:v>44652</c:v>
                      </c:pt>
                      <c:pt idx="28">
                        <c:v>44682</c:v>
                      </c:pt>
                      <c:pt idx="29">
                        <c:v>44713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38139.340913233049</c:v>
                      </c:pt>
                      <c:pt idx="1">
                        <c:v>36806.338515891155</c:v>
                      </c:pt>
                      <c:pt idx="2">
                        <c:v>31172.3205708758</c:v>
                      </c:pt>
                      <c:pt idx="3">
                        <c:v>16164.772831894779</c:v>
                      </c:pt>
                      <c:pt idx="4">
                        <c:v>23130.031237155774</c:v>
                      </c:pt>
                      <c:pt idx="5">
                        <c:v>35839.195930949449</c:v>
                      </c:pt>
                      <c:pt idx="6">
                        <c:v>58086.992145389922</c:v>
                      </c:pt>
                      <c:pt idx="7">
                        <c:v>72170.344563385952</c:v>
                      </c:pt>
                      <c:pt idx="8">
                        <c:v>73631.663291224133</c:v>
                      </c:pt>
                      <c:pt idx="9">
                        <c:v>61645.031674208141</c:v>
                      </c:pt>
                      <c:pt idx="10">
                        <c:v>49966.088687782809</c:v>
                      </c:pt>
                      <c:pt idx="11">
                        <c:v>42564.87963800905</c:v>
                      </c:pt>
                      <c:pt idx="12">
                        <c:v>46318.182221045827</c:v>
                      </c:pt>
                      <c:pt idx="13">
                        <c:v>44466.535874123918</c:v>
                      </c:pt>
                      <c:pt idx="14">
                        <c:v>56894.679134540616</c:v>
                      </c:pt>
                      <c:pt idx="15">
                        <c:v>82432.008733836759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E93-4830-9DEF-C3959F7EB3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71008"/>
        <c:axId val="2633195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'8 - Datos'!$B$1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año anterior</c:v>
                      </c:pt>
                    </c:strCache>
                  </c:strRef>
                </c:tx>
                <c:spPr>
                  <a:ln>
                    <a:solidFill>
                      <a:sysClr val="window" lastClr="FFFFFF">
                        <a:lumMod val="50000"/>
                      </a:sysClr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'8 - Datos'!$A$2:$A$17</c15:sqref>
                        </c15:formulaRef>
                      </c:ext>
                    </c:extLst>
                    <c:numCache>
                      <c:formatCode>mmm\-yy</c:formatCode>
                      <c:ptCount val="16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Datos'!$B$2:$B$15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38978.811496077695</c:v>
                      </c:pt>
                      <c:pt idx="1">
                        <c:v>39809.907253922305</c:v>
                      </c:pt>
                      <c:pt idx="2">
                        <c:v>41270.28125</c:v>
                      </c:pt>
                      <c:pt idx="3">
                        <c:v>43533.210258584142</c:v>
                      </c:pt>
                      <c:pt idx="4">
                        <c:v>46016.580040605964</c:v>
                      </c:pt>
                      <c:pt idx="5">
                        <c:v>40939.209700809886</c:v>
                      </c:pt>
                      <c:pt idx="6">
                        <c:v>46812.187812448945</c:v>
                      </c:pt>
                      <c:pt idx="7">
                        <c:v>46138.077830419861</c:v>
                      </c:pt>
                      <c:pt idx="8">
                        <c:v>45513.734357131187</c:v>
                      </c:pt>
                      <c:pt idx="9">
                        <c:v>47381.396480558666</c:v>
                      </c:pt>
                      <c:pt idx="10">
                        <c:v>45904.209073776459</c:v>
                      </c:pt>
                      <c:pt idx="11">
                        <c:v>38701.394445664868</c:v>
                      </c:pt>
                      <c:pt idx="12">
                        <c:v>38139.340913233049</c:v>
                      </c:pt>
                      <c:pt idx="13">
                        <c:v>36806.338515891155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E93-4830-9DEF-C3959F7EB3C7}"/>
                  </c:ext>
                </c:extLst>
              </c15:ser>
            </c15:filteredLineSeries>
          </c:ext>
        </c:extLst>
      </c:lineChart>
      <c:dateAx>
        <c:axId val="263371008"/>
        <c:scaling>
          <c:orientation val="minMax"/>
          <c:max val="44713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19552"/>
        <c:crosses val="autoZero"/>
        <c:auto val="1"/>
        <c:lblOffset val="100"/>
        <c:baseTimeUnit val="months"/>
      </c:dateAx>
      <c:valAx>
        <c:axId val="263319552"/>
        <c:scaling>
          <c:orientation val="minMax"/>
          <c:max val="1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04272804239336E-2"/>
          <c:y val="0.8909535350901624"/>
          <c:w val="0.89999986883594529"/>
          <c:h val="5.422540417339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20883477020251E-2"/>
          <c:y val="3.1818317407602588E-4"/>
          <c:w val="0.96656784250641892"/>
          <c:h val="0.83719620541177964"/>
        </c:manualLayout>
      </c:layout>
      <c:lineChart>
        <c:grouping val="standard"/>
        <c:varyColors val="0"/>
        <c:ser>
          <c:idx val="14"/>
          <c:order val="0"/>
          <c:tx>
            <c:strRef>
              <c:f>'9 - Datos 1'!$C$1</c:f>
              <c:strCache>
                <c:ptCount val="1"/>
                <c:pt idx="0">
                  <c:v>Denuncias Total</c:v>
                </c:pt>
              </c:strCache>
            </c:strRef>
          </c:tx>
          <c:spPr>
            <a:ln w="28575" cap="rnd" cmpd="sng">
              <a:solidFill>
                <a:srgbClr val="D2CA6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rgbClr val="D2CA6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14290721089759E-2"/>
                  <c:y val="-3.4698491098950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3-4B47-AC5A-E3721EA906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3-4B47-AC5A-E3721EA906A7}"/>
                </c:ext>
              </c:extLst>
            </c:dLbl>
            <c:dLbl>
              <c:idx val="2"/>
              <c:layout>
                <c:manualLayout>
                  <c:x val="-6.5314918433890673E-2"/>
                  <c:y val="-3.213767230874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3-4B47-AC5A-E3721EA906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3-4B47-AC5A-E3721EA906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3-4B47-AC5A-E3721EA906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3-4B47-AC5A-E3721EA906A7}"/>
                </c:ext>
              </c:extLst>
            </c:dLbl>
            <c:dLbl>
              <c:idx val="6"/>
              <c:layout>
                <c:manualLayout>
                  <c:x val="-3.8553408755637397E-2"/>
                  <c:y val="2.1359516810774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3-4B47-AC5A-E3721EA906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3-4B47-AC5A-E3721EA906A7}"/>
                </c:ext>
              </c:extLst>
            </c:dLbl>
            <c:dLbl>
              <c:idx val="8"/>
              <c:layout>
                <c:manualLayout>
                  <c:x val="-7.6425207824477185E-3"/>
                  <c:y val="5.021557542021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3-4B47-AC5A-E3721EA906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A3-4B47-AC5A-E3721EA906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A3-4B47-AC5A-E3721EA906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A3-4B47-AC5A-E3721EA906A7}"/>
                </c:ext>
              </c:extLst>
            </c:dLbl>
            <c:dLbl>
              <c:idx val="12"/>
              <c:layout>
                <c:manualLayout>
                  <c:x val="-6.7667282689981817E-2"/>
                  <c:y val="-3.1304354687036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A3-4B47-AC5A-E3721EA906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A3-4B47-AC5A-E3721EA906A7}"/>
                </c:ext>
              </c:extLst>
            </c:dLbl>
            <c:dLbl>
              <c:idx val="14"/>
              <c:layout>
                <c:manualLayout>
                  <c:x val="-6.5878784409531418E-2"/>
                  <c:y val="-5.27006227151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A3-4B47-AC5A-E3721EA906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A3-4B47-AC5A-E3721EA906A7}"/>
                </c:ext>
              </c:extLst>
            </c:dLbl>
            <c:dLbl>
              <c:idx val="16"/>
              <c:layout>
                <c:manualLayout>
                  <c:x val="-5.6538535696604261E-2"/>
                  <c:y val="-4.45642769447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A3-4B47-AC5A-E3721EA906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A3-4B47-AC5A-E3721EA906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A3-4B47-AC5A-E3721EA906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A3-4B47-AC5A-E3721EA906A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A3-4B47-AC5A-E3721EA906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A3-4B47-AC5A-E3721EA906A7}"/>
                </c:ext>
              </c:extLst>
            </c:dLbl>
            <c:dLbl>
              <c:idx val="22"/>
              <c:layout>
                <c:manualLayout>
                  <c:x val="-1.7149772055907894E-2"/>
                  <c:y val="-4.4564782827092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A3-4B47-AC5A-E3721EA906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A3-4B47-AC5A-E3721EA906A7}"/>
                </c:ext>
              </c:extLst>
            </c:dLbl>
            <c:dLbl>
              <c:idx val="24"/>
              <c:layout>
                <c:manualLayout>
                  <c:x val="-6.4875960459276863E-2"/>
                  <c:y val="2.678371333021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A3-4B47-AC5A-E3721EA906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A3-4B47-AC5A-E3721EA906A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A3-4B47-AC5A-E3721EA906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A3-4B47-AC5A-E3721EA906A7}"/>
                </c:ext>
              </c:extLst>
            </c:dLbl>
            <c:dLbl>
              <c:idx val="28"/>
              <c:layout>
                <c:manualLayout>
                  <c:x val="-8.2467778466575103E-2"/>
                  <c:y val="8.85112484263579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A3-4B47-AC5A-E3721EA906A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A3-4B47-AC5A-E3721EA906A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A3-4B47-AC5A-E3721EA906A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A3-4B47-AC5A-E3721EA906A7}"/>
                </c:ext>
              </c:extLst>
            </c:dLbl>
            <c:dLbl>
              <c:idx val="32"/>
              <c:layout>
                <c:manualLayout>
                  <c:x val="-5.8197349158966988E-2"/>
                  <c:y val="3.446911205529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A3-4B47-AC5A-E3721EA906A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A3-4B47-AC5A-E3721EA906A7}"/>
                </c:ext>
              </c:extLst>
            </c:dLbl>
            <c:dLbl>
              <c:idx val="34"/>
              <c:layout>
                <c:manualLayout>
                  <c:x val="-3.5890089542586448E-2"/>
                  <c:y val="-5.473626641268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A3-4B47-AC5A-E3721EA906A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A3-4B47-AC5A-E3721EA906A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A3-4B47-AC5A-E3721EA906A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A3-4B47-AC5A-E3721EA906A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A3-4B47-AC5A-E3721EA906A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A3-4B47-AC5A-E3721EA906A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A3-4B47-AC5A-E3721EA906A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A3-4B47-AC5A-E3721EA906A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A3-4B47-AC5A-E3721EA906A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A3-4B47-AC5A-E3721EA906A7}"/>
                </c:ext>
              </c:extLst>
            </c:dLbl>
            <c:dLbl>
              <c:idx val="44"/>
              <c:layout>
                <c:manualLayout>
                  <c:x val="-4.6247235270593143E-2"/>
                  <c:y val="-8.250443161039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A3-4B47-AC5A-E3721EA906A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A3-4B47-AC5A-E3721EA906A7}"/>
                </c:ext>
              </c:extLst>
            </c:dLbl>
            <c:dLbl>
              <c:idx val="46"/>
              <c:layout>
                <c:manualLayout>
                  <c:x val="-4.5144535445814968E-2"/>
                  <c:y val="3.020638611576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A3-4B47-AC5A-E3721EA906A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A3-4B47-AC5A-E3721EA906A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A3-4B47-AC5A-E3721EA906A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4A3-4B47-AC5A-E3721EA906A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A3-4B47-AC5A-E3721EA906A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4A3-4B47-AC5A-E3721EA906A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A3-4B47-AC5A-E3721EA906A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4A3-4B47-AC5A-E3721EA906A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A3-4B47-AC5A-E3721EA906A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4A3-4B47-AC5A-E3721EA906A7}"/>
                </c:ext>
              </c:extLst>
            </c:dLbl>
            <c:dLbl>
              <c:idx val="56"/>
              <c:layout>
                <c:manualLayout>
                  <c:x val="-4.6701243564636168E-2"/>
                  <c:y val="-4.099131114016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A3-4B47-AC5A-E3721EA906A7}"/>
                </c:ext>
              </c:extLst>
            </c:dLbl>
            <c:dLbl>
              <c:idx val="57"/>
              <c:layout>
                <c:manualLayout>
                  <c:x val="-2.6779129252786048E-2"/>
                  <c:y val="3.59323690316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4A3-4B47-AC5A-E3721EA906A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4A3-4B47-AC5A-E3721EA906A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B-4DFF-859D-99AEE2CE032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B-4DFF-859D-99AEE2CE032D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B-4DFF-859D-99AEE2CE032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B-4DFF-859D-99AEE2CE032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B-4DFF-859D-99AEE2CE032D}"/>
                </c:ext>
              </c:extLst>
            </c:dLbl>
            <c:dLbl>
              <c:idx val="64"/>
              <c:layout>
                <c:manualLayout>
                  <c:x val="-2.6073378523278921E-2"/>
                  <c:y val="4.61432630438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F-45BE-BBB8-9032FCC173F9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E-4C6F-9569-17306F8F755B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1-4A72-8710-87FB7578420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3-417A-99A4-A7203E82F7B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B-45BF-B0D9-1CF4916FEFAD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1-4B7D-BE64-FB353951E5C6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0-4660-A664-654E6E246DA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E-4CFE-8AAC-B9740B8B921A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E-45BE-A231-A412109AD21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0-4B84-AC29-AB08686F92B8}"/>
                </c:ext>
              </c:extLst>
            </c:dLbl>
            <c:dLbl>
              <c:idx val="74"/>
              <c:layout>
                <c:manualLayout>
                  <c:x val="-4.4082682427618453E-2"/>
                  <c:y val="4.885557514684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3-4F4D-8703-727503D26E46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8-4D83-9559-97956D143B1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D-4A29-B612-C2B961ECBB5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D-4A29-B612-C2B961ECBB5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3-4F4D-8703-727503D26E46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3-4049-AEB4-2A78BC9CEA08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3-4049-AEB4-2A78BC9CEA08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B-4E69-A6F8-6EEBF118163A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F0-472D-BAB9-12E68A3249F5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3-4F61-AC9D-3944388BB6A5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0-43DC-8361-AECBBD8390A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3-4533-9FF0-D4B1AEA5362B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F57-82C0-E08467F53EC1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159172941092742E-2"/>
                      <c:h val="6.231547734984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E6-4538-BE16-E64EB7CF688A}"/>
                </c:ext>
              </c:extLst>
            </c:dLbl>
            <c:dLbl>
              <c:idx val="88"/>
              <c:layout>
                <c:manualLayout>
                  <c:x val="-2.9435076885109518E-2"/>
                  <c:y val="-5.4212240376863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F-4C70-AC27-C45D234F529C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B51-9421-28AD15C0A8F1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4-468E-BD3C-DD2209328302}"/>
                </c:ext>
              </c:extLst>
            </c:dLbl>
            <c:dLbl>
              <c:idx val="91"/>
              <c:layout>
                <c:manualLayout>
                  <c:x val="-1.3945679763544059E-2"/>
                  <c:y val="-7.057446660420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4-468E-BD3C-DD2209328302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4-468E-BD3C-DD2209328302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D-4C63-8629-A3295DFCA774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6-4C05-A994-6A1D527B72C7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D-4A91-A721-7010B04307FE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865432019026E-2"/>
                      <c:h val="6.7825014059690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25-4C65-957D-3FA11F3E369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8-4C3A-AD55-1831BE6B13F2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E-42CE-9285-8A32953A5A45}"/>
                </c:ext>
              </c:extLst>
            </c:dLbl>
            <c:dLbl>
              <c:idx val="99"/>
              <c:layout>
                <c:manualLayout>
                  <c:x val="-3.6353747727890941E-2"/>
                  <c:y val="3.8313494883790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2-433D-9F0E-2C7DA8E9AA32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0-41FF-93BA-D7FE55A73E00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1-4677-8BC2-C661F5D5E27D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0-41FF-93BA-D7FE55A73E00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0-41FF-93BA-D7FE55A73E00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0-45D9-AF6B-67D08B38B24B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A-4978-8A21-2F563C1EFB20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3-4EFA-98C3-7F6B059FF94E}"/>
                </c:ext>
              </c:extLst>
            </c:dLbl>
            <c:dLbl>
              <c:idx val="107"/>
              <c:layout>
                <c:manualLayout>
                  <c:x val="-1.6417821554531486E-2"/>
                  <c:y val="3.979566470025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6-4CF2-8EE4-955FE0D14CB3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3-4F34-88B6-3C457CDADD4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E-49EA-A0E7-BE05E01EEC08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5-41C1-86AE-EEC5CFA687D7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E1-47AD-863E-B618CAB5BAC1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D-497F-A6A1-273D0353F4EC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99-4A66-A60A-3E5E6E2BC00C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99-4A66-A60A-3E5E6E2BC00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99-4A66-A60A-3E5E6E2BC00C}"/>
                </c:ext>
              </c:extLst>
            </c:dLbl>
            <c:dLbl>
              <c:idx val="116"/>
              <c:layout>
                <c:manualLayout>
                  <c:x val="-7.7187546288650863E-3"/>
                  <c:y val="5.10489361067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163-BDBC-FC8B3A3D2331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C-440C-8EB3-717E031D4DD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2-4DB3-A09E-A97BF75268DB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D-46BF-8E78-C08CBB3B966F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2-4DB3-A09E-A97BF75268D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2-4DB3-A09E-A97BF75268D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2-4DB3-A09E-A97BF75268DB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AE-4DBF-924E-5FDB88C787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B2A93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1'!$A$2:$A$126</c:f>
              <c:numCache>
                <c:formatCode>d\-mmm</c:formatCode>
                <c:ptCount val="125"/>
                <c:pt idx="0">
                  <c:v>43938</c:v>
                </c:pt>
                <c:pt idx="1">
                  <c:v>43945</c:v>
                </c:pt>
                <c:pt idx="2">
                  <c:v>43952</c:v>
                </c:pt>
                <c:pt idx="3">
                  <c:v>43959</c:v>
                </c:pt>
                <c:pt idx="4">
                  <c:v>43966</c:v>
                </c:pt>
                <c:pt idx="5">
                  <c:v>43973</c:v>
                </c:pt>
                <c:pt idx="6">
                  <c:v>43980</c:v>
                </c:pt>
                <c:pt idx="7">
                  <c:v>43987</c:v>
                </c:pt>
                <c:pt idx="8">
                  <c:v>43994</c:v>
                </c:pt>
                <c:pt idx="9">
                  <c:v>44001</c:v>
                </c:pt>
                <c:pt idx="10">
                  <c:v>44008</c:v>
                </c:pt>
                <c:pt idx="11">
                  <c:v>44015</c:v>
                </c:pt>
                <c:pt idx="12">
                  <c:v>44022</c:v>
                </c:pt>
                <c:pt idx="13">
                  <c:v>44029</c:v>
                </c:pt>
                <c:pt idx="14">
                  <c:v>44036</c:v>
                </c:pt>
                <c:pt idx="15">
                  <c:v>44043</c:v>
                </c:pt>
                <c:pt idx="16">
                  <c:v>44050</c:v>
                </c:pt>
                <c:pt idx="17">
                  <c:v>44057</c:v>
                </c:pt>
                <c:pt idx="18">
                  <c:v>44064</c:v>
                </c:pt>
                <c:pt idx="19">
                  <c:v>44071</c:v>
                </c:pt>
                <c:pt idx="20">
                  <c:v>44078</c:v>
                </c:pt>
                <c:pt idx="21">
                  <c:v>44085</c:v>
                </c:pt>
                <c:pt idx="22">
                  <c:v>44092</c:v>
                </c:pt>
                <c:pt idx="23">
                  <c:v>44099</c:v>
                </c:pt>
                <c:pt idx="24">
                  <c:v>44106</c:v>
                </c:pt>
                <c:pt idx="25">
                  <c:v>44113</c:v>
                </c:pt>
                <c:pt idx="26">
                  <c:v>44120</c:v>
                </c:pt>
                <c:pt idx="27">
                  <c:v>44127</c:v>
                </c:pt>
                <c:pt idx="28">
                  <c:v>44134</c:v>
                </c:pt>
                <c:pt idx="29">
                  <c:v>44141</c:v>
                </c:pt>
                <c:pt idx="30">
                  <c:v>44148</c:v>
                </c:pt>
                <c:pt idx="31">
                  <c:v>44155</c:v>
                </c:pt>
                <c:pt idx="32">
                  <c:v>44162</c:v>
                </c:pt>
                <c:pt idx="33">
                  <c:v>44169</c:v>
                </c:pt>
                <c:pt idx="34">
                  <c:v>44176</c:v>
                </c:pt>
                <c:pt idx="35">
                  <c:v>44183</c:v>
                </c:pt>
                <c:pt idx="36">
                  <c:v>44190</c:v>
                </c:pt>
                <c:pt idx="37">
                  <c:v>44197</c:v>
                </c:pt>
                <c:pt idx="38">
                  <c:v>44204</c:v>
                </c:pt>
                <c:pt idx="39">
                  <c:v>44211</c:v>
                </c:pt>
                <c:pt idx="40">
                  <c:v>44218</c:v>
                </c:pt>
                <c:pt idx="41">
                  <c:v>44225</c:v>
                </c:pt>
                <c:pt idx="42">
                  <c:v>44232</c:v>
                </c:pt>
                <c:pt idx="43">
                  <c:v>44239</c:v>
                </c:pt>
                <c:pt idx="44">
                  <c:v>44246</c:v>
                </c:pt>
                <c:pt idx="45">
                  <c:v>44253</c:v>
                </c:pt>
                <c:pt idx="46">
                  <c:v>44260</c:v>
                </c:pt>
                <c:pt idx="47">
                  <c:v>44267</c:v>
                </c:pt>
                <c:pt idx="48">
                  <c:v>44274</c:v>
                </c:pt>
                <c:pt idx="49">
                  <c:v>44281</c:v>
                </c:pt>
                <c:pt idx="50">
                  <c:v>44288</c:v>
                </c:pt>
                <c:pt idx="51">
                  <c:v>44295</c:v>
                </c:pt>
                <c:pt idx="52">
                  <c:v>44302</c:v>
                </c:pt>
                <c:pt idx="53">
                  <c:v>44309</c:v>
                </c:pt>
                <c:pt idx="54">
                  <c:v>44316</c:v>
                </c:pt>
                <c:pt idx="55">
                  <c:v>44323</c:v>
                </c:pt>
                <c:pt idx="56">
                  <c:v>44330</c:v>
                </c:pt>
                <c:pt idx="57">
                  <c:v>44337</c:v>
                </c:pt>
                <c:pt idx="58">
                  <c:v>44344</c:v>
                </c:pt>
                <c:pt idx="59">
                  <c:v>44351</c:v>
                </c:pt>
                <c:pt idx="60">
                  <c:v>44358</c:v>
                </c:pt>
                <c:pt idx="61">
                  <c:v>44365</c:v>
                </c:pt>
                <c:pt idx="62">
                  <c:v>44372</c:v>
                </c:pt>
                <c:pt idx="63">
                  <c:v>44379</c:v>
                </c:pt>
                <c:pt idx="64">
                  <c:v>44386</c:v>
                </c:pt>
                <c:pt idx="65">
                  <c:v>44393</c:v>
                </c:pt>
                <c:pt idx="66">
                  <c:v>44400</c:v>
                </c:pt>
                <c:pt idx="67">
                  <c:v>44407</c:v>
                </c:pt>
                <c:pt idx="68">
                  <c:v>44414</c:v>
                </c:pt>
                <c:pt idx="69">
                  <c:v>44421</c:v>
                </c:pt>
                <c:pt idx="70">
                  <c:v>44428</c:v>
                </c:pt>
                <c:pt idx="71">
                  <c:v>44435</c:v>
                </c:pt>
                <c:pt idx="72">
                  <c:v>44442</c:v>
                </c:pt>
                <c:pt idx="73">
                  <c:v>44449</c:v>
                </c:pt>
                <c:pt idx="74">
                  <c:v>44456</c:v>
                </c:pt>
                <c:pt idx="75">
                  <c:v>44463</c:v>
                </c:pt>
                <c:pt idx="76">
                  <c:v>44470</c:v>
                </c:pt>
                <c:pt idx="77">
                  <c:v>44477</c:v>
                </c:pt>
                <c:pt idx="78">
                  <c:v>44484</c:v>
                </c:pt>
                <c:pt idx="79">
                  <c:v>44491</c:v>
                </c:pt>
                <c:pt idx="80">
                  <c:v>44498</c:v>
                </c:pt>
                <c:pt idx="81">
                  <c:v>44505</c:v>
                </c:pt>
                <c:pt idx="82">
                  <c:v>44512</c:v>
                </c:pt>
                <c:pt idx="83">
                  <c:v>44519</c:v>
                </c:pt>
                <c:pt idx="84">
                  <c:v>44526</c:v>
                </c:pt>
                <c:pt idx="85">
                  <c:v>44533</c:v>
                </c:pt>
                <c:pt idx="86">
                  <c:v>44540</c:v>
                </c:pt>
                <c:pt idx="87">
                  <c:v>44547</c:v>
                </c:pt>
                <c:pt idx="88">
                  <c:v>44554</c:v>
                </c:pt>
                <c:pt idx="89">
                  <c:v>44926</c:v>
                </c:pt>
                <c:pt idx="90">
                  <c:v>44568</c:v>
                </c:pt>
                <c:pt idx="91">
                  <c:v>44575</c:v>
                </c:pt>
                <c:pt idx="92">
                  <c:v>44582</c:v>
                </c:pt>
                <c:pt idx="93">
                  <c:v>44589</c:v>
                </c:pt>
                <c:pt idx="94">
                  <c:v>44596</c:v>
                </c:pt>
                <c:pt idx="95">
                  <c:v>44603</c:v>
                </c:pt>
                <c:pt idx="96">
                  <c:v>44610</c:v>
                </c:pt>
                <c:pt idx="97">
                  <c:v>44617</c:v>
                </c:pt>
                <c:pt idx="98">
                  <c:v>44624</c:v>
                </c:pt>
                <c:pt idx="99">
                  <c:v>44631</c:v>
                </c:pt>
                <c:pt idx="100">
                  <c:v>44638</c:v>
                </c:pt>
                <c:pt idx="101">
                  <c:v>44645</c:v>
                </c:pt>
                <c:pt idx="102">
                  <c:v>44652</c:v>
                </c:pt>
                <c:pt idx="103">
                  <c:v>44659</c:v>
                </c:pt>
                <c:pt idx="104">
                  <c:v>44666</c:v>
                </c:pt>
                <c:pt idx="105">
                  <c:v>44673</c:v>
                </c:pt>
                <c:pt idx="106">
                  <c:v>44680</c:v>
                </c:pt>
                <c:pt idx="107">
                  <c:v>44687</c:v>
                </c:pt>
                <c:pt idx="108">
                  <c:v>44694</c:v>
                </c:pt>
                <c:pt idx="109">
                  <c:v>44701</c:v>
                </c:pt>
                <c:pt idx="110">
                  <c:v>44708</c:v>
                </c:pt>
                <c:pt idx="111">
                  <c:v>44715</c:v>
                </c:pt>
                <c:pt idx="112">
                  <c:v>44722</c:v>
                </c:pt>
                <c:pt idx="113">
                  <c:v>44729</c:v>
                </c:pt>
                <c:pt idx="114">
                  <c:v>44736</c:v>
                </c:pt>
                <c:pt idx="115">
                  <c:v>44743</c:v>
                </c:pt>
                <c:pt idx="116">
                  <c:v>44750</c:v>
                </c:pt>
                <c:pt idx="117">
                  <c:v>44757</c:v>
                </c:pt>
                <c:pt idx="118">
                  <c:v>44764</c:v>
                </c:pt>
                <c:pt idx="119">
                  <c:v>44771</c:v>
                </c:pt>
                <c:pt idx="120">
                  <c:v>44778</c:v>
                </c:pt>
                <c:pt idx="121">
                  <c:v>44785</c:v>
                </c:pt>
                <c:pt idx="122">
                  <c:v>44792</c:v>
                </c:pt>
                <c:pt idx="123">
                  <c:v>44799</c:v>
                </c:pt>
                <c:pt idx="124">
                  <c:v>44806</c:v>
                </c:pt>
              </c:numCache>
            </c:numRef>
          </c:cat>
          <c:val>
            <c:numRef>
              <c:f>'9 - Datos 1'!$C$2:$C$126</c:f>
              <c:numCache>
                <c:formatCode>0.00%</c:formatCode>
                <c:ptCount val="125"/>
                <c:pt idx="0">
                  <c:v>6.6699999999999995E-2</c:v>
                </c:pt>
                <c:pt idx="1">
                  <c:v>0.13109999999999999</c:v>
                </c:pt>
                <c:pt idx="2">
                  <c:v>0.1454</c:v>
                </c:pt>
                <c:pt idx="3">
                  <c:v>0.1575</c:v>
                </c:pt>
                <c:pt idx="4">
                  <c:v>0.1477</c:v>
                </c:pt>
                <c:pt idx="5">
                  <c:v>0.1358</c:v>
                </c:pt>
                <c:pt idx="6">
                  <c:v>0.1303</c:v>
                </c:pt>
                <c:pt idx="7">
                  <c:v>0.13420000000000001</c:v>
                </c:pt>
                <c:pt idx="8">
                  <c:v>0.14369999999999999</c:v>
                </c:pt>
                <c:pt idx="9">
                  <c:v>0.14230000000000001</c:v>
                </c:pt>
                <c:pt idx="10">
                  <c:v>0.1479</c:v>
                </c:pt>
                <c:pt idx="11">
                  <c:v>0.15210000000000001</c:v>
                </c:pt>
                <c:pt idx="12">
                  <c:v>0.15359999999999999</c:v>
                </c:pt>
                <c:pt idx="13">
                  <c:v>0.16239999999999999</c:v>
                </c:pt>
                <c:pt idx="14">
                  <c:v>0.16650000000000001</c:v>
                </c:pt>
                <c:pt idx="15">
                  <c:v>0.17460000000000001</c:v>
                </c:pt>
                <c:pt idx="16">
                  <c:v>0.1827</c:v>
                </c:pt>
                <c:pt idx="17">
                  <c:v>0.18970000000000001</c:v>
                </c:pt>
                <c:pt idx="18">
                  <c:v>0.1898</c:v>
                </c:pt>
                <c:pt idx="19">
                  <c:v>0.18709999999999999</c:v>
                </c:pt>
                <c:pt idx="20">
                  <c:v>0.1802</c:v>
                </c:pt>
                <c:pt idx="21">
                  <c:v>0.17799999999999999</c:v>
                </c:pt>
                <c:pt idx="22">
                  <c:v>0.17269999999999999</c:v>
                </c:pt>
                <c:pt idx="23">
                  <c:v>0.16839999999999999</c:v>
                </c:pt>
                <c:pt idx="24">
                  <c:v>0.16159999999999999</c:v>
                </c:pt>
                <c:pt idx="25">
                  <c:v>0.1545</c:v>
                </c:pt>
                <c:pt idx="26">
                  <c:v>0.14699999999999999</c:v>
                </c:pt>
                <c:pt idx="27">
                  <c:v>0.14119999999999999</c:v>
                </c:pt>
                <c:pt idx="28">
                  <c:v>0.1368</c:v>
                </c:pt>
                <c:pt idx="29">
                  <c:v>0.13389999999999999</c:v>
                </c:pt>
                <c:pt idx="30">
                  <c:v>0.13120000000000001</c:v>
                </c:pt>
                <c:pt idx="31">
                  <c:v>0.12859999999999999</c:v>
                </c:pt>
                <c:pt idx="32">
                  <c:v>0.12690000000000001</c:v>
                </c:pt>
                <c:pt idx="33">
                  <c:v>0.12520000000000001</c:v>
                </c:pt>
                <c:pt idx="34">
                  <c:v>0.1235</c:v>
                </c:pt>
                <c:pt idx="35">
                  <c:v>0.1221</c:v>
                </c:pt>
                <c:pt idx="36">
                  <c:v>0.11990000000000001</c:v>
                </c:pt>
                <c:pt idx="37">
                  <c:v>0.1177</c:v>
                </c:pt>
                <c:pt idx="38">
                  <c:v>0.1153</c:v>
                </c:pt>
                <c:pt idx="39">
                  <c:v>0.1124</c:v>
                </c:pt>
                <c:pt idx="40">
                  <c:v>0.1096</c:v>
                </c:pt>
                <c:pt idx="41">
                  <c:v>0.1075</c:v>
                </c:pt>
                <c:pt idx="42">
                  <c:v>0.1061</c:v>
                </c:pt>
                <c:pt idx="43">
                  <c:v>0.1053</c:v>
                </c:pt>
                <c:pt idx="44">
                  <c:v>0.1043</c:v>
                </c:pt>
                <c:pt idx="45">
                  <c:v>0.1036</c:v>
                </c:pt>
                <c:pt idx="46">
                  <c:v>0.1028</c:v>
                </c:pt>
                <c:pt idx="47">
                  <c:v>0.1021</c:v>
                </c:pt>
                <c:pt idx="48">
                  <c:v>0.1011</c:v>
                </c:pt>
                <c:pt idx="49">
                  <c:v>0.1</c:v>
                </c:pt>
                <c:pt idx="50">
                  <c:v>9.8000000000000004E-2</c:v>
                </c:pt>
                <c:pt idx="51">
                  <c:v>9.6500000000000002E-2</c:v>
                </c:pt>
                <c:pt idx="52">
                  <c:v>9.4600000000000004E-2</c:v>
                </c:pt>
                <c:pt idx="53">
                  <c:v>9.35E-2</c:v>
                </c:pt>
                <c:pt idx="54">
                  <c:v>9.2999999999999999E-2</c:v>
                </c:pt>
                <c:pt idx="55">
                  <c:v>9.2799999999999994E-2</c:v>
                </c:pt>
                <c:pt idx="56">
                  <c:v>9.1999999999999998E-2</c:v>
                </c:pt>
                <c:pt idx="57">
                  <c:v>9.0499999999999997E-2</c:v>
                </c:pt>
                <c:pt idx="58">
                  <c:v>8.8499999999999995E-2</c:v>
                </c:pt>
                <c:pt idx="59">
                  <c:v>8.8300000000000003E-2</c:v>
                </c:pt>
                <c:pt idx="60">
                  <c:v>8.8300000000000003E-2</c:v>
                </c:pt>
                <c:pt idx="61">
                  <c:v>8.7999999999999995E-2</c:v>
                </c:pt>
                <c:pt idx="62">
                  <c:v>8.7300000000000003E-2</c:v>
                </c:pt>
                <c:pt idx="63">
                  <c:v>8.6800000000000002E-2</c:v>
                </c:pt>
                <c:pt idx="64">
                  <c:v>8.6099999999999996E-2</c:v>
                </c:pt>
                <c:pt idx="65">
                  <c:v>8.5800000000000001E-2</c:v>
                </c:pt>
                <c:pt idx="66">
                  <c:v>8.5400000000000004E-2</c:v>
                </c:pt>
                <c:pt idx="67">
                  <c:v>8.4900000000000003E-2</c:v>
                </c:pt>
                <c:pt idx="68">
                  <c:v>8.43E-2</c:v>
                </c:pt>
                <c:pt idx="69">
                  <c:v>8.3799999999999999E-2</c:v>
                </c:pt>
                <c:pt idx="70">
                  <c:v>8.3500000000000005E-2</c:v>
                </c:pt>
                <c:pt idx="71">
                  <c:v>8.3299999999999999E-2</c:v>
                </c:pt>
                <c:pt idx="72">
                  <c:v>8.3099999999999993E-2</c:v>
                </c:pt>
                <c:pt idx="73">
                  <c:v>8.3000000000000004E-2</c:v>
                </c:pt>
                <c:pt idx="74">
                  <c:v>8.3000000000000004E-2</c:v>
                </c:pt>
                <c:pt idx="75">
                  <c:v>8.3000000000000004E-2</c:v>
                </c:pt>
                <c:pt idx="76">
                  <c:v>8.2900000000000001E-2</c:v>
                </c:pt>
                <c:pt idx="77">
                  <c:v>8.2900000000000001E-2</c:v>
                </c:pt>
                <c:pt idx="78">
                  <c:v>8.2799999999999999E-2</c:v>
                </c:pt>
                <c:pt idx="79">
                  <c:v>8.2799999999999999E-2</c:v>
                </c:pt>
                <c:pt idx="80">
                  <c:v>8.2799999999999999E-2</c:v>
                </c:pt>
                <c:pt idx="81">
                  <c:v>8.2799999999999999E-2</c:v>
                </c:pt>
                <c:pt idx="82">
                  <c:v>8.2699999999999996E-2</c:v>
                </c:pt>
                <c:pt idx="83">
                  <c:v>8.2699999999999996E-2</c:v>
                </c:pt>
                <c:pt idx="84">
                  <c:v>8.2699999999999996E-2</c:v>
                </c:pt>
                <c:pt idx="85">
                  <c:v>8.2699999999999996E-2</c:v>
                </c:pt>
                <c:pt idx="86">
                  <c:v>8.2600000000000007E-2</c:v>
                </c:pt>
                <c:pt idx="87">
                  <c:v>8.2500000000000004E-2</c:v>
                </c:pt>
                <c:pt idx="88">
                  <c:v>8.1900000000000001E-2</c:v>
                </c:pt>
                <c:pt idx="89">
                  <c:v>0.08</c:v>
                </c:pt>
                <c:pt idx="90">
                  <c:v>7.5399999999999995E-2</c:v>
                </c:pt>
                <c:pt idx="91">
                  <c:v>6.8000000000000005E-2</c:v>
                </c:pt>
                <c:pt idx="92">
                  <c:v>6.3600000000000004E-2</c:v>
                </c:pt>
                <c:pt idx="93">
                  <c:v>6.0699999999999997E-2</c:v>
                </c:pt>
                <c:pt idx="94">
                  <c:v>5.9299999999999999E-2</c:v>
                </c:pt>
                <c:pt idx="95">
                  <c:v>5.8500000000000003E-2</c:v>
                </c:pt>
                <c:pt idx="96">
                  <c:v>5.8099999999999999E-2</c:v>
                </c:pt>
                <c:pt idx="97">
                  <c:v>5.7799999999999997E-2</c:v>
                </c:pt>
                <c:pt idx="98">
                  <c:v>5.7599999999999998E-2</c:v>
                </c:pt>
                <c:pt idx="99">
                  <c:v>5.7500000000000002E-2</c:v>
                </c:pt>
                <c:pt idx="100">
                  <c:v>5.7299999999999997E-2</c:v>
                </c:pt>
                <c:pt idx="101">
                  <c:v>5.7299999999999997E-2</c:v>
                </c:pt>
                <c:pt idx="102">
                  <c:v>5.7200000000000001E-2</c:v>
                </c:pt>
                <c:pt idx="103">
                  <c:v>5.7299999999999997E-2</c:v>
                </c:pt>
                <c:pt idx="104">
                  <c:v>5.7200000000000001E-2</c:v>
                </c:pt>
                <c:pt idx="105">
                  <c:v>5.7200000000000001E-2</c:v>
                </c:pt>
                <c:pt idx="106">
                  <c:v>5.7200000000000001E-2</c:v>
                </c:pt>
                <c:pt idx="107">
                  <c:v>5.7099999999999998E-2</c:v>
                </c:pt>
                <c:pt idx="108">
                  <c:v>5.7000000000000002E-2</c:v>
                </c:pt>
                <c:pt idx="109">
                  <c:v>5.6899999999999999E-2</c:v>
                </c:pt>
                <c:pt idx="110">
                  <c:v>5.67E-2</c:v>
                </c:pt>
                <c:pt idx="111">
                  <c:v>5.6500000000000002E-2</c:v>
                </c:pt>
                <c:pt idx="112">
                  <c:v>5.6399999999999999E-2</c:v>
                </c:pt>
                <c:pt idx="113">
                  <c:v>5.6300000000000003E-2</c:v>
                </c:pt>
                <c:pt idx="114">
                  <c:v>5.62E-2</c:v>
                </c:pt>
                <c:pt idx="115">
                  <c:v>5.6099999999999997E-2</c:v>
                </c:pt>
                <c:pt idx="116">
                  <c:v>5.6000000000000001E-2</c:v>
                </c:pt>
                <c:pt idx="117">
                  <c:v>5.5899999999999998E-2</c:v>
                </c:pt>
                <c:pt idx="118">
                  <c:v>5.57E-2</c:v>
                </c:pt>
                <c:pt idx="119">
                  <c:v>5.5500000000000001E-2</c:v>
                </c:pt>
                <c:pt idx="120">
                  <c:v>5.537673701545863E-2</c:v>
                </c:pt>
                <c:pt idx="121">
                  <c:v>5.5254080142565727E-2</c:v>
                </c:pt>
                <c:pt idx="122">
                  <c:v>5.5190352099019395E-2</c:v>
                </c:pt>
                <c:pt idx="123">
                  <c:v>5.5118784694507518E-2</c:v>
                </c:pt>
                <c:pt idx="124">
                  <c:v>5.507550624307201E-2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4A3-4B47-AC5A-E3721EA90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61344"/>
        <c:axId val="279562880"/>
        <c:extLst/>
      </c:lineChart>
      <c:dateAx>
        <c:axId val="279561344"/>
        <c:scaling>
          <c:orientation val="minMax"/>
          <c:max val="44810"/>
          <c:min val="43938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2880"/>
        <c:crosses val="autoZero"/>
        <c:auto val="1"/>
        <c:lblOffset val="100"/>
        <c:baseTimeUnit val="days"/>
        <c:majorUnit val="14"/>
        <c:majorTimeUnit val="days"/>
      </c:dateAx>
      <c:valAx>
        <c:axId val="279562880"/>
        <c:scaling>
          <c:orientation val="minMax"/>
          <c:max val="0.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87818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6737699954328E-3"/>
          <c:y val="7.5840627003680341E-2"/>
          <c:w val="0.97203295049902205"/>
          <c:h val="0.78660659752365181"/>
        </c:manualLayout>
      </c:layout>
      <c:areaChart>
        <c:grouping val="stacked"/>
        <c:varyColors val="0"/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83AD92"/>
            </a:solidFill>
            <a:effectLst/>
          </c:spP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8F-4CE7-A7E2-D96A92161A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98F-4CE7-A7E2-D96A92161A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8F-4CE7-A7E2-D96A92161A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8F-4CE7-A7E2-D96A92161A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8F-4CE7-A7E2-D96A92161A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8F-4CE7-A7E2-D96A92161AA4}"/>
                </c:ext>
              </c:extLst>
            </c:dLbl>
            <c:dLbl>
              <c:idx val="9"/>
              <c:layout>
                <c:manualLayout>
                  <c:x val="8.4829396325459313E-4"/>
                  <c:y val="-0.10463694904009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4-4EA3-9272-AE4AABE201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8F-4CE7-A7E2-D96A92161A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8F-4CE7-A7E2-D96A92161AA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8F-4CE7-A7E2-D96A92161A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98F-4CE7-A7E2-D96A92161A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98F-4CE7-A7E2-D96A92161AA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98F-4CE7-A7E2-D96A92161AA4}"/>
                </c:ext>
              </c:extLst>
            </c:dLbl>
            <c:dLbl>
              <c:idx val="16"/>
              <c:layout>
                <c:manualLayout>
                  <c:x val="-2.6331758530183727E-2"/>
                  <c:y val="-0.2160614215899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4-4EA3-9272-AE4AABE201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98F-4CE7-A7E2-D96A92161AA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8F-4CE7-A7E2-D96A92161AA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8F-4CE7-A7E2-D96A92161AA4}"/>
                </c:ext>
              </c:extLst>
            </c:dLbl>
            <c:dLbl>
              <c:idx val="20"/>
              <c:layout>
                <c:manualLayout>
                  <c:x val="-1.3440419947506561E-2"/>
                  <c:y val="-0.2455092271918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4-4EA3-9272-AE4AABE201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8F-4CE7-A7E2-D96A92161AA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8F-4CE7-A7E2-D96A92161AA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8F-4CE7-A7E2-D96A92161AA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8F-4CE7-A7E2-D96A92161AA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8F-4CE7-A7E2-D96A92161AA4}"/>
                </c:ext>
              </c:extLst>
            </c:dLbl>
            <c:dLbl>
              <c:idx val="26"/>
              <c:layout>
                <c:manualLayout>
                  <c:x val="-8.1070866141732777E-3"/>
                  <c:y val="-0.1901988815575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4-4EA3-9272-AE4AABE201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8F-4CE7-A7E2-D96A92161AA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8F-4CE7-A7E2-D96A92161AA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8F-4CE7-A7E2-D96A92161AA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8F-4CE7-A7E2-D96A92161AA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8F-4CE7-A7E2-D96A92161AA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8F-4CE7-A7E2-D96A92161AA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8F-4CE7-A7E2-D96A92161AA4}"/>
                </c:ext>
              </c:extLst>
            </c:dLbl>
            <c:dLbl>
              <c:idx val="34"/>
              <c:layout>
                <c:manualLayout>
                  <c:x val="2.8661417322834648E-3"/>
                  <c:y val="-8.07648120931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4-4EA3-9272-AE4AABE2011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F-4CE7-A7E2-D96A92161AA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F-4CE7-A7E2-D96A92161AA4}"/>
                </c:ext>
              </c:extLst>
            </c:dLbl>
            <c:dLbl>
              <c:idx val="37"/>
              <c:layout>
                <c:manualLayout>
                  <c:x val="-7.4582677165354327E-3"/>
                  <c:y val="-0.11804238316972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4-4EA3-9272-AE4AABE2011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F-4CE7-A7E2-D96A92161AA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F-4CE7-A7E2-D96A92161AA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F-4CE7-A7E2-D96A92161AA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8F-4CE7-A7E2-D96A92161AA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F-4CE7-A7E2-D96A92161AA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F-4CE7-A7E2-D96A92161AA4}"/>
                </c:ext>
              </c:extLst>
            </c:dLbl>
            <c:dLbl>
              <c:idx val="44"/>
              <c:layout>
                <c:manualLayout>
                  <c:x val="-9.8073873582750683E-3"/>
                  <c:y val="-0.13574418014014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4-4EA3-9272-AE4AABE2011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F-4CE7-A7E2-D96A92161AA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F-4CE7-A7E2-D96A92161AA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E7-A7E2-D96A92161AA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E7-A7E2-D96A92161AA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F-4CE7-A7E2-D96A92161AA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E7-A7E2-D96A92161AA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F-4CE7-A7E2-D96A92161AA4}"/>
                </c:ext>
              </c:extLst>
            </c:dLbl>
            <c:dLbl>
              <c:idx val="52"/>
              <c:layout>
                <c:manualLayout>
                  <c:x val="-1.3304986876640518E-2"/>
                  <c:y val="-0.2562523238219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4-4EA3-9272-AE4AABE2011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E7-A7E2-D96A92161AA4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F-4CE7-A7E2-D96A92161AA4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E7-A7E2-D96A92161AA4}"/>
                </c:ext>
              </c:extLst>
            </c:dLbl>
            <c:dLbl>
              <c:idx val="56"/>
              <c:layout>
                <c:manualLayout>
                  <c:x val="-1.2E-2"/>
                  <c:y val="-0.3009514196933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4-4EA3-9272-AE4AABE2011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F-4CE7-A7E2-D96A92161AA4}"/>
                </c:ext>
              </c:extLst>
            </c:dLbl>
            <c:dLbl>
              <c:idx val="58"/>
              <c:layout>
                <c:manualLayout>
                  <c:x val="-2.533333333333343E-2"/>
                  <c:y val="-0.35441574208145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4-4EA3-9272-AE4AABE20112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E7-A7E2-D96A92161AA4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E7-A7E2-D96A92161AA4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F-4CE7-A7E2-D96A92161AA4}"/>
                </c:ext>
              </c:extLst>
            </c:dLbl>
            <c:dLbl>
              <c:idx val="62"/>
              <c:layout>
                <c:manualLayout>
                  <c:x val="-6.8858648917401065E-3"/>
                  <c:y val="-0.2459449444011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E7-A7E2-D96A92161AA4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5-4772-85C5-C32B00C8E1C0}"/>
                </c:ext>
              </c:extLst>
            </c:dLbl>
            <c:dLbl>
              <c:idx val="64"/>
              <c:layout>
                <c:manualLayout>
                  <c:x val="6.8858648917399382E-3"/>
                  <c:y val="-0.1818967817966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D-4B7E-81ED-2C42D9D8A74B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7-45EC-9DF9-D3E9A21CE2E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4-4782-AAC7-A1D13A3A07AA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536-9F67-8ADF82C0864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8-47A3-8C2E-8CD78841DCBA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D-424F-B453-A0A149CA8BC2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2D6-BD91-F8AB9FE442C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8-47EE-9262-2808C3426752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286-A4BD-69C38C4F2E1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E-4A60-81D8-B18052CB15AC}"/>
                </c:ext>
              </c:extLst>
            </c:dLbl>
            <c:dLbl>
              <c:idx val="74"/>
              <c:layout>
                <c:manualLayout>
                  <c:x val="-1.7214662229350437E-2"/>
                  <c:y val="-5.380045658775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F-4698-987F-70D7A0DF6E0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B-40F0-98EF-2186FAAED6A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B-40F0-98EF-2186FAAED6A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E-428D-A0BD-C5056059D94A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F-46A5-A40C-3197D36CCF6F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F-4ED6-8A5C-1DFA1ADE612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48-4040-85E9-FC5135A9AB1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4B-4210-8989-063104EE27A7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1-4ECB-94EB-E7F93F8B4262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0-44DD-A95E-1139DE3B48EF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E-4D47-87AF-30C40643A040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2-43D5-9EC8-C83402FF019C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29504467137073E-2"/>
                      <c:h val="6.142228880093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7-478F-9BC8-F2768AA914FC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5-4590-93DD-6CB509A96EDA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62-44E8-8CAF-FAE2F8D6AE75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0-4B36-93D8-EA5B6250FF64}"/>
                </c:ext>
              </c:extLst>
            </c:dLbl>
            <c:dLbl>
              <c:idx val="90"/>
              <c:layout>
                <c:manualLayout>
                  <c:x val="-3.9019901053193938E-2"/>
                  <c:y val="-0.222887605863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F-42E5-ACA8-BFDD354CE8F9}"/>
                </c:ext>
              </c:extLst>
            </c:dLbl>
            <c:dLbl>
              <c:idx val="91"/>
              <c:layout>
                <c:manualLayout>
                  <c:x val="-1.1476441486233512E-3"/>
                  <c:y val="-0.36379356359337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1F-42E5-ACA8-BFDD354CE8F9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F-42E5-ACA8-BFDD354CE8F9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B-4C64-9B46-6B1216120A8F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B-4C64-9B46-6B1216120A8F}"/>
                </c:ext>
              </c:extLst>
            </c:dLbl>
            <c:dLbl>
              <c:idx val="95"/>
              <c:layout>
                <c:manualLayout>
                  <c:x val="-4.5905765944935732E-3"/>
                  <c:y val="-7.941972162953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E-4349-97A7-D6FECAAC7209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B-4BDC-8BE3-6FEC7804C06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A-46C8-938B-F2B5ACFCC9A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7-4F8A-BDD7-119E39455123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9-4B9D-91DB-1656788A56AA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5-4775-A91F-C53D458F0B17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4-4286-A853-FF9490D13182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3-472E-ACE2-D34B0C789ACE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D-4CCF-B4CA-62C687E8330E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B-4104-A20C-8489C79C2062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5-4F37-8901-E4E3865FD5B6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FE-4C6D-816B-C49682AB5BF4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F-42AF-9A92-DAE0E854898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5-43D5-B1DA-0BB35700656F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0-4F53-B70F-AD1EBFBCD7E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4-4E44-A349-0D78E4913DD9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DE-402E-A4CB-3BF33A6B40D8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C-4DF9-9AA0-548A379B6CC1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27-4A19-AA60-54A56283E6C1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7-4A07-8848-992BE3FD72D4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7-4A07-8848-992BE3FD72D4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57-4A07-8848-992BE3FD72D4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162551491281562E-2"/>
                      <c:h val="7.8356139062462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A1A-415F-AB46-1A5A1632233E}"/>
                </c:ext>
              </c:extLst>
            </c:dLbl>
            <c:dLbl>
              <c:idx val="118"/>
              <c:layout>
                <c:manualLayout>
                  <c:x val="-7.0390824626633181E-2"/>
                  <c:y val="-6.577100972442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7-4A07-8848-992BE3FD72D4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2-4230-9422-E8F31E365BCB}"/>
                </c:ext>
              </c:extLst>
            </c:dLbl>
            <c:dLbl>
              <c:idx val="120"/>
              <c:layout>
                <c:manualLayout>
                  <c:x val="-3.7466039377203011E-2"/>
                  <c:y val="-6.577100972442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39230896655196E-2"/>
                      <c:h val="6.3178213741440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462-4230-9422-E8F31E365BC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2-4230-9422-E8F31E365BC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2-4230-9422-E8F31E365BCB}"/>
                </c:ext>
              </c:extLst>
            </c:dLbl>
            <c:dLbl>
              <c:idx val="123"/>
              <c:layout>
                <c:manualLayout>
                  <c:x val="-1.3624030572896743E-2"/>
                  <c:y val="-7.588962660511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2-4230-9422-E8F31E365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2'!$A$2:$A$125</c:f>
              <c:numCache>
                <c:formatCode>d\-mmm</c:formatCode>
                <c:ptCount val="12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</c:numCache>
            </c:numRef>
          </c:cat>
          <c:val>
            <c:numRef>
              <c:f>'9 - Datos 2'!$D$2:$D$125</c:f>
              <c:numCache>
                <c:formatCode>General</c:formatCode>
                <c:ptCount val="124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 formatCode="#,##0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48064"/>
        <c:axId val="279849600"/>
        <c:extLst>
          <c:ext xmlns:c15="http://schemas.microsoft.com/office/drawing/2012/chart" uri="{02D57815-91ED-43cb-92C2-25804820EDAC}">
            <c15:filteredArea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'9 - Datos 2'!$B$1</c15:sqref>
                        </c15:formulaRef>
                      </c:ext>
                    </c:extLst>
                    <c:strCache>
                      <c:ptCount val="1"/>
                      <c:pt idx="0">
                        <c:v>Denuncias No Salud</c:v>
                      </c:pt>
                    </c:strCache>
                  </c:strRef>
                </c:tx>
                <c:spPr>
                  <a:solidFill>
                    <a:srgbClr val="26666D"/>
                  </a:solidFill>
                  <a:effectLst/>
                </c:spPr>
                <c:dLbls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3F24-4EA3-9272-AE4AABE20112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3F24-4EA3-9272-AE4AABE20112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3F24-4EA3-9272-AE4AABE20112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3F24-4EA3-9272-AE4AABE20112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3F24-4EA3-9272-AE4AABE20112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3F24-4EA3-9272-AE4AABE20112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3F24-4EA3-9272-AE4AABE20112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3F24-4EA3-9272-AE4AABE20112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4E-2"/>
                        <c:y val="-8.0645498198176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3F24-4EA3-9272-AE4AABE20112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3F24-4EA3-9272-AE4AABE20112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3F24-4EA3-9272-AE4AABE20112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6666666666666666E-3"/>
                        <c:y val="-0.1973692455902737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3F24-4EA3-9272-AE4AABE20112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3F24-4EA3-9272-AE4AABE20112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1.3333333333333333E-3"/>
                        <c:y val="-0.2143472452109424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3F24-4EA3-9272-AE4AABE20112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F24-4EA3-9272-AE4AABE20112}"/>
                      </c:ext>
                    </c:extLst>
                  </c:dLbl>
                  <c:dLbl>
                    <c:idx val="2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F24-4EA3-9272-AE4AABE20112}"/>
                      </c:ext>
                    </c:extLst>
                  </c:dLbl>
                  <c:dLbl>
                    <c:idx val="2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F24-4EA3-9272-AE4AABE20112}"/>
                      </c:ext>
                    </c:extLst>
                  </c:dLbl>
                  <c:dLbl>
                    <c:idx val="2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F24-4EA3-9272-AE4AABE20112}"/>
                      </c:ext>
                    </c:extLst>
                  </c:dLbl>
                  <c:dLbl>
                    <c:idx val="2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F24-4EA3-9272-AE4AABE20112}"/>
                      </c:ext>
                    </c:extLst>
                  </c:dLbl>
                  <c:dLbl>
                    <c:idx val="2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5.3333333333333826E-3"/>
                        <c:y val="-0.182513495922188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3F24-4EA3-9272-AE4AABE20112}"/>
                      </c:ext>
                    </c:extLst>
                  </c:dLbl>
                  <c:dLbl>
                    <c:idx val="2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3F24-4EA3-9272-AE4AABE20112}"/>
                      </c:ext>
                    </c:extLst>
                  </c:dLbl>
                  <c:dLbl>
                    <c:idx val="2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3F24-4EA3-9272-AE4AABE20112}"/>
                      </c:ext>
                    </c:extLst>
                  </c:dLbl>
                  <c:dLbl>
                    <c:idx val="2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3F24-4EA3-9272-AE4AABE20112}"/>
                      </c:ext>
                    </c:extLst>
                  </c:dLbl>
                  <c:dLbl>
                    <c:idx val="3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3F24-4EA3-9272-AE4AABE20112}"/>
                      </c:ext>
                    </c:extLst>
                  </c:dLbl>
                  <c:dLbl>
                    <c:idx val="3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3F24-4EA3-9272-AE4AABE20112}"/>
                      </c:ext>
                    </c:extLst>
                  </c:dLbl>
                  <c:dLbl>
                    <c:idx val="3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3F24-4EA3-9272-AE4AABE20112}"/>
                      </c:ext>
                    </c:extLst>
                  </c:dLbl>
                  <c:dLbl>
                    <c:idx val="3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0000000000000001E-3"/>
                        <c:y val="-7.85232482455927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3F24-4EA3-9272-AE4AABE20112}"/>
                      </c:ext>
                    </c:extLst>
                  </c:dLbl>
                  <c:dLbl>
                    <c:idx val="3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3F24-4EA3-9272-AE4AABE20112}"/>
                      </c:ext>
                    </c:extLst>
                  </c:dLbl>
                  <c:dLbl>
                    <c:idx val="3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1.3333333333333333E-3"/>
                        <c:y val="-9.33789979136779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3F24-4EA3-9272-AE4AABE20112}"/>
                      </c:ext>
                    </c:extLst>
                  </c:dLbl>
                  <c:dLbl>
                    <c:idx val="3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3F24-4EA3-9272-AE4AABE20112}"/>
                      </c:ext>
                    </c:extLst>
                  </c:dLbl>
                  <c:dLbl>
                    <c:idx val="3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3F24-4EA3-9272-AE4AABE20112}"/>
                      </c:ext>
                    </c:extLst>
                  </c:dLbl>
                  <c:dLbl>
                    <c:idx val="4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3F24-4EA3-9272-AE4AABE20112}"/>
                      </c:ext>
                    </c:extLst>
                  </c:dLbl>
                  <c:dLbl>
                    <c:idx val="4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3F24-4EA3-9272-AE4AABE20112}"/>
                      </c:ext>
                    </c:extLst>
                  </c:dLbl>
                  <c:dLbl>
                    <c:idx val="42"/>
                    <c:layout>
                      <c:manualLayout>
                        <c:x val="-1.8666666666666668E-2"/>
                        <c:y val="-7.4278748340425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3F24-4EA3-9272-AE4AABE20112}"/>
                      </c:ext>
                    </c:extLst>
                  </c:dLbl>
                  <c:dLbl>
                    <c:idx val="4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3F24-4EA3-9272-AE4AABE20112}"/>
                      </c:ext>
                    </c:extLst>
                  </c:dLbl>
                  <c:dLbl>
                    <c:idx val="44"/>
                    <c:layout>
                      <c:manualLayout>
                        <c:x val="1.7333333333333235E-2"/>
                        <c:y val="-8.27677481507599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3F24-4EA3-9272-AE4AABE20112}"/>
                      </c:ext>
                    </c:extLst>
                  </c:dLbl>
                  <c:dLbl>
                    <c:idx val="4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3F24-4EA3-9272-AE4AABE20112}"/>
                      </c:ext>
                    </c:extLst>
                  </c:dLbl>
                  <c:dLbl>
                    <c:idx val="4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3F24-4EA3-9272-AE4AABE20112}"/>
                      </c:ext>
                    </c:extLst>
                  </c:dLbl>
                  <c:dLbl>
                    <c:idx val="4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3F24-4EA3-9272-AE4AABE20112}"/>
                      </c:ext>
                    </c:extLst>
                  </c:dLbl>
                  <c:dLbl>
                    <c:idx val="4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3F24-4EA3-9272-AE4AABE20112}"/>
                      </c:ext>
                    </c:extLst>
                  </c:dLbl>
                  <c:dLbl>
                    <c:idx val="49"/>
                    <c:layout>
                      <c:manualLayout>
                        <c:x val="-2.5333333333333333E-2"/>
                        <c:y val="-0.108234747581763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3F24-4EA3-9272-AE4AABE20112}"/>
                      </c:ext>
                    </c:extLst>
                  </c:dLbl>
                  <c:dLbl>
                    <c:idx val="5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3F24-4EA3-9272-AE4AABE20112}"/>
                      </c:ext>
                    </c:extLst>
                  </c:dLbl>
                  <c:dLbl>
                    <c:idx val="5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3F24-4EA3-9272-AE4AABE20112}"/>
                      </c:ext>
                    </c:extLst>
                  </c:dLbl>
                  <c:dLbl>
                    <c:idx val="52"/>
                    <c:layout>
                      <c:manualLayout>
                        <c:x val="-4.0000000000000001E-3"/>
                        <c:y val="-0.269525743978115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3F24-4EA3-9272-AE4AABE20112}"/>
                      </c:ext>
                    </c:extLst>
                  </c:dLbl>
                  <c:dLbl>
                    <c:idx val="5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3F24-4EA3-9272-AE4AABE20112}"/>
                      </c:ext>
                    </c:extLst>
                  </c:dLbl>
                  <c:dLbl>
                    <c:idx val="5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3F24-4EA3-9272-AE4AABE20112}"/>
                      </c:ext>
                    </c:extLst>
                  </c:dLbl>
                  <c:dLbl>
                    <c:idx val="5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3F24-4EA3-9272-AE4AABE20112}"/>
                      </c:ext>
                    </c:extLst>
                  </c:dLbl>
                  <c:dLbl>
                    <c:idx val="56"/>
                    <c:layout>
                      <c:manualLayout>
                        <c:x val="-1.0666666666666666E-2"/>
                        <c:y val="-0.3013594932668696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5B57-4A07-8848-992BE3FD72D4}"/>
                      </c:ext>
                    </c:extLst>
                  </c:dLbl>
                  <c:dLbl>
                    <c:idx val="5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5B57-4A07-8848-992BE3FD72D4}"/>
                      </c:ext>
                    </c:extLst>
                  </c:dLbl>
                  <c:dLbl>
                    <c:idx val="58"/>
                    <c:layout>
                      <c:manualLayout>
                        <c:x val="-2.5333333333333333E-2"/>
                        <c:y val="-0.3607824919392100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0">
                          <a:solidFill>
                            <a:srgbClr val="125763"/>
                          </a:solidFill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'9 - Datos 2'!$A$2:$A$125</c15:sqref>
                        </c15:formulaRef>
                      </c:ext>
                    </c:extLst>
                    <c:numCache>
                      <c:formatCode>d\-mmm</c:formatCode>
                      <c:ptCount val="124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44926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'9 - Datos 2'!$B$2:$B$125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104</c:v>
                      </c:pt>
                      <c:pt idx="1">
                        <c:v>64</c:v>
                      </c:pt>
                      <c:pt idx="2">
                        <c:v>85</c:v>
                      </c:pt>
                      <c:pt idx="3">
                        <c:v>107</c:v>
                      </c:pt>
                      <c:pt idx="4">
                        <c:v>217</c:v>
                      </c:pt>
                      <c:pt idx="5">
                        <c:v>387</c:v>
                      </c:pt>
                      <c:pt idx="6">
                        <c:v>494</c:v>
                      </c:pt>
                      <c:pt idx="7">
                        <c:v>788</c:v>
                      </c:pt>
                      <c:pt idx="8">
                        <c:v>946</c:v>
                      </c:pt>
                      <c:pt idx="9" formatCode="#,##0">
                        <c:v>1707</c:v>
                      </c:pt>
                      <c:pt idx="10" formatCode="#,##0">
                        <c:v>1926</c:v>
                      </c:pt>
                      <c:pt idx="11" formatCode="#,##0">
                        <c:v>2281</c:v>
                      </c:pt>
                      <c:pt idx="12" formatCode="#,##0">
                        <c:v>3358</c:v>
                      </c:pt>
                      <c:pt idx="13" formatCode="#,##0">
                        <c:v>4071</c:v>
                      </c:pt>
                      <c:pt idx="14" formatCode="#,##0">
                        <c:v>5306</c:v>
                      </c:pt>
                      <c:pt idx="15" formatCode="#,##0">
                        <c:v>6860</c:v>
                      </c:pt>
                      <c:pt idx="16" formatCode="#,##0">
                        <c:v>8127</c:v>
                      </c:pt>
                      <c:pt idx="17" formatCode="#,##0">
                        <c:v>6992</c:v>
                      </c:pt>
                      <c:pt idx="18" formatCode="#,##0">
                        <c:v>8275</c:v>
                      </c:pt>
                      <c:pt idx="19" formatCode="#,##0">
                        <c:v>7884</c:v>
                      </c:pt>
                      <c:pt idx="20" formatCode="#,##0">
                        <c:v>9387</c:v>
                      </c:pt>
                      <c:pt idx="21" formatCode="#,##0">
                        <c:v>8264</c:v>
                      </c:pt>
                      <c:pt idx="22" formatCode="#,##0">
                        <c:v>7966</c:v>
                      </c:pt>
                      <c:pt idx="23" formatCode="#,##0">
                        <c:v>7088</c:v>
                      </c:pt>
                      <c:pt idx="24" formatCode="#,##0">
                        <c:v>6608</c:v>
                      </c:pt>
                      <c:pt idx="25" formatCode="#,##0">
                        <c:v>5380</c:v>
                      </c:pt>
                      <c:pt idx="26" formatCode="#,##0">
                        <c:v>6801</c:v>
                      </c:pt>
                      <c:pt idx="27" formatCode="#,##0">
                        <c:v>5690</c:v>
                      </c:pt>
                      <c:pt idx="28" formatCode="#,##0">
                        <c:v>4698</c:v>
                      </c:pt>
                      <c:pt idx="29" formatCode="#,##0">
                        <c:v>4308</c:v>
                      </c:pt>
                      <c:pt idx="30" formatCode="#,##0">
                        <c:v>3697</c:v>
                      </c:pt>
                      <c:pt idx="31" formatCode="#,##0">
                        <c:v>3030</c:v>
                      </c:pt>
                      <c:pt idx="32" formatCode="#,##0">
                        <c:v>2668</c:v>
                      </c:pt>
                      <c:pt idx="33" formatCode="#,##0">
                        <c:v>1474</c:v>
                      </c:pt>
                      <c:pt idx="34" formatCode="#,##0">
                        <c:v>2351</c:v>
                      </c:pt>
                      <c:pt idx="35" formatCode="#,##0">
                        <c:v>1358</c:v>
                      </c:pt>
                      <c:pt idx="36" formatCode="#,##0">
                        <c:v>2412</c:v>
                      </c:pt>
                      <c:pt idx="37" formatCode="#,##0">
                        <c:v>3568</c:v>
                      </c:pt>
                      <c:pt idx="38" formatCode="#,##0">
                        <c:v>3087</c:v>
                      </c:pt>
                      <c:pt idx="39" formatCode="#,##0">
                        <c:v>1860</c:v>
                      </c:pt>
                      <c:pt idx="40" formatCode="#,##0">
                        <c:v>2029</c:v>
                      </c:pt>
                      <c:pt idx="41" formatCode="#,##0">
                        <c:v>2461</c:v>
                      </c:pt>
                      <c:pt idx="42" formatCode="#,##0">
                        <c:v>2735</c:v>
                      </c:pt>
                      <c:pt idx="43" formatCode="#,##0">
                        <c:v>1688</c:v>
                      </c:pt>
                      <c:pt idx="44" formatCode="#,##0">
                        <c:v>2712</c:v>
                      </c:pt>
                      <c:pt idx="45" formatCode="#,##0">
                        <c:v>2421</c:v>
                      </c:pt>
                      <c:pt idx="46" formatCode="#,##0">
                        <c:v>2465</c:v>
                      </c:pt>
                      <c:pt idx="47" formatCode="#,##0">
                        <c:v>2467</c:v>
                      </c:pt>
                      <c:pt idx="48" formatCode="#,##0">
                        <c:v>2771</c:v>
                      </c:pt>
                      <c:pt idx="49" formatCode="#,##0">
                        <c:v>3176</c:v>
                      </c:pt>
                      <c:pt idx="50" formatCode="#,##0">
                        <c:v>7597</c:v>
                      </c:pt>
                      <c:pt idx="51" formatCode="#,##0">
                        <c:v>9303</c:v>
                      </c:pt>
                      <c:pt idx="52" formatCode="#,##0">
                        <c:v>11745</c:v>
                      </c:pt>
                      <c:pt idx="53" formatCode="#,##0">
                        <c:v>11452</c:v>
                      </c:pt>
                      <c:pt idx="54" formatCode="#,##0">
                        <c:v>11439</c:v>
                      </c:pt>
                      <c:pt idx="55" formatCode="#,##0">
                        <c:v>10642</c:v>
                      </c:pt>
                      <c:pt idx="56" formatCode="#,##0">
                        <c:v>13058</c:v>
                      </c:pt>
                      <c:pt idx="57" formatCode="#,##0">
                        <c:v>11551</c:v>
                      </c:pt>
                      <c:pt idx="58" formatCode="#,##0">
                        <c:v>16548</c:v>
                      </c:pt>
                      <c:pt idx="59" formatCode="#,##0">
                        <c:v>14483</c:v>
                      </c:pt>
                      <c:pt idx="60" formatCode="#,##0">
                        <c:v>11122</c:v>
                      </c:pt>
                      <c:pt idx="61" formatCode="#,##0">
                        <c:v>7811</c:v>
                      </c:pt>
                      <c:pt idx="62" formatCode="#,##0">
                        <c:v>8955</c:v>
                      </c:pt>
                      <c:pt idx="63" formatCode="#,##0">
                        <c:v>6377</c:v>
                      </c:pt>
                      <c:pt idx="64" formatCode="#,##0">
                        <c:v>7048</c:v>
                      </c:pt>
                      <c:pt idx="65" formatCode="#,##0">
                        <c:v>5352</c:v>
                      </c:pt>
                      <c:pt idx="66" formatCode="#,##0">
                        <c:v>4653</c:v>
                      </c:pt>
                      <c:pt idx="67" formatCode="#,##0">
                        <c:v>3721</c:v>
                      </c:pt>
                      <c:pt idx="68" formatCode="#,##0">
                        <c:v>3085</c:v>
                      </c:pt>
                      <c:pt idx="69" formatCode="#,##0">
                        <c:v>2518</c:v>
                      </c:pt>
                      <c:pt idx="70" formatCode="#,##0">
                        <c:v>2336</c:v>
                      </c:pt>
                      <c:pt idx="71" formatCode="#,##0">
                        <c:v>1561</c:v>
                      </c:pt>
                      <c:pt idx="72" formatCode="#,##0">
                        <c:v>1113</c:v>
                      </c:pt>
                      <c:pt idx="73">
                        <c:v>806</c:v>
                      </c:pt>
                      <c:pt idx="74">
                        <c:v>824</c:v>
                      </c:pt>
                      <c:pt idx="75">
                        <c:v>527</c:v>
                      </c:pt>
                      <c:pt idx="76">
                        <c:v>247</c:v>
                      </c:pt>
                      <c:pt idx="77">
                        <c:v>313</c:v>
                      </c:pt>
                      <c:pt idx="78">
                        <c:v>508</c:v>
                      </c:pt>
                      <c:pt idx="79">
                        <c:v>470</c:v>
                      </c:pt>
                      <c:pt idx="80">
                        <c:v>454</c:v>
                      </c:pt>
                      <c:pt idx="81">
                        <c:v>469</c:v>
                      </c:pt>
                      <c:pt idx="82">
                        <c:v>652</c:v>
                      </c:pt>
                      <c:pt idx="83">
                        <c:v>638</c:v>
                      </c:pt>
                      <c:pt idx="84">
                        <c:v>799</c:v>
                      </c:pt>
                      <c:pt idx="85">
                        <c:v>769</c:v>
                      </c:pt>
                      <c:pt idx="86" formatCode="#,##0">
                        <c:v>1466</c:v>
                      </c:pt>
                      <c:pt idx="87" formatCode="#,##0">
                        <c:v>2038</c:v>
                      </c:pt>
                      <c:pt idx="88" formatCode="#,##0">
                        <c:v>5172</c:v>
                      </c:pt>
                      <c:pt idx="89" formatCode="#,##0">
                        <c:v>7675</c:v>
                      </c:pt>
                      <c:pt idx="90" formatCode="#,##0">
                        <c:v>4352</c:v>
                      </c:pt>
                      <c:pt idx="91" formatCode="#,##0">
                        <c:v>12016</c:v>
                      </c:pt>
                      <c:pt idx="92" formatCode="#,##0">
                        <c:v>7730</c:v>
                      </c:pt>
                      <c:pt idx="93" formatCode="#,##0">
                        <c:v>3279</c:v>
                      </c:pt>
                      <c:pt idx="94" formatCode="#,##0">
                        <c:v>2006</c:v>
                      </c:pt>
                      <c:pt idx="95" formatCode="#,##0">
                        <c:v>1356</c:v>
                      </c:pt>
                      <c:pt idx="96">
                        <c:v>813</c:v>
                      </c:pt>
                      <c:pt idx="97">
                        <c:v>739</c:v>
                      </c:pt>
                      <c:pt idx="98">
                        <c:v>507</c:v>
                      </c:pt>
                      <c:pt idx="99">
                        <c:v>625</c:v>
                      </c:pt>
                      <c:pt idx="100">
                        <c:v>432</c:v>
                      </c:pt>
                      <c:pt idx="101">
                        <c:v>448</c:v>
                      </c:pt>
                      <c:pt idx="102">
                        <c:v>617</c:v>
                      </c:pt>
                      <c:pt idx="103">
                        <c:v>265</c:v>
                      </c:pt>
                      <c:pt idx="104">
                        <c:v>431</c:v>
                      </c:pt>
                      <c:pt idx="105">
                        <c:v>360</c:v>
                      </c:pt>
                      <c:pt idx="106">
                        <c:v>307</c:v>
                      </c:pt>
                      <c:pt idx="107">
                        <c:v>413</c:v>
                      </c:pt>
                      <c:pt idx="108">
                        <c:v>658</c:v>
                      </c:pt>
                      <c:pt idx="109">
                        <c:v>636</c:v>
                      </c:pt>
                      <c:pt idx="110">
                        <c:v>667</c:v>
                      </c:pt>
                      <c:pt idx="111">
                        <c:v>493</c:v>
                      </c:pt>
                      <c:pt idx="112">
                        <c:v>397</c:v>
                      </c:pt>
                      <c:pt idx="113">
                        <c:v>372</c:v>
                      </c:pt>
                      <c:pt idx="114">
                        <c:v>313</c:v>
                      </c:pt>
                      <c:pt idx="115">
                        <c:v>370</c:v>
                      </c:pt>
                      <c:pt idx="116">
                        <c:v>434</c:v>
                      </c:pt>
                      <c:pt idx="117">
                        <c:v>414</c:v>
                      </c:pt>
                      <c:pt idx="118" formatCode="#,##0">
                        <c:v>478</c:v>
                      </c:pt>
                      <c:pt idx="119" formatCode="#,##0">
                        <c:v>886</c:v>
                      </c:pt>
                      <c:pt idx="120" formatCode="#,##0">
                        <c:v>292</c:v>
                      </c:pt>
                      <c:pt idx="121" formatCode="#,##0">
                        <c:v>519</c:v>
                      </c:pt>
                      <c:pt idx="122" formatCode="#,##0">
                        <c:v>278</c:v>
                      </c:pt>
                      <c:pt idx="123" formatCode="#,##0">
                        <c:v>132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2-3F24-4EA3-9272-AE4AABE20112}"/>
                  </c:ext>
                </c:extLst>
              </c15:ser>
            </c15:filteredAreaSeries>
            <c15:filteredAreaSeries>
              <c15:ser>
                <c:idx val="7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2'!$C$1</c15:sqref>
                        </c15:formulaRef>
                      </c:ext>
                    </c:extLst>
                    <c:strCache>
                      <c:ptCount val="1"/>
                      <c:pt idx="0">
                        <c:v>Denuncias Salud</c:v>
                      </c:pt>
                    </c:strCache>
                  </c:strRef>
                </c:tx>
                <c:spPr>
                  <a:solidFill>
                    <a:srgbClr val="599E67"/>
                  </a:solidFill>
                  <a:effectLst/>
                </c:spPr>
                <c:dLbls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6-3F24-4EA3-9272-AE4AABE20112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7-3F24-4EA3-9272-AE4AABE20112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8-3F24-4EA3-9272-AE4AABE20112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9-3F24-4EA3-9272-AE4AABE20112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A-3F24-4EA3-9272-AE4AABE20112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B-3F24-4EA3-9272-AE4AABE20112}"/>
                      </c:ext>
                    </c:extLst>
                  </c:dLbl>
                  <c:dLbl>
                    <c:idx val="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C-3F24-4EA3-9272-AE4AABE20112}"/>
                      </c:ext>
                    </c:extLst>
                  </c:dLbl>
                  <c:dLbl>
                    <c:idx val="1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D-3F24-4EA3-9272-AE4AABE20112}"/>
                      </c:ext>
                    </c:extLst>
                  </c:dLbl>
                  <c:dLbl>
                    <c:idx val="1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E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1333333333333333E-2"/>
                        <c:y val="6.366749857750765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F-3F24-4EA3-9272-AE4AABE20112}"/>
                      </c:ext>
                    </c:extLst>
                  </c:dLbl>
                  <c:dLbl>
                    <c:idx val="1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0-3F24-4EA3-9272-AE4AABE20112}"/>
                      </c:ext>
                    </c:extLst>
                  </c:dLbl>
                  <c:dLbl>
                    <c:idx val="1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1-3F24-4EA3-9272-AE4AABE20112}"/>
                      </c:ext>
                    </c:extLst>
                  </c:dLbl>
                  <c:dLbl>
                    <c:idx val="1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2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3999999999999976E-2"/>
                        <c:y val="-2.7589249383586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3-3F24-4EA3-9272-AE4AABE20112}"/>
                      </c:ext>
                    </c:extLst>
                  </c:dLbl>
                  <c:dLbl>
                    <c:idx val="1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4-3F24-4EA3-9272-AE4AABE20112}"/>
                      </c:ext>
                    </c:extLst>
                  </c:dLbl>
                  <c:dLbl>
                    <c:idx val="1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5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2.6666666666666666E-3"/>
                        <c:y val="-2.7589249383586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6-3F24-4EA3-9272-AE4AABE2011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7-3F24-4EA3-9272-AE4AABE20112}"/>
                      </c:ext>
                    </c:extLst>
                  </c:dLbl>
                  <c:dLbl>
                    <c:idx val="2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8-3F24-4EA3-9272-AE4AABE20112}"/>
                      </c:ext>
                    </c:extLst>
                  </c:dLbl>
                  <c:dLbl>
                    <c:idx val="2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9-3F24-4EA3-9272-AE4AABE20112}"/>
                      </c:ext>
                    </c:extLst>
                  </c:dLbl>
                  <c:dLbl>
                    <c:idx val="2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A-3F24-4EA3-9272-AE4AABE20112}"/>
                      </c:ext>
                    </c:extLst>
                  </c:dLbl>
                  <c:dLbl>
                    <c:idx val="2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B-3F24-4EA3-9272-AE4AABE20112}"/>
                      </c:ext>
                    </c:extLst>
                  </c:dLbl>
                  <c:dLbl>
                    <c:idx val="2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C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4.8888324126796771E-17"/>
                        <c:y val="-1.6977999620668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D-3F24-4EA3-9272-AE4AABE20112}"/>
                      </c:ext>
                    </c:extLst>
                  </c:dLbl>
                  <c:dLbl>
                    <c:idx val="2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E-3F24-4EA3-9272-AE4AABE20112}"/>
                      </c:ext>
                    </c:extLst>
                  </c:dLbl>
                  <c:dLbl>
                    <c:idx val="2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F-3F24-4EA3-9272-AE4AABE20112}"/>
                      </c:ext>
                    </c:extLst>
                  </c:dLbl>
                  <c:dLbl>
                    <c:idx val="2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0-3F24-4EA3-9272-AE4AABE20112}"/>
                      </c:ext>
                    </c:extLst>
                  </c:dLbl>
                  <c:dLbl>
                    <c:idx val="3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1-3F24-4EA3-9272-AE4AABE20112}"/>
                      </c:ext>
                    </c:extLst>
                  </c:dLbl>
                  <c:dLbl>
                    <c:idx val="3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2-3F24-4EA3-9272-AE4AABE20112}"/>
                      </c:ext>
                    </c:extLst>
                  </c:dLbl>
                  <c:dLbl>
                    <c:idx val="3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3-3F24-4EA3-9272-AE4AABE20112}"/>
                      </c:ext>
                    </c:extLst>
                  </c:dLbl>
                  <c:dLbl>
                    <c:idx val="3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4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4000000000000095E-2"/>
                        <c:y val="-8.488999810334354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5-3F24-4EA3-9272-AE4AABE20112}"/>
                      </c:ext>
                    </c:extLst>
                  </c:dLbl>
                  <c:dLbl>
                    <c:idx val="3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6-3F24-4EA3-9272-AE4AABE20112}"/>
                      </c:ext>
                    </c:extLst>
                  </c:dLbl>
                  <c:dLbl>
                    <c:idx val="3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7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5.3333333333333332E-3"/>
                        <c:y val="-5.30562488145897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8-3F24-4EA3-9272-AE4AABE20112}"/>
                      </c:ext>
                    </c:extLst>
                  </c:dLbl>
                  <c:dLbl>
                    <c:idx val="3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9-3F24-4EA3-9272-AE4AABE20112}"/>
                      </c:ext>
                    </c:extLst>
                  </c:dLbl>
                  <c:dLbl>
                    <c:idx val="3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B57-4A07-8848-992BE3FD72D4}"/>
                      </c:ext>
                    </c:extLst>
                  </c:dLbl>
                  <c:dLbl>
                    <c:idx val="4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B57-4A07-8848-992BE3FD72D4}"/>
                      </c:ext>
                    </c:extLst>
                  </c:dLbl>
                  <c:dLbl>
                    <c:idx val="4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2'!$A$2:$A$125</c15:sqref>
                        </c15:formulaRef>
                      </c:ext>
                    </c:extLst>
                    <c:numCache>
                      <c:formatCode>d\-mmm</c:formatCode>
                      <c:ptCount val="124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44926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2'!$C$2:$C$125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191</c:v>
                      </c:pt>
                      <c:pt idx="1">
                        <c:v>122</c:v>
                      </c:pt>
                      <c:pt idx="2">
                        <c:v>140</c:v>
                      </c:pt>
                      <c:pt idx="3">
                        <c:v>114</c:v>
                      </c:pt>
                      <c:pt idx="4">
                        <c:v>124</c:v>
                      </c:pt>
                      <c:pt idx="5">
                        <c:v>176</c:v>
                      </c:pt>
                      <c:pt idx="6">
                        <c:v>321</c:v>
                      </c:pt>
                      <c:pt idx="7">
                        <c:v>520</c:v>
                      </c:pt>
                      <c:pt idx="8">
                        <c:v>552</c:v>
                      </c:pt>
                      <c:pt idx="9">
                        <c:v>850</c:v>
                      </c:pt>
                      <c:pt idx="10">
                        <c:v>957</c:v>
                      </c:pt>
                      <c:pt idx="11" formatCode="#,##0">
                        <c:v>1096</c:v>
                      </c:pt>
                      <c:pt idx="12" formatCode="#,##0">
                        <c:v>1571</c:v>
                      </c:pt>
                      <c:pt idx="13" formatCode="#,##0">
                        <c:v>2119</c:v>
                      </c:pt>
                      <c:pt idx="14" formatCode="#,##0">
                        <c:v>2538</c:v>
                      </c:pt>
                      <c:pt idx="15" formatCode="#,##0">
                        <c:v>2798</c:v>
                      </c:pt>
                      <c:pt idx="16" formatCode="#,##0">
                        <c:v>2370</c:v>
                      </c:pt>
                      <c:pt idx="17" formatCode="#,##0">
                        <c:v>1909</c:v>
                      </c:pt>
                      <c:pt idx="18" formatCode="#,##0">
                        <c:v>2586</c:v>
                      </c:pt>
                      <c:pt idx="19" formatCode="#,##0">
                        <c:v>2036</c:v>
                      </c:pt>
                      <c:pt idx="20" formatCode="#,##0">
                        <c:v>2701</c:v>
                      </c:pt>
                      <c:pt idx="21" formatCode="#,##0">
                        <c:v>2359</c:v>
                      </c:pt>
                      <c:pt idx="22" formatCode="#,##0">
                        <c:v>2505</c:v>
                      </c:pt>
                      <c:pt idx="23" formatCode="#,##0">
                        <c:v>2455</c:v>
                      </c:pt>
                      <c:pt idx="24" formatCode="#,##0">
                        <c:v>2055</c:v>
                      </c:pt>
                      <c:pt idx="25" formatCode="#,##0">
                        <c:v>1924</c:v>
                      </c:pt>
                      <c:pt idx="26" formatCode="#,##0">
                        <c:v>2213</c:v>
                      </c:pt>
                      <c:pt idx="27" formatCode="#,##0">
                        <c:v>1708</c:v>
                      </c:pt>
                      <c:pt idx="28" formatCode="#,##0">
                        <c:v>1469</c:v>
                      </c:pt>
                      <c:pt idx="29" formatCode="#,##0">
                        <c:v>1229</c:v>
                      </c:pt>
                      <c:pt idx="30" formatCode="#,##0">
                        <c:v>1083</c:v>
                      </c:pt>
                      <c:pt idx="31">
                        <c:v>760</c:v>
                      </c:pt>
                      <c:pt idx="32">
                        <c:v>770</c:v>
                      </c:pt>
                      <c:pt idx="33">
                        <c:v>417</c:v>
                      </c:pt>
                      <c:pt idx="34">
                        <c:v>684</c:v>
                      </c:pt>
                      <c:pt idx="35">
                        <c:v>399</c:v>
                      </c:pt>
                      <c:pt idx="36">
                        <c:v>706</c:v>
                      </c:pt>
                      <c:pt idx="37" formatCode="#,##0">
                        <c:v>1040</c:v>
                      </c:pt>
                      <c:pt idx="38">
                        <c:v>871</c:v>
                      </c:pt>
                      <c:pt idx="39">
                        <c:v>832</c:v>
                      </c:pt>
                      <c:pt idx="40">
                        <c:v>736</c:v>
                      </c:pt>
                      <c:pt idx="41">
                        <c:v>636</c:v>
                      </c:pt>
                      <c:pt idx="42">
                        <c:v>605</c:v>
                      </c:pt>
                      <c:pt idx="43">
                        <c:v>341</c:v>
                      </c:pt>
                      <c:pt idx="44">
                        <c:v>432</c:v>
                      </c:pt>
                      <c:pt idx="45">
                        <c:v>356</c:v>
                      </c:pt>
                      <c:pt idx="46">
                        <c:v>388</c:v>
                      </c:pt>
                      <c:pt idx="47">
                        <c:v>353</c:v>
                      </c:pt>
                      <c:pt idx="48">
                        <c:v>335</c:v>
                      </c:pt>
                      <c:pt idx="49">
                        <c:v>343</c:v>
                      </c:pt>
                      <c:pt idx="50">
                        <c:v>810</c:v>
                      </c:pt>
                      <c:pt idx="51" formatCode="#,##0">
                        <c:v>1102</c:v>
                      </c:pt>
                      <c:pt idx="52" formatCode="#,##0">
                        <c:v>1090</c:v>
                      </c:pt>
                      <c:pt idx="53" formatCode="#,##0">
                        <c:v>1115</c:v>
                      </c:pt>
                      <c:pt idx="54" formatCode="#,##0">
                        <c:v>1044</c:v>
                      </c:pt>
                      <c:pt idx="55">
                        <c:v>911</c:v>
                      </c:pt>
                      <c:pt idx="56" formatCode="#,##0">
                        <c:v>1251</c:v>
                      </c:pt>
                      <c:pt idx="57" formatCode="#,##0">
                        <c:v>1024</c:v>
                      </c:pt>
                      <c:pt idx="58" formatCode="#,##0">
                        <c:v>1312</c:v>
                      </c:pt>
                      <c:pt idx="59" formatCode="#,##0">
                        <c:v>1194</c:v>
                      </c:pt>
                      <c:pt idx="60">
                        <c:v>970</c:v>
                      </c:pt>
                      <c:pt idx="61">
                        <c:v>846</c:v>
                      </c:pt>
                      <c:pt idx="62">
                        <c:v>728</c:v>
                      </c:pt>
                      <c:pt idx="63">
                        <c:v>601</c:v>
                      </c:pt>
                      <c:pt idx="64">
                        <c:v>644</c:v>
                      </c:pt>
                      <c:pt idx="65">
                        <c:v>517</c:v>
                      </c:pt>
                      <c:pt idx="66">
                        <c:v>560</c:v>
                      </c:pt>
                      <c:pt idx="67">
                        <c:v>441</c:v>
                      </c:pt>
                      <c:pt idx="68">
                        <c:v>470</c:v>
                      </c:pt>
                      <c:pt idx="69">
                        <c:v>296</c:v>
                      </c:pt>
                      <c:pt idx="70">
                        <c:v>266</c:v>
                      </c:pt>
                      <c:pt idx="71">
                        <c:v>178</c:v>
                      </c:pt>
                      <c:pt idx="72">
                        <c:v>186</c:v>
                      </c:pt>
                      <c:pt idx="73">
                        <c:v>115</c:v>
                      </c:pt>
                      <c:pt idx="74">
                        <c:v>78</c:v>
                      </c:pt>
                      <c:pt idx="75">
                        <c:v>67</c:v>
                      </c:pt>
                      <c:pt idx="76">
                        <c:v>21</c:v>
                      </c:pt>
                      <c:pt idx="77">
                        <c:v>60</c:v>
                      </c:pt>
                      <c:pt idx="78">
                        <c:v>68</c:v>
                      </c:pt>
                      <c:pt idx="79">
                        <c:v>55</c:v>
                      </c:pt>
                      <c:pt idx="80">
                        <c:v>58</c:v>
                      </c:pt>
                      <c:pt idx="81">
                        <c:v>93</c:v>
                      </c:pt>
                      <c:pt idx="82">
                        <c:v>79</c:v>
                      </c:pt>
                      <c:pt idx="83">
                        <c:v>88</c:v>
                      </c:pt>
                      <c:pt idx="84">
                        <c:v>139</c:v>
                      </c:pt>
                      <c:pt idx="85">
                        <c:v>134</c:v>
                      </c:pt>
                      <c:pt idx="86">
                        <c:v>181</c:v>
                      </c:pt>
                      <c:pt idx="87">
                        <c:v>247</c:v>
                      </c:pt>
                      <c:pt idx="88">
                        <c:v>949</c:v>
                      </c:pt>
                      <c:pt idx="89" formatCode="#,##0">
                        <c:v>2616</c:v>
                      </c:pt>
                      <c:pt idx="90" formatCode="#,##0">
                        <c:v>4664</c:v>
                      </c:pt>
                      <c:pt idx="91" formatCode="#,##0">
                        <c:v>5926</c:v>
                      </c:pt>
                      <c:pt idx="92" formatCode="#,##0">
                        <c:v>4581</c:v>
                      </c:pt>
                      <c:pt idx="93" formatCode="#,##0">
                        <c:v>2089</c:v>
                      </c:pt>
                      <c:pt idx="94" formatCode="#,##0">
                        <c:v>1164</c:v>
                      </c:pt>
                      <c:pt idx="95">
                        <c:v>837</c:v>
                      </c:pt>
                      <c:pt idx="96">
                        <c:v>516</c:v>
                      </c:pt>
                      <c:pt idx="97">
                        <c:v>240</c:v>
                      </c:pt>
                      <c:pt idx="98">
                        <c:v>250</c:v>
                      </c:pt>
                      <c:pt idx="99">
                        <c:v>155</c:v>
                      </c:pt>
                      <c:pt idx="100">
                        <c:v>139</c:v>
                      </c:pt>
                      <c:pt idx="101">
                        <c:v>90</c:v>
                      </c:pt>
                      <c:pt idx="102">
                        <c:v>142</c:v>
                      </c:pt>
                      <c:pt idx="103">
                        <c:v>114</c:v>
                      </c:pt>
                      <c:pt idx="104">
                        <c:v>101</c:v>
                      </c:pt>
                      <c:pt idx="105">
                        <c:v>96</c:v>
                      </c:pt>
                      <c:pt idx="106">
                        <c:v>149</c:v>
                      </c:pt>
                      <c:pt idx="107">
                        <c:v>237</c:v>
                      </c:pt>
                      <c:pt idx="108">
                        <c:v>556</c:v>
                      </c:pt>
                      <c:pt idx="109">
                        <c:v>537</c:v>
                      </c:pt>
                      <c:pt idx="110">
                        <c:v>584</c:v>
                      </c:pt>
                      <c:pt idx="111">
                        <c:v>486</c:v>
                      </c:pt>
                      <c:pt idx="112">
                        <c:v>343</c:v>
                      </c:pt>
                      <c:pt idx="113">
                        <c:v>353</c:v>
                      </c:pt>
                      <c:pt idx="114">
                        <c:v>429</c:v>
                      </c:pt>
                      <c:pt idx="115">
                        <c:v>304</c:v>
                      </c:pt>
                      <c:pt idx="116">
                        <c:v>320</c:v>
                      </c:pt>
                      <c:pt idx="117">
                        <c:v>299</c:v>
                      </c:pt>
                      <c:pt idx="118" formatCode="#,##0">
                        <c:v>365</c:v>
                      </c:pt>
                      <c:pt idx="119" formatCode="#,##0">
                        <c:v>328</c:v>
                      </c:pt>
                      <c:pt idx="120" formatCode="#,##0">
                        <c:v>254</c:v>
                      </c:pt>
                      <c:pt idx="121" formatCode="#,##0">
                        <c:v>228</c:v>
                      </c:pt>
                      <c:pt idx="122" formatCode="#,##0">
                        <c:v>124</c:v>
                      </c:pt>
                      <c:pt idx="123" formatCode="#,##0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3F24-4EA3-9272-AE4AABE20112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3"/>
          <c:tx>
            <c:strRef>
              <c:f>'9 - Datos 2'!$E$1</c:f>
              <c:strCache>
                <c:ptCount val="1"/>
                <c:pt idx="0">
                  <c:v>No Salud</c:v>
                </c:pt>
              </c:strCache>
            </c:strRef>
          </c:tx>
          <c:spPr>
            <a:ln w="38100" cmpd="sng">
              <a:solidFill>
                <a:srgbClr val="B2A938"/>
              </a:solidFill>
              <a:prstDash val="solid"/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3.2000000000000001E-2"/>
                  <c:y val="-3.183374928875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7-4A07-8848-992BE3FD72D4}"/>
                </c:ext>
              </c:extLst>
            </c:dLbl>
            <c:dLbl>
              <c:idx val="31"/>
              <c:layout>
                <c:manualLayout>
                  <c:x val="-2.5333333333333333E-2"/>
                  <c:y val="-2.971149933617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57-4A07-8848-992BE3FD72D4}"/>
                </c:ext>
              </c:extLst>
            </c:dLbl>
            <c:dLbl>
              <c:idx val="45"/>
              <c:layout>
                <c:manualLayout>
                  <c:x val="-2.9333333333333333E-2"/>
                  <c:y val="-2.758924938358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57-4A07-8848-992BE3FD72D4}"/>
                </c:ext>
              </c:extLst>
            </c:dLbl>
            <c:dLbl>
              <c:idx val="58"/>
              <c:layout>
                <c:manualLayout>
                  <c:x val="-4.2666666666666665E-2"/>
                  <c:y val="-2.97114993361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57-4A07-8848-992BE3FD72D4}"/>
                </c:ext>
              </c:extLst>
            </c:dLbl>
            <c:dLbl>
              <c:idx val="76"/>
              <c:layout>
                <c:manualLayout>
                  <c:x val="-2.0657594675220489E-2"/>
                  <c:y val="-3.074311805014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57-4A07-8848-992BE3FD72D4}"/>
                </c:ext>
              </c:extLst>
            </c:dLbl>
            <c:dLbl>
              <c:idx val="86"/>
              <c:layout>
                <c:manualLayout>
                  <c:x val="-1.836230637797362E-2"/>
                  <c:y val="-5.636238309193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57-4A07-8848-992BE3FD72D4}"/>
                </c:ext>
              </c:extLst>
            </c:dLbl>
            <c:dLbl>
              <c:idx val="123"/>
              <c:layout>
                <c:manualLayout>
                  <c:x val="-3.0654068789017674E-2"/>
                  <c:y val="-0.1644275243110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0F-4BA7-8818-E2FFFB885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B2A938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2'!$A$2:$A$125</c:f>
              <c:numCache>
                <c:formatCode>d\-mmm</c:formatCode>
                <c:ptCount val="12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</c:numCache>
            </c:numRef>
          </c:cat>
          <c:val>
            <c:numRef>
              <c:f>'9 - Datos 2'!$E$2:$E$125</c:f>
              <c:numCache>
                <c:formatCode>0%</c:formatCode>
                <c:ptCount val="124"/>
                <c:pt idx="0">
                  <c:v>0.35254237288135593</c:v>
                </c:pt>
                <c:pt idx="1">
                  <c:v>0.34408602150537637</c:v>
                </c:pt>
                <c:pt idx="2">
                  <c:v>0.37777777777777777</c:v>
                </c:pt>
                <c:pt idx="3">
                  <c:v>0.48416289592760181</c:v>
                </c:pt>
                <c:pt idx="4">
                  <c:v>0.63636363636363635</c:v>
                </c:pt>
                <c:pt idx="5">
                  <c:v>0.68738898756660749</c:v>
                </c:pt>
                <c:pt idx="6">
                  <c:v>0.60613496932515343</c:v>
                </c:pt>
                <c:pt idx="7">
                  <c:v>0.60244648318042815</c:v>
                </c:pt>
                <c:pt idx="8">
                  <c:v>0.63150867823765022</c:v>
                </c:pt>
                <c:pt idx="9">
                  <c:v>0.66757919436840052</c:v>
                </c:pt>
                <c:pt idx="10">
                  <c:v>0.66805411030176898</c:v>
                </c:pt>
                <c:pt idx="11">
                  <c:v>0.67545158424637253</c:v>
                </c:pt>
                <c:pt idx="12">
                  <c:v>0.68127409210793266</c:v>
                </c:pt>
                <c:pt idx="13">
                  <c:v>0.65767366720516962</c:v>
                </c:pt>
                <c:pt idx="14">
                  <c:v>0.67644059153493119</c:v>
                </c:pt>
                <c:pt idx="15">
                  <c:v>0.71029198591840959</c:v>
                </c:pt>
                <c:pt idx="16">
                  <c:v>0.77422120605887401</c:v>
                </c:pt>
                <c:pt idx="17">
                  <c:v>0.78552971576227393</c:v>
                </c:pt>
                <c:pt idx="18">
                  <c:v>0.76190037749746797</c:v>
                </c:pt>
                <c:pt idx="19">
                  <c:v>0.79475806451612907</c:v>
                </c:pt>
                <c:pt idx="20">
                  <c:v>0.77655526141628062</c:v>
                </c:pt>
                <c:pt idx="21">
                  <c:v>0.77793467005553985</c:v>
                </c:pt>
                <c:pt idx="22">
                  <c:v>0.760767834972782</c:v>
                </c:pt>
                <c:pt idx="23">
                  <c:v>0.74274337210520802</c:v>
                </c:pt>
                <c:pt idx="24">
                  <c:v>0.76278425487706336</c:v>
                </c:pt>
                <c:pt idx="25">
                  <c:v>0.73658269441401969</c:v>
                </c:pt>
                <c:pt idx="26">
                  <c:v>0.75449301087197695</c:v>
                </c:pt>
                <c:pt idx="27">
                  <c:v>0.76912679102460124</c:v>
                </c:pt>
                <c:pt idx="28">
                  <c:v>0.76179665964001941</c:v>
                </c:pt>
                <c:pt idx="29">
                  <c:v>0.77803864908795373</c:v>
                </c:pt>
                <c:pt idx="30">
                  <c:v>0.77343096234309627</c:v>
                </c:pt>
                <c:pt idx="31">
                  <c:v>0.79947229551451182</c:v>
                </c:pt>
                <c:pt idx="32">
                  <c:v>0.77603257707969753</c:v>
                </c:pt>
                <c:pt idx="33">
                  <c:v>0.77948175568482281</c:v>
                </c:pt>
                <c:pt idx="34">
                  <c:v>0.77462932454695221</c:v>
                </c:pt>
                <c:pt idx="35">
                  <c:v>0.77290836653386452</c:v>
                </c:pt>
                <c:pt idx="36">
                  <c:v>0.77357280307889675</c:v>
                </c:pt>
                <c:pt idx="37">
                  <c:v>0.77430555555555558</c:v>
                </c:pt>
                <c:pt idx="38">
                  <c:v>0.77993936331480551</c:v>
                </c:pt>
                <c:pt idx="39">
                  <c:v>0.69093610698365526</c:v>
                </c:pt>
                <c:pt idx="40">
                  <c:v>0.73381555153707057</c:v>
                </c:pt>
                <c:pt idx="41">
                  <c:v>0.79463997416855026</c:v>
                </c:pt>
                <c:pt idx="42">
                  <c:v>0.81886227544910184</c:v>
                </c:pt>
                <c:pt idx="43">
                  <c:v>0.83193691473632336</c:v>
                </c:pt>
                <c:pt idx="44">
                  <c:v>0.86259541984732824</c:v>
                </c:pt>
                <c:pt idx="45">
                  <c:v>0.87180410514944184</c:v>
                </c:pt>
                <c:pt idx="46">
                  <c:v>0.86400280406589558</c:v>
                </c:pt>
                <c:pt idx="47">
                  <c:v>0.87482269503546095</c:v>
                </c:pt>
                <c:pt idx="48">
                  <c:v>0.8921442369607212</c:v>
                </c:pt>
                <c:pt idx="49">
                  <c:v>0.90252912759306625</c:v>
                </c:pt>
                <c:pt idx="50">
                  <c:v>0.90365171880575712</c:v>
                </c:pt>
                <c:pt idx="51">
                  <c:v>0.89408938010571837</c:v>
                </c:pt>
                <c:pt idx="52">
                  <c:v>0.91507596416049863</c:v>
                </c:pt>
                <c:pt idx="53">
                  <c:v>0.9112755629824143</c:v>
                </c:pt>
                <c:pt idx="54">
                  <c:v>0.91636625811103101</c:v>
                </c:pt>
                <c:pt idx="55">
                  <c:v>0.92114602267809231</c:v>
                </c:pt>
                <c:pt idx="56">
                  <c:v>0.91257250681389335</c:v>
                </c:pt>
                <c:pt idx="57">
                  <c:v>0.91856858846918488</c:v>
                </c:pt>
                <c:pt idx="58">
                  <c:v>0.92653975363941765</c:v>
                </c:pt>
                <c:pt idx="59">
                  <c:v>0.92383746890348917</c:v>
                </c:pt>
                <c:pt idx="60">
                  <c:v>0.91978167383393983</c:v>
                </c:pt>
                <c:pt idx="61">
                  <c:v>0.90227561510916021</c:v>
                </c:pt>
                <c:pt idx="62">
                  <c:v>0.92481668904265202</c:v>
                </c:pt>
                <c:pt idx="63">
                  <c:v>0.91387216967612495</c:v>
                </c:pt>
                <c:pt idx="64">
                  <c:v>0.91627665106604261</c:v>
                </c:pt>
                <c:pt idx="65">
                  <c:v>0.91191003578122343</c:v>
                </c:pt>
                <c:pt idx="66">
                  <c:v>0.89257625167849608</c:v>
                </c:pt>
                <c:pt idx="67">
                  <c:v>0.89404132628543964</c:v>
                </c:pt>
                <c:pt idx="68">
                  <c:v>0.86779184247538677</c:v>
                </c:pt>
                <c:pt idx="69">
                  <c:v>0.89481165600568591</c:v>
                </c:pt>
                <c:pt idx="70">
                  <c:v>0.89777094542659497</c:v>
                </c:pt>
                <c:pt idx="71">
                  <c:v>0.89764232317423809</c:v>
                </c:pt>
                <c:pt idx="72">
                  <c:v>0.85681293302540418</c:v>
                </c:pt>
                <c:pt idx="73">
                  <c:v>0.87513572204125945</c:v>
                </c:pt>
                <c:pt idx="74">
                  <c:v>0.91352549889135259</c:v>
                </c:pt>
                <c:pt idx="75">
                  <c:v>0.88720538720538722</c:v>
                </c:pt>
                <c:pt idx="76">
                  <c:v>0.92164179104477617</c:v>
                </c:pt>
                <c:pt idx="77">
                  <c:v>0.83914209115281502</c:v>
                </c:pt>
                <c:pt idx="78">
                  <c:v>0.88194444444444442</c:v>
                </c:pt>
                <c:pt idx="79">
                  <c:v>0.89523809523809528</c:v>
                </c:pt>
                <c:pt idx="80">
                  <c:v>0.88671875</c:v>
                </c:pt>
                <c:pt idx="81">
                  <c:v>0.83451957295373669</c:v>
                </c:pt>
                <c:pt idx="82">
                  <c:v>0.89192886456908349</c:v>
                </c:pt>
                <c:pt idx="83">
                  <c:v>0.87878787878787878</c:v>
                </c:pt>
                <c:pt idx="84">
                  <c:v>0.85181236673773986</c:v>
                </c:pt>
                <c:pt idx="85">
                  <c:v>0.85160575858250276</c:v>
                </c:pt>
                <c:pt idx="86">
                  <c:v>0.89010321797207048</c:v>
                </c:pt>
                <c:pt idx="87">
                  <c:v>0.89190371991247264</c:v>
                </c:pt>
                <c:pt idx="88">
                  <c:v>0.84495997386048027</c:v>
                </c:pt>
                <c:pt idx="89">
                  <c:v>0.74579729861043631</c:v>
                </c:pt>
                <c:pt idx="90">
                  <c:v>0.48269742679680566</c:v>
                </c:pt>
                <c:pt idx="91">
                  <c:v>0.66971352134656115</c:v>
                </c:pt>
                <c:pt idx="92">
                  <c:v>0.62789375355373245</c:v>
                </c:pt>
                <c:pt idx="93">
                  <c:v>0.61084202682563338</c:v>
                </c:pt>
                <c:pt idx="94">
                  <c:v>0.63280757097791795</c:v>
                </c:pt>
                <c:pt idx="95">
                  <c:v>0.61833105335157323</c:v>
                </c:pt>
                <c:pt idx="96">
                  <c:v>0.61173814898419865</c:v>
                </c:pt>
                <c:pt idx="97">
                  <c:v>0.75485188968335037</c:v>
                </c:pt>
                <c:pt idx="98">
                  <c:v>0.66974900924702774</c:v>
                </c:pt>
                <c:pt idx="99">
                  <c:v>0.80128205128205132</c:v>
                </c:pt>
                <c:pt idx="100">
                  <c:v>0.75656742556917689</c:v>
                </c:pt>
                <c:pt idx="101">
                  <c:v>0.83271375464684017</c:v>
                </c:pt>
                <c:pt idx="102">
                  <c:v>0.81291172595520422</c:v>
                </c:pt>
                <c:pt idx="103">
                  <c:v>0.69920844327176779</c:v>
                </c:pt>
                <c:pt idx="104">
                  <c:v>0.81015037593984962</c:v>
                </c:pt>
                <c:pt idx="105">
                  <c:v>0.78947368421052633</c:v>
                </c:pt>
                <c:pt idx="106">
                  <c:v>0.67324561403508776</c:v>
                </c:pt>
                <c:pt idx="107">
                  <c:v>0.63538461538461544</c:v>
                </c:pt>
                <c:pt idx="108">
                  <c:v>0.54200988467874789</c:v>
                </c:pt>
                <c:pt idx="109">
                  <c:v>0.5421994884910486</c:v>
                </c:pt>
                <c:pt idx="110">
                  <c:v>0.53317346123101517</c:v>
                </c:pt>
                <c:pt idx="111">
                  <c:v>0.50357507660878442</c:v>
                </c:pt>
                <c:pt idx="112">
                  <c:v>0.53648648648648645</c:v>
                </c:pt>
                <c:pt idx="113">
                  <c:v>0.51310344827586207</c:v>
                </c:pt>
                <c:pt idx="114">
                  <c:v>0.42183288409703507</c:v>
                </c:pt>
                <c:pt idx="115">
                  <c:v>0.54896142433234418</c:v>
                </c:pt>
                <c:pt idx="116">
                  <c:v>0.5755968169761273</c:v>
                </c:pt>
                <c:pt idx="117">
                  <c:v>0.58064516129032262</c:v>
                </c:pt>
                <c:pt idx="118">
                  <c:v>0.56702253855278761</c:v>
                </c:pt>
                <c:pt idx="119">
                  <c:v>0.72981878088962104</c:v>
                </c:pt>
                <c:pt idx="120">
                  <c:v>0.53479853479853479</c:v>
                </c:pt>
                <c:pt idx="121">
                  <c:v>0.69477911646586343</c:v>
                </c:pt>
                <c:pt idx="122">
                  <c:v>0.69154228855721389</c:v>
                </c:pt>
                <c:pt idx="123">
                  <c:v>0.59459459459459463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F24-4EA3-9272-AE4AABE20112}"/>
            </c:ext>
          </c:extLst>
        </c:ser>
        <c:ser>
          <c:idx val="1"/>
          <c:order val="4"/>
          <c:tx>
            <c:strRef>
              <c:f>'9 - Datos 2'!$F$1</c:f>
              <c:strCache>
                <c:ptCount val="1"/>
                <c:pt idx="0">
                  <c:v> Salud</c:v>
                </c:pt>
              </c:strCache>
            </c:strRef>
          </c:tx>
          <c:spPr>
            <a:ln w="38100">
              <a:solidFill>
                <a:srgbClr val="B83E08"/>
              </a:solidFill>
              <a:prstDash val="solid"/>
            </a:ln>
          </c:spPr>
          <c:marker>
            <c:symbol val="none"/>
          </c:marker>
          <c:dLbls>
            <c:dLbl>
              <c:idx val="123"/>
              <c:layout>
                <c:manualLayout>
                  <c:x val="-2.9518732907942945E-2"/>
                  <c:y val="0.16442752431107266"/>
                </c:manualLayout>
              </c:layout>
              <c:tx>
                <c:rich>
                  <a:bodyPr/>
                  <a:lstStyle/>
                  <a:p>
                    <a:fld id="{5E3C0C6D-4C65-4859-B044-2DDDDA468550}" type="VALUE">
                      <a:rPr lang="en-US" sz="1800" b="1">
                        <a:solidFill>
                          <a:srgbClr val="B83E08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0F-4BA7-8818-E2FFFB8851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2'!$A$2:$A$125</c:f>
              <c:numCache>
                <c:formatCode>d\-mmm</c:formatCode>
                <c:ptCount val="12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</c:numCache>
            </c:numRef>
          </c:cat>
          <c:val>
            <c:numRef>
              <c:f>'9 - Datos 2'!$F$2:$F$125</c:f>
              <c:numCache>
                <c:formatCode>0%</c:formatCode>
                <c:ptCount val="124"/>
                <c:pt idx="0">
                  <c:v>0.64745762711864407</c:v>
                </c:pt>
                <c:pt idx="1">
                  <c:v>0.65591397849462363</c:v>
                </c:pt>
                <c:pt idx="2">
                  <c:v>0.62222222222222223</c:v>
                </c:pt>
                <c:pt idx="3">
                  <c:v>0.51583710407239824</c:v>
                </c:pt>
                <c:pt idx="4">
                  <c:v>0.36363636363636365</c:v>
                </c:pt>
                <c:pt idx="5">
                  <c:v>0.31261101243339257</c:v>
                </c:pt>
                <c:pt idx="6">
                  <c:v>0.39386503067484663</c:v>
                </c:pt>
                <c:pt idx="7">
                  <c:v>0.39755351681957185</c:v>
                </c:pt>
                <c:pt idx="8">
                  <c:v>0.36849132176234978</c:v>
                </c:pt>
                <c:pt idx="9">
                  <c:v>0.33242080563159954</c:v>
                </c:pt>
                <c:pt idx="10">
                  <c:v>0.33194588969823102</c:v>
                </c:pt>
                <c:pt idx="11">
                  <c:v>0.32454841575362747</c:v>
                </c:pt>
                <c:pt idx="12">
                  <c:v>0.31872590789206734</c:v>
                </c:pt>
                <c:pt idx="13">
                  <c:v>0.34232633279483038</c:v>
                </c:pt>
                <c:pt idx="14">
                  <c:v>0.32355940846506887</c:v>
                </c:pt>
                <c:pt idx="15">
                  <c:v>0.28970801408159041</c:v>
                </c:pt>
                <c:pt idx="16">
                  <c:v>0.22577879394112604</c:v>
                </c:pt>
                <c:pt idx="17">
                  <c:v>0.2144702842377261</c:v>
                </c:pt>
                <c:pt idx="18">
                  <c:v>0.238099622502532</c:v>
                </c:pt>
                <c:pt idx="19">
                  <c:v>0.20524193548387096</c:v>
                </c:pt>
                <c:pt idx="20">
                  <c:v>0.22344473858371938</c:v>
                </c:pt>
                <c:pt idx="21">
                  <c:v>0.22206532994446013</c:v>
                </c:pt>
                <c:pt idx="22">
                  <c:v>0.23923216502721803</c:v>
                </c:pt>
                <c:pt idx="23">
                  <c:v>0.25725662789479198</c:v>
                </c:pt>
                <c:pt idx="24">
                  <c:v>0.23721574512293664</c:v>
                </c:pt>
                <c:pt idx="25">
                  <c:v>0.26341730558598031</c:v>
                </c:pt>
                <c:pt idx="26">
                  <c:v>0.24550698912802307</c:v>
                </c:pt>
                <c:pt idx="27">
                  <c:v>0.23087320897539876</c:v>
                </c:pt>
                <c:pt idx="28">
                  <c:v>0.23820334035998053</c:v>
                </c:pt>
                <c:pt idx="29">
                  <c:v>0.22196135091204625</c:v>
                </c:pt>
                <c:pt idx="30">
                  <c:v>0.22656903765690375</c:v>
                </c:pt>
                <c:pt idx="31">
                  <c:v>0.20052770448548812</c:v>
                </c:pt>
                <c:pt idx="32">
                  <c:v>0.2239674229203025</c:v>
                </c:pt>
                <c:pt idx="33">
                  <c:v>0.22051824431517716</c:v>
                </c:pt>
                <c:pt idx="34">
                  <c:v>0.22537067545304779</c:v>
                </c:pt>
                <c:pt idx="35">
                  <c:v>0.22709163346613545</c:v>
                </c:pt>
                <c:pt idx="36">
                  <c:v>0.22642719692110327</c:v>
                </c:pt>
                <c:pt idx="37">
                  <c:v>0.22569444444444445</c:v>
                </c:pt>
                <c:pt idx="38">
                  <c:v>0.22006063668519454</c:v>
                </c:pt>
                <c:pt idx="39">
                  <c:v>0.30906389301634474</c:v>
                </c:pt>
                <c:pt idx="40">
                  <c:v>0.26618444846292949</c:v>
                </c:pt>
                <c:pt idx="41">
                  <c:v>0.2053600258314498</c:v>
                </c:pt>
                <c:pt idx="42">
                  <c:v>0.18113772455089822</c:v>
                </c:pt>
                <c:pt idx="43">
                  <c:v>0.16806308526367669</c:v>
                </c:pt>
                <c:pt idx="44">
                  <c:v>0.13740458015267176</c:v>
                </c:pt>
                <c:pt idx="45">
                  <c:v>0.12819589485055816</c:v>
                </c:pt>
                <c:pt idx="46">
                  <c:v>0.13599719593410445</c:v>
                </c:pt>
                <c:pt idx="47">
                  <c:v>0.12517730496453899</c:v>
                </c:pt>
                <c:pt idx="48">
                  <c:v>0.10785576303927881</c:v>
                </c:pt>
                <c:pt idx="49">
                  <c:v>9.7470872406933792E-2</c:v>
                </c:pt>
                <c:pt idx="50">
                  <c:v>9.6348281194242893E-2</c:v>
                </c:pt>
                <c:pt idx="51">
                  <c:v>0.10591061989428159</c:v>
                </c:pt>
                <c:pt idx="52">
                  <c:v>8.4924035839501366E-2</c:v>
                </c:pt>
                <c:pt idx="53">
                  <c:v>8.8724437017585742E-2</c:v>
                </c:pt>
                <c:pt idx="54">
                  <c:v>8.3633741888968993E-2</c:v>
                </c:pt>
                <c:pt idx="55">
                  <c:v>7.8853977321907728E-2</c:v>
                </c:pt>
                <c:pt idx="56">
                  <c:v>8.7427493186106653E-2</c:v>
                </c:pt>
                <c:pt idx="57">
                  <c:v>8.1431411530815109E-2</c:v>
                </c:pt>
                <c:pt idx="58">
                  <c:v>7.3460246360582307E-2</c:v>
                </c:pt>
                <c:pt idx="59">
                  <c:v>7.6162531096510819E-2</c:v>
                </c:pt>
                <c:pt idx="60">
                  <c:v>8.02183261660602E-2</c:v>
                </c:pt>
                <c:pt idx="61">
                  <c:v>9.7724384890839788E-2</c:v>
                </c:pt>
                <c:pt idx="62">
                  <c:v>7.5183310957347926E-2</c:v>
                </c:pt>
                <c:pt idx="63">
                  <c:v>8.612783032387504E-2</c:v>
                </c:pt>
                <c:pt idx="64">
                  <c:v>8.3723348933957359E-2</c:v>
                </c:pt>
                <c:pt idx="65">
                  <c:v>8.8089964218776629E-2</c:v>
                </c:pt>
                <c:pt idx="66">
                  <c:v>0.10742374832150393</c:v>
                </c:pt>
                <c:pt idx="67">
                  <c:v>0.1059586737145603</c:v>
                </c:pt>
                <c:pt idx="68">
                  <c:v>0.13220815752461323</c:v>
                </c:pt>
                <c:pt idx="69">
                  <c:v>0.10518834399431415</c:v>
                </c:pt>
                <c:pt idx="70">
                  <c:v>0.10222905457340507</c:v>
                </c:pt>
                <c:pt idx="71">
                  <c:v>0.10235767682576193</c:v>
                </c:pt>
                <c:pt idx="72">
                  <c:v>0.14318706697459585</c:v>
                </c:pt>
                <c:pt idx="73">
                  <c:v>0.1248642779587405</c:v>
                </c:pt>
                <c:pt idx="74">
                  <c:v>8.6474501108647447E-2</c:v>
                </c:pt>
                <c:pt idx="75">
                  <c:v>0.11279461279461279</c:v>
                </c:pt>
                <c:pt idx="76">
                  <c:v>7.8358208955223885E-2</c:v>
                </c:pt>
                <c:pt idx="77">
                  <c:v>0.16085790884718498</c:v>
                </c:pt>
                <c:pt idx="78">
                  <c:v>0.11805555555555555</c:v>
                </c:pt>
                <c:pt idx="79">
                  <c:v>0.10476190476190476</c:v>
                </c:pt>
                <c:pt idx="80">
                  <c:v>0.11328125</c:v>
                </c:pt>
                <c:pt idx="81">
                  <c:v>0.16548042704626334</c:v>
                </c:pt>
                <c:pt idx="82">
                  <c:v>0.10807113543091655</c:v>
                </c:pt>
                <c:pt idx="83">
                  <c:v>0.12121212121212122</c:v>
                </c:pt>
                <c:pt idx="84">
                  <c:v>0.14818763326226012</c:v>
                </c:pt>
                <c:pt idx="85">
                  <c:v>0.14839424141749724</c:v>
                </c:pt>
                <c:pt idx="86">
                  <c:v>0.10989678202792957</c:v>
                </c:pt>
                <c:pt idx="87">
                  <c:v>0.10809628008752735</c:v>
                </c:pt>
                <c:pt idx="88">
                  <c:v>0.1550400261395197</c:v>
                </c:pt>
                <c:pt idx="89">
                  <c:v>0.25420270138956369</c:v>
                </c:pt>
                <c:pt idx="90">
                  <c:v>0.51730257320319428</c:v>
                </c:pt>
                <c:pt idx="91">
                  <c:v>0.33028647865343885</c:v>
                </c:pt>
                <c:pt idx="92">
                  <c:v>0.37210624644626755</c:v>
                </c:pt>
                <c:pt idx="93">
                  <c:v>0.38915797317436662</c:v>
                </c:pt>
                <c:pt idx="94">
                  <c:v>0.36719242902208205</c:v>
                </c:pt>
                <c:pt idx="95">
                  <c:v>0.38166894664842682</c:v>
                </c:pt>
                <c:pt idx="96">
                  <c:v>0.38826185101580135</c:v>
                </c:pt>
                <c:pt idx="97">
                  <c:v>0.24514811031664965</c:v>
                </c:pt>
                <c:pt idx="98">
                  <c:v>0.33025099075297226</c:v>
                </c:pt>
                <c:pt idx="99">
                  <c:v>0.19871794871794871</c:v>
                </c:pt>
                <c:pt idx="100">
                  <c:v>0.24343257443082311</c:v>
                </c:pt>
                <c:pt idx="101">
                  <c:v>0.16728624535315986</c:v>
                </c:pt>
                <c:pt idx="102">
                  <c:v>0.18708827404479578</c:v>
                </c:pt>
                <c:pt idx="103">
                  <c:v>0.30079155672823221</c:v>
                </c:pt>
                <c:pt idx="104">
                  <c:v>0.18984962406015038</c:v>
                </c:pt>
                <c:pt idx="105">
                  <c:v>0.21052631578947367</c:v>
                </c:pt>
                <c:pt idx="106">
                  <c:v>0.3267543859649123</c:v>
                </c:pt>
                <c:pt idx="107">
                  <c:v>0.36461538461538462</c:v>
                </c:pt>
                <c:pt idx="108">
                  <c:v>0.45799011532125206</c:v>
                </c:pt>
                <c:pt idx="109">
                  <c:v>0.4578005115089514</c:v>
                </c:pt>
                <c:pt idx="110">
                  <c:v>0.46682653876898483</c:v>
                </c:pt>
                <c:pt idx="111">
                  <c:v>0.49642492339121552</c:v>
                </c:pt>
                <c:pt idx="112">
                  <c:v>0.4635135135135135</c:v>
                </c:pt>
                <c:pt idx="113">
                  <c:v>0.48689655172413793</c:v>
                </c:pt>
                <c:pt idx="114">
                  <c:v>0.57816711590296499</c:v>
                </c:pt>
                <c:pt idx="115">
                  <c:v>0.45103857566765576</c:v>
                </c:pt>
                <c:pt idx="116">
                  <c:v>0.4244031830238727</c:v>
                </c:pt>
                <c:pt idx="117">
                  <c:v>0.41935483870967744</c:v>
                </c:pt>
                <c:pt idx="118">
                  <c:v>0.43297746144721233</c:v>
                </c:pt>
                <c:pt idx="119">
                  <c:v>0.2701812191103789</c:v>
                </c:pt>
                <c:pt idx="120">
                  <c:v>0.46520146520146521</c:v>
                </c:pt>
                <c:pt idx="121">
                  <c:v>0.30522088353413657</c:v>
                </c:pt>
                <c:pt idx="122">
                  <c:v>0.30845771144278605</c:v>
                </c:pt>
                <c:pt idx="123">
                  <c:v>0.40540540540540543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73408"/>
        <c:axId val="279871872"/>
      </c:lineChart>
      <c:catAx>
        <c:axId val="27984806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 algn="just"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849600"/>
        <c:crosses val="autoZero"/>
        <c:auto val="0"/>
        <c:lblAlgn val="l"/>
        <c:lblOffset val="100"/>
        <c:noMultiLvlLbl val="0"/>
      </c:catAx>
      <c:valAx>
        <c:axId val="279849600"/>
        <c:scaling>
          <c:orientation val="minMax"/>
          <c:max val="21000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crossAx val="279848064"/>
        <c:crosses val="autoZero"/>
        <c:crossBetween val="between"/>
        <c:minorUnit val="400"/>
      </c:valAx>
      <c:valAx>
        <c:axId val="2798718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crossAx val="279873408"/>
        <c:crosses val="max"/>
        <c:crossBetween val="between"/>
      </c:valAx>
      <c:dateAx>
        <c:axId val="27987340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27987187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9.0089588058392919E-6"/>
          <c:y val="0"/>
          <c:w val="0.68517190393663641"/>
          <c:h val="0.10153177985750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87286514078096E-4"/>
          <c:y val="7.7141165562617978E-2"/>
          <c:w val="0.77187023561180823"/>
          <c:h val="0.87811302628492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Registrado</c:v>
                </c:pt>
              </c:strCache>
            </c:strRef>
          </c:tx>
          <c:spPr>
            <a:solidFill>
              <a:srgbClr val="43707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0835653037530252E-4"/>
                  <c:y val="3.624358888012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9-4BB5-B4D1-1747E7B162B1}"/>
                </c:ext>
              </c:extLst>
            </c:dLbl>
            <c:dLbl>
              <c:idx val="1"/>
              <c:layout>
                <c:manualLayout>
                  <c:x val="7.5533622177445248E-3"/>
                  <c:y val="-4.90196204569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7-4EE2-8CEC-5F0C2CD3C30D}"/>
                </c:ext>
              </c:extLst>
            </c:dLbl>
            <c:dLbl>
              <c:idx val="2"/>
              <c:layout>
                <c:manualLayout>
                  <c:x val="-1.2930310956930436E-3"/>
                  <c:y val="-2.412681489057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49E1-936A-E04BC6111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Sheet1!$B$16:$D$16</c:f>
              <c:numCache>
                <c:formatCode>_-* #,##0_-;\-* #,##0_-;_-* "-"??_-;_-@_-</c:formatCode>
                <c:ptCount val="3"/>
                <c:pt idx="0">
                  <c:v>9344961</c:v>
                </c:pt>
                <c:pt idx="1">
                  <c:v>627243</c:v>
                </c:pt>
                <c:pt idx="2">
                  <c:v>2650100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7-4EE2-8CEC-5F0C2CD3C3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No Reg.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462574661836289E-3"/>
                  <c:y val="-2.44224712534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9-4BB5-B4D1-1747E7B162B1}"/>
                </c:ext>
              </c:extLst>
            </c:dLbl>
            <c:dLbl>
              <c:idx val="1"/>
              <c:layout>
                <c:manualLayout>
                  <c:x val="1.0007133964665892E-2"/>
                  <c:y val="-5.811074442619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7-4EE2-8CEC-5F0C2CD3C30D}"/>
                </c:ext>
              </c:extLst>
            </c:dLbl>
            <c:dLbl>
              <c:idx val="2"/>
              <c:layout>
                <c:manualLayout>
                  <c:x val="5.1859376967086663E-3"/>
                  <c:y val="-1.348889348037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C-4DEB-A7E8-8BBB975B7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8E8E3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Sheet1!$B$17:$D$17</c:f>
              <c:numCache>
                <c:formatCode>_-* #,##0_-;\-* #,##0_-;_-* "-"??_-;_-@_-</c:formatCode>
                <c:ptCount val="3"/>
                <c:pt idx="0">
                  <c:v>4085711.6399999987</c:v>
                </c:pt>
                <c:pt idx="1">
                  <c:v>631882.56000000006</c:v>
                </c:pt>
                <c:pt idx="2">
                  <c:v>2646221.7999999998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EE2-8CEC-5F0C2CD3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2448000"/>
        <c:axId val="172474368"/>
      </c:barChart>
      <c:catAx>
        <c:axId val="17244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474368"/>
        <c:crosses val="autoZero"/>
        <c:auto val="1"/>
        <c:lblAlgn val="ctr"/>
        <c:lblOffset val="100"/>
        <c:noMultiLvlLbl val="0"/>
      </c:catAx>
      <c:valAx>
        <c:axId val="1724743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24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7104659458097"/>
          <c:y val="0.666409156443311"/>
          <c:w val="0.17225036369231631"/>
          <c:h val="0.281501386388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solidFill>
                <a:srgbClr val="6AA5A6"/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(2021)*</c:v>
                </c:pt>
              </c:strCache>
              <c:extLst/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(2021)*</c:v>
                </c:pt>
              </c:strCache>
              <c:extLst/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818422</c:v>
                </c:pt>
                <c:pt idx="1">
                  <c:v>1620398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Virtual (2021)*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3"/>
          <c:order val="3"/>
          <c:spPr>
            <a:solidFill>
              <a:srgbClr val="5482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54823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(2021)*</c:v>
                </c:pt>
              </c:strCache>
              <c:extLst/>
            </c:strRef>
          </c:cat>
          <c:val>
            <c:numRef>
              <c:f>Hoja1!$E$2:$E$5</c:f>
              <c:numCache>
                <c:formatCode>General</c:formatCode>
                <c:ptCount val="3"/>
                <c:pt idx="2" formatCode="#,##0">
                  <c:v>15018965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0"/>
        <c:axId val="132269184"/>
        <c:axId val="132259200"/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valAx>
        <c:axId val="132259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69184"/>
        <c:crosses val="max"/>
        <c:crossBetween val="between"/>
      </c:valAx>
      <c:catAx>
        <c:axId val="13226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259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1124760550372E-2"/>
          <c:y val="2.8583301916165718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D2CA6F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938C2D"/>
              </a:solidFill>
              <a:ln>
                <a:solidFill>
                  <a:srgbClr val="D2CA6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1.3211913609027603E-2"/>
                  <c:y val="-3.9039591884273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8-46B3-BBBE-B641FF062B8E}"/>
                </c:ext>
              </c:extLst>
            </c:dLbl>
            <c:dLbl>
              <c:idx val="25"/>
              <c:layout>
                <c:manualLayout>
                  <c:x val="-1.6848256205518028E-16"/>
                  <c:y val="-4.32960018954785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9B-4DAF-84CE-64D35BF3A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38C2D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Sheet1!$A$1:$Z$1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Sheet1!$A$2:$Z$2</c:f>
              <c:numCache>
                <c:formatCode>0.0</c:formatCode>
                <c:ptCount val="26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General">
                  <c:v>59.9</c:v>
                </c:pt>
                <c:pt idx="24">
                  <c:v>53.8</c:v>
                </c:pt>
                <c:pt idx="25">
                  <c:v>58.697309992826753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2C8-46B3-BBBE-B641FF062B8E}"/>
            </c:ext>
          </c:extLst>
        </c:ser>
        <c:ser>
          <c:idx val="2"/>
          <c:order val="1"/>
          <c:spPr>
            <a:ln w="41275">
              <a:solidFill>
                <a:srgbClr val="B8C3D2"/>
              </a:solidFill>
            </a:ln>
          </c:spPr>
          <c:marker>
            <c:symbol val="square"/>
            <c:size val="10"/>
            <c:spPr>
              <a:solidFill>
                <a:srgbClr val="437071"/>
              </a:solidFill>
              <a:ln>
                <a:solidFill>
                  <a:srgbClr val="B8C3D2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rgbClr val="B8C3D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2C8-46B3-BBBE-B641FF062B8E}"/>
              </c:ext>
            </c:extLst>
          </c:dPt>
          <c:dLbls>
            <c:dLbl>
              <c:idx val="1"/>
              <c:layout>
                <c:manualLayout>
                  <c:x val="-5.2847654436110426E-2"/>
                  <c:y val="-5.205278917903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8-46B3-BBBE-B641FF062B8E}"/>
                </c:ext>
              </c:extLst>
            </c:dLbl>
            <c:dLbl>
              <c:idx val="25"/>
              <c:layout>
                <c:manualLayout>
                  <c:x val="-3.4462740350477928E-3"/>
                  <c:y val="5.68260024878154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9B-4DAF-84CE-64D35BF3A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Sheet1!$A$1:$Z$1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Sheet1!$A$3:$Z$3</c:f>
              <c:numCache>
                <c:formatCode>0.0</c:formatCode>
                <c:ptCount val="26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 formatCode="#,##0.0">
                  <c:v>35.351533712660824</c:v>
                </c:pt>
                <c:pt idx="23" formatCode="General">
                  <c:v>33.5</c:v>
                </c:pt>
                <c:pt idx="24">
                  <c:v>30.9</c:v>
                </c:pt>
                <c:pt idx="25">
                  <c:v>32.678998825793613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C8-46B3-BBBE-B641FF06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8640"/>
        <c:axId val="133970176"/>
      </c:lineChart>
      <c:catAx>
        <c:axId val="1339686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3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70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968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661336072476436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44.667</a:t>
                    </a:r>
                  </a:p>
                </c:rich>
              </c:tx>
              <c:numFmt formatCode="#,##0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24183440281742E-2"/>
                      <c:h val="5.241680791250317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Sheet1!$B$3:$T$3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58925884744389E-2"/>
          <c:y val="5.5733716405117116E-2"/>
          <c:w val="0.974334618964939"/>
          <c:h val="0.745667293320907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849E9F"/>
            </a:solidFill>
            <a:ln w="28575">
              <a:noFill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2-4116-A1A5-E95E19928F91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2-4116-A1A5-E95E19928F91}"/>
                </c:ext>
              </c:extLst>
            </c:dLbl>
            <c:dLbl>
              <c:idx val="5"/>
              <c:layout>
                <c:manualLayout>
                  <c:x val="4.793289394847214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2-4116-A1A5-E95E19928F91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2-4116-A1A5-E95E19928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Sheet2!$A$2:$A$29</c:f>
              <c:numCache>
                <c:formatCode>mmm\-yy</c:formatCode>
                <c:ptCount val="2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</c:numCache>
            </c:numRef>
          </c:cat>
          <c:val>
            <c:numRef>
              <c:f>Sheet2!$C$2:$C$29</c:f>
              <c:numCache>
                <c:formatCode>0.0%</c:formatCode>
                <c:ptCount val="28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-2.5689947579401795E-2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52338560"/>
        <c:axId val="252320384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38100" cap="rnd">
              <a:solidFill>
                <a:srgbClr val="9BBB59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57733661063484E-2"/>
                  <c:y val="-5.32061096529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52-4116-A1A5-E95E19928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2-4116-A1A5-E95E19928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2-4116-A1A5-E95E19928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2-4116-A1A5-E95E19928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2-4116-A1A5-E95E19928F91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52-4116-A1A5-E95E19928F91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52-4116-A1A5-E95E19928F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52-4116-A1A5-E95E19928F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52-4116-A1A5-E95E19928F9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52-4116-A1A5-E95E19928F91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914-8D51-0B01B19A73F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52-4116-A1A5-E95E19928F91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52-4116-A1A5-E95E19928F9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914-8D51-0B01B19A73F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0-4F39-B6D5-56102853134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7-4042-B11D-59DF583C34E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9-4EC0-9C08-E8642ADDDD8B}"/>
                </c:ext>
              </c:extLst>
            </c:dLbl>
            <c:dLbl>
              <c:idx val="26"/>
              <c:layout>
                <c:manualLayout>
                  <c:x val="-5.3385895402486505E-2"/>
                  <c:y val="-9.1021544125758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F-4563-99DF-EA1F9AF49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6855C"/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Sheet2!$A$2:$A$29</c:f>
              <c:numCache>
                <c:formatCode>mmm\-yy</c:formatCode>
                <c:ptCount val="2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</c:numCache>
            </c:numRef>
          </c:cat>
          <c:val>
            <c:numRef>
              <c:f>Sheet2!$B$2:$B$29</c:f>
              <c:numCache>
                <c:formatCode>#,##0</c:formatCode>
                <c:ptCount val="28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24256"/>
        <c:axId val="252318848"/>
      </c:lineChart>
      <c:dateAx>
        <c:axId val="25262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s-AR"/>
          </a:p>
        </c:txPr>
        <c:crossAx val="252318848"/>
        <c:crosses val="autoZero"/>
        <c:auto val="1"/>
        <c:lblOffset val="100"/>
        <c:baseTimeUnit val="months"/>
        <c:majorUnit val="3"/>
        <c:majorTimeUnit val="months"/>
      </c:dateAx>
      <c:valAx>
        <c:axId val="252318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624256"/>
        <c:crosses val="autoZero"/>
        <c:crossBetween val="between"/>
      </c:valAx>
      <c:valAx>
        <c:axId val="2523203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338560"/>
        <c:crosses val="max"/>
        <c:crossBetween val="between"/>
      </c:valAx>
      <c:dateAx>
        <c:axId val="252338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23203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83386519365656E-2"/>
          <c:y val="0.14625844653430861"/>
          <c:w val="0.91147475613172524"/>
          <c:h val="0.71529658655520734"/>
        </c:manualLayout>
      </c:layout>
      <c:lineChart>
        <c:grouping val="standard"/>
        <c:varyColors val="0"/>
        <c:ser>
          <c:idx val="1"/>
          <c:order val="1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-2.2211679933190065E-3"/>
                  <c:y val="-3.98119122257053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000" b="1" i="0" u="none" strike="noStrike" kern="1200" baseline="0">
                        <a:solidFill>
                          <a:srgbClr val="5B9BD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3D0C7C-3D54-44D8-9B3C-8B93A23E7726}" type="VALUE">
                      <a:rPr lang="en-US" sz="1050"/>
                      <a:pPr>
                        <a:defRPr lang="en-US" sz="1000" b="1">
                          <a:solidFill>
                            <a:srgbClr val="5B9BD5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(2)'!$B$2:$BK$2</c:f>
              <c:numCache>
                <c:formatCode>_ * #,##0_ ;_ * \-#,##0_ ;_ * "-"??_ ;_ @_ </c:formatCode>
                <c:ptCount val="62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 formatCode="#,##0">
                  <c:v>1172.47618774492</c:v>
                </c:pt>
                <c:pt idx="35" formatCode="#,##0">
                  <c:v>12.352690301087813</c:v>
                </c:pt>
                <c:pt idx="36" formatCode="#,##0">
                  <c:v>32.9405074695675</c:v>
                </c:pt>
                <c:pt idx="37" formatCode="#,##0">
                  <c:v>119.40933957718219</c:v>
                </c:pt>
                <c:pt idx="38" formatCode="#,##0">
                  <c:v>205.87817168479688</c:v>
                </c:pt>
                <c:pt idx="39" formatCode="#,##0">
                  <c:v>492.04883032666459</c:v>
                </c:pt>
                <c:pt idx="40" formatCode="#,##0">
                  <c:v>1089.0955282125756</c:v>
                </c:pt>
                <c:pt idx="41" formatCode="#,##0">
                  <c:v>1198.2109592055178</c:v>
                </c:pt>
                <c:pt idx="42" formatCode="#,##0">
                  <c:v>1432.9120749261863</c:v>
                </c:pt>
                <c:pt idx="43" formatCode="#,##0">
                  <c:v>1309.3851719153083</c:v>
                </c:pt>
                <c:pt idx="44" formatCode="#,##0">
                  <c:v>1097.3306550799675</c:v>
                </c:pt>
                <c:pt idx="45" formatCode="#,##0">
                  <c:v>1733.4942055859899</c:v>
                </c:pt>
                <c:pt idx="46" formatCode="#,##0">
                  <c:v>2072.1637980074806</c:v>
                </c:pt>
                <c:pt idx="47" formatCode="#,##0">
                  <c:v>2918.3230836319958</c:v>
                </c:pt>
                <c:pt idx="48" formatCode="#,##0">
                  <c:v>3150.9654176358163</c:v>
                </c:pt>
                <c:pt idx="49" formatCode="#,##0">
                  <c:v>1726.2884695770219</c:v>
                </c:pt>
                <c:pt idx="50" formatCode="#,##0">
                  <c:v>3133.4657730426088</c:v>
                </c:pt>
                <c:pt idx="51" formatCode="#,##0">
                  <c:v>2888.4707487377004</c:v>
                </c:pt>
                <c:pt idx="52" formatCode="#,##0">
                  <c:v>2677.4456227607834</c:v>
                </c:pt>
                <c:pt idx="53" formatCode="#,##0">
                  <c:v>2781.4140994616059</c:v>
                </c:pt>
                <c:pt idx="54" formatCode="#,##0">
                  <c:v>2358.3344566493483</c:v>
                </c:pt>
                <c:pt idx="55" formatCode="_-* #,##0_-;\-* #,##0_-;_-* &quot;-&quot;??_-;_-@_-">
                  <c:v>2834.0290207108155</c:v>
                </c:pt>
                <c:pt idx="56" formatCode="#,##0">
                  <c:v>2863</c:v>
                </c:pt>
                <c:pt idx="57" formatCode="#,##0">
                  <c:v>2830</c:v>
                </c:pt>
                <c:pt idx="58" formatCode="#,##0">
                  <c:v>2928</c:v>
                </c:pt>
                <c:pt idx="59" formatCode="#,##0">
                  <c:v>2986</c:v>
                </c:pt>
                <c:pt idx="60" formatCode="#,##0">
                  <c:v>2248</c:v>
                </c:pt>
                <c:pt idx="61" formatCode="#,##0">
                  <c:v>4343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-2.2211679933190065E-3"/>
                  <c:y val="-4.644723092998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000" b="1" i="0" u="none" strike="noStrike" kern="1200" baseline="0">
                        <a:solidFill>
                          <a:srgbClr val="ED7D3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32C66A-6C23-4965-A7A2-4CC6F4CC922D}" type="VALUE">
                      <a:rPr lang="en-US" sz="1050"/>
                      <a:pPr>
                        <a:defRPr lang="en-US" sz="1000" b="1">
                          <a:solidFill>
                            <a:srgbClr val="ED7D31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(2)'!$B$3:$BK$3</c:f>
              <c:numCache>
                <c:formatCode>_ * #,##0_ ;_ * \-#,##0_ ;_ * "-"??_ ;_ @_ </c:formatCode>
                <c:ptCount val="62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 formatCode="#,##0">
                  <c:v>1169.3880151696462</c:v>
                </c:pt>
                <c:pt idx="35" formatCode="#,##0">
                  <c:v>26.764162319023594</c:v>
                </c:pt>
                <c:pt idx="36" formatCode="#,##0">
                  <c:v>39.116852620111409</c:v>
                </c:pt>
                <c:pt idx="37" formatCode="#,##0">
                  <c:v>79.263096098646798</c:v>
                </c:pt>
                <c:pt idx="38" formatCode="#,##0">
                  <c:v>162.64375563098955</c:v>
                </c:pt>
                <c:pt idx="39" formatCode="#,##0">
                  <c:v>582.63522586797524</c:v>
                </c:pt>
                <c:pt idx="40" formatCode="#,##0">
                  <c:v>592.92913445221507</c:v>
                </c:pt>
                <c:pt idx="41" formatCode="#,##0">
                  <c:v>588.81157101851909</c:v>
                </c:pt>
                <c:pt idx="42" formatCode="#,##0">
                  <c:v>655.72197681607804</c:v>
                </c:pt>
                <c:pt idx="43" formatCode="#,##0">
                  <c:v>546.60654582313578</c:v>
                </c:pt>
                <c:pt idx="44" formatCode="#,##0">
                  <c:v>891.45248339517047</c:v>
                </c:pt>
                <c:pt idx="45" formatCode="#,##0">
                  <c:v>1433.9414657846103</c:v>
                </c:pt>
                <c:pt idx="46" formatCode="#,##0">
                  <c:v>1049.9786755924642</c:v>
                </c:pt>
                <c:pt idx="47" formatCode="#,##0">
                  <c:v>1381.442532004987</c:v>
                </c:pt>
                <c:pt idx="48" formatCode="#,##0">
                  <c:v>1600.7027848492958</c:v>
                </c:pt>
                <c:pt idx="49" formatCode="#,##0">
                  <c:v>1105.5657819473593</c:v>
                </c:pt>
                <c:pt idx="50" formatCode="#,##0">
                  <c:v>1335.1199433759077</c:v>
                </c:pt>
                <c:pt idx="51" formatCode="#,##0">
                  <c:v>1873.4913623316518</c:v>
                </c:pt>
                <c:pt idx="52" formatCode="#,##0">
                  <c:v>1467.9113641126019</c:v>
                </c:pt>
                <c:pt idx="53" formatCode="#,##0">
                  <c:v>1403.0597400318909</c:v>
                </c:pt>
                <c:pt idx="54" formatCode="#,##0">
                  <c:v>1343.3550702432997</c:v>
                </c:pt>
                <c:pt idx="55" formatCode="_-* #,##0_-;\-* #,##0_-;_-* &quot;-&quot;??_-;_-@_-">
                  <c:v>1342.2763998977243</c:v>
                </c:pt>
                <c:pt idx="56" formatCode="#,##0">
                  <c:v>1413</c:v>
                </c:pt>
                <c:pt idx="57" formatCode="#,##0">
                  <c:v>1168</c:v>
                </c:pt>
                <c:pt idx="58" formatCode="#,##0">
                  <c:v>1322</c:v>
                </c:pt>
                <c:pt idx="59" formatCode="#,##0">
                  <c:v>1070</c:v>
                </c:pt>
                <c:pt idx="60" formatCode="General">
                  <c:v>762</c:v>
                </c:pt>
                <c:pt idx="61" formatCode="#,##0">
                  <c:v>1599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0"/>
                  <c:y val="4.2023685127133406E-2"/>
                </c:manualLayout>
              </c:layout>
              <c:tx>
                <c:rich>
                  <a:bodyPr/>
                  <a:lstStyle/>
                  <a:p>
                    <a:fld id="{30F50F28-83A7-4080-BC7F-E04452D93D48}" type="VALUE">
                      <a:rPr lang="en-US" sz="1050" b="1">
                        <a:solidFill>
                          <a:srgbClr val="4472C4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(2)'!$B$4:$BK$4</c:f>
              <c:numCache>
                <c:formatCode>_ * #,##0_ ;_ * \-#,##0_ ;_ * "-"??_ ;_ @_ </c:formatCode>
                <c:ptCount val="62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 formatCode="#,##0">
                  <c:v>506.45838720287384</c:v>
                </c:pt>
                <c:pt idx="34" formatCode="#,##0">
                  <c:v>363.37497302366648</c:v>
                </c:pt>
                <c:pt idx="35" formatCode="#,##0">
                  <c:v>4.1175634336959375</c:v>
                </c:pt>
                <c:pt idx="36" formatCode="#,##0">
                  <c:v>14.411472017935782</c:v>
                </c:pt>
                <c:pt idx="37" formatCode="#,##0">
                  <c:v>535.28324638047195</c:v>
                </c:pt>
                <c:pt idx="38" formatCode="#,##0">
                  <c:v>714.39725574624515</c:v>
                </c:pt>
                <c:pt idx="39" formatCode="#,##0">
                  <c:v>443.66745998073731</c:v>
                </c:pt>
                <c:pt idx="40" formatCode="#,##0">
                  <c:v>362.34558216524255</c:v>
                </c:pt>
                <c:pt idx="41" formatCode="#,##0">
                  <c:v>301.61152151822745</c:v>
                </c:pt>
                <c:pt idx="42" formatCode="#,##0">
                  <c:v>272.78857748235589</c:v>
                </c:pt>
                <c:pt idx="43" formatCode="#,##0">
                  <c:v>284.11187692501971</c:v>
                </c:pt>
                <c:pt idx="44" formatCode="#,##0">
                  <c:v>249.11258773860425</c:v>
                </c:pt>
                <c:pt idx="45" formatCode="#,##0">
                  <c:v>373.66888160790637</c:v>
                </c:pt>
                <c:pt idx="46" formatCode="#,##0">
                  <c:v>371.61009989105838</c:v>
                </c:pt>
                <c:pt idx="47" formatCode="#,##0">
                  <c:v>277.93553177447581</c:v>
                </c:pt>
                <c:pt idx="48" formatCode="#,##0">
                  <c:v>425.13842452910558</c:v>
                </c:pt>
                <c:pt idx="49" formatCode="#,##0">
                  <c:v>274.84735919920382</c:v>
                </c:pt>
                <c:pt idx="50" formatCode="#,##0">
                  <c:v>530.13629208835198</c:v>
                </c:pt>
                <c:pt idx="51" formatCode="#,##0">
                  <c:v>501.31334805248042</c:v>
                </c:pt>
                <c:pt idx="52" formatCode="#,##0">
                  <c:v>505.43091148617634</c:v>
                </c:pt>
                <c:pt idx="53" formatCode="#,##0">
                  <c:v>456.02015028182512</c:v>
                </c:pt>
                <c:pt idx="54" formatCode="#,##0">
                  <c:v>410.72695251116977</c:v>
                </c:pt>
                <c:pt idx="55" formatCode="#,##0">
                  <c:v>480.53093837893118</c:v>
                </c:pt>
                <c:pt idx="56" formatCode="#,##0">
                  <c:v>808</c:v>
                </c:pt>
                <c:pt idx="57" formatCode="#,##0">
                  <c:v>628</c:v>
                </c:pt>
                <c:pt idx="58" formatCode="#,##0">
                  <c:v>739</c:v>
                </c:pt>
                <c:pt idx="59" formatCode="General">
                  <c:v>706</c:v>
                </c:pt>
                <c:pt idx="60" formatCode="General">
                  <c:v>542</c:v>
                </c:pt>
                <c:pt idx="61" formatCode="General">
                  <c:v>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0"/>
                  <c:y val="-2.2117729014280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9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B35247-2205-4558-8429-3CF12C7385FD}" type="VALUE">
                      <a:rPr lang="en-US" sz="1050"/>
                      <a:pPr>
                        <a:defRPr lang="en-US" b="1">
                          <a:solidFill>
                            <a:srgbClr val="FFC000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(2)'!$B$5:$BK$5</c:f>
              <c:numCache>
                <c:formatCode>_ * #,##0_ ;_ * \-#,##0_ ;_ * "-"??_ ;_ @_ </c:formatCode>
                <c:ptCount val="62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 formatCode="#,##0">
                  <c:v>482.830511126472</c:v>
                </c:pt>
                <c:pt idx="34" formatCode="#,##0">
                  <c:v>415.87390680328974</c:v>
                </c:pt>
                <c:pt idx="35" formatCode="#,##0">
                  <c:v>1.0293908584239844</c:v>
                </c:pt>
                <c:pt idx="36" formatCode="#,##0">
                  <c:v>143.08532932093382</c:v>
                </c:pt>
                <c:pt idx="37" formatCode="#,##0">
                  <c:v>722.63238261363711</c:v>
                </c:pt>
                <c:pt idx="38" formatCode="#,##0">
                  <c:v>641.31050479814235</c:v>
                </c:pt>
                <c:pt idx="39" formatCode="#,##0">
                  <c:v>582.63522586797524</c:v>
                </c:pt>
                <c:pt idx="40" formatCode="#,##0">
                  <c:v>337.64020156306691</c:v>
                </c:pt>
                <c:pt idx="41" formatCode="#,##0">
                  <c:v>375.7276633247543</c:v>
                </c:pt>
                <c:pt idx="42" formatCode="#,##0">
                  <c:v>415.87390680328974</c:v>
                </c:pt>
                <c:pt idx="43" formatCode="#,##0">
                  <c:v>378.81583590002629</c:v>
                </c:pt>
                <c:pt idx="44" formatCode="#,##0">
                  <c:v>517.78360178726416</c:v>
                </c:pt>
                <c:pt idx="45" formatCode="#,##0">
                  <c:v>600.13487046118291</c:v>
                </c:pt>
                <c:pt idx="46" formatCode="#,##0">
                  <c:v>519.84238350411215</c:v>
                </c:pt>
                <c:pt idx="47" formatCode="#,##0">
                  <c:v>494.10761204351252</c:v>
                </c:pt>
                <c:pt idx="48" formatCode="#,##0">
                  <c:v>550.72410925683164</c:v>
                </c:pt>
                <c:pt idx="49" formatCode="#,##0">
                  <c:v>335.58141984621892</c:v>
                </c:pt>
                <c:pt idx="50" formatCode="#,##0">
                  <c:v>701.01517458673345</c:v>
                </c:pt>
                <c:pt idx="51" formatCode="#,##0">
                  <c:v>793.66035184489203</c:v>
                </c:pt>
                <c:pt idx="52" formatCode="#,##0">
                  <c:v>736.01446377314892</c:v>
                </c:pt>
                <c:pt idx="53" formatCode="#,##0">
                  <c:v>817.33634158864368</c:v>
                </c:pt>
                <c:pt idx="54" formatCode="#,##0">
                  <c:v>863.65893021772297</c:v>
                </c:pt>
                <c:pt idx="55" formatCode="#,##0">
                  <c:v>822.62081309128098</c:v>
                </c:pt>
                <c:pt idx="56" formatCode="#,##0">
                  <c:v>864</c:v>
                </c:pt>
                <c:pt idx="57" formatCode="#,##0">
                  <c:v>873</c:v>
                </c:pt>
                <c:pt idx="58" formatCode="#,##0">
                  <c:v>900</c:v>
                </c:pt>
                <c:pt idx="59" formatCode="#,##0">
                  <c:v>897</c:v>
                </c:pt>
                <c:pt idx="60" formatCode="General">
                  <c:v>508</c:v>
                </c:pt>
                <c:pt idx="61" formatCode="#,##0">
                  <c:v>1063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5"/>
          <c:order val="5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0"/>
                  <c:y val="8.8470916057122959E-3"/>
                </c:manualLayout>
              </c:layout>
              <c:tx>
                <c:rich>
                  <a:bodyPr/>
                  <a:lstStyle/>
                  <a:p>
                    <a:fld id="{FD11288F-22D1-4D30-B786-770FA3AF90EA}" type="VALUE">
                      <a:rPr lang="en-US" sz="1050" b="1">
                        <a:solidFill>
                          <a:srgbClr val="C00101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(2)'!$B$6:$BK$6</c:f>
              <c:numCache>
                <c:formatCode>_ * #,##0_ ;_ * \-#,##0_ ;_ * "-"??_ ;_ @_ </c:formatCode>
                <c:ptCount val="62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 formatCode="#,##0">
                  <c:v>1573.8220064803302</c:v>
                </c:pt>
                <c:pt idx="34" formatCode="#,##0">
                  <c:v>1361.8841056949313</c:v>
                </c:pt>
                <c:pt idx="35" formatCode="#,##0">
                  <c:v>16.47025373478375</c:v>
                </c:pt>
                <c:pt idx="36" formatCode="#,##0">
                  <c:v>31.911116611143516</c:v>
                </c:pt>
                <c:pt idx="37" formatCode="#,##0">
                  <c:v>1009.8324321139287</c:v>
                </c:pt>
                <c:pt idx="38" formatCode="#,##0">
                  <c:v>1925.9902961112748</c:v>
                </c:pt>
                <c:pt idx="39" formatCode="#,##0">
                  <c:v>1798.3458296667009</c:v>
                </c:pt>
                <c:pt idx="40" formatCode="#,##0">
                  <c:v>764.83740780902042</c:v>
                </c:pt>
                <c:pt idx="41" formatCode="#,##0">
                  <c:v>2483.9201413770743</c:v>
                </c:pt>
                <c:pt idx="42" formatCode="#,##0">
                  <c:v>2122.6039500702559</c:v>
                </c:pt>
                <c:pt idx="43" formatCode="#,##0">
                  <c:v>1567.7622773797284</c:v>
                </c:pt>
                <c:pt idx="44" formatCode="#,##0">
                  <c:v>1878.6383166237715</c:v>
                </c:pt>
                <c:pt idx="45" formatCode="#,##0">
                  <c:v>2404.6570452784276</c:v>
                </c:pt>
                <c:pt idx="46" formatCode="#,##0">
                  <c:v>2058.7817168479687</c:v>
                </c:pt>
                <c:pt idx="47" formatCode="#,##0">
                  <c:v>1780.8461850734932</c:v>
                </c:pt>
                <c:pt idx="48" formatCode="#,##0">
                  <c:v>2046.429026546881</c:v>
                </c:pt>
                <c:pt idx="49" formatCode="#,##0">
                  <c:v>1007.7736503970808</c:v>
                </c:pt>
                <c:pt idx="50" formatCode="#,##0">
                  <c:v>1044.8317213003443</c:v>
                </c:pt>
                <c:pt idx="51" formatCode="#,##0">
                  <c:v>912.04030056365025</c:v>
                </c:pt>
                <c:pt idx="52" formatCode="#,##0">
                  <c:v>583.66461672639923</c:v>
                </c:pt>
                <c:pt idx="53" formatCode="#,##0">
                  <c:v>552.78289097367963</c:v>
                </c:pt>
                <c:pt idx="54" formatCode="#,##0">
                  <c:v>464.25527714921697</c:v>
                </c:pt>
                <c:pt idx="55" formatCode="#,##0">
                  <c:v>622.98478649961646</c:v>
                </c:pt>
                <c:pt idx="56" formatCode="#,##0">
                  <c:v>784</c:v>
                </c:pt>
                <c:pt idx="57" formatCode="#,##0">
                  <c:v>734</c:v>
                </c:pt>
                <c:pt idx="58" formatCode="#,##0">
                  <c:v>632</c:v>
                </c:pt>
                <c:pt idx="59" formatCode="#,##0">
                  <c:v>617</c:v>
                </c:pt>
                <c:pt idx="60" formatCode="General">
                  <c:v>377</c:v>
                </c:pt>
                <c:pt idx="61" formatCode="General">
                  <c:v>859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B98B-471F-AE45-037C5E6F2C5B}"/>
            </c:ext>
          </c:extLst>
        </c:ser>
        <c:ser>
          <c:idx val="7"/>
          <c:order val="7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61"/>
              <c:layout>
                <c:manualLayout>
                  <c:x val="0"/>
                  <c:y val="-2.8753047718564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900" b="1" i="0" u="none" strike="noStrike" kern="1200" baseline="0">
                        <a:solidFill>
                          <a:srgbClr val="70AD4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A26B7F-212F-470C-9130-374B6CE57F37}" type="VALUE">
                      <a:rPr lang="en-US" sz="1050"/>
                      <a:pPr>
                        <a:defRPr lang="en-US" b="1">
                          <a:solidFill>
                            <a:srgbClr val="70AD47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1" i="0" u="none" strike="noStrike" kern="1200" baseline="0">
                      <a:solidFill>
                        <a:srgbClr val="70AD4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27-41A6-9460-B7CC36210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(2)'!$B$1:$BK$1</c:f>
              <c:numCache>
                <c:formatCode>mmm\-yy</c:formatCode>
                <c:ptCount val="6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</c:numCache>
            </c:numRef>
          </c:cat>
          <c:val>
            <c:numRef>
              <c:f>'Prov destacadas (2)'!$B$8:$BK$8</c:f>
              <c:numCache>
                <c:formatCode>_ * #,##0_ ;_ * \-#,##0_ ;_ * "-"??_ ;_ @_ </c:formatCode>
                <c:ptCount val="62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411.54789870347395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471.37731864843227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570.00581619133118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675.28040312613257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872.78061876757874</c:v>
                </c:pt>
                <c:pt idx="56" formatCode="#,##0">
                  <c:v>1135</c:v>
                </c:pt>
                <c:pt idx="57" formatCode="#,##0">
                  <c:v>973</c:v>
                </c:pt>
                <c:pt idx="58" formatCode="#,##0">
                  <c:v>1022</c:v>
                </c:pt>
                <c:pt idx="59" formatCode="#,##0">
                  <c:v>976</c:v>
                </c:pt>
                <c:pt idx="60" formatCode="General">
                  <c:v>602</c:v>
                </c:pt>
                <c:pt idx="61" formatCode="#,##0">
                  <c:v>1127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'Prov destacadas (2)'!$A$1</c15:sqref>
                        </c15:formulaRef>
                      </c:ext>
                    </c:extLst>
                    <c:strCache>
                      <c:ptCount val="1"/>
                      <c:pt idx="0">
                        <c:v>Jurisdicción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diamond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'Prov destacadas (2)'!$B$1:$BK$1</c15:sqref>
                        </c15:formulaRef>
                      </c:ext>
                    </c:extLst>
                    <c:numCache>
                      <c:formatCode>mmm\-yy</c:formatCode>
                      <c:ptCount val="62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'Prov destacadas (2)'!$B$1:$BJ$1</c15:sqref>
                        </c15:formulaRef>
                      </c:ext>
                    </c:extLst>
                    <c:numCache>
                      <c:formatCode>mmm\-yy</c:formatCode>
                      <c:ptCount val="6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B98B-471F-AE45-037C5E6F2C5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(2)'!$A$7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(2)'!$B$1:$BK$1</c15:sqref>
                        </c15:formulaRef>
                      </c:ext>
                    </c:extLst>
                    <c:numCache>
                      <c:formatCode>mmm\-yy</c:formatCode>
                      <c:ptCount val="62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(2)'!$B$7:$BD$7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5"/>
                      <c:pt idx="0">
                        <c:v>13092.367527504264</c:v>
                      </c:pt>
                      <c:pt idx="1">
                        <c:v>16153.255024111355</c:v>
                      </c:pt>
                      <c:pt idx="2">
                        <c:v>13100.598485478336</c:v>
                      </c:pt>
                      <c:pt idx="3">
                        <c:v>12666.415452346175</c:v>
                      </c:pt>
                      <c:pt idx="4">
                        <c:v>11598.448655210657</c:v>
                      </c:pt>
                      <c:pt idx="5">
                        <c:v>7004.5452359331275</c:v>
                      </c:pt>
                      <c:pt idx="6">
                        <c:v>12783.706603476659</c:v>
                      </c:pt>
                      <c:pt idx="7">
                        <c:v>12085.104045427512</c:v>
                      </c:pt>
                      <c:pt idx="8">
                        <c:v>11920.484885946124</c:v>
                      </c:pt>
                      <c:pt idx="9">
                        <c:v>10227.994152528088</c:v>
                      </c:pt>
                      <c:pt idx="10">
                        <c:v>9659.0291825705335</c:v>
                      </c:pt>
                      <c:pt idx="11">
                        <c:v>8915.7652841503477</c:v>
                      </c:pt>
                      <c:pt idx="12">
                        <c:v>10399.308845259256</c:v>
                      </c:pt>
                      <c:pt idx="13">
                        <c:v>8367.7244015898632</c:v>
                      </c:pt>
                      <c:pt idx="14">
                        <c:v>8380.1563308728946</c:v>
                      </c:pt>
                      <c:pt idx="15">
                        <c:v>7010.5721215251451</c:v>
                      </c:pt>
                      <c:pt idx="16">
                        <c:v>3909.8417595146884</c:v>
                      </c:pt>
                      <c:pt idx="17">
                        <c:v>7809.3235779601791</c:v>
                      </c:pt>
                      <c:pt idx="18">
                        <c:v>6377.5797221972498</c:v>
                      </c:pt>
                      <c:pt idx="19">
                        <c:v>6969.1323572483607</c:v>
                      </c:pt>
                      <c:pt idx="20">
                        <c:v>6054.3495608383228</c:v>
                      </c:pt>
                      <c:pt idx="21">
                        <c:v>5145.7827290698069</c:v>
                      </c:pt>
                      <c:pt idx="22">
                        <c:v>5855.791893837013</c:v>
                      </c:pt>
                      <c:pt idx="23">
                        <c:v>6293.4749312696422</c:v>
                      </c:pt>
                      <c:pt idx="24">
                        <c:v>5816.0950602094026</c:v>
                      </c:pt>
                      <c:pt idx="25">
                        <c:v>6698.5862077770507</c:v>
                      </c:pt>
                      <c:pt idx="26">
                        <c:v>5613.5394219556965</c:v>
                      </c:pt>
                      <c:pt idx="27">
                        <c:v>3909.629178555183</c:v>
                      </c:pt>
                      <c:pt idx="28">
                        <c:v>6833.9625891224932</c:v>
                      </c:pt>
                      <c:pt idx="29">
                        <c:v>7108.7868219290276</c:v>
                      </c:pt>
                      <c:pt idx="30">
                        <c:v>7272.6634940840349</c:v>
                      </c:pt>
                      <c:pt idx="31">
                        <c:v>6420.7083723837777</c:v>
                      </c:pt>
                      <c:pt idx="32">
                        <c:v>5766.2195512926601</c:v>
                      </c:pt>
                      <c:pt idx="33" formatCode="#,##0">
                        <c:v>5740.5465876057997</c:v>
                      </c:pt>
                      <c:pt idx="34" formatCode="#,##0">
                        <c:v>5158.2775915625862</c:v>
                      </c:pt>
                      <c:pt idx="35" formatCode="#,##0">
                        <c:v>73.086750948102903</c:v>
                      </c:pt>
                      <c:pt idx="36" formatCode="#,##0">
                        <c:v>392.1979170595381</c:v>
                      </c:pt>
                      <c:pt idx="37" formatCode="#,##0">
                        <c:v>2950.2342002431392</c:v>
                      </c:pt>
                      <c:pt idx="38" formatCode="#,##0">
                        <c:v>4344.0294225492153</c:v>
                      </c:pt>
                      <c:pt idx="39" formatCode="#,##0">
                        <c:v>4851.5191157522404</c:v>
                      </c:pt>
                      <c:pt idx="40" formatCode="#,##0">
                        <c:v>3976.5368860918529</c:v>
                      </c:pt>
                      <c:pt idx="41" formatCode="#,##0">
                        <c:v>6027.0834760724292</c:v>
                      </c:pt>
                      <c:pt idx="42" formatCode="#,##0">
                        <c:v>5907.6741364952459</c:v>
                      </c:pt>
                      <c:pt idx="43" formatCode="#,##0">
                        <c:v>4861.8130243364785</c:v>
                      </c:pt>
                      <c:pt idx="44" formatCode="#,##0">
                        <c:v>5522.6819554446774</c:v>
                      </c:pt>
                      <c:pt idx="45" formatCode="#,##0">
                        <c:v>7800.7239251369556</c:v>
                      </c:pt>
                      <c:pt idx="46" formatCode="#,##0">
                        <c:v>7202.6478363926199</c:v>
                      </c:pt>
                      <c:pt idx="47" formatCode="#,##0">
                        <c:v>7716.3138747461871</c:v>
                      </c:pt>
                      <c:pt idx="48" formatCode="#,##0">
                        <c:v>8739.5283880196293</c:v>
                      </c:pt>
                      <c:pt idx="49" formatCode="#,##0">
                        <c:v>5126.3664749514428</c:v>
                      </c:pt>
                      <c:pt idx="50" formatCode="#,##0">
                        <c:v>7857.340422350273</c:v>
                      </c:pt>
                      <c:pt idx="51" formatCode="#,##0">
                        <c:v>8166.1576798774686</c:v>
                      </c:pt>
                      <c:pt idx="52" formatCode="#,##0">
                        <c:v>6983.3875835483086</c:v>
                      </c:pt>
                      <c:pt idx="53" formatCode="#,##0">
                        <c:v>7063.6800705053802</c:v>
                      </c:pt>
                      <c:pt idx="54" formatCode="#,##0">
                        <c:v>6480.0154537789813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98B-471F-AE45-037C5E6F2C5B}"/>
                  </c:ext>
                </c:extLst>
              </c15:ser>
            </c15:filteredLineSeries>
          </c:ext>
        </c:extLst>
      </c:lineChart>
      <c:dateAx>
        <c:axId val="433089216"/>
        <c:scaling>
          <c:orientation val="minMax"/>
          <c:max val="4480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layout>
                <c:manualLayout>
                  <c:x val="-1.025641025641035E-2"/>
                  <c:y val="7.9103115998386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4"/>
              <c:layout>
                <c:manualLayout>
                  <c:x val="1.282051282051282E-2"/>
                  <c:y val="1.054708213311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124.5381592262255</c:v>
                </c:pt>
                <c:pt idx="3">
                  <c:v>47.794712087744337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75.399715156631629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85.945863742379231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429051345022104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0.22529</cdr:y>
    </cdr:from>
    <cdr:to>
      <cdr:x>0.62027</cdr:x>
      <cdr:y>0.75099</cdr:y>
    </cdr:to>
    <cdr:sp macro="" textlink="">
      <cdr:nvSpPr>
        <cdr:cNvPr id="3" name="Oval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8126" y="1057348"/>
          <a:ext cx="2659165" cy="2467234"/>
        </a:xfrm>
        <a:prstGeom xmlns:a="http://schemas.openxmlformats.org/drawingml/2006/main" prst="ellipse">
          <a:avLst/>
        </a:prstGeom>
        <a:solidFill xmlns:a="http://schemas.openxmlformats.org/drawingml/2006/main">
          <a:srgbClr val="D2CA6F"/>
        </a:solidFill>
        <a:ln xmlns:a="http://schemas.openxmlformats.org/drawingml/2006/main">
          <a:noFill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15.400</a:t>
          </a:r>
          <a:r>
            <a:rPr kumimoji="0" lang="es-ES" sz="3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s-ES" sz="3300" b="1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VIDAS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SALVADAS</a:t>
          </a:r>
          <a:endParaRPr kumimoji="0" lang="es-ES" sz="14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 Black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0.30294</cdr:x>
      <cdr:y>0.10629</cdr:y>
    </cdr:from>
    <cdr:to>
      <cdr:x>0.30294</cdr:x>
      <cdr:y>0.9552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 flipH="1">
          <a:off x="3478436" y="501072"/>
          <a:ext cx="0" cy="400175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0.46037</cdr:x>
      <cdr:y>0.10133</cdr:y>
    </cdr:from>
    <cdr:to>
      <cdr:x>0.46037</cdr:x>
      <cdr:y>0.95024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286154" y="477684"/>
          <a:ext cx="0" cy="400174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0.73822</cdr:x>
      <cdr:y>0.09994</cdr:y>
    </cdr:from>
    <cdr:to>
      <cdr:x>0.73822</cdr:x>
      <cdr:y>0.94885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 flipH="1">
          <a:off x="8476506" y="471113"/>
          <a:ext cx="0" cy="400175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0.41814</cdr:x>
      <cdr:y>0.21573</cdr:y>
    </cdr:from>
    <cdr:to>
      <cdr:x>0.50243</cdr:x>
      <cdr:y>0.57484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801240" y="1016937"/>
          <a:ext cx="967847" cy="16928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0.81777</cdr:x>
      <cdr:y>0.2784</cdr:y>
    </cdr:from>
    <cdr:to>
      <cdr:x>0.87533</cdr:x>
      <cdr:y>0.57225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9435573" y="1405102"/>
          <a:ext cx="664137" cy="148307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0.5792</cdr:x>
      <cdr:y>0.59013</cdr:y>
    </cdr:from>
    <cdr:to>
      <cdr:x>0.73083</cdr:x>
      <cdr:y>0.78976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650600" y="2781880"/>
          <a:ext cx="1741005" cy="94103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0.76515</cdr:x>
      <cdr:y>0.75497</cdr:y>
    </cdr:from>
    <cdr:to>
      <cdr:x>0.92521</cdr:x>
      <cdr:y>0.95043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785726" y="3558915"/>
          <a:ext cx="1837863" cy="92139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0.30403</cdr:x>
      <cdr:y>0.72506</cdr:y>
    </cdr:from>
    <cdr:to>
      <cdr:x>0.34389</cdr:x>
      <cdr:y>0.95194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490952" y="3417945"/>
          <a:ext cx="457686" cy="106950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0.46157</cdr:x>
      <cdr:y>0.61026</cdr:y>
    </cdr:from>
    <cdr:to>
      <cdr:x>0.57565</cdr:x>
      <cdr:y>0.95313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299933" y="3008859"/>
          <a:ext cx="1309905" cy="169050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0.73837</cdr:x>
      <cdr:y>0.75777</cdr:y>
    </cdr:from>
    <cdr:to>
      <cdr:x>0.76578</cdr:x>
      <cdr:y>0.9384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478174" y="3736164"/>
          <a:ext cx="314731" cy="89058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0.34112</cdr:x>
      <cdr:y>0.67375</cdr:y>
    </cdr:from>
    <cdr:to>
      <cdr:x>0.51533</cdr:x>
      <cdr:y>0.88143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16832" y="3176070"/>
          <a:ext cx="2000339" cy="97900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23/9/2022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chart" Target="../charts/chart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lobalunion.org/node/41286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SEPTIEMBRE 2022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824297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DEL ÍNDICE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FALLECIDOS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07489" y="6255721"/>
            <a:ext cx="7085515" cy="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Índice de fallecidos: Cantidad de fallecidos / trabajadores expuestos *1.000.000 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lnSpc>
                <a:spcPct val="110000"/>
              </a:lnSpc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de enfermedad profesional - no listada- COVID-19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09562" y="6273519"/>
            <a:ext cx="2015263" cy="2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 SRT.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27470"/>
              </p:ext>
            </p:extLst>
          </p:nvPr>
        </p:nvGraphicFramePr>
        <p:xfrm>
          <a:off x="493320" y="1574471"/>
          <a:ext cx="11055418" cy="46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54832" y="4165651"/>
            <a:ext cx="2432834" cy="1163782"/>
            <a:chOff x="466009" y="4456136"/>
            <a:chExt cx="2097429" cy="1163782"/>
          </a:xfrm>
        </p:grpSpPr>
        <p:sp>
          <p:nvSpPr>
            <p:cNvPr id="40" name="Llamada rectangular redondeada 39"/>
            <p:cNvSpPr/>
            <p:nvPr/>
          </p:nvSpPr>
          <p:spPr>
            <a:xfrm rot="10800000" flipH="1">
              <a:off x="493320" y="4456136"/>
              <a:ext cx="2066341" cy="1163782"/>
            </a:xfrm>
            <a:prstGeom prst="wedgeRoundRectCallout">
              <a:avLst>
                <a:gd name="adj1" fmla="val -21503"/>
                <a:gd name="adj2" fmla="val 73214"/>
                <a:gd name="adj3" fmla="val 16667"/>
              </a:avLst>
            </a:prstGeom>
            <a:solidFill>
              <a:srgbClr val="98C1C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466009" y="4582522"/>
              <a:ext cx="209742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78%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SIN IN ITINERE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9034633" y="2895605"/>
            <a:ext cx="2514105" cy="1163782"/>
            <a:chOff x="-1681446" y="4546706"/>
            <a:chExt cx="2133600" cy="1163782"/>
          </a:xfrm>
          <a:solidFill>
            <a:srgbClr val="D2CA6F"/>
          </a:solidFill>
        </p:grpSpPr>
        <p:sp>
          <p:nvSpPr>
            <p:cNvPr id="38" name="Llamada rectangular redondeada 37"/>
            <p:cNvSpPr/>
            <p:nvPr/>
          </p:nvSpPr>
          <p:spPr>
            <a:xfrm>
              <a:off x="-1681446" y="4546706"/>
              <a:ext cx="2133600" cy="1163782"/>
            </a:xfrm>
            <a:prstGeom prst="wedgeRoundRectCallout">
              <a:avLst>
                <a:gd name="adj1" fmla="val -23430"/>
                <a:gd name="adj2" fmla="val 70833"/>
                <a:gd name="adj3" fmla="val 16667"/>
              </a:avLst>
            </a:prstGeom>
            <a:grpFill/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-1650502" y="4598549"/>
              <a:ext cx="1980921" cy="9387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74%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CON IN ITINERE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71191" y="959513"/>
            <a:ext cx="5442439" cy="764502"/>
            <a:chOff x="6371191" y="1067089"/>
            <a:chExt cx="5442439" cy="764502"/>
          </a:xfrm>
        </p:grpSpPr>
        <p:sp>
          <p:nvSpPr>
            <p:cNvPr id="32" name="object 12"/>
            <p:cNvSpPr/>
            <p:nvPr/>
          </p:nvSpPr>
          <p:spPr>
            <a:xfrm>
              <a:off x="6371191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object 13"/>
            <p:cNvSpPr/>
            <p:nvPr/>
          </p:nvSpPr>
          <p:spPr>
            <a:xfrm>
              <a:off x="11656476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6335486" y="1059101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938C2D"/>
                </a:solidFill>
              </a:rPr>
              <a:t>MARCADA REDUCCION DEL INDICE DE FALLECIDOS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6335486" y="1377755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938C2D"/>
                </a:solidFill>
              </a:rPr>
              <a:t>Fuerte tendencia hacia la baja</a:t>
            </a:r>
          </a:p>
        </p:txBody>
      </p:sp>
    </p:spTree>
    <p:extLst>
      <p:ext uri="{BB962C8B-B14F-4D97-AF65-F5344CB8AC3E}">
        <p14:creationId xmlns:p14="http://schemas.microsoft.com/office/powerpoint/2010/main" val="28109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354831" y="1846178"/>
            <a:ext cx="3029483" cy="4549293"/>
            <a:chOff x="721254" y="1498600"/>
            <a:chExt cx="3207666" cy="5071199"/>
          </a:xfrm>
        </p:grpSpPr>
        <p:pic>
          <p:nvPicPr>
            <p:cNvPr id="25" name="Picture 9" descr="Preveni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r="6094" b="75671"/>
            <a:stretch>
              <a:fillRect/>
            </a:stretch>
          </p:blipFill>
          <p:spPr bwMode="auto">
            <a:xfrm>
              <a:off x="721254" y="5511800"/>
              <a:ext cx="3207666" cy="1057999"/>
            </a:xfrm>
            <a:prstGeom prst="rect">
              <a:avLst/>
            </a:prstGeom>
            <a:noFill/>
            <a:ln w="9525">
              <a:solidFill>
                <a:srgbClr val="D2CA6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9" descr="Prevenir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4" b="20465"/>
            <a:stretch>
              <a:fillRect/>
            </a:stretch>
          </p:blipFill>
          <p:spPr bwMode="auto">
            <a:xfrm>
              <a:off x="721254" y="1498600"/>
              <a:ext cx="3207666" cy="4033351"/>
            </a:xfrm>
            <a:prstGeom prst="rect">
              <a:avLst/>
            </a:prstGeom>
            <a:noFill/>
            <a:ln w="9525">
              <a:solidFill>
                <a:srgbClr val="D2CA6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32.000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35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Conector recto 15"/>
          <p:cNvCxnSpPr/>
          <p:nvPr/>
        </p:nvCxnSpPr>
        <p:spPr>
          <a:xfrm flipV="1">
            <a:off x="1476030" y="2879775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42486" y="1477568"/>
            <a:ext cx="10546687" cy="5170646"/>
            <a:chOff x="763060" y="1571835"/>
            <a:chExt cx="10546687" cy="5170646"/>
          </a:xfrm>
        </p:grpSpPr>
        <p:pic>
          <p:nvPicPr>
            <p:cNvPr id="24" name="Imagen 10"/>
            <p:cNvPicPr>
              <a:picLocks noChangeAspect="1"/>
            </p:cNvPicPr>
            <p:nvPr/>
          </p:nvPicPr>
          <p:blipFill rotWithShape="1">
            <a:blip r:embed="rId2"/>
            <a:srcRect l="73426" t="37768" r="8201" b="35803"/>
            <a:stretch/>
          </p:blipFill>
          <p:spPr>
            <a:xfrm>
              <a:off x="763060" y="1571835"/>
              <a:ext cx="1742578" cy="1372820"/>
            </a:xfrm>
            <a:prstGeom prst="rect">
              <a:avLst/>
            </a:prstGeom>
          </p:spPr>
        </p:pic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2"/>
            <a:srcRect l="27499" t="37768" r="53534" b="35803"/>
            <a:stretch/>
          </p:blipFill>
          <p:spPr>
            <a:xfrm>
              <a:off x="949623" y="4473602"/>
              <a:ext cx="1277320" cy="1000676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2"/>
            <a:srcRect l="1006" t="40330" r="78827" b="35058"/>
            <a:stretch/>
          </p:blipFill>
          <p:spPr>
            <a:xfrm>
              <a:off x="803690" y="3147113"/>
              <a:ext cx="1513819" cy="1049901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2.158 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1.300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4.008 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Experiencia realizada con laboratorios de análisis clínicos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7.466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35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2021 – RESULTADOS</a:t>
            </a:r>
          </a:p>
        </p:txBody>
      </p:sp>
      <p:cxnSp>
        <p:nvCxnSpPr>
          <p:cNvPr id="22" name="Conector recto 17"/>
          <p:cNvCxnSpPr/>
          <p:nvPr/>
        </p:nvCxnSpPr>
        <p:spPr>
          <a:xfrm flipV="1">
            <a:off x="1497805" y="5480657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uartprevenir.ar/wp-content/uploads/2021/06/ICONO_benchmarking-virtual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7" y="5615323"/>
            <a:ext cx="1365254" cy="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2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414040" y="2352698"/>
            <a:ext cx="2558321" cy="4165243"/>
            <a:chOff x="414040" y="2352699"/>
            <a:chExt cx="2558321" cy="4165243"/>
          </a:xfrm>
        </p:grpSpPr>
        <p:sp>
          <p:nvSpPr>
            <p:cNvPr id="332" name="object 8"/>
            <p:cNvSpPr txBox="1"/>
            <p:nvPr/>
          </p:nvSpPr>
          <p:spPr>
            <a:xfrm>
              <a:off x="1615380" y="2352699"/>
              <a:ext cx="1356981" cy="416524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4.008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en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 seminario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14040" y="2511717"/>
              <a:ext cx="1080001" cy="3659746"/>
              <a:chOff x="414040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414040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414041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414040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graphicFrame>
        <p:nvGraphicFramePr>
          <p:cNvPr id="109" name="Tabla 108"/>
          <p:cNvGraphicFramePr>
            <a:graphicFrameLocks noGrp="1"/>
          </p:cNvGraphicFramePr>
          <p:nvPr/>
        </p:nvGraphicFramePr>
        <p:xfrm>
          <a:off x="3012298" y="1522576"/>
          <a:ext cx="8862016" cy="508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20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3697941">
                  <a:extLst>
                    <a:ext uri="{9D8B030D-6E8A-4147-A177-3AD203B41FA5}">
                      <a16:colId xmlns:a16="http://schemas.microsoft.com/office/drawing/2014/main" val="1273697802"/>
                    </a:ext>
                  </a:extLst>
                </a:gridCol>
                <a:gridCol w="3106896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  <a:gridCol w="1263959">
                  <a:extLst>
                    <a:ext uri="{9D8B030D-6E8A-4147-A177-3AD203B41FA5}">
                      <a16:colId xmlns:a16="http://schemas.microsoft.com/office/drawing/2014/main" val="3733257051"/>
                    </a:ext>
                  </a:extLst>
                </a:gridCol>
              </a:tblGrid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cs typeface="Calibri"/>
                        </a:rPr>
                        <a:t>PARTICIPANTES</a:t>
                      </a:r>
                      <a:endParaRPr lang="en-US" sz="1400" b="1" dirty="0">
                        <a:solidFill>
                          <a:srgbClr val="FFFFFF"/>
                        </a:solidFill>
                        <a:cs typeface="Calibri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5874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24/06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Protocolos</a:t>
                      </a:r>
                      <a:r>
                        <a:rPr lang="es-AR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COVID-19: urgencia vs. Realidad</a:t>
                      </a:r>
                    </a:p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ES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Home Office y bienestar en casas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Martín Méndez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Silvia Luna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cs typeface="Calibri"/>
                        </a:rPr>
                        <a:t>578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955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01/07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62865">
                        <a:lnSpc>
                          <a:spcPts val="1400"/>
                        </a:lnSpc>
                        <a:spcBef>
                          <a:spcPts val="320"/>
                        </a:spcBef>
                        <a:buClr>
                          <a:srgbClr val="65A4A5"/>
                        </a:buClr>
                        <a:tabLst>
                          <a:tab pos="517525" algn="l"/>
                        </a:tabLst>
                      </a:pPr>
                      <a:r>
                        <a:rPr lang="es-E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Manejo seguro de ganado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Marcos Giménez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Zapiola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338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589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15/07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Ergonomía y Productividad</a:t>
                      </a:r>
                    </a:p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E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Gestión de Contratistas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Er. Sebastián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Astorino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Javier </a:t>
                      </a:r>
                      <a:r>
                        <a:rPr lang="es-ES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Mascheroni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592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208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05/08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Buenas prácticas</a:t>
                      </a: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seguras en el tránsito</a:t>
                      </a:r>
                      <a:endParaRPr lang="es-MX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Horacio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Botta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Bernaus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6285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12/08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Los aportes de la </a:t>
                      </a:r>
                      <a:r>
                        <a:rPr lang="es-AR" sz="15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Agrónica</a:t>
                      </a:r>
                      <a:r>
                        <a:rPr lang="es-AR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a la seguridad de la maquinaria agrícola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Ricardo Martínez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Peck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1034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Claves</a:t>
                      </a: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para el éxito del modelo de gestión</a:t>
                      </a:r>
                    </a:p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MX" sz="1500" b="1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Prog</a:t>
                      </a: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. de seguridad en contexto COVID-19</a:t>
                      </a:r>
                      <a:endParaRPr lang="es-MX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Hugo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Pagliotti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Marcelo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Pignotti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414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3748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Riesgos presentes en elaboración de vinos</a:t>
                      </a:r>
                    </a:p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E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Implementación</a:t>
                      </a:r>
                      <a:r>
                        <a:rPr lang="es-ES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SGA. Bodegas.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Qco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Jorge Luis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Britos</a:t>
                      </a:r>
                      <a:endParaRPr lang="es-AR" sz="1500" b="1" baseline="0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Nadia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Lingua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09/09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Capacitación con</a:t>
                      </a: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nuevas tecnologías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Innovación en prevención</a:t>
                      </a:r>
                      <a:endParaRPr lang="es-MX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Rodolfo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Giro</a:t>
                      </a: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Damián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Rosenfeld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Las radiaciones UV en los espacios</a:t>
                      </a:r>
                      <a:r>
                        <a:rPr lang="es-AR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laborales</a:t>
                      </a:r>
                      <a:endParaRPr lang="es-AR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Alberto Riva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Uso</a:t>
                      </a:r>
                      <a:r>
                        <a:rPr lang="es-MX" sz="15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seguro de motosierras y aprovechamiento </a:t>
                      </a:r>
                      <a:r>
                        <a:rPr lang="es-MX" sz="1500" b="1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foestal</a:t>
                      </a:r>
                      <a:endParaRPr lang="es-MX" sz="1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Tomás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Villordo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275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sp>
        <p:nvSpPr>
          <p:cNvPr id="15" name="object 14"/>
          <p:cNvSpPr txBox="1"/>
          <p:nvPr/>
        </p:nvSpPr>
        <p:spPr>
          <a:xfrm>
            <a:off x="5530959" y="10015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2021</a:t>
            </a:r>
          </a:p>
        </p:txBody>
      </p:sp>
    </p:spTree>
    <p:extLst>
      <p:ext uri="{BB962C8B-B14F-4D97-AF65-F5344CB8AC3E}">
        <p14:creationId xmlns:p14="http://schemas.microsoft.com/office/powerpoint/2010/main" val="280730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18267" y="959513"/>
            <a:ext cx="5506607" cy="656309"/>
            <a:chOff x="6018267" y="1067089"/>
            <a:chExt cx="5506607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367720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098241" y="1108683"/>
            <a:ext cx="5269479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2021 – RESULTADOS</a:t>
            </a:r>
          </a:p>
        </p:txBody>
      </p:sp>
      <p:cxnSp>
        <p:nvCxnSpPr>
          <p:cNvPr id="41" name="Conector recto 18"/>
          <p:cNvCxnSpPr/>
          <p:nvPr/>
        </p:nvCxnSpPr>
        <p:spPr>
          <a:xfrm flipV="1">
            <a:off x="5773004" y="1698835"/>
            <a:ext cx="0" cy="475907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577901" y="1926539"/>
            <a:ext cx="4334493" cy="3863992"/>
            <a:chOff x="7591557" y="2186297"/>
            <a:chExt cx="2843297" cy="2983677"/>
          </a:xfrm>
        </p:grpSpPr>
        <p:pic>
          <p:nvPicPr>
            <p:cNvPr id="23" name="Imagen 10"/>
            <p:cNvPicPr>
              <a:picLocks noChangeAspect="1"/>
            </p:cNvPicPr>
            <p:nvPr/>
          </p:nvPicPr>
          <p:blipFill rotWithShape="1">
            <a:blip r:embed="rId2"/>
            <a:srcRect l="73426" t="37768" r="8201" b="35803"/>
            <a:stretch/>
          </p:blipFill>
          <p:spPr>
            <a:xfrm>
              <a:off x="7850613" y="2186297"/>
              <a:ext cx="2325185" cy="2067590"/>
            </a:xfrm>
            <a:prstGeom prst="rect">
              <a:avLst/>
            </a:prstGeom>
          </p:spPr>
        </p:pic>
        <p:sp>
          <p:nvSpPr>
            <p:cNvPr id="24" name="CuadroTexto 3"/>
            <p:cNvSpPr txBox="1"/>
            <p:nvPr/>
          </p:nvSpPr>
          <p:spPr>
            <a:xfrm>
              <a:off x="7591557" y="4623362"/>
              <a:ext cx="2843297" cy="54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>
                  <a:solidFill>
                    <a:srgbClr val="849E9F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07/10/21</a:t>
              </a:r>
              <a:endParaRPr lang="es-MX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5970514" y="1909981"/>
            <a:ext cx="5650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2158</a:t>
            </a:r>
          </a:p>
          <a:p>
            <a:pPr algn="ctr"/>
            <a:r>
              <a:rPr lang="es-AR" sz="2000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participantes del país y del exterior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018267" y="3499264"/>
            <a:ext cx="553004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Panorama del Sistema de Riesgos del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Nuevas tecnologías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Buenas prácticas en prevención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Cultura preventiva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 post pandemia</a:t>
            </a:r>
            <a:endParaRPr lang="es-AR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0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64383"/>
              </p:ext>
            </p:extLst>
          </p:nvPr>
        </p:nvGraphicFramePr>
        <p:xfrm>
          <a:off x="4978414" y="963466"/>
          <a:ext cx="6840970" cy="53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92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5384078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</a:tblGrid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2.022.041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469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.749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1.093.795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626.367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116.413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199.248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820.393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RADIOGRAFIA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4.591.752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2.722.394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10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771.319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280.690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3.654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" y="168002"/>
            <a:ext cx="4706764" cy="658242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PRESTACIONES EN ESPECIE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3803;p76"/>
          <p:cNvGrpSpPr/>
          <p:nvPr/>
        </p:nvGrpSpPr>
        <p:grpSpPr>
          <a:xfrm>
            <a:off x="474670" y="99941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28" name="Google Shape;13804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05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354832" y="4163034"/>
            <a:ext cx="2416078" cy="2347282"/>
          </a:xfrm>
          <a:prstGeom prst="ellipse">
            <a:avLst/>
          </a:prstGeom>
          <a:solidFill>
            <a:srgbClr val="938C2D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ASISTENCIA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MEDICA INTEGRAL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9148985" y="1008424"/>
            <a:ext cx="2744016" cy="1988194"/>
          </a:xfrm>
          <a:prstGeom prst="ellipse">
            <a:avLst/>
          </a:prstGeom>
          <a:solidFill>
            <a:srgbClr val="849E9F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Más de 5,3 millones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de prestaciones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311317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RECALIFICART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13916;p76"/>
          <p:cNvSpPr/>
          <p:nvPr/>
        </p:nvSpPr>
        <p:spPr>
          <a:xfrm>
            <a:off x="474670" y="999418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Imagen 4">
            <a:extLst>
              <a:ext uri="{FF2B5EF4-FFF2-40B4-BE49-F238E27FC236}">
                <a16:creationId xmlns:a16="http://schemas.microsoft.com/office/drawing/2014/main" id="{7E48BA05-C8DF-496C-9AF2-DF5048D5E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7" y="3709300"/>
            <a:ext cx="3683934" cy="1018811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4465210" y="2393580"/>
            <a:ext cx="7247179" cy="3818964"/>
            <a:chOff x="4465210" y="2393580"/>
            <a:chExt cx="7247179" cy="3818964"/>
          </a:xfrm>
        </p:grpSpPr>
        <p:sp>
          <p:nvSpPr>
            <p:cNvPr id="60" name="Rectángulo redondeado 59"/>
            <p:cNvSpPr/>
            <p:nvPr/>
          </p:nvSpPr>
          <p:spPr>
            <a:xfrm>
              <a:off x="5805059" y="4876262"/>
              <a:ext cx="5907330" cy="769441"/>
            </a:xfrm>
            <a:prstGeom prst="roundRect">
              <a:avLst/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s-ES" sz="2600" b="1" dirty="0">
                  <a:solidFill>
                    <a:schemeClr val="bg1"/>
                  </a:solidFill>
                </a:rPr>
                <a:t>REUBICADOS</a:t>
              </a: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5805059" y="2853498"/>
              <a:ext cx="5907330" cy="769441"/>
            </a:xfrm>
            <a:prstGeom prst="roundRect">
              <a:avLst/>
            </a:prstGeom>
            <a:solidFill>
              <a:srgbClr val="849E9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s-ES" sz="2600" b="1" dirty="0">
                  <a:solidFill>
                    <a:schemeClr val="bg1"/>
                  </a:solidFill>
                </a:rPr>
                <a:t>REINSERTADOS</a:t>
              </a:r>
            </a:p>
          </p:txBody>
        </p:sp>
        <p:sp>
          <p:nvSpPr>
            <p:cNvPr id="41" name="Teardrop 25"/>
            <p:cNvSpPr>
              <a:spLocks noChangeAspect="1"/>
            </p:cNvSpPr>
            <p:nvPr/>
          </p:nvSpPr>
          <p:spPr>
            <a:xfrm rot="2700000">
              <a:off x="4465210" y="2442942"/>
              <a:ext cx="1590555" cy="1590555"/>
            </a:xfrm>
            <a:prstGeom prst="teardrop">
              <a:avLst>
                <a:gd name="adj" fmla="val 92916"/>
              </a:avLst>
            </a:prstGeom>
            <a:solidFill>
              <a:srgbClr val="437071"/>
            </a:solidFill>
            <a:ln w="25400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27"/>
            <p:cNvSpPr txBox="1"/>
            <p:nvPr/>
          </p:nvSpPr>
          <p:spPr>
            <a:xfrm>
              <a:off x="4492739" y="2853498"/>
              <a:ext cx="158912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25%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ardrop 25"/>
            <p:cNvSpPr>
              <a:spLocks noChangeAspect="1"/>
            </p:cNvSpPr>
            <p:nvPr/>
          </p:nvSpPr>
          <p:spPr>
            <a:xfrm rot="2700000">
              <a:off x="4465211" y="4493415"/>
              <a:ext cx="1590555" cy="1590555"/>
            </a:xfrm>
            <a:prstGeom prst="teardrop">
              <a:avLst>
                <a:gd name="adj" fmla="val 92916"/>
              </a:avLst>
            </a:prstGeom>
            <a:solidFill>
              <a:srgbClr val="938C2D"/>
            </a:solidFill>
            <a:ln w="2540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27"/>
            <p:cNvSpPr txBox="1"/>
            <p:nvPr/>
          </p:nvSpPr>
          <p:spPr>
            <a:xfrm>
              <a:off x="4492740" y="4903971"/>
              <a:ext cx="1589125" cy="769441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36%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7" name="Pentágono 6"/>
            <p:cNvSpPr/>
            <p:nvPr/>
          </p:nvSpPr>
          <p:spPr>
            <a:xfrm rot="5400000">
              <a:off x="5931770" y="2906186"/>
              <a:ext cx="3818964" cy="2793752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61%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vuelve a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REINSERTARSE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en el mercado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laboral</a:t>
              </a:r>
            </a:p>
          </p:txBody>
        </p:sp>
      </p:grpSp>
      <p:sp>
        <p:nvSpPr>
          <p:cNvPr id="61" name="object 12"/>
          <p:cNvSpPr/>
          <p:nvPr/>
        </p:nvSpPr>
        <p:spPr>
          <a:xfrm>
            <a:off x="4999597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object 13"/>
          <p:cNvSpPr/>
          <p:nvPr/>
        </p:nvSpPr>
        <p:spPr>
          <a:xfrm>
            <a:off x="11701047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object 14"/>
          <p:cNvSpPr txBox="1"/>
          <p:nvPr/>
        </p:nvSpPr>
        <p:spPr>
          <a:xfrm>
            <a:off x="4963892" y="1002322"/>
            <a:ext cx="6640920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938C2D"/>
                </a:solidFill>
              </a:rPr>
              <a:t>CENTRO MODELO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4963891" y="1321115"/>
            <a:ext cx="6894309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dirty="0">
                <a:solidFill>
                  <a:srgbClr val="938C2D"/>
                </a:solidFill>
              </a:rPr>
              <a:t>De los 15.876 trabajadores atendidos a Agosto 2022</a:t>
            </a:r>
          </a:p>
        </p:txBody>
      </p:sp>
    </p:spTree>
    <p:extLst>
      <p:ext uri="{BB962C8B-B14F-4D97-AF65-F5344CB8AC3E}">
        <p14:creationId xmlns:p14="http://schemas.microsoft.com/office/powerpoint/2010/main" val="339066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23939"/>
              </p:ext>
            </p:extLst>
          </p:nvPr>
        </p:nvGraphicFramePr>
        <p:xfrm>
          <a:off x="767759" y="1414734"/>
          <a:ext cx="10826150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71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282295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399795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395789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Septiembre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01/09/2022 al 28/02/2023 –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15/22)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3.748.097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4.685.122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5.622.145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8.433.218</a:t>
                      </a: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10597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$ </a:t>
                      </a:r>
                      <a:r>
                        <a:rPr kumimoji="0" lang="es-A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56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3.748.097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kumimoji="0" lang="es-A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56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4.685.122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kumimoji="0" lang="es-AR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56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5.622.145</a:t>
                      </a: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kumimoji="0" lang="es-A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56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8.433.218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sep22/feb23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4.367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31616" y="5136795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75.271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BAJA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53946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204812" cy="294423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5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 72%    47%   58%   53%   31%     6%   11%    23%   13%   20%   20%    2%    </a:t>
            </a:r>
            <a:r>
              <a:rPr lang="es-AR" altLang="es-AR" sz="15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-34%   </a:t>
            </a:r>
            <a:r>
              <a:rPr lang="es-AR" altLang="es-AR" sz="15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78%</a:t>
            </a:r>
            <a:r>
              <a:rPr lang="es-AR" altLang="es-AR" sz="15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s-ES" altLang="es-AR" sz="15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2003-2021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 err="1">
                <a:solidFill>
                  <a:srgbClr val="C00000"/>
                </a:solidFill>
                <a:ea typeface="Verdana" panose="020B0604030504040204" pitchFamily="34" charset="0"/>
              </a:rPr>
              <a:t>Judicialidad</a:t>
            </a: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el 2021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3894441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STOCK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498023" y="932619"/>
            <a:ext cx="7292172" cy="509204"/>
            <a:chOff x="4498023" y="1067089"/>
            <a:chExt cx="7292172" cy="764502"/>
          </a:xfrm>
        </p:grpSpPr>
        <p:sp>
          <p:nvSpPr>
            <p:cNvPr id="17" name="object 12"/>
            <p:cNvSpPr/>
            <p:nvPr/>
          </p:nvSpPr>
          <p:spPr>
            <a:xfrm>
              <a:off x="4498023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633041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4769171" y="1017929"/>
            <a:ext cx="6695262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46855C"/>
                </a:solidFill>
              </a:rPr>
              <a:t>LAS ART SIGUEN TRABAJANDO EN DISMINUIRLO</a:t>
            </a: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55206"/>
              </p:ext>
            </p:extLst>
          </p:nvPr>
        </p:nvGraphicFramePr>
        <p:xfrm>
          <a:off x="489622" y="2267632"/>
          <a:ext cx="11154051" cy="458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1C09097-AA7D-7BA7-1414-69852E4F7888}"/>
              </a:ext>
            </a:extLst>
          </p:cNvPr>
          <p:cNvGrpSpPr/>
          <p:nvPr/>
        </p:nvGrpSpPr>
        <p:grpSpPr>
          <a:xfrm>
            <a:off x="6974957" y="1580047"/>
            <a:ext cx="4939313" cy="1297189"/>
            <a:chOff x="6974957" y="1580047"/>
            <a:chExt cx="4939313" cy="1297189"/>
          </a:xfrm>
        </p:grpSpPr>
        <p:sp>
          <p:nvSpPr>
            <p:cNvPr id="4" name="Flecha abajo 2">
              <a:extLst>
                <a:ext uri="{FF2B5EF4-FFF2-40B4-BE49-F238E27FC236}">
                  <a16:creationId xmlns:a16="http://schemas.microsoft.com/office/drawing/2014/main" id="{891FFBD0-96B3-2228-9BB9-4FDFB512B8AB}"/>
                </a:ext>
              </a:extLst>
            </p:cNvPr>
            <p:cNvSpPr/>
            <p:nvPr/>
          </p:nvSpPr>
          <p:spPr>
            <a:xfrm flipH="1">
              <a:off x="10816645" y="1875012"/>
              <a:ext cx="1097625" cy="1002224"/>
            </a:xfrm>
            <a:prstGeom prst="downArrow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C0582AA-53BA-29C9-FCA0-434D80C44B88}"/>
                </a:ext>
              </a:extLst>
            </p:cNvPr>
            <p:cNvSpPr/>
            <p:nvPr/>
          </p:nvSpPr>
          <p:spPr>
            <a:xfrm flipH="1">
              <a:off x="6974957" y="1580047"/>
              <a:ext cx="4668716" cy="641532"/>
            </a:xfrm>
            <a:prstGeom prst="rect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bg1"/>
                  </a:solidFill>
                </a:rPr>
                <a:t>Caída del 31% desde el pico en mar-18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6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74655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1083967" y="1833393"/>
            <a:ext cx="10236122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 Adecuación del interés a la realidad económica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ponderación de pruebas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14148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" name="Google Shape;126;p18"/>
          <p:cNvGraphicFramePr/>
          <p:nvPr/>
        </p:nvGraphicFramePr>
        <p:xfrm>
          <a:off x="354830" y="1525015"/>
          <a:ext cx="11438636" cy="4821199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6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Imposición de costas al trabajador por no presentación a pericia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LÓPEZ c/ HORIZONTE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04/07/17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1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5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65579"/>
              </p:ext>
            </p:extLst>
          </p:nvPr>
        </p:nvGraphicFramePr>
        <p:xfrm>
          <a:off x="540000" y="1357622"/>
          <a:ext cx="11353004" cy="53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 COBERTURA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255;p74"/>
          <p:cNvSpPr/>
          <p:nvPr/>
        </p:nvSpPr>
        <p:spPr>
          <a:xfrm>
            <a:off x="540000" y="1022650"/>
            <a:ext cx="269599" cy="258383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4829" y="6300321"/>
            <a:ext cx="669438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Elaboraci</a:t>
            </a:r>
            <a:r>
              <a:rPr lang="es-AR" altLang="ja-JP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ón propia en base a datos trimestrales de SRT y estimaciones de UART.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Google Shape;126;p18"/>
          <p:cNvGraphicFramePr/>
          <p:nvPr/>
        </p:nvGraphicFramePr>
        <p:xfrm>
          <a:off x="378923" y="1528410"/>
          <a:ext cx="11438636" cy="4927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7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0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4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Google Shape;126;p18"/>
          <p:cNvGraphicFramePr/>
          <p:nvPr/>
        </p:nvGraphicFramePr>
        <p:xfrm>
          <a:off x="354830" y="1696050"/>
          <a:ext cx="11438636" cy="45817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 por acreditado el pago extrajudicial de la ART expresamente reconocido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 el trabajador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LÓPEZ c/ PROVINCIA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6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Cortes Provinciales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2011"/>
              </p:ext>
            </p:extLst>
          </p:nvPr>
        </p:nvGraphicFramePr>
        <p:xfrm>
          <a:off x="677311" y="1847829"/>
          <a:ext cx="10762131" cy="441388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19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453"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PROVINCIA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ADHESIÓN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PROCEDIMIENTO</a:t>
                      </a:r>
                      <a:br>
                        <a:rPr lang="es-AR" sz="1700" dirty="0"/>
                      </a:br>
                      <a:r>
                        <a:rPr lang="es-AR" sz="1700" dirty="0"/>
                        <a:t>ANTE</a:t>
                      </a:r>
                      <a:r>
                        <a:rPr lang="es-AR" sz="1700" baseline="0" dirty="0"/>
                        <a:t> CCMM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BAREMO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OTROS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80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SALAS A FAVOR - Casos</a:t>
            </a:r>
            <a:endParaRPr lang="es-AR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" name="Google Shape;134;p19"/>
          <p:cNvGraphicFramePr/>
          <p:nvPr>
            <p:extLst>
              <p:ext uri="{D42A27DB-BD31-4B8C-83A1-F6EECF244321}">
                <p14:modId xmlns:p14="http://schemas.microsoft.com/office/powerpoint/2010/main" val="1389631856"/>
              </p:ext>
            </p:extLst>
          </p:nvPr>
        </p:nvGraphicFramePr>
        <p:xfrm>
          <a:off x="1105262" y="1577238"/>
          <a:ext cx="10037310" cy="48763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7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SALA CNAT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 ANTE CCMM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BAREMO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A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CORTES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MUÑOZ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BURGHI  c/ Swiss Medical   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FERREYRA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SOTTO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LOPEZ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SOSA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TONELLI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VOSS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42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ALARCON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IZQUIERDO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LEDESMA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ROJAS  c/ Omint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 PAOLA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MEDINA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FEDELLE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9852185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36795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08910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COBERTURA EN CONTEXTO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9155" y="1541925"/>
          <a:ext cx="115381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43">
                  <a:extLst>
                    <a:ext uri="{9D8B030D-6E8A-4147-A177-3AD203B41FA5}">
                      <a16:colId xmlns:a16="http://schemas.microsoft.com/office/drawing/2014/main" val="1192856867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3736338555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2212761558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1398569853"/>
                    </a:ext>
                  </a:extLst>
                </a:gridCol>
              </a:tblGrid>
              <a:tr h="425266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PEA (21,5 M)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5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5622"/>
                  </a:ext>
                </a:extLst>
              </a:tr>
              <a:tr h="4252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335657"/>
                          </a:solidFill>
                          <a:latin typeface="+mn-lt"/>
                        </a:rPr>
                        <a:t>Ocupados</a:t>
                      </a:r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 (20,0 M)</a:t>
                      </a:r>
                      <a:endParaRPr lang="en-US" sz="2400" b="1" dirty="0">
                        <a:solidFill>
                          <a:srgbClr val="335657"/>
                        </a:solidFill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Desocupados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(1,5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04530"/>
                  </a:ext>
                </a:extLst>
              </a:tr>
              <a:tr h="70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Asalariados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(13,4 M)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Empleo Doméstico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(1,3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Independientes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(5,3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600" b="1" i="0" u="none" strike="noStrike" kern="1200" dirty="0">
                        <a:solidFill>
                          <a:srgbClr val="005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5334"/>
                  </a:ext>
                </a:extLst>
              </a:tr>
            </a:tbl>
          </a:graphicData>
        </a:graphic>
      </p:graphicFrame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485018"/>
              </p:ext>
            </p:extLst>
          </p:nvPr>
        </p:nvGraphicFramePr>
        <p:xfrm>
          <a:off x="354831" y="3276596"/>
          <a:ext cx="11512496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830" y="6389914"/>
            <a:ext cx="47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Trimestre 2022 - Estimación UART en base a SRT,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MTEySS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INDEC. </a:t>
            </a:r>
          </a:p>
        </p:txBody>
      </p:sp>
    </p:spTree>
    <p:extLst>
      <p:ext uri="{BB962C8B-B14F-4D97-AF65-F5344CB8AC3E}">
        <p14:creationId xmlns:p14="http://schemas.microsoft.com/office/powerpoint/2010/main" val="3292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849E9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ángulo 34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849E9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bject 17"/>
          <p:cNvSpPr txBox="1"/>
          <p:nvPr/>
        </p:nvSpPr>
        <p:spPr>
          <a:xfrm>
            <a:off x="7104302" y="1810466"/>
            <a:ext cx="4252595" cy="137986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200" spc="-20" dirty="0">
                <a:solidFill>
                  <a:srgbClr val="FFFFFF"/>
                </a:solidFill>
                <a:latin typeface="Calibri"/>
                <a:cs typeface="Calibri"/>
              </a:rPr>
              <a:t>COMO ENFERMEDAD LABORAL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200" spc="-20" dirty="0">
                <a:solidFill>
                  <a:srgbClr val="FFFFFF"/>
                </a:solidFill>
                <a:latin typeface="Calibri"/>
                <a:cs typeface="Calibri"/>
              </a:rPr>
              <a:t>NO LISTADA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5E8A09-9AC9-4730-A3F0-E5AA6E18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5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RESOLUCIÓN SRT 10/21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MARCO LEGISLATIVO Y NORMATIVO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56447" y="1775078"/>
            <a:ext cx="9749117" cy="4230267"/>
            <a:chOff x="1156447" y="1775078"/>
            <a:chExt cx="9749117" cy="4230267"/>
          </a:xfrm>
        </p:grpSpPr>
        <p:grpSp>
          <p:nvGrpSpPr>
            <p:cNvPr id="34" name="Google Shape;119;p16"/>
            <p:cNvGrpSpPr/>
            <p:nvPr/>
          </p:nvGrpSpPr>
          <p:grpSpPr>
            <a:xfrm>
              <a:off x="1156447" y="2136330"/>
              <a:ext cx="2823815" cy="1710990"/>
              <a:chOff x="777219" y="1608049"/>
              <a:chExt cx="2241342" cy="1389746"/>
            </a:xfrm>
          </p:grpSpPr>
          <p:sp>
            <p:nvSpPr>
              <p:cNvPr id="35" name="Google Shape;120;p16"/>
              <p:cNvSpPr/>
              <p:nvPr/>
            </p:nvSpPr>
            <p:spPr>
              <a:xfrm>
                <a:off x="1873137" y="1608049"/>
                <a:ext cx="1145424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9" name="Google Shape;124;p16"/>
              <p:cNvSpPr/>
              <p:nvPr/>
            </p:nvSpPr>
            <p:spPr>
              <a:xfrm>
                <a:off x="777219" y="2352719"/>
                <a:ext cx="2207429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0" y="632"/>
                    </a:lnTo>
                    <a:lnTo>
                      <a:pt x="1905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63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</a:rPr>
                  <a:t>Estudio de diagnóstico  COVID +</a:t>
                </a:r>
              </a:p>
            </p:txBody>
          </p:sp>
        </p:grpSp>
        <p:grpSp>
          <p:nvGrpSpPr>
            <p:cNvPr id="50" name="Google Shape;135;p16"/>
            <p:cNvGrpSpPr/>
            <p:nvPr/>
          </p:nvGrpSpPr>
          <p:grpSpPr>
            <a:xfrm>
              <a:off x="4441020" y="2624083"/>
              <a:ext cx="3013861" cy="1265329"/>
              <a:chOff x="4077799" y="2004225"/>
              <a:chExt cx="2392187" cy="1027759"/>
            </a:xfrm>
          </p:grpSpPr>
          <p:sp>
            <p:nvSpPr>
              <p:cNvPr id="51" name="Google Shape;136;p16"/>
              <p:cNvSpPr/>
              <p:nvPr/>
            </p:nvSpPr>
            <p:spPr>
              <a:xfrm>
                <a:off x="4816706" y="2386654"/>
                <a:ext cx="936121" cy="645330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61" extrusionOk="0">
                    <a:moveTo>
                      <a:pt x="40410" y="0"/>
                    </a:moveTo>
                    <a:lnTo>
                      <a:pt x="0" y="631"/>
                    </a:lnTo>
                    <a:lnTo>
                      <a:pt x="1905" y="27861"/>
                    </a:lnTo>
                    <a:lnTo>
                      <a:pt x="38493" y="27277"/>
                    </a:lnTo>
                    <a:lnTo>
                      <a:pt x="4041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9;p16"/>
              <p:cNvSpPr/>
              <p:nvPr/>
            </p:nvSpPr>
            <p:spPr>
              <a:xfrm>
                <a:off x="4077799" y="2352719"/>
                <a:ext cx="2392187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27850" extrusionOk="0">
                    <a:moveTo>
                      <a:pt x="40398" y="1"/>
                    </a:moveTo>
                    <a:lnTo>
                      <a:pt x="0" y="632"/>
                    </a:lnTo>
                    <a:lnTo>
                      <a:pt x="1893" y="27849"/>
                    </a:lnTo>
                    <a:lnTo>
                      <a:pt x="38493" y="27278"/>
                    </a:lnTo>
                    <a:lnTo>
                      <a:pt x="4039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S" b="1" dirty="0">
                    <a:solidFill>
                      <a:prstClr val="white"/>
                    </a:solidFill>
                  </a:rPr>
                  <a:t>Descripción del puesto</a:t>
                </a:r>
                <a:br>
                  <a:rPr lang="es-ES" b="1" dirty="0">
                    <a:solidFill>
                      <a:prstClr val="white"/>
                    </a:solidFill>
                  </a:rPr>
                </a:br>
                <a:r>
                  <a:rPr lang="es-ES" b="1" dirty="0">
                    <a:solidFill>
                      <a:prstClr val="white"/>
                    </a:solidFill>
                  </a:rPr>
                  <a:t>de trabajo</a:t>
                </a:r>
              </a:p>
            </p:txBody>
          </p:sp>
          <p:cxnSp>
            <p:nvCxnSpPr>
              <p:cNvPr id="60" name="Google Shape;142;p16"/>
              <p:cNvCxnSpPr/>
              <p:nvPr/>
            </p:nvCxnSpPr>
            <p:spPr>
              <a:xfrm>
                <a:off x="5254050" y="2004225"/>
                <a:ext cx="0" cy="28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1" name="Google Shape;143;p16"/>
            <p:cNvGrpSpPr/>
            <p:nvPr/>
          </p:nvGrpSpPr>
          <p:grpSpPr>
            <a:xfrm>
              <a:off x="7887499" y="2115284"/>
              <a:ext cx="3018065" cy="1732037"/>
              <a:chOff x="6119847" y="1590954"/>
              <a:chExt cx="2395524" cy="1406841"/>
            </a:xfrm>
          </p:grpSpPr>
          <p:sp>
            <p:nvSpPr>
              <p:cNvPr id="81" name="Google Shape;147;p16"/>
              <p:cNvSpPr/>
              <p:nvPr/>
            </p:nvSpPr>
            <p:spPr>
              <a:xfrm>
                <a:off x="6119847" y="2352719"/>
                <a:ext cx="2395524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1" y="632"/>
                    </a:lnTo>
                    <a:lnTo>
                      <a:pt x="1906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  <a:t>Constancia otorgada por</a:t>
                </a:r>
                <a:b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  <a:t>el empleador</a:t>
                </a:r>
              </a:p>
            </p:txBody>
          </p:sp>
          <p:sp>
            <p:nvSpPr>
              <p:cNvPr id="84" name="Google Shape;150;p16"/>
              <p:cNvSpPr/>
              <p:nvPr/>
            </p:nvSpPr>
            <p:spPr>
              <a:xfrm flipH="1">
                <a:off x="6151488" y="1590954"/>
                <a:ext cx="1305909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85" name="Google Shape;151;p16"/>
            <p:cNvGrpSpPr/>
            <p:nvPr/>
          </p:nvGrpSpPr>
          <p:grpSpPr>
            <a:xfrm>
              <a:off x="4244263" y="1775078"/>
              <a:ext cx="3434773" cy="917255"/>
              <a:chOff x="3266873" y="1282523"/>
              <a:chExt cx="2609762" cy="577799"/>
            </a:xfrm>
          </p:grpSpPr>
          <p:sp>
            <p:nvSpPr>
              <p:cNvPr id="86" name="Google Shape;152;p16"/>
              <p:cNvSpPr/>
              <p:nvPr/>
            </p:nvSpPr>
            <p:spPr>
              <a:xfrm>
                <a:off x="3304096" y="1331606"/>
                <a:ext cx="2572539" cy="528716"/>
              </a:xfrm>
              <a:custGeom>
                <a:avLst/>
                <a:gdLst/>
                <a:ahLst/>
                <a:cxnLst/>
                <a:rect l="l" t="t" r="r" b="b"/>
                <a:pathLst>
                  <a:path w="111063" h="22826" extrusionOk="0">
                    <a:moveTo>
                      <a:pt x="111062" y="1"/>
                    </a:moveTo>
                    <a:lnTo>
                      <a:pt x="1" y="942"/>
                    </a:lnTo>
                    <a:lnTo>
                      <a:pt x="3549" y="22825"/>
                    </a:lnTo>
                    <a:lnTo>
                      <a:pt x="107133" y="21385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3;p16"/>
              <p:cNvSpPr/>
              <p:nvPr/>
            </p:nvSpPr>
            <p:spPr>
              <a:xfrm>
                <a:off x="3266873" y="1282523"/>
                <a:ext cx="2572474" cy="528684"/>
              </a:xfrm>
              <a:custGeom>
                <a:avLst/>
                <a:gdLst/>
                <a:ahLst/>
                <a:cxnLst/>
                <a:rect l="l" t="t" r="r" b="b"/>
                <a:pathLst>
                  <a:path w="111062" h="22825" extrusionOk="0">
                    <a:moveTo>
                      <a:pt x="111062" y="1"/>
                    </a:moveTo>
                    <a:lnTo>
                      <a:pt x="0" y="465"/>
                    </a:lnTo>
                    <a:lnTo>
                      <a:pt x="3548" y="22825"/>
                    </a:lnTo>
                    <a:lnTo>
                      <a:pt x="107133" y="21384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REQUISITOS</a:t>
                </a:r>
                <a:endParaRPr sz="3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1334073" y="4305616"/>
              <a:ext cx="20564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Emitido por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entidad sanitaria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incluida en el REFES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97158" y="4251019"/>
              <a:ext cx="295772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Descripción del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puesto</a:t>
              </a:r>
              <a:b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 trabajo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y de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jornadas trabajadas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fuera del domicilio particular, entre</a:t>
              </a:r>
              <a:b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3 y 14 días previos a</a:t>
              </a:r>
              <a:b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primeros síntomas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269941" y="4305616"/>
              <a:ext cx="2514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Declaración Jurada donde conste la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prestación de tareas</a:t>
              </a:r>
              <a:b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 el lugar de trabajo.</a:t>
              </a:r>
              <a:endParaRPr lang="es-ES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20" name="object 12"/>
          <p:cNvSpPr/>
          <p:nvPr/>
        </p:nvSpPr>
        <p:spPr>
          <a:xfrm>
            <a:off x="6649549" y="972960"/>
            <a:ext cx="271148" cy="5038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object 13"/>
          <p:cNvSpPr/>
          <p:nvPr/>
        </p:nvSpPr>
        <p:spPr>
          <a:xfrm>
            <a:off x="11646488" y="982944"/>
            <a:ext cx="157154" cy="499220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object 14"/>
          <p:cNvSpPr txBox="1"/>
          <p:nvPr/>
        </p:nvSpPr>
        <p:spPr>
          <a:xfrm>
            <a:off x="6893803" y="1031376"/>
            <a:ext cx="4725791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chemeClr val="bg2">
                    <a:lumMod val="50000"/>
                  </a:schemeClr>
                </a:solidFill>
              </a:rPr>
              <a:t>DENUNCIA DE LA CONTINGENCIA</a:t>
            </a:r>
          </a:p>
        </p:txBody>
      </p:sp>
    </p:spTree>
    <p:extLst>
      <p:ext uri="{BB962C8B-B14F-4D97-AF65-F5344CB8AC3E}">
        <p14:creationId xmlns:p14="http://schemas.microsoft.com/office/powerpoint/2010/main" val="178030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DOBLE IMPACTO.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EN ART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object 19"/>
          <p:cNvSpPr/>
          <p:nvPr/>
        </p:nvSpPr>
        <p:spPr>
          <a:xfrm>
            <a:off x="201705" y="3751588"/>
            <a:ext cx="4750613" cy="638920"/>
          </a:xfrm>
          <a:custGeom>
            <a:avLst/>
            <a:gdLst/>
            <a:ahLst/>
            <a:cxnLst/>
            <a:rect l="l" t="t" r="r" b="b"/>
            <a:pathLst>
              <a:path w="6256020" h="612139">
                <a:moveTo>
                  <a:pt x="6100953" y="0"/>
                </a:moveTo>
                <a:lnTo>
                  <a:pt x="0" y="0"/>
                </a:lnTo>
                <a:lnTo>
                  <a:pt x="0" y="612013"/>
                </a:lnTo>
                <a:lnTo>
                  <a:pt x="6255639" y="612013"/>
                </a:lnTo>
                <a:lnTo>
                  <a:pt x="6100953" y="0"/>
                </a:lnTo>
                <a:close/>
              </a:path>
            </a:pathLst>
          </a:custGeom>
          <a:solidFill>
            <a:srgbClr val="D2CA6F">
              <a:alpha val="89000"/>
            </a:srgbClr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93077" y="1632510"/>
            <a:ext cx="11231661" cy="4893057"/>
            <a:chOff x="493077" y="1632510"/>
            <a:chExt cx="11231661" cy="4893057"/>
          </a:xfrm>
        </p:grpSpPr>
        <p:sp>
          <p:nvSpPr>
            <p:cNvPr id="34" name="object 5"/>
            <p:cNvSpPr txBox="1"/>
            <p:nvPr/>
          </p:nvSpPr>
          <p:spPr>
            <a:xfrm>
              <a:off x="4204853" y="4635306"/>
              <a:ext cx="2250628" cy="13798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ALIVIOS</a:t>
              </a:r>
              <a:r>
                <a:rPr sz="2200" b="1" spc="-3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Y</a:t>
              </a:r>
              <a:r>
                <a:rPr sz="2200" b="1" spc="-2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AGRAVANTES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0" algn="ctr">
                <a:spcBef>
                  <a:spcPts val="75"/>
                </a:spcBef>
              </a:pPr>
              <a:r>
                <a:rPr sz="2200" dirty="0">
                  <a:solidFill>
                    <a:srgbClr val="6C6D70"/>
                  </a:solidFill>
                  <a:latin typeface="Calibri"/>
                  <a:cs typeface="Calibri"/>
                </a:rPr>
                <a:t>en</a:t>
              </a:r>
              <a:r>
                <a:rPr sz="22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materia</a:t>
              </a:r>
              <a:r>
                <a:rPr sz="2200" spc="-1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siniestral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6"/>
            <p:cNvSpPr txBox="1"/>
            <p:nvPr/>
          </p:nvSpPr>
          <p:spPr>
            <a:xfrm>
              <a:off x="6832601" y="4635306"/>
              <a:ext cx="2285201" cy="68993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LITIGIOSIDAD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CONTENIDA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object 7"/>
            <p:cNvSpPr txBox="1"/>
            <p:nvPr/>
          </p:nvSpPr>
          <p:spPr>
            <a:xfrm>
              <a:off x="9441331" y="4635306"/>
              <a:ext cx="2041895" cy="13798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DELICADO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PANORAMA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0" algn="ctr">
                <a:spcBef>
                  <a:spcPts val="75"/>
                </a:spcBef>
              </a:pP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económico</a:t>
              </a:r>
              <a:r>
                <a:rPr sz="22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financiero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649244" y="1632510"/>
              <a:ext cx="174714" cy="1584176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5410352" y="1632510"/>
              <a:ext cx="101262" cy="156970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736601" y="1737529"/>
              <a:ext cx="4700632" cy="1369439"/>
            </a:xfrm>
            <a:prstGeom prst="rect">
              <a:avLst/>
            </a:prstGeom>
            <a:solidFill>
              <a:srgbClr val="E6DDA2">
                <a:alpha val="45097"/>
              </a:srgbClr>
            </a:solidFill>
          </p:spPr>
          <p:txBody>
            <a:bodyPr vert="horz" wrap="square" lIns="0" tIns="5080" rIns="0" bIns="0" rtlCol="0" anchor="ctr" anchorCtr="0">
              <a:noAutofit/>
            </a:bodyPr>
            <a:lstStyle/>
            <a:p>
              <a:pPr marL="800735" marR="861694" indent="-23495" algn="ctr"/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SERVICIOS Y ATENCIÓN </a:t>
              </a:r>
              <a:r>
                <a:rPr sz="2200" b="1" spc="-575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COBERTURA HABITUAL </a:t>
              </a:r>
              <a:r>
                <a:rPr sz="2200" b="1" spc="-575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DE</a:t>
              </a:r>
              <a:r>
                <a:rPr sz="2200" b="1" spc="-20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AT</a:t>
              </a:r>
              <a:r>
                <a:rPr sz="2200" b="1" spc="-20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Y EP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6808896" y="1667291"/>
              <a:ext cx="130675" cy="1551611"/>
            </a:xfrm>
            <a:custGeom>
              <a:avLst/>
              <a:gdLst/>
              <a:ahLst/>
              <a:cxnLst/>
              <a:rect l="l" t="t" r="r" b="b"/>
              <a:pathLst>
                <a:path w="344170" h="2070100">
                  <a:moveTo>
                    <a:pt x="0" y="2069846"/>
                  </a:moveTo>
                  <a:lnTo>
                    <a:pt x="343788" y="2069846"/>
                  </a:lnTo>
                </a:path>
                <a:path w="344170" h="2070100">
                  <a:moveTo>
                    <a:pt x="5587" y="3301"/>
                  </a:moveTo>
                  <a:lnTo>
                    <a:pt x="5587" y="2066416"/>
                  </a:lnTo>
                </a:path>
                <a:path w="344170" h="2070100">
                  <a:moveTo>
                    <a:pt x="0" y="0"/>
                  </a:moveTo>
                  <a:lnTo>
                    <a:pt x="175386" y="0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1480800" y="1667291"/>
              <a:ext cx="243938" cy="1577008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9" y="0"/>
                  </a:moveTo>
                  <a:lnTo>
                    <a:pt x="0" y="0"/>
                  </a:lnTo>
                </a:path>
                <a:path w="533400" h="2070100">
                  <a:moveTo>
                    <a:pt x="524383" y="2066671"/>
                  </a:moveTo>
                  <a:lnTo>
                    <a:pt x="524383" y="3555"/>
                  </a:lnTo>
                </a:path>
                <a:path w="533400" h="2070100">
                  <a:moveTo>
                    <a:pt x="533019" y="2069846"/>
                  </a:moveTo>
                  <a:lnTo>
                    <a:pt x="261112" y="2069846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" name="object 17"/>
            <p:cNvSpPr txBox="1"/>
            <p:nvPr/>
          </p:nvSpPr>
          <p:spPr>
            <a:xfrm>
              <a:off x="6894257" y="1747013"/>
              <a:ext cx="4708512" cy="1368000"/>
            </a:xfrm>
            <a:prstGeom prst="rect">
              <a:avLst/>
            </a:prstGeom>
            <a:solidFill>
              <a:srgbClr val="8F8E7E">
                <a:alpha val="12156"/>
              </a:srgbClr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779780" marR="796290" indent="1905" algn="ctr"/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ATENCIÓN </a:t>
              </a:r>
              <a:r>
                <a:rPr sz="2200" b="1" spc="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POR</a:t>
              </a:r>
              <a:r>
                <a:rPr sz="2200" b="1" spc="-4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COVID</a:t>
              </a:r>
              <a:r>
                <a:rPr lang="es-AR"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PATOLOGÍA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R="14604" algn="ctr"/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AJENA/EXTRAÑA</a:t>
              </a:r>
              <a:r>
                <a:rPr sz="2200" b="1" spc="-6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NO</a:t>
              </a:r>
              <a:r>
                <a:rPr sz="2200" b="1" spc="-1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LISTADA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1"/>
            <p:cNvSpPr txBox="1"/>
            <p:nvPr/>
          </p:nvSpPr>
          <p:spPr>
            <a:xfrm>
              <a:off x="1723345" y="4667350"/>
              <a:ext cx="283533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*</a:t>
              </a:r>
              <a:endParaRPr sz="18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889142" y="3866353"/>
              <a:ext cx="444449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b="1" spc="80" dirty="0">
                  <a:solidFill>
                    <a:srgbClr val="FFFFFF"/>
                  </a:solidFill>
                  <a:latin typeface="Calibri"/>
                  <a:cs typeface="Calibri"/>
                </a:rPr>
                <a:t>Condicionados</a:t>
              </a:r>
              <a:r>
                <a:rPr sz="2400" b="1" spc="2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00" b="1" spc="65" dirty="0">
                  <a:solidFill>
                    <a:srgbClr val="FFFFFF"/>
                  </a:solidFill>
                  <a:latin typeface="Calibri"/>
                  <a:cs typeface="Calibri"/>
                </a:rPr>
                <a:t>por:</a:t>
              </a:r>
              <a:endParaRPr sz="2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5842000" y="2121680"/>
              <a:ext cx="632832" cy="675307"/>
            </a:xfrm>
            <a:custGeom>
              <a:avLst/>
              <a:gdLst/>
              <a:ahLst/>
              <a:cxnLst/>
              <a:rect l="l" t="t" r="r" b="b"/>
              <a:pathLst>
                <a:path w="545465" h="572135">
                  <a:moveTo>
                    <a:pt x="272569" y="0"/>
                  </a:moveTo>
                  <a:lnTo>
                    <a:pt x="228500" y="4698"/>
                  </a:lnTo>
                  <a:lnTo>
                    <a:pt x="209958" y="22225"/>
                  </a:lnTo>
                  <a:lnTo>
                    <a:pt x="209958" y="227456"/>
                  </a:lnTo>
                  <a:lnTo>
                    <a:pt x="20093" y="227456"/>
                  </a:lnTo>
                  <a:lnTo>
                    <a:pt x="865" y="264775"/>
                  </a:lnTo>
                  <a:lnTo>
                    <a:pt x="0" y="278594"/>
                  </a:lnTo>
                  <a:lnTo>
                    <a:pt x="21" y="294358"/>
                  </a:lnTo>
                  <a:lnTo>
                    <a:pt x="9933" y="337057"/>
                  </a:lnTo>
                  <a:lnTo>
                    <a:pt x="21871" y="345313"/>
                  </a:lnTo>
                  <a:lnTo>
                    <a:pt x="209958" y="345313"/>
                  </a:lnTo>
                  <a:lnTo>
                    <a:pt x="209958" y="551052"/>
                  </a:lnTo>
                  <a:lnTo>
                    <a:pt x="249084" y="571117"/>
                  </a:lnTo>
                  <a:lnTo>
                    <a:pt x="272569" y="572134"/>
                  </a:lnTo>
                  <a:lnTo>
                    <a:pt x="288857" y="571674"/>
                  </a:lnTo>
                  <a:lnTo>
                    <a:pt x="326036" y="562990"/>
                  </a:lnTo>
                  <a:lnTo>
                    <a:pt x="334418" y="551052"/>
                  </a:lnTo>
                  <a:lnTo>
                    <a:pt x="334418" y="345313"/>
                  </a:lnTo>
                  <a:lnTo>
                    <a:pt x="523140" y="345313"/>
                  </a:lnTo>
                  <a:lnTo>
                    <a:pt x="544147" y="308352"/>
                  </a:lnTo>
                  <a:lnTo>
                    <a:pt x="545111" y="286384"/>
                  </a:lnTo>
                  <a:lnTo>
                    <a:pt x="544699" y="271398"/>
                  </a:lnTo>
                  <a:lnTo>
                    <a:pt x="533554" y="232409"/>
                  </a:lnTo>
                  <a:lnTo>
                    <a:pt x="524537" y="227456"/>
                  </a:lnTo>
                  <a:lnTo>
                    <a:pt x="334418" y="227456"/>
                  </a:lnTo>
                  <a:lnTo>
                    <a:pt x="334418" y="22225"/>
                  </a:lnTo>
                  <a:lnTo>
                    <a:pt x="295929" y="1017"/>
                  </a:lnTo>
                  <a:lnTo>
                    <a:pt x="288857" y="460"/>
                  </a:lnTo>
                  <a:lnTo>
                    <a:pt x="272569" y="0"/>
                  </a:lnTo>
                  <a:close/>
                </a:path>
              </a:pathLst>
            </a:custGeom>
            <a:solidFill>
              <a:srgbClr val="005D61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93077" y="4635306"/>
              <a:ext cx="3255665" cy="189026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200" b="1" spc="-10" dirty="0">
                  <a:solidFill>
                    <a:srgbClr val="6C6D70"/>
                  </a:solidFill>
                  <a:latin typeface="Calibri"/>
                  <a:cs typeface="Calibri"/>
                </a:rPr>
                <a:t>COBERTURA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INTEGRAL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D</a:t>
              </a:r>
              <a:r>
                <a:rPr sz="2000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ineraria</a:t>
              </a:r>
              <a:endParaRPr lang="es-AR" sz="2000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endParaRPr lang="es-AR" sz="2000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sz="20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lang="es-AR" sz="2000" dirty="0">
                  <a:solidFill>
                    <a:srgbClr val="6C6D70"/>
                  </a:solidFill>
                  <a:latin typeface="Calibri"/>
                  <a:cs typeface="Calibri"/>
                </a:rPr>
                <a:t>E</a:t>
              </a:r>
              <a:r>
                <a:rPr sz="2000" dirty="0">
                  <a:solidFill>
                    <a:srgbClr val="6C6D70"/>
                  </a:solidFill>
                  <a:latin typeface="Calibri"/>
                  <a:cs typeface="Calibri"/>
                </a:rPr>
                <a:t>n</a:t>
              </a:r>
              <a:r>
                <a:rPr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 especie</a:t>
              </a:r>
              <a:endParaRPr sz="20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" algn="ctr"/>
              <a:r>
                <a:rPr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br>
                <a:rPr lang="es-AR"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</a:br>
              <a:r>
                <a:rPr lang="es-AR"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P</a:t>
              </a:r>
              <a:r>
                <a:rPr sz="2000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rocedimientos</a:t>
              </a:r>
              <a:r>
                <a:rPr sz="200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LRT</a:t>
              </a:r>
              <a:endParaRPr sz="20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3966882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683188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9332259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649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ATENCIÓN MÉDICA INTEGRAL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45248" y="1875887"/>
            <a:ext cx="11334358" cy="4439794"/>
            <a:chOff x="445248" y="1875887"/>
            <a:chExt cx="11334358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s-AR" sz="2400" b="1" spc="80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4150961"/>
            </a:xfrm>
            <a:prstGeom prst="rect">
              <a:avLst/>
            </a:prstGeom>
          </p:spPr>
          <p:txBody>
            <a:bodyPr vert="horz" wrap="square" lIns="0" tIns="2112" rIns="0" bIns="0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sz="2000" spc="-12" dirty="0">
                  <a:solidFill>
                    <a:srgbClr val="58595B"/>
                  </a:solidFill>
                  <a:cs typeface="Tahoma"/>
                </a:rPr>
                <a:t>Incorporación de 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Módulos </a:t>
              </a:r>
              <a:r>
                <a:rPr sz="2000" b="1" spc="33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de Aislamiento </a:t>
              </a:r>
              <a:r>
                <a:rPr sz="2000" b="1" spc="25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en  </a:t>
              </a:r>
              <a:r>
                <a:rPr lang="es-AR" sz="2000" b="1" spc="42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los prestadores</a:t>
              </a:r>
              <a:r>
                <a:rPr lang="es-AR" sz="2000" spc="-4" dirty="0">
                  <a:solidFill>
                    <a:srgbClr val="58595B"/>
                  </a:solidFill>
                  <a:cs typeface="Tahoma"/>
                </a:rPr>
                <a:t>.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AR" sz="2000" spc="-12" dirty="0">
                  <a:solidFill>
                    <a:srgbClr val="58595B"/>
                  </a:solidFill>
                  <a:cs typeface="Tahoma"/>
                </a:rPr>
              </a:br>
              <a:br>
                <a:rPr lang="es-AR" sz="2000" spc="-12" dirty="0">
                  <a:solidFill>
                    <a:srgbClr val="58595B"/>
                  </a:solidFill>
                  <a:cs typeface="Tahoma"/>
                </a:rPr>
              </a:br>
              <a:r>
                <a:rPr sz="2000" spc="-12" dirty="0" err="1">
                  <a:solidFill>
                    <a:srgbClr val="58595B"/>
                  </a:solidFill>
                  <a:cs typeface="Tahoma"/>
                </a:rPr>
                <a:t>Relevamiento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58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sz="2000" spc="4" dirty="0">
                  <a:solidFill>
                    <a:srgbClr val="58595B"/>
                  </a:solidFill>
                  <a:cs typeface="Tahoma"/>
                </a:rPr>
                <a:t>contratación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hoteles</a:t>
              </a:r>
              <a: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y </a:t>
              </a: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proveedores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 de traslados</a:t>
              </a:r>
              <a:r>
                <a:rPr sz="2000" b="1" spc="37" dirty="0">
                  <a:solidFill>
                    <a:srgbClr val="338C8E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sz="2000" spc="-21" dirty="0">
                  <a:solidFill>
                    <a:srgbClr val="58595B"/>
                  </a:solidFill>
                  <a:cs typeface="Tahoma"/>
                </a:rPr>
                <a:t>para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8" dirty="0">
                  <a:solidFill>
                    <a:srgbClr val="58595B"/>
                  </a:solidFill>
                  <a:cs typeface="Tahoma"/>
                </a:rPr>
                <a:t>pacientes</a:t>
              </a:r>
              <a:r>
                <a:rPr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42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83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312" dirty="0">
                  <a:solidFill>
                    <a:srgbClr val="58595B"/>
                  </a:solidFill>
                  <a:cs typeface="Tahoma"/>
                </a:rPr>
                <a:t>+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b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Contacto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permanente </a:t>
              </a:r>
              <a:r>
                <a:rPr sz="2000" spc="17" dirty="0">
                  <a:solidFill>
                    <a:srgbClr val="58595B"/>
                  </a:solidFill>
                  <a:cs typeface="Tahoma"/>
                </a:rPr>
                <a:t>con </a:t>
              </a:r>
              <a:r>
                <a:rPr sz="2000" spc="12" dirty="0" err="1">
                  <a:solidFill>
                    <a:srgbClr val="58595B"/>
                  </a:solidFill>
                  <a:cs typeface="Tahoma"/>
                </a:rPr>
                <a:t>hospitales</a:t>
              </a:r>
              <a:r>
                <a:rPr sz="2000" spc="-8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12" dirty="0" err="1">
                  <a:solidFill>
                    <a:srgbClr val="58595B"/>
                  </a:solidFill>
                  <a:cs typeface="Tahoma"/>
                </a:rPr>
                <a:t>públicos</a:t>
              </a:r>
              <a:r>
                <a:rPr sz="2000" spc="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00" spc="-8" dirty="0">
                  <a:solidFill>
                    <a:srgbClr val="58595B"/>
                  </a:solidFill>
                  <a:cs typeface="Tahoma"/>
                </a:rPr>
                <a:t>informar </a:t>
              </a:r>
              <a:r>
                <a:rPr sz="2000" dirty="0">
                  <a:solidFill>
                    <a:srgbClr val="58595B"/>
                  </a:solidFill>
                  <a:cs typeface="Tahoma"/>
                </a:rPr>
                <a:t>módulos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00" spc="12" dirty="0">
                  <a:solidFill>
                    <a:srgbClr val="58595B"/>
                  </a:solidFill>
                  <a:cs typeface="Tahoma"/>
                </a:rPr>
                <a:t>trata</a:t>
              </a:r>
              <a:r>
                <a:rPr sz="2000" spc="8" dirty="0">
                  <a:solidFill>
                    <a:srgbClr val="58595B"/>
                  </a:solidFill>
                  <a:cs typeface="Tahoma"/>
                </a:rPr>
                <a:t>mientos</a:t>
              </a:r>
              <a:r>
                <a:rPr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29" dirty="0">
                  <a:solidFill>
                    <a:srgbClr val="58595B"/>
                  </a:solidFill>
                  <a:cs typeface="Tahoma"/>
                </a:rPr>
                <a:t>casos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75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303" dirty="0">
                  <a:solidFill>
                    <a:srgbClr val="58595B"/>
                  </a:solidFill>
                  <a:cs typeface="Tahoma"/>
                </a:rPr>
                <a:t>+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>
                <a:spcBef>
                  <a:spcPts val="8"/>
                </a:spcBef>
              </a:pPr>
              <a:endParaRPr sz="2000" dirty="0">
                <a:solidFill>
                  <a:prstClr val="black"/>
                </a:solidFill>
                <a:cs typeface="Times New Roman"/>
              </a:endParaRP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160580" y="1904906"/>
              <a:ext cx="47044" cy="417316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345439" y="2003909"/>
              <a:ext cx="4434167" cy="4237906"/>
            </a:xfrm>
            <a:prstGeom prst="rect">
              <a:avLst/>
            </a:prstGeom>
            <a:noFill/>
          </p:spPr>
          <p:txBody>
            <a:bodyPr wrap="square" lIns="76023" tIns="38012" rIns="76023" bIns="38012" rtlCol="0">
              <a:spAutoFit/>
            </a:bodyPr>
            <a:lstStyle/>
            <a:p>
              <a:pPr marL="10559" marR="4224">
                <a:lnSpc>
                  <a:spcPct val="104200"/>
                </a:lnSpc>
              </a:pPr>
              <a:r>
                <a:rPr lang="es-ES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Protocolo operativo de gestión interna</a:t>
              </a:r>
              <a:r>
                <a:rPr lang="es-ES" sz="2000" spc="12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00" spc="8" dirty="0">
                  <a:solidFill>
                    <a:srgbClr val="58595B"/>
                  </a:solidFill>
                  <a:cs typeface="Tahoma"/>
                </a:rPr>
                <a:t>proceso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desde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8" dirty="0">
                  <a:solidFill>
                    <a:srgbClr val="58595B"/>
                  </a:solidFill>
                  <a:cs typeface="Tahoma"/>
                </a:rPr>
                <a:t>recepción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00" spc="-183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denuncia,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prestación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médica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8" dirty="0">
                  <a:solidFill>
                    <a:srgbClr val="58595B"/>
                  </a:solidFill>
                  <a:cs typeface="Tahoma"/>
                </a:rPr>
                <a:t>seguimiento,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control</a:t>
              </a:r>
              <a:r>
                <a:rPr lang="es-ES" sz="2000" spc="-158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58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ES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alta</a:t>
              </a: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 lvl="0">
                <a:lnSpc>
                  <a:spcPct val="104200"/>
                </a:lnSpc>
              </a:pPr>
              <a:r>
                <a:rPr lang="es-ES" sz="2000" spc="-29" dirty="0">
                  <a:solidFill>
                    <a:srgbClr val="58595B"/>
                  </a:solidFill>
                  <a:cs typeface="Tahoma"/>
                </a:rPr>
                <a:t>Armado</a:t>
              </a:r>
              <a:r>
                <a:rPr lang="es-ES" sz="2000" spc="-19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54" dirty="0">
                  <a:solidFill>
                    <a:srgbClr val="58595B"/>
                  </a:solidFill>
                  <a:cs typeface="Tahoma"/>
                </a:rPr>
                <a:t>“Grupos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04" dirty="0">
                  <a:solidFill>
                    <a:srgbClr val="58595B"/>
                  </a:solidFill>
                  <a:cs typeface="Tahoma"/>
                </a:rPr>
                <a:t>COVID”.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Refuerzo de los planteles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médicos </a:t>
              </a:r>
              <a:r>
                <a:rPr lang="es-ES" sz="2000" spc="-33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auditoría </a:t>
              </a:r>
              <a:r>
                <a:rPr lang="es-ES" sz="2000" spc="-71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seguimiento. 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Especialistas </a:t>
              </a:r>
              <a:r>
                <a:rPr lang="es-ES" sz="2000" spc="-8" dirty="0" err="1">
                  <a:solidFill>
                    <a:srgbClr val="58595B"/>
                  </a:solidFill>
                  <a:cs typeface="Tahoma"/>
                </a:rPr>
                <a:t>infectólogos</a:t>
              </a:r>
              <a:r>
                <a:rPr lang="es-ES" sz="2000" spc="-8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clínicos y</a:t>
              </a:r>
              <a:r>
                <a:rPr lang="es-ES" sz="2000" spc="-254" dirty="0">
                  <a:solidFill>
                    <a:srgbClr val="58595B"/>
                  </a:solidFill>
                  <a:cs typeface="Tahoma"/>
                </a:rPr>
                <a:t> 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psicólogos</a:t>
              </a:r>
              <a:endParaRPr lang="es-ES" sz="2000" dirty="0">
                <a:solidFill>
                  <a:prstClr val="black"/>
                </a:solidFill>
                <a:cs typeface="Times New Roman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dirty="0">
                <a:solidFill>
                  <a:prstClr val="black"/>
                </a:solidFill>
                <a:cs typeface="Tahoma"/>
              </a:endParaRP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48" y="2065904"/>
              <a:ext cx="863073" cy="861263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8" y="3391460"/>
              <a:ext cx="863073" cy="86126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48" y="4904072"/>
              <a:ext cx="863073" cy="86126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339" y="2065904"/>
              <a:ext cx="863073" cy="8612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6339" y="4089874"/>
              <a:ext cx="863073" cy="9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9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ASPECTOS ADMINISTRATIVOS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20954" y="1875887"/>
            <a:ext cx="11386773" cy="4439794"/>
            <a:chOff x="420954" y="1875887"/>
            <a:chExt cx="11386773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s-AR" sz="2400" b="1" spc="80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3843184"/>
            </a:xfrm>
            <a:prstGeom prst="rect">
              <a:avLst/>
            </a:prstGeom>
          </p:spPr>
          <p:txBody>
            <a:bodyPr vert="horz" wrap="square" lIns="0" tIns="2112" rIns="0" bIns="0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CANALES DE ATENCIÓN MÚLTIPLES</a:t>
              </a:r>
              <a:r>
                <a:rPr lang="es-ES" sz="2000" spc="-8" dirty="0">
                  <a:solidFill>
                    <a:prstClr val="black"/>
                  </a:solidFill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Activación de contactos vía  teléfono, mail, plataformas digitales para encuentros virtuales.</a:t>
              </a:r>
            </a:p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br>
                <a:rPr lang="es-ES" sz="2000" b="1" spc="-8" dirty="0">
                  <a:solidFill>
                    <a:srgbClr val="BBB322"/>
                  </a:solidFill>
                  <a:cs typeface="Calibri"/>
                </a:rPr>
              </a:br>
              <a:br>
                <a:rPr lang="es-ES" sz="2000" b="1" spc="-8" dirty="0">
                  <a:solidFill>
                    <a:srgbClr val="BBB322"/>
                  </a:solidFill>
                  <a:cs typeface="Calibri"/>
                </a:rPr>
              </a:b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CECAP 24 x 7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para atender las llamadas de  emergencias por la nueva patología.</a:t>
              </a:r>
            </a:p>
            <a:p>
              <a:pPr marL="10559" marR="4224">
                <a:lnSpc>
                  <a:spcPct val="104200"/>
                </a:lnSpc>
              </a:pPr>
              <a:br>
                <a:rPr lang="es-ES" sz="2000" spc="-12" dirty="0">
                  <a:solidFill>
                    <a:srgbClr val="58595B"/>
                  </a:solidFill>
                  <a:cs typeface="Tahoma"/>
                </a:rPr>
              </a:br>
              <a:br>
                <a:rPr lang="es-ES" sz="2000" spc="-12" dirty="0">
                  <a:solidFill>
                    <a:srgbClr val="58595B"/>
                  </a:solidFill>
                  <a:cs typeface="Tahoma"/>
                </a:rPr>
              </a:b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Readecuación de PROVEEDORES</a:t>
              </a: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673201" y="1904906"/>
              <a:ext cx="45719" cy="441077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858061" y="2003909"/>
              <a:ext cx="3949666" cy="4188661"/>
            </a:xfrm>
            <a:prstGeom prst="rect">
              <a:avLst/>
            </a:prstGeom>
            <a:noFill/>
          </p:spPr>
          <p:txBody>
            <a:bodyPr wrap="square" lIns="76023" tIns="38012" rIns="76023" bIns="38012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lang="es-MX" sz="2000" b="1" spc="-8" dirty="0">
                  <a:solidFill>
                    <a:srgbClr val="BBB322"/>
                  </a:solidFill>
                  <a:cs typeface="Calibri"/>
                </a:rPr>
                <a:t>COMUNICACIÓN </a:t>
              </a:r>
              <a:r>
                <a:rPr lang="es-MX" sz="2000" spc="17" dirty="0">
                  <a:solidFill>
                    <a:srgbClr val="58595B"/>
                  </a:solidFill>
                  <a:cs typeface="Tahoma"/>
                </a:rPr>
                <a:t>con las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empre</a:t>
              </a:r>
              <a:r>
                <a:rPr lang="es-MX" sz="2000" spc="25" dirty="0">
                  <a:solidFill>
                    <a:srgbClr val="58595B"/>
                  </a:solidFill>
                  <a:cs typeface="Tahoma"/>
                </a:rPr>
                <a:t>sas </a:t>
              </a:r>
              <a:r>
                <a:rPr lang="es-MX" sz="2000" spc="21" dirty="0">
                  <a:solidFill>
                    <a:srgbClr val="58595B"/>
                  </a:solidFill>
                  <a:cs typeface="Tahoma"/>
                </a:rPr>
                <a:t>clientes </a:t>
              </a:r>
              <a:r>
                <a:rPr lang="es-MX"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brindar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información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MX" sz="2000" spc="8" dirty="0">
                  <a:solidFill>
                    <a:srgbClr val="58595B"/>
                  </a:solidFill>
                  <a:cs typeface="Tahoma"/>
                </a:rPr>
                <a:t>pre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vención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acuerdo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17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la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normativa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5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adecua</a:t>
              </a:r>
              <a:r>
                <a:rPr lang="es-MX" sz="2000" spc="-17" dirty="0">
                  <a:solidFill>
                    <a:srgbClr val="58595B"/>
                  </a:solidFill>
                  <a:cs typeface="Tahoma"/>
                </a:rPr>
                <a:t>da</a:t>
              </a:r>
              <a:r>
                <a:rPr lang="es-MX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21" dirty="0">
                  <a:solidFill>
                    <a:srgbClr val="58595B"/>
                  </a:solidFill>
                  <a:cs typeface="Tahoma"/>
                </a:rPr>
                <a:t>a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8" dirty="0">
                  <a:solidFill>
                    <a:srgbClr val="58595B"/>
                  </a:solidFill>
                  <a:cs typeface="Tahoma"/>
                </a:rPr>
                <a:t>su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actividad.</a:t>
              </a:r>
              <a:endParaRPr lang="es-MX"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MX" sz="2000" b="1" spc="33" dirty="0">
                  <a:solidFill>
                    <a:srgbClr val="BBB322"/>
                  </a:solidFill>
                  <a:cs typeface="Calibri"/>
                </a:rPr>
              </a:br>
              <a:br>
                <a:rPr lang="es-MX" sz="2000" b="1" spc="33" dirty="0">
                  <a:solidFill>
                    <a:srgbClr val="BBB322"/>
                  </a:solidFill>
                  <a:cs typeface="Calibri"/>
                </a:rPr>
              </a:br>
              <a:r>
                <a:rPr lang="es-MX" sz="2000" b="1" spc="33" dirty="0">
                  <a:solidFill>
                    <a:srgbClr val="BBB322"/>
                  </a:solidFill>
                  <a:cs typeface="Calibri"/>
                </a:rPr>
                <a:t>LANZAMIENTO</a:t>
              </a:r>
              <a:r>
                <a:rPr lang="es-MX" sz="2000" b="1" spc="-33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b="1" spc="54" dirty="0">
                  <a:solidFill>
                    <a:srgbClr val="BBB322"/>
                  </a:solidFill>
                  <a:cs typeface="Calibri"/>
                </a:rPr>
                <a:t>DE</a:t>
              </a:r>
              <a:r>
                <a:rPr lang="es-MX" sz="2000" b="1" spc="241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b="1" spc="104" dirty="0">
                  <a:solidFill>
                    <a:srgbClr val="BBB322"/>
                  </a:solidFill>
                  <a:cs typeface="Calibri"/>
                </a:rPr>
                <a:t>APPS</a:t>
              </a:r>
              <a:r>
                <a:rPr lang="es-MX" sz="2000" b="1" spc="-29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uso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exclusivo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12" dirty="0">
                  <a:solidFill>
                    <a:srgbClr val="58595B"/>
                  </a:solidFill>
                  <a:cs typeface="Tahoma"/>
                </a:rPr>
                <a:t>para 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trabajadores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5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trabajadoras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12" dirty="0">
                  <a:solidFill>
                    <a:srgbClr val="58595B"/>
                  </a:solidFill>
                  <a:cs typeface="Tahoma"/>
                </a:rPr>
                <a:t>accidentados</a:t>
              </a:r>
              <a:endParaRPr lang="es-MX" sz="2000" dirty="0">
                <a:solidFill>
                  <a:prstClr val="black"/>
                </a:solidFill>
                <a:cs typeface="Tahoma"/>
              </a:endParaRPr>
            </a:p>
            <a:p>
              <a:pPr marL="10559"/>
              <a:br>
                <a:rPr lang="es-MX" sz="2000" spc="12" dirty="0">
                  <a:solidFill>
                    <a:srgbClr val="58595B"/>
                  </a:solidFill>
                  <a:cs typeface="Tahoma"/>
                </a:rPr>
              </a:br>
              <a:br>
                <a:rPr lang="es-MX" sz="2000" spc="12" dirty="0">
                  <a:solidFill>
                    <a:srgbClr val="58595B"/>
                  </a:solidFill>
                  <a:cs typeface="Tahoma"/>
                </a:rPr>
              </a:br>
              <a:r>
                <a:rPr lang="es-MX" sz="2000" spc="12" dirty="0">
                  <a:solidFill>
                    <a:srgbClr val="58595B"/>
                  </a:solidFill>
                  <a:cs typeface="Tahoma"/>
                </a:rPr>
                <a:t>Sistema</a:t>
              </a:r>
              <a:r>
                <a:rPr lang="es-MX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b="1" spc="42" dirty="0">
                  <a:solidFill>
                    <a:srgbClr val="BBB322"/>
                  </a:solidFill>
                  <a:cs typeface="Calibri"/>
                </a:rPr>
                <a:t>TURNOS Y TRÁMITES ON LINE</a:t>
              </a:r>
              <a:endParaRPr lang="es-ES" sz="2000" dirty="0">
                <a:solidFill>
                  <a:prstClr val="black"/>
                </a:solidFill>
                <a:cs typeface="Tahoma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20954" y="1937245"/>
              <a:ext cx="847661" cy="4287451"/>
              <a:chOff x="459507" y="1952625"/>
              <a:chExt cx="847661" cy="4287451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507" y="195262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07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7" y="5378813"/>
                <a:ext cx="847661" cy="861263"/>
              </a:xfrm>
              <a:prstGeom prst="rect">
                <a:avLst/>
              </a:prstGeom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6663756" y="1937245"/>
              <a:ext cx="847661" cy="4287451"/>
              <a:chOff x="6663756" y="1937245"/>
              <a:chExt cx="847661" cy="4287451"/>
            </a:xfrm>
          </p:grpSpPr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756" y="193724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756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756" y="5378813"/>
                <a:ext cx="847661" cy="845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402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PREVENIR PRIMERO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object 27"/>
          <p:cNvSpPr/>
          <p:nvPr/>
        </p:nvSpPr>
        <p:spPr>
          <a:xfrm>
            <a:off x="6087721" y="1907571"/>
            <a:ext cx="593725" cy="4516755"/>
          </a:xfrm>
          <a:custGeom>
            <a:avLst/>
            <a:gdLst/>
            <a:ahLst/>
            <a:cxnLst/>
            <a:rect l="l" t="t" r="r" b="b"/>
            <a:pathLst>
              <a:path w="593725" h="4516755">
                <a:moveTo>
                  <a:pt x="510387" y="0"/>
                </a:moveTo>
                <a:lnTo>
                  <a:pt x="82715" y="0"/>
                </a:lnTo>
                <a:lnTo>
                  <a:pt x="50524" y="6500"/>
                </a:lnTo>
                <a:lnTo>
                  <a:pt x="24231" y="24228"/>
                </a:lnTo>
                <a:lnTo>
                  <a:pt x="6502" y="50524"/>
                </a:lnTo>
                <a:lnTo>
                  <a:pt x="0" y="82727"/>
                </a:lnTo>
                <a:lnTo>
                  <a:pt x="0" y="4433481"/>
                </a:lnTo>
                <a:lnTo>
                  <a:pt x="6502" y="4465684"/>
                </a:lnTo>
                <a:lnTo>
                  <a:pt x="24231" y="4491980"/>
                </a:lnTo>
                <a:lnTo>
                  <a:pt x="50524" y="4509708"/>
                </a:lnTo>
                <a:lnTo>
                  <a:pt x="82715" y="4516208"/>
                </a:lnTo>
                <a:lnTo>
                  <a:pt x="510387" y="4516208"/>
                </a:lnTo>
                <a:lnTo>
                  <a:pt x="542583" y="4509708"/>
                </a:lnTo>
                <a:lnTo>
                  <a:pt x="568875" y="4491980"/>
                </a:lnTo>
                <a:lnTo>
                  <a:pt x="586602" y="4465684"/>
                </a:lnTo>
                <a:lnTo>
                  <a:pt x="593102" y="4433481"/>
                </a:lnTo>
                <a:lnTo>
                  <a:pt x="593102" y="82727"/>
                </a:lnTo>
                <a:lnTo>
                  <a:pt x="586602" y="50524"/>
                </a:lnTo>
                <a:lnTo>
                  <a:pt x="568875" y="24228"/>
                </a:lnTo>
                <a:lnTo>
                  <a:pt x="542583" y="6500"/>
                </a:lnTo>
                <a:lnTo>
                  <a:pt x="510387" y="0"/>
                </a:lnTo>
                <a:close/>
              </a:path>
            </a:pathLst>
          </a:custGeom>
          <a:solidFill>
            <a:srgbClr val="8A8C8E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/>
          <p:cNvSpPr txBox="1"/>
          <p:nvPr/>
        </p:nvSpPr>
        <p:spPr>
          <a:xfrm>
            <a:off x="6182457" y="1888125"/>
            <a:ext cx="353943" cy="460987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sz="2300" b="1" spc="300" dirty="0">
                <a:solidFill>
                  <a:srgbClr val="FFFFFF"/>
                </a:solidFill>
                <a:latin typeface="+mj-lt"/>
                <a:cs typeface="Tahoma"/>
              </a:rPr>
              <a:t>ABRIL</a:t>
            </a:r>
            <a:r>
              <a:rPr lang="es-AR" sz="2300" b="1" spc="300" dirty="0">
                <a:solidFill>
                  <a:srgbClr val="FFFFFF"/>
                </a:solidFill>
                <a:latin typeface="+mj-lt"/>
                <a:cs typeface="Tahoma"/>
              </a:rPr>
              <a:t> 2020</a:t>
            </a:r>
            <a:r>
              <a:rPr lang="en-US" sz="2300" b="1" spc="300" dirty="0">
                <a:solidFill>
                  <a:srgbClr val="FFFFFF"/>
                </a:solidFill>
                <a:latin typeface="+mj-lt"/>
                <a:cs typeface="Tahoma"/>
              </a:rPr>
              <a:t>–</a:t>
            </a:r>
            <a:r>
              <a:rPr lang="es-AR" sz="2300" b="1" spc="300" dirty="0">
                <a:solidFill>
                  <a:srgbClr val="FFFFFF"/>
                </a:solidFill>
                <a:latin typeface="+mj-lt"/>
                <a:cs typeface="Tahoma"/>
              </a:rPr>
              <a:t>ENERO 2022</a:t>
            </a:r>
            <a:endParaRPr sz="2300" b="1" spc="300" dirty="0">
              <a:latin typeface="+mj-lt"/>
              <a:cs typeface="Tahoma"/>
            </a:endParaRPr>
          </a:p>
        </p:txBody>
      </p:sp>
      <p:sp>
        <p:nvSpPr>
          <p:cNvPr id="64" name="object 30"/>
          <p:cNvSpPr/>
          <p:nvPr/>
        </p:nvSpPr>
        <p:spPr>
          <a:xfrm>
            <a:off x="486459" y="1904963"/>
            <a:ext cx="5518785" cy="4516755"/>
          </a:xfrm>
          <a:custGeom>
            <a:avLst/>
            <a:gdLst/>
            <a:ahLst/>
            <a:cxnLst/>
            <a:rect l="l" t="t" r="r" b="b"/>
            <a:pathLst>
              <a:path w="5518785" h="4516755">
                <a:moveTo>
                  <a:pt x="5435561" y="0"/>
                </a:moveTo>
                <a:lnTo>
                  <a:pt x="82727" y="0"/>
                </a:lnTo>
                <a:lnTo>
                  <a:pt x="50524" y="6500"/>
                </a:lnTo>
                <a:lnTo>
                  <a:pt x="24228" y="24226"/>
                </a:lnTo>
                <a:lnTo>
                  <a:pt x="6500" y="50518"/>
                </a:lnTo>
                <a:lnTo>
                  <a:pt x="0" y="82715"/>
                </a:lnTo>
                <a:lnTo>
                  <a:pt x="0" y="4433468"/>
                </a:lnTo>
                <a:lnTo>
                  <a:pt x="6500" y="4465672"/>
                </a:lnTo>
                <a:lnTo>
                  <a:pt x="24228" y="4491967"/>
                </a:lnTo>
                <a:lnTo>
                  <a:pt x="50524" y="4509695"/>
                </a:lnTo>
                <a:lnTo>
                  <a:pt x="82727" y="4516196"/>
                </a:lnTo>
                <a:lnTo>
                  <a:pt x="5435561" y="4516196"/>
                </a:lnTo>
                <a:lnTo>
                  <a:pt x="5467758" y="4509695"/>
                </a:lnTo>
                <a:lnTo>
                  <a:pt x="5494050" y="4491967"/>
                </a:lnTo>
                <a:lnTo>
                  <a:pt x="5511776" y="4465672"/>
                </a:lnTo>
                <a:lnTo>
                  <a:pt x="5518277" y="4433468"/>
                </a:lnTo>
                <a:lnTo>
                  <a:pt x="5518277" y="82715"/>
                </a:lnTo>
                <a:lnTo>
                  <a:pt x="5511776" y="50518"/>
                </a:lnTo>
                <a:lnTo>
                  <a:pt x="5494050" y="24226"/>
                </a:lnTo>
                <a:lnTo>
                  <a:pt x="5467758" y="6500"/>
                </a:lnTo>
                <a:lnTo>
                  <a:pt x="5435561" y="0"/>
                </a:lnTo>
                <a:close/>
              </a:path>
            </a:pathLst>
          </a:custGeom>
          <a:solidFill>
            <a:srgbClr val="A3C8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35"/>
          <p:cNvSpPr/>
          <p:nvPr/>
        </p:nvSpPr>
        <p:spPr>
          <a:xfrm>
            <a:off x="615384" y="4916123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6"/>
          <p:cNvSpPr/>
          <p:nvPr/>
        </p:nvSpPr>
        <p:spPr>
          <a:xfrm>
            <a:off x="770940" y="4916123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571" y="0"/>
                </a:lnTo>
              </a:path>
            </a:pathLst>
          </a:custGeom>
          <a:ln w="31013">
            <a:solidFill>
              <a:srgbClr val="006D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7"/>
          <p:cNvSpPr/>
          <p:nvPr/>
        </p:nvSpPr>
        <p:spPr>
          <a:xfrm>
            <a:off x="5797505" y="49161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8"/>
          <p:cNvSpPr/>
          <p:nvPr/>
        </p:nvSpPr>
        <p:spPr>
          <a:xfrm>
            <a:off x="615384" y="342099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9"/>
          <p:cNvSpPr/>
          <p:nvPr/>
        </p:nvSpPr>
        <p:spPr>
          <a:xfrm>
            <a:off x="770940" y="3420995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571" y="0"/>
                </a:lnTo>
              </a:path>
            </a:pathLst>
          </a:custGeom>
          <a:ln w="31013">
            <a:solidFill>
              <a:srgbClr val="006D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0"/>
          <p:cNvSpPr/>
          <p:nvPr/>
        </p:nvSpPr>
        <p:spPr>
          <a:xfrm>
            <a:off x="5797505" y="3420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3 Grupo"/>
          <p:cNvGrpSpPr/>
          <p:nvPr/>
        </p:nvGrpSpPr>
        <p:grpSpPr>
          <a:xfrm>
            <a:off x="715088" y="2151040"/>
            <a:ext cx="4444313" cy="4490973"/>
            <a:chOff x="741852" y="2163317"/>
            <a:chExt cx="4444313" cy="4490973"/>
          </a:xfrm>
        </p:grpSpPr>
        <p:sp>
          <p:nvSpPr>
            <p:cNvPr id="65" name="object 31"/>
            <p:cNvSpPr txBox="1"/>
            <p:nvPr/>
          </p:nvSpPr>
          <p:spPr>
            <a:xfrm>
              <a:off x="2654420" y="2163317"/>
              <a:ext cx="2531745" cy="44909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spcBef>
                  <a:spcPts val="100"/>
                </a:spcBef>
              </a:pPr>
              <a:r>
                <a:rPr lang="en-US"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P</a:t>
              </a:r>
              <a:r>
                <a:rPr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rotocolos propios</a:t>
              </a:r>
            </a:p>
            <a:p>
              <a:pPr algn="ctr">
                <a:spcBef>
                  <a:spcPts val="160"/>
                </a:spcBef>
              </a:pPr>
              <a:r>
                <a:rPr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y de </a:t>
              </a:r>
              <a:r>
                <a:rPr sz="2300" b="1" kern="0" dirty="0" err="1">
                  <a:solidFill>
                    <a:schemeClr val="bg1"/>
                  </a:solidFill>
                  <a:latin typeface="+mj-lt"/>
                  <a:cs typeface="Calibri"/>
                </a:rPr>
                <a:t>proveedores</a:t>
              </a: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r>
                <a:rPr lang="en-US" sz="2300" kern="0" dirty="0" err="1">
                  <a:solidFill>
                    <a:srgbClr val="005D62"/>
                  </a:solidFill>
                  <a:cs typeface="Tahoma"/>
                </a:rPr>
                <a:t>Protocolos</a:t>
              </a:r>
              <a:r>
                <a:rPr lang="en-US" sz="2300" kern="0" dirty="0">
                  <a:solidFill>
                    <a:srgbClr val="005D62"/>
                  </a:solidFill>
                  <a:cs typeface="Tahoma"/>
                </a:rPr>
                <a:t> </a:t>
              </a:r>
              <a:r>
                <a:rPr lang="en-US" sz="2300" kern="0" dirty="0" err="1">
                  <a:solidFill>
                    <a:srgbClr val="005D62"/>
                  </a:solidFill>
                  <a:cs typeface="Tahoma"/>
                </a:rPr>
                <a:t>para</a:t>
              </a:r>
              <a:r>
                <a:rPr lang="en-US" sz="2300" kern="0" dirty="0">
                  <a:solidFill>
                    <a:srgbClr val="005D62"/>
                  </a:solidFill>
                  <a:cs typeface="Tahoma"/>
                </a:rPr>
                <a:t> </a:t>
              </a:r>
              <a:r>
                <a:rPr lang="en-US" sz="2300" b="1" kern="0" dirty="0" err="1">
                  <a:solidFill>
                    <a:schemeClr val="bg1"/>
                  </a:solidFill>
                  <a:cs typeface="Tahoma"/>
                </a:rPr>
                <a:t>empleadores</a:t>
              </a:r>
              <a:endParaRPr lang="en-US" sz="2300" b="1" kern="0" dirty="0">
                <a:solidFill>
                  <a:schemeClr val="bg1"/>
                </a:solidFill>
                <a:cs typeface="Tahoma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cs typeface="Tahoma"/>
              </a:endParaRPr>
            </a:p>
            <a:p>
              <a:pPr algn="ctr">
                <a:spcBef>
                  <a:spcPts val="160"/>
                </a:spcBef>
              </a:pPr>
              <a:endParaRPr lang="en-US" sz="2300" b="1" kern="0" dirty="0">
                <a:solidFill>
                  <a:schemeClr val="bg1"/>
                </a:solidFill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r>
                <a:rPr lang="es-AR" sz="2300" kern="0" dirty="0">
                  <a:solidFill>
                    <a:srgbClr val="005D62"/>
                  </a:solidFill>
                  <a:cs typeface="Tahoma"/>
                </a:rPr>
                <a:t>Protocolo de la</a:t>
              </a:r>
            </a:p>
            <a:p>
              <a:pPr algn="ctr">
                <a:spcBef>
                  <a:spcPts val="160"/>
                </a:spcBef>
              </a:pPr>
              <a:r>
                <a:rPr lang="es-AR" sz="2300" kern="0" dirty="0">
                  <a:solidFill>
                    <a:srgbClr val="005D62"/>
                  </a:solidFill>
                  <a:cs typeface="Tahoma"/>
                </a:rPr>
                <a:t>Industria </a:t>
              </a:r>
              <a:r>
                <a:rPr lang="es-AR" sz="2300" b="1" kern="0" dirty="0">
                  <a:solidFill>
                    <a:schemeClr val="bg1"/>
                  </a:solidFill>
                  <a:latin typeface="+mj-lt"/>
                  <a:cs typeface="Calibri"/>
                </a:rPr>
                <a:t>Aseguradora</a:t>
              </a: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852" y="2199111"/>
              <a:ext cx="1202136" cy="1015060"/>
            </a:xfrm>
            <a:prstGeom prst="rect">
              <a:avLst/>
            </a:prstGeom>
          </p:spPr>
        </p:pic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088" y="3689414"/>
              <a:ext cx="1109665" cy="1015060"/>
            </a:xfrm>
            <a:prstGeom prst="rect">
              <a:avLst/>
            </a:prstGeom>
          </p:spPr>
        </p:pic>
      </p:grpSp>
      <p:pic>
        <p:nvPicPr>
          <p:cNvPr id="82" name="Imagen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64" y="5188954"/>
            <a:ext cx="1171312" cy="1015060"/>
          </a:xfrm>
          <a:prstGeom prst="rect">
            <a:avLst/>
          </a:prstGeom>
        </p:spPr>
      </p:pic>
      <p:grpSp>
        <p:nvGrpSpPr>
          <p:cNvPr id="83" name="Grupo 82"/>
          <p:cNvGrpSpPr/>
          <p:nvPr/>
        </p:nvGrpSpPr>
        <p:grpSpPr>
          <a:xfrm>
            <a:off x="6649549" y="946065"/>
            <a:ext cx="5154093" cy="760027"/>
            <a:chOff x="6649549" y="972960"/>
            <a:chExt cx="5154093" cy="509204"/>
          </a:xfrm>
        </p:grpSpPr>
        <p:sp>
          <p:nvSpPr>
            <p:cNvPr id="84" name="object 12"/>
            <p:cNvSpPr/>
            <p:nvPr/>
          </p:nvSpPr>
          <p:spPr>
            <a:xfrm>
              <a:off x="6649549" y="972960"/>
              <a:ext cx="271148" cy="5038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" name="object 13"/>
            <p:cNvSpPr/>
            <p:nvPr/>
          </p:nvSpPr>
          <p:spPr>
            <a:xfrm>
              <a:off x="11646488" y="982944"/>
              <a:ext cx="157154" cy="499220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6" name="object 14"/>
          <p:cNvSpPr txBox="1"/>
          <p:nvPr/>
        </p:nvSpPr>
        <p:spPr>
          <a:xfrm>
            <a:off x="6785123" y="976978"/>
            <a:ext cx="4725791" cy="651460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chemeClr val="bg2">
                    <a:lumMod val="50000"/>
                  </a:schemeClr>
                </a:solidFill>
              </a:rPr>
              <a:t>ACTIVIDADES DE LA UART Y DE LAS ART</a:t>
            </a:r>
            <a:br>
              <a:rPr lang="es-ES" sz="2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DESDE EL INICIO DE LA PANDEMIA</a:t>
            </a:r>
          </a:p>
        </p:txBody>
      </p:sp>
      <p:graphicFrame>
        <p:nvGraphicFramePr>
          <p:cNvPr id="87" name="Google Shape;126;p18"/>
          <p:cNvGraphicFramePr/>
          <p:nvPr>
            <p:extLst>
              <p:ext uri="{D42A27DB-BD31-4B8C-83A1-F6EECF244321}">
                <p14:modId xmlns:p14="http://schemas.microsoft.com/office/powerpoint/2010/main" val="1047582138"/>
              </p:ext>
            </p:extLst>
          </p:nvPr>
        </p:nvGraphicFramePr>
        <p:xfrm>
          <a:off x="6681446" y="1973971"/>
          <a:ext cx="5211558" cy="4463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15" dirty="0">
                          <a:solidFill>
                            <a:srgbClr val="4D555B"/>
                          </a:solidFill>
                          <a:latin typeface="+mj-lt"/>
                          <a:ea typeface="+mn-ea"/>
                          <a:cs typeface="Tahoma"/>
                        </a:rPr>
                        <a:t>Videoconferencias,  Asesoramientos  Telefónicos Específicos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826.680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amien</a:t>
                      </a:r>
                      <a:r>
                        <a:rPr kumimoji="0" lang="en-US" sz="18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Vi</a:t>
                      </a: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tual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15.270.738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lvl="0" algn="r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Asesoramiento</a:t>
                      </a:r>
                    </a:p>
                    <a:p>
                      <a:pPr marR="7620" lvl="0" algn="r">
                        <a:lnSpc>
                          <a:spcPts val="181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15.420.824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Capacitación</a:t>
                      </a:r>
                    </a:p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Virtual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3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166.027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2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Materiales didácticos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e instructivos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577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91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0" dirty="0">
                          <a:solidFill>
                            <a:srgbClr val="005D62"/>
                          </a:solidFill>
                          <a:latin typeface="+mn-lt"/>
                          <a:cs typeface="Calibri"/>
                        </a:rPr>
                        <a:t>TOTAL</a:t>
                      </a:r>
                      <a:endParaRPr lang="en-US" sz="3000" kern="0" dirty="0">
                        <a:solidFill>
                          <a:srgbClr val="005D62"/>
                        </a:solidFill>
                        <a:latin typeface="+mn-lt"/>
                        <a:cs typeface="Calibri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31.684.846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9456883" y="2291904"/>
            <a:ext cx="171310" cy="3983858"/>
            <a:chOff x="3237238" y="2291904"/>
            <a:chExt cx="171310" cy="3983858"/>
          </a:xfrm>
        </p:grpSpPr>
        <p:sp>
          <p:nvSpPr>
            <p:cNvPr id="88" name="object 43"/>
            <p:cNvSpPr/>
            <p:nvPr/>
          </p:nvSpPr>
          <p:spPr>
            <a:xfrm>
              <a:off x="3245852" y="2291904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3"/>
            <p:cNvSpPr/>
            <p:nvPr/>
          </p:nvSpPr>
          <p:spPr>
            <a:xfrm>
              <a:off x="3237239" y="3035674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3"/>
            <p:cNvSpPr/>
            <p:nvPr/>
          </p:nvSpPr>
          <p:spPr>
            <a:xfrm>
              <a:off x="3256775" y="3838923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3"/>
            <p:cNvSpPr/>
            <p:nvPr/>
          </p:nvSpPr>
          <p:spPr>
            <a:xfrm>
              <a:off x="3237238" y="4627396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3"/>
            <p:cNvSpPr/>
            <p:nvPr/>
          </p:nvSpPr>
          <p:spPr>
            <a:xfrm>
              <a:off x="3248647" y="5360326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3"/>
            <p:cNvSpPr/>
            <p:nvPr/>
          </p:nvSpPr>
          <p:spPr>
            <a:xfrm>
              <a:off x="3267071" y="6027465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497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RECIBIDAS.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2020 - 2022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909953" y="1104062"/>
            <a:ext cx="3996498" cy="5180076"/>
            <a:chOff x="7716312" y="1577238"/>
            <a:chExt cx="4440553" cy="5755640"/>
          </a:xfrm>
        </p:grpSpPr>
        <p:sp>
          <p:nvSpPr>
            <p:cNvPr id="111" name="object 6"/>
            <p:cNvSpPr txBox="1"/>
            <p:nvPr/>
          </p:nvSpPr>
          <p:spPr>
            <a:xfrm>
              <a:off x="8179226" y="1698905"/>
              <a:ext cx="2661285" cy="79057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0"/>
                </a:spcBef>
              </a:pPr>
              <a:r>
                <a:rPr sz="1800" spc="-20" dirty="0">
                  <a:solidFill>
                    <a:srgbClr val="57585B"/>
                  </a:solidFill>
                  <a:latin typeface="Calibri"/>
                  <a:cs typeface="Calibri"/>
                </a:rPr>
                <a:t>Teletrabajo</a:t>
              </a:r>
              <a:endParaRPr sz="1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50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Logística</a:t>
              </a:r>
              <a:r>
                <a:rPr sz="1800" spc="1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lang="es-AR"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atención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2" name="object 7"/>
            <p:cNvSpPr txBox="1"/>
            <p:nvPr/>
          </p:nvSpPr>
          <p:spPr>
            <a:xfrm>
              <a:off x="8179226" y="2616352"/>
              <a:ext cx="1618550" cy="322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Telemedicina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3" name="object 8"/>
            <p:cNvSpPr txBox="1"/>
            <p:nvPr/>
          </p:nvSpPr>
          <p:spPr>
            <a:xfrm>
              <a:off x="8179225" y="3044547"/>
              <a:ext cx="2737485" cy="3003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10" dirty="0" err="1">
                  <a:solidFill>
                    <a:srgbClr val="57585B"/>
                  </a:solidFill>
                  <a:latin typeface="Calibri"/>
                  <a:cs typeface="Calibri"/>
                </a:rPr>
                <a:t>Rehabilitación</a:t>
              </a:r>
              <a:r>
                <a:rPr sz="1800" spc="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lang="es-AR"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distancia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4" name="object 9"/>
            <p:cNvSpPr txBox="1"/>
            <p:nvPr/>
          </p:nvSpPr>
          <p:spPr>
            <a:xfrm>
              <a:off x="8179228" y="3473095"/>
              <a:ext cx="2661284" cy="322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apa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-5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4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45" dirty="0">
                  <a:solidFill>
                    <a:srgbClr val="57585B"/>
                  </a:solidFill>
                  <a:latin typeface="Calibri"/>
                  <a:cs typeface="Calibri"/>
                </a:rPr>
                <a:t>CA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5" name="object 10"/>
            <p:cNvSpPr txBox="1"/>
            <p:nvPr/>
          </p:nvSpPr>
          <p:spPr>
            <a:xfrm>
              <a:off x="8179225" y="3823616"/>
              <a:ext cx="3977640" cy="1022985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sz="1800" spc="-5" dirty="0">
                  <a:solidFill>
                    <a:srgbClr val="57585B"/>
                  </a:solidFill>
                  <a:latin typeface="Calibri"/>
                  <a:cs typeface="Calibri"/>
                </a:rPr>
                <a:t>Nuevos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protocolos</a:t>
              </a:r>
              <a:r>
                <a:rPr sz="1800" spc="13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prestadores</a:t>
              </a:r>
              <a:endParaRPr sz="1800" dirty="0">
                <a:latin typeface="Calibri"/>
                <a:cs typeface="Calibri"/>
              </a:endParaRPr>
            </a:p>
            <a:p>
              <a:pPr marL="12700" marR="5080">
                <a:lnSpc>
                  <a:spcPts val="1800"/>
                </a:lnSpc>
                <a:spcBef>
                  <a:spcPts val="1225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as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10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spc="-90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-90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-1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sz="1800" spc="-17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-10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m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00" spc="-5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,</a:t>
              </a:r>
              <a:r>
                <a:rPr sz="1800" spc="-1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sup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-30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and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o  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casos</a:t>
              </a:r>
              <a:r>
                <a:rPr sz="1800" spc="-6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habituales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6" name="object 11"/>
            <p:cNvSpPr txBox="1"/>
            <p:nvPr/>
          </p:nvSpPr>
          <p:spPr>
            <a:xfrm>
              <a:off x="8179225" y="5223366"/>
              <a:ext cx="3683000" cy="1909445"/>
            </a:xfrm>
            <a:prstGeom prst="rect">
              <a:avLst/>
            </a:prstGeom>
          </p:spPr>
          <p:txBody>
            <a:bodyPr vert="horz" wrap="square" lIns="0" tIns="138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90"/>
                </a:spcBef>
              </a:pPr>
              <a:r>
                <a:rPr sz="2000" b="1" spc="25" dirty="0">
                  <a:solidFill>
                    <a:srgbClr val="D4CE79"/>
                  </a:solidFill>
                  <a:latin typeface="Calibri"/>
                  <a:cs typeface="Calibri"/>
                </a:rPr>
                <a:t>COMISIONES</a:t>
              </a:r>
              <a:r>
                <a:rPr sz="2000" b="1" spc="15" dirty="0">
                  <a:solidFill>
                    <a:srgbClr val="D4CE79"/>
                  </a:solidFill>
                  <a:latin typeface="Calibri"/>
                  <a:cs typeface="Calibri"/>
                </a:rPr>
                <a:t> </a:t>
              </a:r>
              <a:r>
                <a:rPr sz="2000" b="1" spc="25" dirty="0">
                  <a:solidFill>
                    <a:srgbClr val="D4CE79"/>
                  </a:solidFill>
                  <a:latin typeface="Calibri"/>
                  <a:cs typeface="Calibri"/>
                </a:rPr>
                <a:t>MÉDICAS</a:t>
              </a:r>
              <a:endParaRPr sz="2000" dirty="0">
                <a:latin typeface="Calibri"/>
                <a:cs typeface="Calibri"/>
              </a:endParaRPr>
            </a:p>
            <a:p>
              <a:pPr marL="12700" marR="5080">
                <a:lnSpc>
                  <a:spcPts val="1800"/>
                </a:lnSpc>
                <a:spcBef>
                  <a:spcPts val="1245"/>
                </a:spcBef>
              </a:pP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Homologaciones</a:t>
              </a:r>
              <a:r>
                <a:rPr sz="1800" spc="9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pendientes</a:t>
              </a:r>
              <a:r>
                <a:rPr sz="1800" spc="13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resueltas </a:t>
              </a:r>
              <a:r>
                <a:rPr sz="1800" spc="-39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manera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virtual</a:t>
              </a:r>
              <a:endParaRPr sz="1800" dirty="0">
                <a:latin typeface="Calibri"/>
                <a:cs typeface="Calibri"/>
              </a:endParaRPr>
            </a:p>
            <a:p>
              <a:pPr marL="12700" marR="118745">
                <a:lnSpc>
                  <a:spcPct val="86400"/>
                </a:lnSpc>
                <a:spcBef>
                  <a:spcPts val="1000"/>
                </a:spcBef>
              </a:pP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méd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7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esen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7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y 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6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homo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g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-10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rt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ua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le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  en</a:t>
              </a:r>
              <a:r>
                <a:rPr sz="1800" spc="-13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40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00" spc="-3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-4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45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7" name="object 12"/>
            <p:cNvSpPr/>
            <p:nvPr/>
          </p:nvSpPr>
          <p:spPr>
            <a:xfrm>
              <a:off x="7938052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3"/>
            <p:cNvSpPr/>
            <p:nvPr/>
          </p:nvSpPr>
          <p:spPr>
            <a:xfrm>
              <a:off x="8069496" y="5166894"/>
              <a:ext cx="3763010" cy="0"/>
            </a:xfrm>
            <a:custGeom>
              <a:avLst/>
              <a:gdLst/>
              <a:ahLst/>
              <a:cxnLst/>
              <a:rect l="l" t="t" r="r" b="b"/>
              <a:pathLst>
                <a:path w="3763009">
                  <a:moveTo>
                    <a:pt x="0" y="0"/>
                  </a:moveTo>
                  <a:lnTo>
                    <a:pt x="3762629" y="0"/>
                  </a:lnTo>
                </a:path>
              </a:pathLst>
            </a:custGeom>
            <a:ln w="26111">
              <a:solidFill>
                <a:srgbClr val="338B8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"/>
            <p:cNvSpPr/>
            <p:nvPr/>
          </p:nvSpPr>
          <p:spPr>
            <a:xfrm>
              <a:off x="11897403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1893774"/>
              <a:ext cx="77913" cy="138125"/>
            </a:xfrm>
            <a:prstGeom prst="rect">
              <a:avLst/>
            </a:prstGeom>
          </p:spPr>
        </p:pic>
        <p:pic>
          <p:nvPicPr>
            <p:cNvPr id="121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2285569"/>
              <a:ext cx="77913" cy="138125"/>
            </a:xfrm>
            <a:prstGeom prst="rect">
              <a:avLst/>
            </a:prstGeom>
          </p:spPr>
        </p:pic>
        <p:pic>
          <p:nvPicPr>
            <p:cNvPr id="12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8503" y="2742769"/>
              <a:ext cx="77913" cy="138125"/>
            </a:xfrm>
            <a:prstGeom prst="rect">
              <a:avLst/>
            </a:prstGeom>
          </p:spPr>
        </p:pic>
        <p:pic>
          <p:nvPicPr>
            <p:cNvPr id="123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185745"/>
              <a:ext cx="77913" cy="138125"/>
            </a:xfrm>
            <a:prstGeom prst="rect">
              <a:avLst/>
            </a:prstGeom>
          </p:spPr>
        </p:pic>
        <p:pic>
          <p:nvPicPr>
            <p:cNvPr id="124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580969"/>
              <a:ext cx="77913" cy="138125"/>
            </a:xfrm>
            <a:prstGeom prst="rect">
              <a:avLst/>
            </a:prstGeom>
          </p:spPr>
        </p:pic>
        <p:pic>
          <p:nvPicPr>
            <p:cNvPr id="1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4038169"/>
              <a:ext cx="77913" cy="138125"/>
            </a:xfrm>
            <a:prstGeom prst="rect">
              <a:avLst/>
            </a:prstGeom>
          </p:spPr>
        </p:pic>
        <p:pic>
          <p:nvPicPr>
            <p:cNvPr id="126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8503" y="4404945"/>
              <a:ext cx="77913" cy="138125"/>
            </a:xfrm>
            <a:prstGeom prst="rect">
              <a:avLst/>
            </a:prstGeom>
          </p:spPr>
        </p:pic>
        <p:pic>
          <p:nvPicPr>
            <p:cNvPr id="127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503" y="5882209"/>
              <a:ext cx="77913" cy="138125"/>
            </a:xfrm>
            <a:prstGeom prst="rect">
              <a:avLst/>
            </a:prstGeom>
          </p:spPr>
        </p:pic>
        <p:pic>
          <p:nvPicPr>
            <p:cNvPr id="128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6476569"/>
              <a:ext cx="77913" cy="138125"/>
            </a:xfrm>
            <a:prstGeom prst="rect">
              <a:avLst/>
            </a:prstGeom>
          </p:spPr>
        </p:pic>
        <p:grpSp>
          <p:nvGrpSpPr>
            <p:cNvPr id="129" name="object 24"/>
            <p:cNvGrpSpPr/>
            <p:nvPr/>
          </p:nvGrpSpPr>
          <p:grpSpPr>
            <a:xfrm>
              <a:off x="7716312" y="1577238"/>
              <a:ext cx="518795" cy="5755640"/>
              <a:chOff x="7823200" y="1182369"/>
              <a:chExt cx="518795" cy="5755640"/>
            </a:xfrm>
          </p:grpSpPr>
          <p:sp>
            <p:nvSpPr>
              <p:cNvPr id="130" name="object 25"/>
              <p:cNvSpPr/>
              <p:nvPr/>
            </p:nvSpPr>
            <p:spPr>
              <a:xfrm>
                <a:off x="7823200" y="692906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5">
                    <a:moveTo>
                      <a:pt x="0" y="0"/>
                    </a:moveTo>
                    <a:lnTo>
                      <a:pt x="518414" y="0"/>
                    </a:lnTo>
                  </a:path>
                </a:pathLst>
              </a:custGeom>
              <a:ln w="1778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26"/>
              <p:cNvSpPr/>
              <p:nvPr/>
            </p:nvSpPr>
            <p:spPr>
              <a:xfrm>
                <a:off x="7831582" y="1199514"/>
                <a:ext cx="0" cy="5720080"/>
              </a:xfrm>
              <a:custGeom>
                <a:avLst/>
                <a:gdLst/>
                <a:ahLst/>
                <a:cxnLst/>
                <a:rect l="l" t="t" r="r" b="b"/>
                <a:pathLst>
                  <a:path h="5720080">
                    <a:moveTo>
                      <a:pt x="0" y="0"/>
                    </a:moveTo>
                    <a:lnTo>
                      <a:pt x="0" y="5719978"/>
                    </a:lnTo>
                  </a:path>
                </a:pathLst>
              </a:custGeom>
              <a:ln w="16751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27"/>
              <p:cNvSpPr/>
              <p:nvPr/>
            </p:nvSpPr>
            <p:spPr>
              <a:xfrm>
                <a:off x="7823200" y="1190624"/>
                <a:ext cx="26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4795">
                    <a:moveTo>
                      <a:pt x="0" y="0"/>
                    </a:moveTo>
                    <a:lnTo>
                      <a:pt x="264414" y="0"/>
                    </a:lnTo>
                  </a:path>
                </a:pathLst>
              </a:custGeom>
              <a:ln w="1651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3" name="Chart 1"/>
          <p:cNvGraphicFramePr>
            <a:graphicFrameLocks noGrp="1"/>
          </p:cNvGraphicFramePr>
          <p:nvPr/>
        </p:nvGraphicFramePr>
        <p:xfrm>
          <a:off x="0" y="1566373"/>
          <a:ext cx="7893606" cy="506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4" name="TextBox 4"/>
          <p:cNvSpPr txBox="1"/>
          <p:nvPr/>
        </p:nvSpPr>
        <p:spPr>
          <a:xfrm>
            <a:off x="243144" y="6372606"/>
            <a:ext cx="6099231" cy="307130"/>
          </a:xfrm>
          <a:prstGeom prst="rect">
            <a:avLst/>
          </a:prstGeom>
          <a:noFill/>
        </p:spPr>
        <p:txBody>
          <a:bodyPr wrap="square" lIns="79886" tIns="39943" rIns="79886" bIns="39943" rtlCol="0">
            <a:spAutoFit/>
          </a:bodyPr>
          <a:lstStyle/>
          <a:p>
            <a:pPr defTabSz="798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</p:spTree>
    <p:extLst>
      <p:ext uri="{BB962C8B-B14F-4D97-AF65-F5344CB8AC3E}">
        <p14:creationId xmlns:p14="http://schemas.microsoft.com/office/powerpoint/2010/main" val="788517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SOBRE TOTAL DE CONTAGIOS.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A NIVEL NACIONAL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4"/>
          <p:cNvSpPr txBox="1"/>
          <p:nvPr/>
        </p:nvSpPr>
        <p:spPr>
          <a:xfrm>
            <a:off x="375601" y="6304603"/>
            <a:ext cx="6099231" cy="265332"/>
          </a:xfrm>
          <a:prstGeom prst="rect">
            <a:avLst/>
          </a:prstGeom>
          <a:noFill/>
        </p:spPr>
        <p:txBody>
          <a:bodyPr wrap="square" lIns="79886" tIns="39943" rIns="79886" bIns="39943" rtlCol="0">
            <a:spAutoFit/>
          </a:bodyPr>
          <a:lstStyle/>
          <a:p>
            <a:pPr defTabSz="798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i="1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  <p:graphicFrame>
        <p:nvGraphicFramePr>
          <p:cNvPr id="3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32038"/>
              </p:ext>
            </p:extLst>
          </p:nvPr>
        </p:nvGraphicFramePr>
        <p:xfrm>
          <a:off x="375602" y="1577766"/>
          <a:ext cx="11517402" cy="472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42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SEMANALES.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COVID A ART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39190"/>
              </p:ext>
            </p:extLst>
          </p:nvPr>
        </p:nvGraphicFramePr>
        <p:xfrm>
          <a:off x="592799" y="1596919"/>
          <a:ext cx="11186117" cy="502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6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CASOS POR COVID COMO EP NO LISTADA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78447" y="4061462"/>
            <a:ext cx="10336400" cy="2459309"/>
            <a:chOff x="233912" y="3463250"/>
            <a:chExt cx="10277359" cy="2459309"/>
          </a:xfrm>
        </p:grpSpPr>
        <p:sp>
          <p:nvSpPr>
            <p:cNvPr id="18" name="TextBox 2"/>
            <p:cNvSpPr txBox="1"/>
            <p:nvPr/>
          </p:nvSpPr>
          <p:spPr>
            <a:xfrm>
              <a:off x="504287" y="3899835"/>
              <a:ext cx="10006984" cy="2022724"/>
            </a:xfrm>
            <a:prstGeom prst="rect">
              <a:avLst/>
            </a:prstGeom>
            <a:noFill/>
          </p:spPr>
          <p:txBody>
            <a:bodyPr wrap="square" lIns="82921" tIns="41461" rIns="82921" bIns="41461" rtlCol="0">
              <a:spAutoFit/>
            </a:bodyPr>
            <a:lstStyle/>
            <a:p>
              <a:pPr marL="311079" lvl="1" indent="-311079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 diferencia de la mayoría de los países del mundo, Argentina no sólo brinda cobertura a trabajadores que están en la primera línea, sino a </a:t>
              </a:r>
              <a:r>
                <a:rPr lang="es-MX" sz="23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todos aquellos trabajadores que asisten a sus lugares de trabajo</a:t>
              </a:r>
            </a:p>
            <a:p>
              <a:pPr marL="0" lvl="1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defRPr/>
              </a:pPr>
              <a:endParaRPr lang="es-MX" u="sng" spc="45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  <a:p>
              <a:pPr marL="311079" lvl="1" indent="-311079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Según un estudio realizado por UNI global Unión y la Confederación Sindical Internacional (CSI), Argentina se ubica con </a:t>
              </a:r>
              <a:r>
                <a:rPr lang="es-MX" sz="23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la cobertura más completa</a:t>
              </a:r>
              <a:r>
                <a:rPr lang="es-MX" sz="2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para cada trabajador.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233912" y="3463250"/>
              <a:ext cx="6561836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s-AR" sz="2000" b="1" spc="65" dirty="0">
                  <a:solidFill>
                    <a:srgbClr val="437071"/>
                  </a:solidFill>
                  <a:cs typeface="Calibri"/>
                </a:rPr>
                <a:t>COBERTURA EN ARGENTINA</a:t>
              </a:r>
              <a:endParaRPr sz="2000" dirty="0">
                <a:solidFill>
                  <a:srgbClr val="437071"/>
                </a:solidFill>
                <a:cs typeface="Tahoma"/>
              </a:endParaRPr>
            </a:p>
          </p:txBody>
        </p:sp>
      </p:grpSp>
      <p:graphicFrame>
        <p:nvGraphicFramePr>
          <p:cNvPr id="3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7858"/>
              </p:ext>
            </p:extLst>
          </p:nvPr>
        </p:nvGraphicFramePr>
        <p:xfrm>
          <a:off x="780256" y="1561865"/>
          <a:ext cx="10434591" cy="2256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205">
                  <a:extLst>
                    <a:ext uri="{9D8B030D-6E8A-4147-A177-3AD203B41FA5}">
                      <a16:colId xmlns:a16="http://schemas.microsoft.com/office/drawing/2014/main" val="794228388"/>
                    </a:ext>
                  </a:extLst>
                </a:gridCol>
                <a:gridCol w="166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847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02 / 09 / 2022</a:t>
                      </a: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02 / 09 / 2022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65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7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TRABAJADORES CUBIERTOS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r>
                        <a:rPr lang="es-AR"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4714"/>
                  </a:ext>
                </a:extLst>
              </a:tr>
              <a:tr h="439339">
                <a:tc>
                  <a:txBody>
                    <a:bodyPr/>
                    <a:lstStyle/>
                    <a:p>
                      <a:pPr marL="381000" lvl="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700" b="1" spc="7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SALUD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427.974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3.596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80%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0932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0932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3430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7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105.700</a:t>
                      </a:r>
                      <a:endParaRPr lang="es-AR" sz="18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20%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768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7688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7995"/>
                  </a:ext>
                </a:extLst>
              </a:tr>
              <a:tr h="411161"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7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533.674</a:t>
                      </a:r>
                      <a:endParaRPr sz="18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4443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.946</a:t>
                      </a:r>
                      <a:endParaRPr sz="18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4443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100 %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4442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4442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7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ARGENTINA PRIMERA EN EL MUNDO EN COBERTURA COVID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7" y="1985029"/>
            <a:ext cx="1609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CuadroTexto"/>
          <p:cNvSpPr txBox="1"/>
          <p:nvPr/>
        </p:nvSpPr>
        <p:spPr>
          <a:xfrm>
            <a:off x="504287" y="3410803"/>
            <a:ext cx="1672871" cy="523220"/>
          </a:xfrm>
          <a:prstGeom prst="rect">
            <a:avLst/>
          </a:prstGeom>
          <a:solidFill>
            <a:srgbClr val="D2CA6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https://uniglobalunion.org/node/41286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47" y="1590328"/>
            <a:ext cx="9124576" cy="49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8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76732" y="2104758"/>
            <a:ext cx="4646951" cy="103717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354830" y="2131652"/>
            <a:ext cx="4508684" cy="1028527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206242" y="2225662"/>
            <a:ext cx="8316182" cy="3699990"/>
            <a:chOff x="1937302" y="2225662"/>
            <a:chExt cx="7545519" cy="3699990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AR" sz="2400" b="1" dirty="0">
                  <a:solidFill>
                    <a:prstClr val="white"/>
                  </a:solidFill>
                </a:rPr>
                <a:t>ÁMBITO JUDICIAL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3925104"/>
              <a:ext cx="3119717" cy="169277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857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FFEP. Avance en $ 40 pero es fuertemente insuficiente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7328"/>
              <a:ext cx="3327415" cy="23083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701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701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24085"/>
              </p:ext>
            </p:extLst>
          </p:nvPr>
        </p:nvGraphicFramePr>
        <p:xfrm>
          <a:off x="314489" y="1663753"/>
          <a:ext cx="11538175" cy="483320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–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367/20, 39/21 y siguientes (266 y 345/21)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4830" y="5810220"/>
            <a:ext cx="11538174" cy="671341"/>
            <a:chOff x="285555" y="4908766"/>
            <a:chExt cx="10728841" cy="671341"/>
          </a:xfrm>
          <a:solidFill>
            <a:srgbClr val="D2CA6F"/>
          </a:solidFill>
        </p:grpSpPr>
        <p:grpSp>
          <p:nvGrpSpPr>
            <p:cNvPr id="3" name="Grupo 2"/>
            <p:cNvGrpSpPr/>
            <p:nvPr/>
          </p:nvGrpSpPr>
          <p:grpSpPr>
            <a:xfrm>
              <a:off x="285555" y="4908766"/>
              <a:ext cx="10728841" cy="671341"/>
              <a:chOff x="354831" y="4427621"/>
              <a:chExt cx="10728841" cy="886785"/>
            </a:xfrm>
            <a:grpFill/>
          </p:grpSpPr>
          <p:sp>
            <p:nvSpPr>
              <p:cNvPr id="27" name="Google Shape;4989;p68"/>
              <p:cNvSpPr/>
              <p:nvPr/>
            </p:nvSpPr>
            <p:spPr>
              <a:xfrm>
                <a:off x="10539767" y="4427621"/>
                <a:ext cx="543905" cy="88678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289" extrusionOk="0">
                    <a:moveTo>
                      <a:pt x="450" y="0"/>
                    </a:moveTo>
                    <a:cubicBezTo>
                      <a:pt x="357" y="0"/>
                      <a:pt x="264" y="35"/>
                      <a:pt x="193" y="106"/>
                    </a:cubicBezTo>
                    <a:lnTo>
                      <a:pt x="1" y="298"/>
                    </a:lnTo>
                    <a:lnTo>
                      <a:pt x="1591" y="1886"/>
                    </a:lnTo>
                    <a:cubicBezTo>
                      <a:pt x="1732" y="2029"/>
                      <a:pt x="1732" y="2258"/>
                      <a:pt x="1591" y="2401"/>
                    </a:cubicBezTo>
                    <a:lnTo>
                      <a:pt x="1" y="3991"/>
                    </a:lnTo>
                    <a:lnTo>
                      <a:pt x="193" y="4183"/>
                    </a:lnTo>
                    <a:cubicBezTo>
                      <a:pt x="264" y="4253"/>
                      <a:pt x="357" y="4288"/>
                      <a:pt x="450" y="4288"/>
                    </a:cubicBezTo>
                    <a:cubicBezTo>
                      <a:pt x="543" y="4288"/>
                      <a:pt x="636" y="4253"/>
                      <a:pt x="707" y="4183"/>
                    </a:cubicBezTo>
                    <a:lnTo>
                      <a:pt x="2488" y="2401"/>
                    </a:lnTo>
                    <a:cubicBezTo>
                      <a:pt x="2630" y="2260"/>
                      <a:pt x="2630" y="2029"/>
                      <a:pt x="2488" y="1888"/>
                    </a:cubicBezTo>
                    <a:lnTo>
                      <a:pt x="707" y="106"/>
                    </a:lnTo>
                    <a:cubicBezTo>
                      <a:pt x="636" y="35"/>
                      <a:pt x="543" y="0"/>
                      <a:pt x="45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89;p68"/>
              <p:cNvSpPr/>
              <p:nvPr/>
            </p:nvSpPr>
            <p:spPr>
              <a:xfrm>
                <a:off x="354831" y="4427621"/>
                <a:ext cx="10267512" cy="886785"/>
              </a:xfrm>
              <a:prstGeom prst="rect">
                <a:avLst/>
              </a:pr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347669" y="4987612"/>
              <a:ext cx="10274673" cy="5539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s-ES" sz="1500" b="1" dirty="0">
                  <a:solidFill>
                    <a:srgbClr val="56521A"/>
                  </a:solidFill>
                  <a:cs typeface="Arial" panose="020B0604020202020204" pitchFamily="34" charset="0"/>
                </a:rPr>
                <a:t>Considerando la sumatoria de las recomendaciones y las actividades virtuales realizadas por las ART (asesoramientos, capacitaciones y material didáctico e instructivos), el número de actividades asciende a 16.639.363 acciones en pos de la prevención.</a:t>
              </a:r>
              <a:endParaRPr lang="es-AR" sz="1500" b="1" dirty="0">
                <a:solidFill>
                  <a:srgbClr val="56521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CuadroTexto 1">
            <a:extLst>
              <a:ext uri="{FF2B5EF4-FFF2-40B4-BE49-F238E27FC236}">
                <a16:creationId xmlns:a16="http://schemas.microsoft.com/office/drawing/2014/main" id="{C9C1DABB-BC43-4F61-AADF-68F117D7C09B}"/>
              </a:ext>
            </a:extLst>
          </p:cNvPr>
          <p:cNvSpPr txBox="1"/>
          <p:nvPr/>
        </p:nvSpPr>
        <p:spPr>
          <a:xfrm>
            <a:off x="382622" y="5402170"/>
            <a:ext cx="10786177" cy="4898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>
                <a:solidFill>
                  <a:srgbClr val="56521A"/>
                </a:solidFill>
              </a:rPr>
              <a:t>*Actividades</a:t>
            </a:r>
            <a:r>
              <a:rPr lang="es-AR" sz="1800" baseline="0" dirty="0">
                <a:solidFill>
                  <a:srgbClr val="56521A"/>
                </a:solidFill>
              </a:rPr>
              <a:t> virtuales realizadas por las ART (asesoramientos, capacitaciones y material didáctico e instructivos)</a:t>
            </a:r>
            <a:endParaRPr lang="es-AR" sz="1800" dirty="0">
              <a:solidFill>
                <a:srgbClr val="56521A"/>
              </a:solidFill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/>
        </p:nvGraphicFramePr>
        <p:xfrm>
          <a:off x="519234" y="1730878"/>
          <a:ext cx="10924611" cy="364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C0EB45B-412D-47C2-A5F1-C95BA7BC3866}"/>
              </a:ext>
            </a:extLst>
          </p:cNvPr>
          <p:cNvCxnSpPr>
            <a:cxnSpLocks/>
          </p:cNvCxnSpPr>
          <p:nvPr/>
        </p:nvCxnSpPr>
        <p:spPr>
          <a:xfrm>
            <a:off x="7785195" y="17308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F5E872-B325-4F8A-B116-1EF94BFD677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ad92d0a-7fb6-46ed-9223-35a6aa3dd2a9"/>
    <ds:schemaRef ds:uri="http://purl.org/dc/terms/"/>
    <ds:schemaRef ds:uri="http://schemas.openxmlformats.org/package/2006/metadata/core-properties"/>
    <ds:schemaRef ds:uri="f08c7361-fd72-4c76-babe-9542d79ed0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3554</Words>
  <Application>Microsoft Office PowerPoint</Application>
  <PresentationFormat>Panorámica</PresentationFormat>
  <Paragraphs>756</Paragraphs>
  <Slides>53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Gadugi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Jacinto Ferreiro</cp:lastModifiedBy>
  <cp:revision>1127</cp:revision>
  <cp:lastPrinted>2021-06-20T04:09:38Z</cp:lastPrinted>
  <dcterms:created xsi:type="dcterms:W3CDTF">2021-06-11T05:57:00Z</dcterms:created>
  <dcterms:modified xsi:type="dcterms:W3CDTF">2022-09-23T14:07:45Z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