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drawings/drawing2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theme/themeOverride5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1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2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3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4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6" r:id="rId1"/>
    <p:sldMasterId id="2147483761" r:id="rId2"/>
  </p:sldMasterIdLst>
  <p:notesMasterIdLst>
    <p:notesMasterId r:id="rId24"/>
  </p:notesMasterIdLst>
  <p:handoutMasterIdLst>
    <p:handoutMasterId r:id="rId25"/>
  </p:handoutMasterIdLst>
  <p:sldIdLst>
    <p:sldId id="526" r:id="rId3"/>
    <p:sldId id="556" r:id="rId4"/>
    <p:sldId id="578" r:id="rId5"/>
    <p:sldId id="567" r:id="rId6"/>
    <p:sldId id="583" r:id="rId7"/>
    <p:sldId id="569" r:id="rId8"/>
    <p:sldId id="570" r:id="rId9"/>
    <p:sldId id="571" r:id="rId10"/>
    <p:sldId id="576" r:id="rId11"/>
    <p:sldId id="557" r:id="rId12"/>
    <p:sldId id="581" r:id="rId13"/>
    <p:sldId id="611" r:id="rId14"/>
    <p:sldId id="473" r:id="rId15"/>
    <p:sldId id="582" r:id="rId16"/>
    <p:sldId id="610" r:id="rId17"/>
    <p:sldId id="558" r:id="rId18"/>
    <p:sldId id="532" r:id="rId19"/>
    <p:sldId id="530" r:id="rId20"/>
    <p:sldId id="559" r:id="rId21"/>
    <p:sldId id="542" r:id="rId22"/>
    <p:sldId id="580" r:id="rId23"/>
  </p:sldIdLst>
  <p:sldSz cx="20104100" cy="11309350"/>
  <p:notesSz cx="6797675" cy="9928225"/>
  <p:embeddedFontLst>
    <p:embeddedFont>
      <p:font typeface="Aptos Black" panose="020B0004020202020204" pitchFamily="34" charset="0"/>
      <p:bold r:id="rId26"/>
      <p:boldItalic r:id="rId27"/>
    </p:embeddedFont>
    <p:embeddedFont>
      <p:font typeface="Barlow" panose="00000500000000000000" pitchFamily="2" charset="0"/>
      <p:regular r:id="rId28"/>
      <p:bold r:id="rId29"/>
      <p:italic r:id="rId30"/>
      <p:boldItalic r:id="rId31"/>
    </p:embeddedFont>
    <p:embeddedFont>
      <p:font typeface="Barlow Black" panose="00000A00000000000000" pitchFamily="2" charset="0"/>
      <p:bold r:id="rId32"/>
      <p:boldItalic r:id="rId33"/>
    </p:embeddedFont>
    <p:embeddedFont>
      <p:font typeface="Barlow ExtraBold" panose="00000900000000000000" pitchFamily="2" charset="0"/>
      <p:bold r:id="rId34"/>
      <p:italic r:id="rId35"/>
      <p:boldItalic r:id="rId36"/>
    </p:embeddedFont>
    <p:embeddedFont>
      <p:font typeface="Barlow Light" panose="00000400000000000000" pitchFamily="2" charset="0"/>
      <p:regular r:id="rId37"/>
      <p:italic r:id="rId38"/>
    </p:embeddedFont>
    <p:embeddedFont>
      <p:font typeface="Barlow Medium" panose="00000600000000000000" pitchFamily="2" charset="0"/>
      <p:regular r:id="rId39"/>
      <p:italic r:id="rId40"/>
    </p:embeddedFont>
    <p:embeddedFont>
      <p:font typeface="Georgia" panose="02040502050405020303" pitchFamily="18" charset="0"/>
      <p:regular r:id="rId41"/>
      <p:bold r:id="rId42"/>
      <p:italic r:id="rId43"/>
      <p:boldItalic r:id="rId44"/>
    </p:embeddedFont>
    <p:embeddedFont>
      <p:font typeface="Merriweather" panose="00000500000000000000" pitchFamily="2" charset="0"/>
      <p:regular r:id="rId45"/>
      <p:bold r:id="rId46"/>
      <p:italic r:id="rId47"/>
      <p:boldItalic r:id="rId48"/>
    </p:embeddedFont>
    <p:embeddedFont>
      <p:font typeface="News Gothic MT" panose="020B0504020203020204" pitchFamily="34" charset="0"/>
      <p:regular r:id="rId49"/>
      <p:bold r:id="rId50"/>
      <p:italic r:id="rId51"/>
    </p:embeddedFont>
  </p:embeddedFontLst>
  <p:defaultTextStyle>
    <a:defPPr>
      <a:defRPr lang="es-AR"/>
    </a:defPPr>
    <a:lvl1pPr marL="0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7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72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31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88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45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0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61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569" userDrawn="1">
          <p15:clr>
            <a:srgbClr val="A4A3A4"/>
          </p15:clr>
        </p15:guide>
        <p15:guide id="3" orient="horz" pos="71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EDA33A"/>
    <a:srgbClr val="EDA834"/>
    <a:srgbClr val="31859C"/>
    <a:srgbClr val="741910"/>
    <a:srgbClr val="6F91CB"/>
    <a:srgbClr val="C28A00"/>
    <a:srgbClr val="FFE6A7"/>
    <a:srgbClr val="00848D"/>
    <a:srgbClr val="E4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Estilo oscuro 1 - Énfasi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8" autoAdjust="0"/>
    <p:restoredTop sz="95196" autoAdjust="0"/>
  </p:normalViewPr>
  <p:slideViewPr>
    <p:cSldViewPr snapToGrid="0">
      <p:cViewPr>
        <p:scale>
          <a:sx n="40" d="100"/>
          <a:sy n="40" d="100"/>
        </p:scale>
        <p:origin x="-102" y="168"/>
      </p:cViewPr>
      <p:guideLst>
        <p:guide pos="1569"/>
        <p:guide orient="horz" pos="71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18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19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font" Target="fonts/font22.fntdata"/><Relationship Id="rId50" Type="http://schemas.openxmlformats.org/officeDocument/2006/relationships/font" Target="fonts/font25.fntdata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font" Target="fonts/font2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font" Target="fonts/font2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font" Target="fonts/font23.fntdata"/><Relationship Id="rId56" Type="http://schemas.microsoft.com/office/2016/11/relationships/changesInfo" Target="changesInfos/changesInfo1.xml"/><Relationship Id="rId8" Type="http://schemas.openxmlformats.org/officeDocument/2006/relationships/slide" Target="slides/slide6.xml"/><Relationship Id="rId51" Type="http://schemas.openxmlformats.org/officeDocument/2006/relationships/font" Target="fonts/font26.fntdata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a Lapebie" userId="02d1b9e5-72cf-4160-aadc-540e307bd612" providerId="ADAL" clId="{F85CAFF4-9979-448A-A0B6-9AAF51DDDEE0}"/>
    <pc:docChg chg="modSld">
      <pc:chgData name="Martina Lapebie" userId="02d1b9e5-72cf-4160-aadc-540e307bd612" providerId="ADAL" clId="{F85CAFF4-9979-448A-A0B6-9AAF51DDDEE0}" dt="2026-05-13T18:29:45.373" v="51" actId="27918"/>
      <pc:docMkLst>
        <pc:docMk/>
      </pc:docMkLst>
      <pc:sldChg chg="modSp">
        <pc:chgData name="Martina Lapebie" userId="02d1b9e5-72cf-4160-aadc-540e307bd612" providerId="ADAL" clId="{F85CAFF4-9979-448A-A0B6-9AAF51DDDEE0}" dt="2026-05-11T18:18:19.763" v="22"/>
        <pc:sldMkLst>
          <pc:docMk/>
          <pc:sldMk cId="1437048369" sldId="473"/>
        </pc:sldMkLst>
        <pc:graphicFrameChg chg="mod">
          <ac:chgData name="Martina Lapebie" userId="02d1b9e5-72cf-4160-aadc-540e307bd612" providerId="ADAL" clId="{F85CAFF4-9979-448A-A0B6-9AAF51DDDEE0}" dt="2026-05-11T18:18:19.763" v="22"/>
          <ac:graphicFrameMkLst>
            <pc:docMk/>
            <pc:sldMk cId="1437048369" sldId="473"/>
            <ac:graphicFrameMk id="2" creationId="{DE5660AA-5EE3-F57E-3638-93781B6D4F13}"/>
          </ac:graphicFrameMkLst>
        </pc:graphicFrameChg>
      </pc:sldChg>
      <pc:sldChg chg="modSp mod">
        <pc:chgData name="Martina Lapebie" userId="02d1b9e5-72cf-4160-aadc-540e307bd612" providerId="ADAL" clId="{F85CAFF4-9979-448A-A0B6-9AAF51DDDEE0}" dt="2026-04-22T20:36:59.814" v="12" actId="27918"/>
        <pc:sldMkLst>
          <pc:docMk/>
          <pc:sldMk cId="1273621595" sldId="532"/>
        </pc:sldMkLst>
        <pc:spChg chg="mod">
          <ac:chgData name="Martina Lapebie" userId="02d1b9e5-72cf-4160-aadc-540e307bd612" providerId="ADAL" clId="{F85CAFF4-9979-448A-A0B6-9AAF51DDDEE0}" dt="2026-04-22T20:36:43.618" v="9" actId="20577"/>
          <ac:spMkLst>
            <pc:docMk/>
            <pc:sldMk cId="1273621595" sldId="532"/>
            <ac:spMk id="25" creationId="{5B3F7DBC-20B4-50A0-F4BE-E755CF39BE1C}"/>
          </ac:spMkLst>
        </pc:spChg>
      </pc:sldChg>
      <pc:sldChg chg="modSp mod">
        <pc:chgData name="Martina Lapebie" userId="02d1b9e5-72cf-4160-aadc-540e307bd612" providerId="ADAL" clId="{F85CAFF4-9979-448A-A0B6-9AAF51DDDEE0}" dt="2026-04-22T20:39:05.495" v="17" actId="27918"/>
        <pc:sldMkLst>
          <pc:docMk/>
          <pc:sldMk cId="48136794" sldId="542"/>
        </pc:sldMkLst>
        <pc:spChg chg="mod">
          <ac:chgData name="Martina Lapebie" userId="02d1b9e5-72cf-4160-aadc-540e307bd612" providerId="ADAL" clId="{F85CAFF4-9979-448A-A0B6-9AAF51DDDEE0}" dt="2026-04-22T20:37:48.369" v="13" actId="20577"/>
          <ac:spMkLst>
            <pc:docMk/>
            <pc:sldMk cId="48136794" sldId="542"/>
            <ac:spMk id="2" creationId="{D0175C43-0FB9-643A-78E3-2BC88BD620F4}"/>
          </ac:spMkLst>
        </pc:spChg>
      </pc:sldChg>
      <pc:sldChg chg="modSp mod">
        <pc:chgData name="Martina Lapebie" userId="02d1b9e5-72cf-4160-aadc-540e307bd612" providerId="ADAL" clId="{F85CAFF4-9979-448A-A0B6-9AAF51DDDEE0}" dt="2026-04-22T20:36:33.881" v="3" actId="20577"/>
        <pc:sldMkLst>
          <pc:docMk/>
          <pc:sldMk cId="3881895291" sldId="558"/>
        </pc:sldMkLst>
        <pc:spChg chg="mod">
          <ac:chgData name="Martina Lapebie" userId="02d1b9e5-72cf-4160-aadc-540e307bd612" providerId="ADAL" clId="{F85CAFF4-9979-448A-A0B6-9AAF51DDDEE0}" dt="2026-04-22T20:36:33.881" v="3" actId="20577"/>
          <ac:spMkLst>
            <pc:docMk/>
            <pc:sldMk cId="3881895291" sldId="558"/>
            <ac:spMk id="35" creationId="{12E7E1FC-75C2-5124-942B-E827E69B1879}"/>
          </ac:spMkLst>
        </pc:spChg>
      </pc:sldChg>
      <pc:sldChg chg="modSp mod">
        <pc:chgData name="Martina Lapebie" userId="02d1b9e5-72cf-4160-aadc-540e307bd612" providerId="ADAL" clId="{F85CAFF4-9979-448A-A0B6-9AAF51DDDEE0}" dt="2026-05-11T18:18:39.746" v="24" actId="20577"/>
        <pc:sldMkLst>
          <pc:docMk/>
          <pc:sldMk cId="1800964844" sldId="580"/>
        </pc:sldMkLst>
        <pc:graphicFrameChg chg="modGraphic">
          <ac:chgData name="Martina Lapebie" userId="02d1b9e5-72cf-4160-aadc-540e307bd612" providerId="ADAL" clId="{F85CAFF4-9979-448A-A0B6-9AAF51DDDEE0}" dt="2026-05-11T18:18:39.746" v="24" actId="20577"/>
          <ac:graphicFrameMkLst>
            <pc:docMk/>
            <pc:sldMk cId="1800964844" sldId="580"/>
            <ac:graphicFrameMk id="17" creationId="{32743CF8-EC64-A51C-3682-5A360ADB835A}"/>
          </ac:graphicFrameMkLst>
        </pc:graphicFrameChg>
      </pc:sldChg>
      <pc:sldChg chg="modSp mod">
        <pc:chgData name="Martina Lapebie" userId="02d1b9e5-72cf-4160-aadc-540e307bd612" providerId="ADAL" clId="{F85CAFF4-9979-448A-A0B6-9AAF51DDDEE0}" dt="2026-05-13T18:29:45.373" v="51" actId="27918"/>
        <pc:sldMkLst>
          <pc:docMk/>
          <pc:sldMk cId="306544292" sldId="581"/>
        </pc:sldMkLst>
        <pc:graphicFrameChg chg="mod">
          <ac:chgData name="Martina Lapebie" userId="02d1b9e5-72cf-4160-aadc-540e307bd612" providerId="ADAL" clId="{F85CAFF4-9979-448A-A0B6-9AAF51DDDEE0}" dt="2026-05-13T18:27:16.462" v="46"/>
          <ac:graphicFrameMkLst>
            <pc:docMk/>
            <pc:sldMk cId="306544292" sldId="581"/>
            <ac:graphicFrameMk id="5" creationId="{01749F59-B355-18AC-A42E-EA5F93F90962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5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7377157106332321E-2"/>
          <c:w val="0.98540886333739819"/>
          <c:h val="0.85801573272849418"/>
        </c:manualLayout>
      </c:layout>
      <c:lineChart>
        <c:grouping val="standard"/>
        <c:varyColors val="0"/>
        <c:ser>
          <c:idx val="1"/>
          <c:order val="0"/>
          <c:tx>
            <c:v>Juicios</c:v>
          </c:tx>
          <c:spPr>
            <a:ln w="4762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14"/>
            <c:spPr>
              <a:solidFill>
                <a:srgbClr val="C00000"/>
              </a:solidFill>
              <a:ln w="9525">
                <a:noFill/>
              </a:ln>
              <a:effectLst/>
            </c:spPr>
          </c:marker>
          <c:dPt>
            <c:idx val="6"/>
            <c:marker>
              <c:symbol val="circle"/>
              <c:size val="14"/>
              <c:spPr>
                <a:solidFill>
                  <a:srgbClr val="C00000"/>
                </a:solidFill>
                <a:ln w="9525">
                  <a:noFill/>
                </a:ln>
                <a:effectLst/>
              </c:spPr>
            </c:marker>
            <c:bubble3D val="0"/>
            <c:spPr>
              <a:ln w="47625" cap="rnd">
                <a:solidFill>
                  <a:srgbClr val="C00000"/>
                </a:solidFill>
                <a:prstDash val="dash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C605-4A36-8B32-AED94D0EF2BD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605-4A36-8B32-AED94D0EF2BD}"/>
                </c:ext>
              </c:extLst>
            </c:dLbl>
            <c:dLbl>
              <c:idx val="1"/>
              <c:layout>
                <c:manualLayout>
                  <c:x val="-2.543571130578072E-2"/>
                  <c:y val="5.17197103266040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605-4A36-8B32-AED94D0EF2BD}"/>
                </c:ext>
              </c:extLst>
            </c:dLbl>
            <c:dLbl>
              <c:idx val="2"/>
              <c:layout>
                <c:manualLayout>
                  <c:x val="-7.4950661110444211E-2"/>
                  <c:y val="-4.27941803099567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605-4A36-8B32-AED94D0EF2BD}"/>
                </c:ext>
              </c:extLst>
            </c:dLbl>
            <c:dLbl>
              <c:idx val="3"/>
              <c:layout>
                <c:manualLayout>
                  <c:x val="-3.4062789141404454E-2"/>
                  <c:y val="-7.34904277896725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605-4A36-8B32-AED94D0EF2B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3200" b="1" i="0" u="none" strike="noStrike" kern="1200" baseline="0">
                    <a:solidFill>
                      <a:srgbClr val="C00000"/>
                    </a:solidFill>
                    <a:latin typeface="Barlow" panose="00000500000000000000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Hoja1!$A$85:$A$91</c:f>
              <c:strCach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2025*</c:v>
                </c:pt>
              </c:strCache>
            </c:strRef>
          </c:cat>
          <c:val>
            <c:numRef>
              <c:f>Hoja1!$C$85:$C$91</c:f>
              <c:numCache>
                <c:formatCode>0.0</c:formatCode>
                <c:ptCount val="7"/>
                <c:pt idx="0">
                  <c:v>100</c:v>
                </c:pt>
                <c:pt idx="1">
                  <c:v>66.082535885167459</c:v>
                </c:pt>
                <c:pt idx="2">
                  <c:v>117.01405502392343</c:v>
                </c:pt>
                <c:pt idx="3">
                  <c:v>141.24102870813397</c:v>
                </c:pt>
                <c:pt idx="4">
                  <c:v>176.14084928229664</c:v>
                </c:pt>
                <c:pt idx="5">
                  <c:v>186.04216507177034</c:v>
                </c:pt>
                <c:pt idx="6">
                  <c:v>194.4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605-4A36-8B32-AED94D0EF2BD}"/>
            </c:ext>
          </c:extLst>
        </c:ser>
        <c:ser>
          <c:idx val="2"/>
          <c:order val="1"/>
          <c:tx>
            <c:v>EMAE</c:v>
          </c:tx>
          <c:spPr>
            <a:ln w="50800" cap="rnd">
              <a:solidFill>
                <a:srgbClr val="00B050"/>
              </a:solidFill>
              <a:round/>
            </a:ln>
            <a:effectLst/>
          </c:spPr>
          <c:marker>
            <c:symbol val="square"/>
            <c:size val="14"/>
            <c:spPr>
              <a:solidFill>
                <a:srgbClr val="00B050"/>
              </a:solidFill>
              <a:ln w="9525">
                <a:noFill/>
              </a:ln>
              <a:effectLst/>
            </c:spPr>
          </c:marker>
          <c:dPt>
            <c:idx val="6"/>
            <c:marker>
              <c:symbol val="square"/>
              <c:size val="14"/>
              <c:spPr>
                <a:solidFill>
                  <a:srgbClr val="00B050"/>
                </a:solidFill>
                <a:ln w="9525">
                  <a:noFill/>
                </a:ln>
                <a:effectLst/>
              </c:spPr>
            </c:marker>
            <c:bubble3D val="0"/>
            <c:spPr>
              <a:ln w="50800" cap="rnd">
                <a:solidFill>
                  <a:srgbClr val="00B050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3-C605-4A36-8B32-AED94D0EF2BD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605-4A36-8B32-AED94D0EF2BD}"/>
                </c:ext>
              </c:extLst>
            </c:dLbl>
            <c:dLbl>
              <c:idx val="1"/>
              <c:layout>
                <c:manualLayout>
                  <c:x val="-2.0528595663702884E-2"/>
                  <c:y val="2.89412987504903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605-4A36-8B32-AED94D0EF2BD}"/>
                </c:ext>
              </c:extLst>
            </c:dLbl>
            <c:dLbl>
              <c:idx val="2"/>
              <c:layout>
                <c:manualLayout>
                  <c:x val="-2.7518720696605971E-2"/>
                  <c:y val="-3.92470475769614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605-4A36-8B32-AED94D0EF2BD}"/>
                </c:ext>
              </c:extLst>
            </c:dLbl>
            <c:dLbl>
              <c:idx val="3"/>
              <c:layout>
                <c:manualLayout>
                  <c:x val="-2.9190918284053E-2"/>
                  <c:y val="-5.13842230809813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605-4A36-8B32-AED94D0EF2BD}"/>
                </c:ext>
              </c:extLst>
            </c:dLbl>
            <c:dLbl>
              <c:idx val="4"/>
              <c:layout>
                <c:manualLayout>
                  <c:x val="-2.5086180519920467E-2"/>
                  <c:y val="5.50855176829734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605-4A36-8B32-AED94D0EF2BD}"/>
                </c:ext>
              </c:extLst>
            </c:dLbl>
            <c:dLbl>
              <c:idx val="5"/>
              <c:layout>
                <c:manualLayout>
                  <c:x val="-2.6640831956327788E-2"/>
                  <c:y val="-5.79874372652378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605-4A36-8B32-AED94D0EF2B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3200" b="1" i="0" u="none" strike="noStrike" kern="1200" baseline="0">
                    <a:solidFill>
                      <a:srgbClr val="00B050"/>
                    </a:solidFill>
                    <a:latin typeface="Barlow" panose="00000500000000000000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Hoja1!$A$85:$A$91</c:f>
              <c:strCach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2025*</c:v>
                </c:pt>
              </c:strCache>
            </c:strRef>
          </c:cat>
          <c:val>
            <c:numRef>
              <c:f>Hoja1!$C$94:$C$100</c:f>
              <c:numCache>
                <c:formatCode>0.0</c:formatCode>
                <c:ptCount val="7"/>
                <c:pt idx="0">
                  <c:v>100</c:v>
                </c:pt>
                <c:pt idx="1">
                  <c:v>90.099515180762893</c:v>
                </c:pt>
                <c:pt idx="2">
                  <c:v>99.507537171063035</c:v>
                </c:pt>
                <c:pt idx="3">
                  <c:v>104.75146464147815</c:v>
                </c:pt>
                <c:pt idx="4">
                  <c:v>103.06391684920196</c:v>
                </c:pt>
                <c:pt idx="5">
                  <c:v>101.2921397466197</c:v>
                </c:pt>
                <c:pt idx="6">
                  <c:v>106.35674673395069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C605-4A36-8B32-AED94D0EF2BD}"/>
            </c:ext>
          </c:extLst>
        </c:ser>
        <c:ser>
          <c:idx val="0"/>
          <c:order val="2"/>
          <c:tx>
            <c:v>Empleo</c:v>
          </c:tx>
          <c:spPr>
            <a:ln w="50800" cap="rnd">
              <a:solidFill>
                <a:srgbClr val="002060"/>
              </a:solidFill>
              <a:round/>
            </a:ln>
            <a:effectLst/>
          </c:spPr>
          <c:marker>
            <c:symbol val="triangle"/>
            <c:size val="14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Pt>
            <c:idx val="6"/>
            <c:marker>
              <c:symbol val="triangle"/>
              <c:size val="14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spPr>
              <a:ln w="50800" cap="rnd">
                <a:solidFill>
                  <a:srgbClr val="002060"/>
                </a:solidFill>
                <a:prstDash val="dash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2-C605-4A36-8B32-AED94D0EF2BD}"/>
              </c:ext>
            </c:extLst>
          </c:dPt>
          <c:dLbls>
            <c:dLbl>
              <c:idx val="1"/>
              <c:layout>
                <c:manualLayout>
                  <c:x val="-2.5460736205283122E-2"/>
                  <c:y val="-2.74453593185641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605-4A36-8B32-AED94D0EF2BD}"/>
                </c:ext>
              </c:extLst>
            </c:dLbl>
            <c:dLbl>
              <c:idx val="2"/>
              <c:layout>
                <c:manualLayout>
                  <c:x val="-1.9259031807901238E-2"/>
                  <c:y val="5.16297510450156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605-4A36-8B32-AED94D0EF2BD}"/>
                </c:ext>
              </c:extLst>
            </c:dLbl>
            <c:dLbl>
              <c:idx val="4"/>
              <c:layout>
                <c:manualLayout>
                  <c:x val="-2.4845745210975715E-2"/>
                  <c:y val="-3.44752600702539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605-4A36-8B32-AED94D0EF2BD}"/>
                </c:ext>
              </c:extLst>
            </c:dLbl>
            <c:dLbl>
              <c:idx val="5"/>
              <c:layout>
                <c:manualLayout>
                  <c:x val="-2.8347650047443822E-2"/>
                  <c:y val="5.6213841554424132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en-US" sz="3200" b="1" i="0" u="none" strike="noStrike" kern="1200" baseline="0">
                      <a:solidFill>
                        <a:srgbClr val="002060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034085330654707E-2"/>
                      <c:h val="6.07033508141427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C605-4A36-8B32-AED94D0EF2B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3200" b="1" i="0" u="none" strike="noStrike" kern="1200" baseline="0">
                    <a:solidFill>
                      <a:srgbClr val="002060"/>
                    </a:solidFill>
                    <a:latin typeface="Barlow" panose="00000500000000000000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Hoja1!$A$85:$A$91</c:f>
              <c:strCach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2025*</c:v>
                </c:pt>
              </c:strCache>
            </c:strRef>
          </c:cat>
          <c:val>
            <c:numRef>
              <c:f>Hoja1!$C$112:$C$118</c:f>
              <c:numCache>
                <c:formatCode>#,##0.0</c:formatCode>
                <c:ptCount val="7"/>
                <c:pt idx="0">
                  <c:v>100</c:v>
                </c:pt>
                <c:pt idx="1">
                  <c:v>97.579959932244094</c:v>
                </c:pt>
                <c:pt idx="2">
                  <c:v>98.856485886395177</c:v>
                </c:pt>
                <c:pt idx="3">
                  <c:v>102.31072060181833</c:v>
                </c:pt>
                <c:pt idx="4">
                  <c:v>105.09472288741159</c:v>
                </c:pt>
                <c:pt idx="5">
                  <c:v>103.67696894122606</c:v>
                </c:pt>
                <c:pt idx="6">
                  <c:v>104.81741559957955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C605-4A36-8B32-AED94D0EF2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2771584"/>
        <c:axId val="192773120"/>
      </c:lineChart>
      <c:catAx>
        <c:axId val="192771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000" b="1" i="0" u="none" strike="noStrike" kern="1200" baseline="0">
                <a:solidFill>
                  <a:schemeClr val="bg1">
                    <a:lumMod val="50000"/>
                  </a:schemeClr>
                </a:solidFill>
                <a:latin typeface="Barlow Light" panose="00000400000000000000" pitchFamily="50" charset="0"/>
                <a:ea typeface="+mn-ea"/>
                <a:cs typeface="+mn-cs"/>
              </a:defRPr>
            </a:pPr>
            <a:endParaRPr lang="en-US"/>
          </a:p>
        </c:txPr>
        <c:crossAx val="192773120"/>
        <c:crosses val="autoZero"/>
        <c:auto val="1"/>
        <c:lblAlgn val="ctr"/>
        <c:lblOffset val="100"/>
        <c:noMultiLvlLbl val="0"/>
      </c:catAx>
      <c:valAx>
        <c:axId val="19277312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192771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  <a:prstDash val="dash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0994497556970701E-2"/>
          <c:y val="0.12927483750307134"/>
          <c:w val="0.97801100488605863"/>
          <c:h val="0.664640822348864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Valor</c:v>
                </c:pt>
              </c:strCache>
            </c:strRef>
          </c:tx>
          <c:spPr>
            <a:gradFill>
              <a:gsLst>
                <a:gs pos="100000">
                  <a:srgbClr val="278DD8"/>
                </a:gs>
                <a:gs pos="0">
                  <a:srgbClr val="26BBE3"/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FAC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822-FB40-8214-0F4E6296C8D5}"/>
              </c:ext>
            </c:extLst>
          </c:dPt>
          <c:dPt>
            <c:idx val="1"/>
            <c:invertIfNegative val="0"/>
            <c:bubble3D val="0"/>
            <c:spPr>
              <a:solidFill>
                <a:srgbClr val="1279B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822-FB40-8214-0F4E6296C8D5}"/>
              </c:ext>
            </c:extLst>
          </c:dPt>
          <c:dPt>
            <c:idx val="2"/>
            <c:invertIfNegative val="0"/>
            <c:bubble3D val="0"/>
            <c:spPr>
              <a:solidFill>
                <a:srgbClr val="7B619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822-FB40-8214-0F4E6296C8D5}"/>
              </c:ext>
            </c:extLst>
          </c:dPt>
          <c:dPt>
            <c:idx val="3"/>
            <c:invertIfNegative val="0"/>
            <c:bubble3D val="0"/>
            <c:spPr>
              <a:solidFill>
                <a:srgbClr val="F390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822-FB40-8214-0F4E6296C8D5}"/>
              </c:ext>
            </c:extLst>
          </c:dPt>
          <c:dLbls>
            <c:dLbl>
              <c:idx val="0"/>
              <c:layout>
                <c:manualLayout>
                  <c:x val="-9.0824239161904662E-18"/>
                  <c:y val="0.1078173573269109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chemeClr val="bg1"/>
                      </a:solidFill>
                      <a:latin typeface="News Gothic MT" panose="020B0503020103020203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822-FB40-8214-0F4E6296C8D5}"/>
                </c:ext>
              </c:extLst>
            </c:dLbl>
            <c:dLbl>
              <c:idx val="1"/>
              <c:layout>
                <c:manualLayout>
                  <c:x val="0"/>
                  <c:y val="0.1004326068250677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chemeClr val="bg1"/>
                      </a:solidFill>
                      <a:latin typeface="News Gothic MT" panose="020B0503020103020203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822-FB40-8214-0F4E6296C8D5}"/>
                </c:ext>
              </c:extLst>
            </c:dLbl>
            <c:dLbl>
              <c:idx val="2"/>
              <c:layout>
                <c:manualLayout>
                  <c:x val="0"/>
                  <c:y val="0.1019095569254364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chemeClr val="bg1"/>
                      </a:solidFill>
                      <a:latin typeface="News Gothic MT" panose="020B0503020103020203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822-FB40-8214-0F4E6296C8D5}"/>
                </c:ext>
              </c:extLst>
            </c:dLbl>
            <c:dLbl>
              <c:idx val="3"/>
              <c:layout>
                <c:manualLayout>
                  <c:x val="0"/>
                  <c:y val="0.1107712575276483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chemeClr val="bg1"/>
                      </a:solidFill>
                      <a:latin typeface="News Gothic MT" panose="020B0503020103020203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822-FB40-8214-0F4E6296C8D5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rgbClr val="C0504D"/>
                      </a:solidFill>
                      <a:latin typeface="News Gothic MT" panose="020B0503020103020203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E822-FB40-8214-0F4E6296C8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800" b="1" i="0" u="none" strike="noStrike" baseline="0">
                    <a:solidFill>
                      <a:srgbClr val="353E57"/>
                    </a:solidFill>
                    <a:latin typeface="News Gothic MT" panose="020B0503020103020203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Alícuota técnica sin juicios</c:v>
                </c:pt>
                <c:pt idx="1">
                  <c:v>Alícuota comercial</c:v>
                </c:pt>
                <c:pt idx="2">
                  <c:v>Alícuota técnica con juicios actuales</c:v>
                </c:pt>
                <c:pt idx="3">
                  <c:v>Alícuota técnica con juicios actuales y desproporción de tasas</c:v>
                </c:pt>
              </c:strCache>
            </c:strRef>
          </c:cat>
          <c:val>
            <c:numRef>
              <c:f>Sheet1!$B$2:$B$5</c:f>
              <c:numCache>
                <c:formatCode>0.00</c:formatCode>
                <c:ptCount val="4"/>
                <c:pt idx="0">
                  <c:v>2.1870070000909587</c:v>
                </c:pt>
                <c:pt idx="1">
                  <c:v>2.85</c:v>
                </c:pt>
                <c:pt idx="2" formatCode="General">
                  <c:v>3.35</c:v>
                </c:pt>
                <c:pt idx="3" formatCode="General">
                  <c:v>5.15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822-FB40-8214-0F4E6296C8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9"/>
        <c:axId val="250425344"/>
        <c:axId val="250426880"/>
      </c:barChart>
      <c:catAx>
        <c:axId val="2504253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50426880"/>
        <c:crosses val="autoZero"/>
        <c:auto val="1"/>
        <c:lblAlgn val="ctr"/>
        <c:lblOffset val="100"/>
        <c:noMultiLvlLbl val="0"/>
      </c:catAx>
      <c:valAx>
        <c:axId val="250426880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250425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4243556044479048E-2"/>
          <c:y val="2.4583939671890469E-2"/>
          <c:w val="0.95733633249912575"/>
          <c:h val="0.9006053766857316"/>
        </c:manualLayout>
      </c:layout>
      <c:lineChart>
        <c:grouping val="standard"/>
        <c:varyColors val="0"/>
        <c:ser>
          <c:idx val="1"/>
          <c:order val="0"/>
          <c:spPr>
            <a:ln w="25400" cmpd="sng">
              <a:solidFill>
                <a:srgbClr val="009A8B"/>
              </a:solidFill>
              <a:prstDash val="solid"/>
            </a:ln>
            <a:effectLst/>
          </c:spPr>
          <c:marker>
            <c:symbol val="square"/>
            <c:size val="10"/>
            <c:spPr>
              <a:solidFill>
                <a:srgbClr val="009A8B"/>
              </a:solidFill>
              <a:ln>
                <a:solidFill>
                  <a:srgbClr val="009A8B"/>
                </a:solidFill>
                <a:prstDash val="solid"/>
              </a:ln>
              <a:effectLst/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148-426C-970E-94616E7A505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148-426C-970E-94616E7A505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148-426C-970E-94616E7A5057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148-426C-970E-94616E7A5057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148-426C-970E-94616E7A5057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148-426C-970E-94616E7A5057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9148-426C-970E-94616E7A5057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9148-426C-970E-94616E7A5057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9148-426C-970E-94616E7A5057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9148-426C-970E-94616E7A5057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9148-426C-970E-94616E7A5057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9148-426C-970E-94616E7A5057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9148-426C-970E-94616E7A50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b" anchorCtr="0">
                <a:spAutoFit/>
              </a:bodyPr>
              <a:lstStyle/>
              <a:p>
                <a:pPr>
                  <a:defRPr sz="3000" b="0">
                    <a:solidFill>
                      <a:srgbClr val="009A8B"/>
                    </a:solidFill>
                  </a:defRPr>
                </a:pPr>
                <a:endParaRPr lang="es-E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Sheet1!$B$1:$AC$1</c:f>
              <c:strCache>
                <c:ptCount val="2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  <c:pt idx="22">
                  <c:v>2020</c:v>
                </c:pt>
                <c:pt idx="23">
                  <c:v>2021</c:v>
                </c:pt>
                <c:pt idx="24">
                  <c:v>2022</c:v>
                </c:pt>
                <c:pt idx="25">
                  <c:v>2023</c:v>
                </c:pt>
                <c:pt idx="26">
                  <c:v>2024</c:v>
                </c:pt>
                <c:pt idx="27">
                  <c:v>2025</c:v>
                </c:pt>
              </c:strCache>
            </c:strRef>
          </c:cat>
          <c:val>
            <c:numRef>
              <c:f>Sheet1!$B$2:$AC$2</c:f>
              <c:numCache>
                <c:formatCode>0.0</c:formatCode>
                <c:ptCount val="28"/>
                <c:pt idx="0">
                  <c:v>66.900000000000006</c:v>
                </c:pt>
                <c:pt idx="1">
                  <c:v>69.400000000000006</c:v>
                </c:pt>
                <c:pt idx="2">
                  <c:v>66.7</c:v>
                </c:pt>
                <c:pt idx="3">
                  <c:v>60.6</c:v>
                </c:pt>
                <c:pt idx="4">
                  <c:v>51.7</c:v>
                </c:pt>
                <c:pt idx="5">
                  <c:v>61</c:v>
                </c:pt>
                <c:pt idx="6">
                  <c:v>67.8</c:v>
                </c:pt>
                <c:pt idx="7">
                  <c:v>69</c:v>
                </c:pt>
                <c:pt idx="8">
                  <c:v>67.900000000000006</c:v>
                </c:pt>
                <c:pt idx="9">
                  <c:v>67.900000000000006</c:v>
                </c:pt>
                <c:pt idx="10">
                  <c:v>65.3</c:v>
                </c:pt>
                <c:pt idx="11">
                  <c:v>57.6</c:v>
                </c:pt>
                <c:pt idx="12">
                  <c:v>54.9</c:v>
                </c:pt>
                <c:pt idx="13">
                  <c:v>56.1</c:v>
                </c:pt>
                <c:pt idx="14">
                  <c:v>50.9</c:v>
                </c:pt>
                <c:pt idx="15">
                  <c:v>50.2</c:v>
                </c:pt>
                <c:pt idx="16">
                  <c:v>46.8</c:v>
                </c:pt>
                <c:pt idx="17">
                  <c:v>43.7</c:v>
                </c:pt>
                <c:pt idx="18" formatCode="#,##0.0">
                  <c:v>40.4</c:v>
                </c:pt>
                <c:pt idx="19" formatCode="#,##0.0">
                  <c:v>38.4</c:v>
                </c:pt>
                <c:pt idx="20" formatCode="#,##0.0">
                  <c:v>36.200000000000003</c:v>
                </c:pt>
                <c:pt idx="21" formatCode="#,##0.0">
                  <c:v>36.5</c:v>
                </c:pt>
                <c:pt idx="22" formatCode="#,##0.0">
                  <c:v>25</c:v>
                </c:pt>
                <c:pt idx="23" formatCode="#,##0.0">
                  <c:v>33.1</c:v>
                </c:pt>
                <c:pt idx="24" formatCode="#,##0.0">
                  <c:v>35.9</c:v>
                </c:pt>
                <c:pt idx="25" formatCode="#,##0.0">
                  <c:v>36.1</c:v>
                </c:pt>
                <c:pt idx="26" formatCode="#,##0.0">
                  <c:v>32.018940051040609</c:v>
                </c:pt>
                <c:pt idx="27" formatCode="#,##0.0">
                  <c:v>32.5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CE9A-4F64-8AF8-1EFA3BB86365}"/>
            </c:ext>
          </c:extLst>
        </c:ser>
        <c:ser>
          <c:idx val="2"/>
          <c:order val="1"/>
          <c:spPr>
            <a:ln w="25400">
              <a:solidFill>
                <a:srgbClr val="7965A7"/>
              </a:solidFill>
            </a:ln>
          </c:spPr>
          <c:marker>
            <c:symbol val="square"/>
            <c:size val="10"/>
            <c:spPr>
              <a:solidFill>
                <a:srgbClr val="7965A7"/>
              </a:solidFill>
              <a:ln>
                <a:solidFill>
                  <a:srgbClr val="7965A7"/>
                </a:solidFill>
              </a:ln>
            </c:spPr>
          </c:marker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CE9A-4F64-8AF8-1EFA3BB86365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E9A-4F64-8AF8-1EFA3BB8636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148-426C-970E-94616E7A505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148-426C-970E-94616E7A5057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148-426C-970E-94616E7A5057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148-426C-970E-94616E7A5057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148-426C-970E-94616E7A5057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148-426C-970E-94616E7A5057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148-426C-970E-94616E7A5057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148-426C-970E-94616E7A5057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148-426C-970E-94616E7A5057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148-426C-970E-94616E7A5057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148-426C-970E-94616E7A5057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148-426C-970E-94616E7A50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t" anchorCtr="0">
                <a:spAutoFit/>
              </a:bodyPr>
              <a:lstStyle/>
              <a:p>
                <a:pPr>
                  <a:defRPr sz="3000" b="0">
                    <a:solidFill>
                      <a:srgbClr val="7965A7"/>
                    </a:solidFill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Sheet1!$B$1:$AC$1</c:f>
              <c:strCache>
                <c:ptCount val="2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  <c:pt idx="22">
                  <c:v>2020</c:v>
                </c:pt>
                <c:pt idx="23">
                  <c:v>2021</c:v>
                </c:pt>
                <c:pt idx="24">
                  <c:v>2022</c:v>
                </c:pt>
                <c:pt idx="25">
                  <c:v>2023</c:v>
                </c:pt>
                <c:pt idx="26">
                  <c:v>2024</c:v>
                </c:pt>
                <c:pt idx="27">
                  <c:v>2025</c:v>
                </c:pt>
              </c:strCache>
            </c:strRef>
          </c:cat>
          <c:val>
            <c:numRef>
              <c:f>Sheet1!$B$3:$AC$3</c:f>
              <c:numCache>
                <c:formatCode>0.0</c:formatCode>
                <c:ptCount val="28"/>
                <c:pt idx="0">
                  <c:v>132</c:v>
                </c:pt>
                <c:pt idx="1">
                  <c:v>132.5</c:v>
                </c:pt>
                <c:pt idx="2">
                  <c:v>118.25470081484498</c:v>
                </c:pt>
                <c:pt idx="3">
                  <c:v>92.5</c:v>
                </c:pt>
                <c:pt idx="4">
                  <c:v>93.469260297019815</c:v>
                </c:pt>
                <c:pt idx="5">
                  <c:v>94.3</c:v>
                </c:pt>
                <c:pt idx="6">
                  <c:v>97.7</c:v>
                </c:pt>
                <c:pt idx="7">
                  <c:v>88.3</c:v>
                </c:pt>
                <c:pt idx="8">
                  <c:v>90.6</c:v>
                </c:pt>
                <c:pt idx="9">
                  <c:v>83.9</c:v>
                </c:pt>
                <c:pt idx="10">
                  <c:v>73.900000000000006</c:v>
                </c:pt>
                <c:pt idx="11">
                  <c:v>61.3</c:v>
                </c:pt>
                <c:pt idx="12">
                  <c:v>61.629823914430197</c:v>
                </c:pt>
                <c:pt idx="13">
                  <c:v>67.099999999999994</c:v>
                </c:pt>
                <c:pt idx="14">
                  <c:v>64.900000000000006</c:v>
                </c:pt>
                <c:pt idx="15">
                  <c:v>51.6</c:v>
                </c:pt>
                <c:pt idx="16">
                  <c:v>47.4</c:v>
                </c:pt>
                <c:pt idx="17">
                  <c:v>46.4</c:v>
                </c:pt>
                <c:pt idx="18">
                  <c:v>40.4</c:v>
                </c:pt>
                <c:pt idx="19">
                  <c:v>40.5</c:v>
                </c:pt>
                <c:pt idx="20">
                  <c:v>35.351533712660824</c:v>
                </c:pt>
                <c:pt idx="21">
                  <c:v>33.483329577157669</c:v>
                </c:pt>
                <c:pt idx="22">
                  <c:v>30.895683465806311</c:v>
                </c:pt>
                <c:pt idx="23">
                  <c:v>33.09529237852189</c:v>
                </c:pt>
                <c:pt idx="24">
                  <c:v>33.306522745924354</c:v>
                </c:pt>
                <c:pt idx="25">
                  <c:v>32.643875945909585</c:v>
                </c:pt>
                <c:pt idx="26">
                  <c:v>30.15243553965432</c:v>
                </c:pt>
                <c:pt idx="27">
                  <c:v>31.7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CE9A-4F64-8AF8-1EFA3BB863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1480192"/>
        <c:axId val="191481728"/>
      </c:lineChart>
      <c:dateAx>
        <c:axId val="191480192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2000" b="0" i="0">
                <a:solidFill>
                  <a:schemeClr val="tx1">
                    <a:lumMod val="65000"/>
                    <a:lumOff val="35000"/>
                  </a:schemeClr>
                </a:solidFill>
                <a:latin typeface="Barlow" panose="00000500000000000000" pitchFamily="2" charset="0"/>
              </a:defRPr>
            </a:pPr>
            <a:endParaRPr lang="en-US"/>
          </a:p>
        </c:txPr>
        <c:crossAx val="191481728"/>
        <c:crosses val="autoZero"/>
        <c:auto val="0"/>
        <c:lblOffset val="100"/>
        <c:baseTimeUnit val="days"/>
        <c:minorUnit val="1"/>
      </c:dateAx>
      <c:valAx>
        <c:axId val="191481728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91480192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300" b="1" i="0" u="none" strike="noStrike" baseline="0">
          <a:solidFill>
            <a:schemeClr val="bg1"/>
          </a:solidFill>
          <a:latin typeface="+mn-lt"/>
          <a:ea typeface="Verdana" panose="020B0604030504040204" pitchFamily="34" charset="0"/>
          <a:cs typeface="Verdana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spc="0" baseline="0">
              <a:solidFill>
                <a:srgbClr val="00848D"/>
              </a:solidFill>
              <a:latin typeface="Barlow" pitchFamily="2" charset="77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9.2723403993435247E-2"/>
          <c:y val="0.12525965215019802"/>
          <c:w val="0.7718446942378987"/>
          <c:h val="0.82441919551707543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Asalariados </c:v>
                </c:pt>
              </c:strCache>
            </c:strRef>
          </c:tx>
          <c:dPt>
            <c:idx val="0"/>
            <c:bubble3D val="0"/>
            <c:spPr>
              <a:solidFill>
                <a:srgbClr val="00848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BF0-4696-8804-566E751C5D06}"/>
              </c:ext>
            </c:extLst>
          </c:dPt>
          <c:dPt>
            <c:idx val="1"/>
            <c:bubble3D val="0"/>
            <c:spPr>
              <a:solidFill>
                <a:schemeClr val="tx1"/>
              </a:solidFill>
              <a:ln w="571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BF0-4696-8804-566E751C5D06}"/>
              </c:ext>
            </c:extLst>
          </c:dPt>
          <c:dLbls>
            <c:dLbl>
              <c:idx val="0"/>
              <c:layout>
                <c:manualLayout>
                  <c:x val="-0.23814248474913333"/>
                  <c:y val="-0.12342264508603092"/>
                </c:manualLayout>
              </c:layout>
              <c:tx>
                <c:rich>
                  <a:bodyPr/>
                  <a:lstStyle/>
                  <a:p>
                    <a:fld id="{2EA62CC0-2F6C-E74D-A7B3-FBD27D76EA19}" type="CATEGORYNAME">
                      <a:rPr lang="en-US" smtClean="0"/>
                      <a:pPr/>
                      <a:t>[NOMBRE DE CATEGORÍA]</a:t>
                    </a:fld>
                    <a:r>
                      <a:rPr lang="en-US" baseline="0" dirty="0"/>
                      <a:t> </a:t>
                    </a:r>
                    <a:fld id="{58AC07AE-58FB-1E49-A715-3DA7719EE478}" type="VALUE">
                      <a:rPr lang="en-US" sz="4000" baseline="0"/>
                      <a:pPr/>
                      <a:t>[VALOR]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617747440273038"/>
                      <c:h val="0.3303703703703703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BF0-4696-8804-566E751C5D06}"/>
                </c:ext>
              </c:extLst>
            </c:dLbl>
            <c:dLbl>
              <c:idx val="1"/>
              <c:layout>
                <c:manualLayout>
                  <c:x val="8.9492053618876272E-2"/>
                  <c:y val="0.21494023337966356"/>
                </c:manualLayout>
              </c:layout>
              <c:tx>
                <c:rich>
                  <a:bodyPr/>
                  <a:lstStyle/>
                  <a:p>
                    <a:fld id="{C6018422-61CF-F746-820A-900F8F825BC8}" type="CATEGORYNAME">
                      <a:rPr lang="en-US" sz="2600" smtClean="0"/>
                      <a:pPr/>
                      <a:t>[NOMBRE DE CATEGORÍA]</a:t>
                    </a:fld>
                    <a:r>
                      <a:rPr lang="en-US" baseline="0" dirty="0"/>
                      <a:t> </a:t>
                    </a:r>
                    <a:fld id="{FB399B19-61B6-2E47-AF60-07F9E5FF828C}" type="VALUE">
                      <a:rPr lang="en-US" sz="4000" baseline="0"/>
                      <a:pPr/>
                      <a:t>[VALOR]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3481228668942"/>
                      <c:h val="0.4094907407407406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BF0-4696-8804-566E751C5D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Barlow" pitchFamily="2" charset="77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Registrados</c:v>
                </c:pt>
                <c:pt idx="1">
                  <c:v>No Registrados</c:v>
                </c:pt>
              </c:strCache>
            </c:strRef>
          </c:cat>
          <c:val>
            <c:numRef>
              <c:f>Hoja1!$B$2:$B$3</c:f>
              <c:numCache>
                <c:formatCode>#,##0</c:formatCode>
                <c:ptCount val="2"/>
                <c:pt idx="0">
                  <c:v>9612679</c:v>
                </c:pt>
                <c:pt idx="1">
                  <c:v>4209307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BF0-4696-8804-566E751C5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spc="0" baseline="0">
              <a:solidFill>
                <a:srgbClr val="00848D"/>
              </a:solidFill>
              <a:latin typeface="Barlow" pitchFamily="2" charset="77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9.2723403993435247E-2"/>
          <c:y val="0.12525965215019802"/>
          <c:w val="0.7718446942378987"/>
          <c:h val="0.82441919551707543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Casas particulares</c:v>
                </c:pt>
              </c:strCache>
            </c:strRef>
          </c:tx>
          <c:spPr>
            <a:ln w="571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00848D"/>
              </a:solidFill>
              <a:ln w="571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401-434C-949F-AEDD7347DBA8}"/>
              </c:ext>
            </c:extLst>
          </c:dPt>
          <c:dPt>
            <c:idx val="1"/>
            <c:bubble3D val="0"/>
            <c:spPr>
              <a:solidFill>
                <a:schemeClr val="tx1"/>
              </a:solidFill>
              <a:ln w="571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401-434C-949F-AEDD7347DBA8}"/>
              </c:ext>
            </c:extLst>
          </c:dPt>
          <c:dLbls>
            <c:dLbl>
              <c:idx val="0"/>
              <c:layout>
                <c:manualLayout>
                  <c:x val="-0.13998899673494425"/>
                  <c:y val="0.1914688866861812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chemeClr val="bg1"/>
                        </a:solidFill>
                        <a:latin typeface="Barlow" pitchFamily="2" charset="77"/>
                        <a:ea typeface="+mn-ea"/>
                        <a:cs typeface="+mn-cs"/>
                      </a:defRPr>
                    </a:pPr>
                    <a:fld id="{7D001A77-4DD5-C44C-8EE1-8DE8837F2036}" type="CATEGORYNAME">
                      <a:rPr lang="en-US" smtClean="0">
                        <a:latin typeface="Barlow" pitchFamily="2" charset="77"/>
                      </a:rPr>
                      <a:pPr>
                        <a:defRPr sz="2800" b="1">
                          <a:solidFill>
                            <a:schemeClr val="bg1"/>
                          </a:solidFill>
                          <a:latin typeface="Barlow" pitchFamily="2" charset="77"/>
                        </a:defRPr>
                      </a:pPr>
                      <a:t>[NOMBRE DE CATEGORÍA]</a:t>
                    </a:fld>
                    <a:r>
                      <a:rPr lang="en-US" baseline="0" dirty="0">
                        <a:latin typeface="Barlow" pitchFamily="2" charset="77"/>
                      </a:rPr>
                      <a:t> </a:t>
                    </a:r>
                    <a:fld id="{59E0DB81-DE03-A547-9896-66205D0BE0CB}" type="VALUE">
                      <a:rPr lang="en-US" sz="4000" baseline="0">
                        <a:latin typeface="Barlow" pitchFamily="2" charset="77"/>
                      </a:rPr>
                      <a:pPr>
                        <a:defRPr sz="2800" b="1">
                          <a:solidFill>
                            <a:schemeClr val="bg1"/>
                          </a:solidFill>
                          <a:latin typeface="Barlow" pitchFamily="2" charset="77"/>
                        </a:defRPr>
                      </a:pPr>
                      <a:t>[VALOR]</a:t>
                    </a:fld>
                    <a:endParaRPr lang="en-US" baseline="0" dirty="0">
                      <a:latin typeface="Barlow" pitchFamily="2" charset="77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bg1"/>
                      </a:solidFill>
                      <a:latin typeface="Barlow" pitchFamily="2" charset="77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617747440273038"/>
                      <c:h val="0.3303703703703703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401-434C-949F-AEDD7347DBA8}"/>
                </c:ext>
              </c:extLst>
            </c:dLbl>
            <c:dLbl>
              <c:idx val="1"/>
              <c:layout>
                <c:manualLayout>
                  <c:x val="0.12948050648796192"/>
                  <c:y val="-8.930757490242215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chemeClr val="bg1"/>
                        </a:solidFill>
                        <a:latin typeface="Barlow" pitchFamily="2" charset="77"/>
                        <a:ea typeface="+mn-ea"/>
                        <a:cs typeface="+mn-cs"/>
                      </a:defRPr>
                    </a:pPr>
                    <a:fld id="{B55966A3-DFEE-F740-BFCE-F59B0DF3AC08}" type="CATEGORYNAME">
                      <a:rPr lang="en-US" smtClean="0">
                        <a:latin typeface="Barlow" pitchFamily="2" charset="77"/>
                      </a:rPr>
                      <a:pPr>
                        <a:defRPr sz="2800" b="1">
                          <a:solidFill>
                            <a:schemeClr val="bg1"/>
                          </a:solidFill>
                          <a:latin typeface="Barlow" pitchFamily="2" charset="77"/>
                        </a:defRPr>
                      </a:pPr>
                      <a:t>[NOMBRE DE CATEGORÍA]</a:t>
                    </a:fld>
                    <a:r>
                      <a:rPr lang="en-US" baseline="0" dirty="0">
                        <a:latin typeface="Barlow" pitchFamily="2" charset="77"/>
                      </a:rPr>
                      <a:t> </a:t>
                    </a:r>
                    <a:fld id="{0782012A-3DDC-A843-B112-8E452E04AD3E}" type="VALUE">
                      <a:rPr lang="en-US" sz="4000" baseline="0" dirty="0">
                        <a:latin typeface="Barlow" pitchFamily="2" charset="77"/>
                      </a:rPr>
                      <a:pPr>
                        <a:defRPr sz="2800" b="1">
                          <a:solidFill>
                            <a:schemeClr val="bg1"/>
                          </a:solidFill>
                          <a:latin typeface="Barlow" pitchFamily="2" charset="77"/>
                        </a:defRPr>
                      </a:pPr>
                      <a:t>[VALOR]</a:t>
                    </a:fld>
                    <a:endParaRPr lang="en-US" baseline="0" dirty="0">
                      <a:latin typeface="Barlow" pitchFamily="2" charset="77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bg1"/>
                      </a:solidFill>
                      <a:latin typeface="Barlow" pitchFamily="2" charset="77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3481228668942"/>
                      <c:h val="0.4094907407407406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401-434C-949F-AEDD7347DB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Registrados</c:v>
                </c:pt>
                <c:pt idx="1">
                  <c:v>No Registrados</c:v>
                </c:pt>
              </c:strCache>
            </c:strRef>
          </c:cat>
          <c:val>
            <c:numRef>
              <c:f>Hoja1!$B$2:$B$3</c:f>
              <c:numCache>
                <c:formatCode>#,##0</c:formatCode>
                <c:ptCount val="2"/>
                <c:pt idx="0">
                  <c:v>441906</c:v>
                </c:pt>
                <c:pt idx="1">
                  <c:v>1010791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401-434C-949F-AEDD7347DB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Barlow" pitchFamily="2" charset="77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9.2723403993435247E-2"/>
          <c:y val="0.12525965215019802"/>
          <c:w val="0.7718446942378987"/>
          <c:h val="0.82441919551707543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Independientes</c:v>
                </c:pt>
              </c:strCache>
            </c:strRef>
          </c:tx>
          <c:spPr>
            <a:ln w="571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 w="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5F0-4A1A-9901-11FC6ADE2A5C}"/>
              </c:ext>
            </c:extLst>
          </c:dPt>
          <c:dPt>
            <c:idx val="1"/>
            <c:bubble3D val="0"/>
            <c:spPr>
              <a:solidFill>
                <a:schemeClr val="tx1"/>
              </a:solidFill>
              <a:ln w="571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5F0-4A1A-9901-11FC6ADE2A5C}"/>
              </c:ext>
            </c:extLst>
          </c:dPt>
          <c:dLbls>
            <c:dLbl>
              <c:idx val="0"/>
              <c:layout>
                <c:manualLayout>
                  <c:x val="-0.14907728147791827"/>
                  <c:y val="-7.3638175301966966E-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chemeClr val="tx1"/>
                        </a:solidFill>
                        <a:latin typeface="Barlow" pitchFamily="2" charset="77"/>
                        <a:ea typeface="+mn-ea"/>
                        <a:cs typeface="+mn-cs"/>
                      </a:defRPr>
                    </a:pPr>
                    <a:fld id="{BAD62C82-B474-3A43-911E-F9F87B82ED35}" type="CATEGORYNAME">
                      <a:rPr lang="en-US" smtClean="0">
                        <a:latin typeface="Barlow" pitchFamily="2" charset="77"/>
                      </a:rPr>
                      <a:pPr>
                        <a:defRPr sz="2800" b="1">
                          <a:solidFill>
                            <a:schemeClr val="tx1"/>
                          </a:solidFill>
                          <a:latin typeface="Barlow" pitchFamily="2" charset="77"/>
                        </a:defRPr>
                      </a:pPr>
                      <a:t>[NOMBRE DE CATEGORÍA]</a:t>
                    </a:fld>
                    <a:r>
                      <a:rPr lang="en-US" baseline="0" dirty="0">
                        <a:latin typeface="Barlow" pitchFamily="2" charset="77"/>
                      </a:rPr>
                      <a:t> </a:t>
                    </a:r>
                    <a:fld id="{A26A9ED1-7D3A-B146-9A0A-C7ED66CEDB59}" type="VALUE">
                      <a:rPr lang="en-US" sz="4000" baseline="0">
                        <a:latin typeface="Barlow" pitchFamily="2" charset="77"/>
                      </a:rPr>
                      <a:pPr>
                        <a:defRPr sz="2800" b="1">
                          <a:solidFill>
                            <a:schemeClr val="tx1"/>
                          </a:solidFill>
                          <a:latin typeface="Barlow" pitchFamily="2" charset="77"/>
                        </a:defRPr>
                      </a:pPr>
                      <a:t>[VALOR]</a:t>
                    </a:fld>
                    <a:endParaRPr lang="en-US" baseline="0" dirty="0">
                      <a:latin typeface="Barlow" pitchFamily="2" charset="77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/>
                      </a:solidFill>
                      <a:latin typeface="Barlow" pitchFamily="2" charset="77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617747440273038"/>
                      <c:h val="0.3303703703703703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5F0-4A1A-9901-11FC6ADE2A5C}"/>
                </c:ext>
              </c:extLst>
            </c:dLbl>
            <c:dLbl>
              <c:idx val="1"/>
              <c:layout>
                <c:manualLayout>
                  <c:x val="8.2221425824497041E-2"/>
                  <c:y val="5.8243944303428996E-2"/>
                </c:manualLayout>
              </c:layout>
              <c:tx>
                <c:rich>
                  <a:bodyPr/>
                  <a:lstStyle/>
                  <a:p>
                    <a:fld id="{8DD7B06D-1996-9B4A-853D-3775A7A58866}" type="CATEGORYNAME">
                      <a:rPr lang="en-US" sz="2600" smtClean="0"/>
                      <a:pPr/>
                      <a:t>[NOMBRE DE CATEGORÍA]</a:t>
                    </a:fld>
                    <a:r>
                      <a:rPr lang="en-US" baseline="0" dirty="0"/>
                      <a:t> </a:t>
                    </a:r>
                    <a:fld id="{A006D691-8CFD-B244-A63C-15A6D5178F13}" type="VALUE">
                      <a:rPr lang="en-US" sz="4000" baseline="0"/>
                      <a:pPr/>
                      <a:t>[VALOR]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3481228668942"/>
                      <c:h val="0.4094907407407406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5F0-4A1A-9901-11FC6ADE2A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Barlow" pitchFamily="2" charset="77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Registrados</c:v>
                </c:pt>
                <c:pt idx="1">
                  <c:v>No Registrados</c:v>
                </c:pt>
              </c:strCache>
            </c:strRef>
          </c:cat>
          <c:val>
            <c:numRef>
              <c:f>Hoja1!$B$2:$B$3</c:f>
              <c:numCache>
                <c:formatCode>#,##0</c:formatCode>
                <c:ptCount val="2"/>
                <c:pt idx="0">
                  <c:v>2826988</c:v>
                </c:pt>
                <c:pt idx="1">
                  <c:v>3261521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5F0-4A1A-9901-11FC6ADE2A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1851991970407602E-2"/>
          <c:y val="3.8210956053349308E-2"/>
          <c:w val="0.96124574630348525"/>
          <c:h val="0.88341980808994125"/>
        </c:manualLayout>
      </c:layout>
      <c:lineChart>
        <c:grouping val="standard"/>
        <c:varyColors val="0"/>
        <c:ser>
          <c:idx val="0"/>
          <c:order val="3"/>
          <c:tx>
            <c:strRef>
              <c:f>Hoja1!$E$1</c:f>
              <c:strCache>
                <c:ptCount val="1"/>
                <c:pt idx="0">
                  <c:v>Índice de judicialidad (cada 10.000 trabajadores)</c:v>
                </c:pt>
              </c:strCache>
            </c:strRef>
          </c:tx>
          <c:spPr>
            <a:ln w="6350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E20000">
                  <a:alpha val="86667"/>
                </a:srgbClr>
              </a:solidFill>
              <a:ln w="9525">
                <a:solidFill>
                  <a:srgbClr val="ED7D31">
                    <a:lumMod val="75000"/>
                  </a:srgb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1223459042736297E-2"/>
                  <c:y val="3.96539542550330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CA0-4D19-91E0-5FE9C42808C7}"/>
                </c:ext>
              </c:extLst>
            </c:dLbl>
            <c:dLbl>
              <c:idx val="1"/>
              <c:layout>
                <c:manualLayout>
                  <c:x val="-2.1766136153665096E-2"/>
                  <c:y val="3.64274323465680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CA0-4D19-91E0-5FE9C42808C7}"/>
                </c:ext>
              </c:extLst>
            </c:dLbl>
            <c:dLbl>
              <c:idx val="2"/>
              <c:layout>
                <c:manualLayout>
                  <c:x val="-2.7344047001900827E-2"/>
                  <c:y val="3.15876494838707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CA0-4D19-91E0-5FE9C42808C7}"/>
                </c:ext>
              </c:extLst>
            </c:dLbl>
            <c:dLbl>
              <c:idx val="3"/>
              <c:layout>
                <c:manualLayout>
                  <c:x val="-2.66528425781925E-2"/>
                  <c:y val="4.61069980719627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CA0-4D19-91E0-5FE9C42808C7}"/>
                </c:ext>
              </c:extLst>
            </c:dLbl>
            <c:dLbl>
              <c:idx val="4"/>
              <c:layout>
                <c:manualLayout>
                  <c:x val="-2.7344047001900837E-2"/>
                  <c:y val="3.48141713923356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CA0-4D19-91E0-5FE9C42808C7}"/>
                </c:ext>
              </c:extLst>
            </c:dLbl>
            <c:dLbl>
              <c:idx val="5"/>
              <c:layout>
                <c:manualLayout>
                  <c:x val="-2.9254057084233055E-2"/>
                  <c:y val="3.99788929574680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CA0-4D19-91E0-5FE9C42808C7}"/>
                </c:ext>
              </c:extLst>
            </c:dLbl>
            <c:dLbl>
              <c:idx val="6"/>
              <c:layout>
                <c:manualLayout>
                  <c:x val="-1.8358389493692812E-2"/>
                  <c:y val="5.7399824751589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CA0-4D19-91E0-5FE9C42808C7}"/>
                </c:ext>
              </c:extLst>
            </c:dLbl>
            <c:dLbl>
              <c:idx val="7"/>
              <c:layout>
                <c:manualLayout>
                  <c:x val="-2.1814411612234318E-2"/>
                  <c:y val="4.93335199804274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CA0-4D19-91E0-5FE9C42808C7}"/>
                </c:ext>
              </c:extLst>
            </c:dLbl>
            <c:dLbl>
              <c:idx val="8"/>
              <c:layout>
                <c:manualLayout>
                  <c:x val="-2.1814411612234318E-2"/>
                  <c:y val="4.93335199804273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CA0-4D19-91E0-5FE9C42808C7}"/>
                </c:ext>
              </c:extLst>
            </c:dLbl>
            <c:dLbl>
              <c:idx val="10"/>
              <c:layout>
                <c:manualLayout>
                  <c:x val="-3.5624255547762627E-2"/>
                  <c:y val="-5.8129857090485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CA0-4D19-91E0-5FE9C42808C7}"/>
                </c:ext>
              </c:extLst>
            </c:dLbl>
            <c:dLbl>
              <c:idx val="11"/>
              <c:layout>
                <c:manualLayout>
                  <c:x val="-3.8499205794994204E-2"/>
                  <c:y val="-5.65165961362527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CA0-4D19-91E0-5FE9C42808C7}"/>
                </c:ext>
              </c:extLst>
            </c:dLbl>
            <c:dLbl>
              <c:idx val="12"/>
              <c:layout>
                <c:manualLayout>
                  <c:x val="-4.175914247111024E-2"/>
                  <c:y val="-5.71417029989123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CA0-4D19-91E0-5FE9C42808C7}"/>
                </c:ext>
              </c:extLst>
            </c:dLbl>
            <c:dLbl>
              <c:idx val="13"/>
              <c:layout>
                <c:manualLayout>
                  <c:x val="-3.9664248811822317E-2"/>
                  <c:y val="-4.52237694566257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CA0-4D19-91E0-5FE9C42808C7}"/>
                </c:ext>
              </c:extLst>
            </c:dLbl>
            <c:dLbl>
              <c:idx val="14"/>
              <c:layout>
                <c:manualLayout>
                  <c:x val="-2.1338514645233887E-2"/>
                  <c:y val="-4.52237694566257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CA0-4D19-91E0-5FE9C42808C7}"/>
                </c:ext>
              </c:extLst>
            </c:dLbl>
            <c:dLbl>
              <c:idx val="15"/>
              <c:layout>
                <c:manualLayout>
                  <c:x val="-1.0578040108905618E-2"/>
                  <c:y val="-4.58488763192854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CA0-4D19-91E0-5FE9C42808C7}"/>
                </c:ext>
              </c:extLst>
            </c:dLbl>
            <c:dLbl>
              <c:idx val="16"/>
              <c:layout>
                <c:manualLayout>
                  <c:x val="-2.1023009759860788E-2"/>
                  <c:y val="-5.06886591819826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CA0-4D19-91E0-5FE9C42808C7}"/>
                </c:ext>
              </c:extLst>
            </c:dLbl>
            <c:dLbl>
              <c:idx val="17"/>
              <c:layout>
                <c:manualLayout>
                  <c:x val="-2.9417660273025746E-2"/>
                  <c:y val="-7.48875734954690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CA0-4D19-91E0-5FE9C42808C7}"/>
                </c:ext>
              </c:extLst>
            </c:dLbl>
            <c:dLbl>
              <c:idx val="19"/>
              <c:layout>
                <c:manualLayout>
                  <c:x val="-3.7712113357525591E-2"/>
                  <c:y val="-6.03682249073772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CA0-4D19-91E0-5FE9C42808C7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>
                    <a:solidFill>
                      <a:srgbClr val="C00000"/>
                    </a:solidFill>
                    <a:latin typeface="Barlow" panose="00000500000000000000" pitchFamily="50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Hoja1!$A$2:$A$24</c:f>
              <c:numCache>
                <c:formatCode>General</c:formatCode>
                <c:ptCount val="23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</c:numCache>
            </c:numRef>
          </c:cat>
          <c:val>
            <c:numRef>
              <c:f>Hoja1!$E$2:$E$24</c:f>
              <c:numCache>
                <c:formatCode>_-* #,##0.0_-;\-* #,##0.0_-;_-* "-"??_-;_-@_-</c:formatCode>
                <c:ptCount val="23"/>
                <c:pt idx="0">
                  <c:v>6.3860149946614468</c:v>
                </c:pt>
                <c:pt idx="1">
                  <c:v>7.0771479933881274</c:v>
                </c:pt>
                <c:pt idx="2">
                  <c:v>11.340251025330337</c:v>
                </c:pt>
                <c:pt idx="3">
                  <c:v>17.518562363599582</c:v>
                </c:pt>
                <c:pt idx="4">
                  <c:v>23.716357756320434</c:v>
                </c:pt>
                <c:pt idx="5">
                  <c:v>35.094271238029535</c:v>
                </c:pt>
                <c:pt idx="6">
                  <c:v>52.923428678307083</c:v>
                </c:pt>
                <c:pt idx="7">
                  <c:v>68.200742308837064</c:v>
                </c:pt>
                <c:pt idx="8">
                  <c:v>69.355298371045009</c:v>
                </c:pt>
                <c:pt idx="9">
                  <c:v>74.009590696698183</c:v>
                </c:pt>
                <c:pt idx="10">
                  <c:v>89.520703159025743</c:v>
                </c:pt>
                <c:pt idx="11">
                  <c:v>98.471078269258527</c:v>
                </c:pt>
                <c:pt idx="12">
                  <c:v>110.16899390525042</c:v>
                </c:pt>
                <c:pt idx="13">
                  <c:v>132.34681054934961</c:v>
                </c:pt>
                <c:pt idx="14">
                  <c:v>134.08934784167622</c:v>
                </c:pt>
                <c:pt idx="15">
                  <c:v>81.306495841780077</c:v>
                </c:pt>
                <c:pt idx="16">
                  <c:v>69.737764160424902</c:v>
                </c:pt>
                <c:pt idx="17">
                  <c:v>46.85418862515246</c:v>
                </c:pt>
                <c:pt idx="18">
                  <c:v>82.352117773446608</c:v>
                </c:pt>
                <c:pt idx="19">
                  <c:v>93.398266311736123</c:v>
                </c:pt>
                <c:pt idx="20">
                  <c:v>114.16297916453027</c:v>
                </c:pt>
                <c:pt idx="21">
                  <c:v>123.80668605703991</c:v>
                </c:pt>
                <c:pt idx="22">
                  <c:v>132.88770943477871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2CA0-4D19-91E0-5FE9C42808C7}"/>
            </c:ext>
          </c:extLst>
        </c:ser>
        <c:ser>
          <c:idx val="1"/>
          <c:order val="4"/>
          <c:tx>
            <c:strRef>
              <c:f>Hoja1!$B$1</c:f>
              <c:strCache>
                <c:ptCount val="1"/>
                <c:pt idx="0">
                  <c:v>Índice de Incidencia global (cada 1.000 trabajadores)</c:v>
                </c:pt>
              </c:strCache>
            </c:strRef>
          </c:tx>
          <c:spPr>
            <a:ln w="63500" cap="rnd">
              <a:solidFill>
                <a:srgbClr val="9BBB59">
                  <a:lumMod val="75000"/>
                </a:srgbClr>
              </a:solidFill>
              <a:round/>
            </a:ln>
            <a:effectLst/>
          </c:spPr>
          <c:marker>
            <c:symbol val="triangle"/>
            <c:size val="12"/>
            <c:spPr>
              <a:solidFill>
                <a:srgbClr val="9BBB59">
                  <a:lumMod val="75000"/>
                </a:srgbClr>
              </a:solidFill>
              <a:ln w="9525">
                <a:solidFill>
                  <a:srgbClr val="9BBB59">
                    <a:lumMod val="75000"/>
                  </a:srgb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9260350638960594E-2"/>
                  <c:y val="-3.65570574867754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504-4781-A99C-6CBBDFA24972}"/>
                </c:ext>
              </c:extLst>
            </c:dLbl>
            <c:dLbl>
              <c:idx val="1"/>
              <c:layout>
                <c:manualLayout>
                  <c:x val="-2.6995782821504468E-2"/>
                  <c:y val="-3.13295277311936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CA0-4D19-91E0-5FE9C42808C7}"/>
                </c:ext>
              </c:extLst>
            </c:dLbl>
            <c:dLbl>
              <c:idx val="9"/>
              <c:layout>
                <c:manualLayout>
                  <c:x val="-2.6652842578192552E-2"/>
                  <c:y val="3.48141713923356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CA0-4D19-91E0-5FE9C42808C7}"/>
                </c:ext>
              </c:extLst>
            </c:dLbl>
            <c:dLbl>
              <c:idx val="10"/>
              <c:layout>
                <c:manualLayout>
                  <c:x val="-2.9417660273025746E-2"/>
                  <c:y val="3.8040693300800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CA0-4D19-91E0-5FE9C42808C7}"/>
                </c:ext>
              </c:extLst>
            </c:dLbl>
            <c:dLbl>
              <c:idx val="11"/>
              <c:layout>
                <c:manualLayout>
                  <c:x val="-3.6329704510108966E-2"/>
                  <c:y val="3.9653954255032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CA0-4D19-91E0-5FE9C42808C7}"/>
                </c:ext>
              </c:extLst>
            </c:dLbl>
            <c:dLbl>
              <c:idx val="12"/>
              <c:layout>
                <c:manualLayout>
                  <c:x val="-2.8035251425609125E-2"/>
                  <c:y val="3.48141713923356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CA0-4D19-91E0-5FE9C42808C7}"/>
                </c:ext>
              </c:extLst>
            </c:dLbl>
            <c:dLbl>
              <c:idx val="13"/>
              <c:layout>
                <c:manualLayout>
                  <c:x val="-2.7344047001900913E-2"/>
                  <c:y val="3.80406933008003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2CA0-4D19-91E0-5FE9C42808C7}"/>
                </c:ext>
              </c:extLst>
            </c:dLbl>
            <c:dLbl>
              <c:idx val="14"/>
              <c:layout>
                <c:manualLayout>
                  <c:x val="-2.8035251425609125E-2"/>
                  <c:y val="3.48141713923356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2CA0-4D19-91E0-5FE9C42808C7}"/>
                </c:ext>
              </c:extLst>
            </c:dLbl>
            <c:dLbl>
              <c:idx val="15"/>
              <c:layout>
                <c:manualLayout>
                  <c:x val="-2.8035251425609125E-2"/>
                  <c:y val="4.6106998071962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2CA0-4D19-91E0-5FE9C42808C7}"/>
                </c:ext>
              </c:extLst>
            </c:dLbl>
            <c:dLbl>
              <c:idx val="16"/>
              <c:layout>
                <c:manualLayout>
                  <c:x val="-2.9417660273025746E-2"/>
                  <c:y val="4.93335199804274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2CA0-4D19-91E0-5FE9C42808C7}"/>
                </c:ext>
              </c:extLst>
            </c:dLbl>
            <c:dLbl>
              <c:idx val="17"/>
              <c:layout>
                <c:manualLayout>
                  <c:x val="-2.7344047001900813E-2"/>
                  <c:y val="4.6106998071962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2CA0-4D19-91E0-5FE9C42808C7}"/>
                </c:ext>
              </c:extLst>
            </c:dLbl>
            <c:dLbl>
              <c:idx val="18"/>
              <c:layout>
                <c:manualLayout>
                  <c:x val="-2.1814411612234217E-2"/>
                  <c:y val="4.6106998071962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2CA0-4D19-91E0-5FE9C42808C7}"/>
                </c:ext>
              </c:extLst>
            </c:dLbl>
            <c:dLbl>
              <c:idx val="19"/>
              <c:layout>
                <c:manualLayout>
                  <c:x val="-2.7344047001900913E-2"/>
                  <c:y val="4.44937371177301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2CA0-4D19-91E0-5FE9C42808C7}"/>
                </c:ext>
              </c:extLst>
            </c:dLbl>
            <c:dLbl>
              <c:idx val="20"/>
              <c:layout>
                <c:manualLayout>
                  <c:x val="-2.6652842578192601E-2"/>
                  <c:y val="5.09467809346597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2CA0-4D19-91E0-5FE9C42808C7}"/>
                </c:ext>
              </c:extLst>
            </c:dLbl>
            <c:dLbl>
              <c:idx val="21"/>
              <c:layout>
                <c:manualLayout>
                  <c:x val="-2.8246749094154831E-2"/>
                  <c:y val="4.93335199804274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2CA0-4D19-91E0-5FE9C42808C7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>
                    <a:solidFill>
                      <a:schemeClr val="accent3">
                        <a:lumMod val="75000"/>
                      </a:schemeClr>
                    </a:solidFill>
                    <a:latin typeface="Barlow" panose="00000500000000000000" pitchFamily="50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Hoja1!$A$2:$A$24</c:f>
              <c:numCache>
                <c:formatCode>General</c:formatCode>
                <c:ptCount val="23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</c:numCache>
            </c:numRef>
          </c:cat>
          <c:val>
            <c:numRef>
              <c:f>Hoja1!$B$2:$B$24</c:f>
              <c:numCache>
                <c:formatCode>_-* #,##0.0_-;\-* #,##0.0_-;_-* "-"??_-;_-@_-</c:formatCode>
                <c:ptCount val="23"/>
                <c:pt idx="0">
                  <c:v>72.7</c:v>
                </c:pt>
                <c:pt idx="1">
                  <c:v>80.2</c:v>
                </c:pt>
                <c:pt idx="2">
                  <c:v>81.459999999999994</c:v>
                </c:pt>
                <c:pt idx="3">
                  <c:v>80.7</c:v>
                </c:pt>
                <c:pt idx="4">
                  <c:v>82.5</c:v>
                </c:pt>
                <c:pt idx="5">
                  <c:v>80.57551677078628</c:v>
                </c:pt>
                <c:pt idx="6">
                  <c:v>72.882280876018257</c:v>
                </c:pt>
                <c:pt idx="7">
                  <c:v>71.315120193218903</c:v>
                </c:pt>
                <c:pt idx="8">
                  <c:v>73.284942674891028</c:v>
                </c:pt>
                <c:pt idx="9">
                  <c:v>69.376615492022296</c:v>
                </c:pt>
                <c:pt idx="10">
                  <c:v>69.858026490229321</c:v>
                </c:pt>
                <c:pt idx="11">
                  <c:v>66.383845055420153</c:v>
                </c:pt>
                <c:pt idx="12">
                  <c:v>62.7</c:v>
                </c:pt>
                <c:pt idx="13">
                  <c:v>58.366995558052501</c:v>
                </c:pt>
                <c:pt idx="14">
                  <c:v>55.389591233093597</c:v>
                </c:pt>
                <c:pt idx="15">
                  <c:v>51.773641725462653</c:v>
                </c:pt>
                <c:pt idx="16">
                  <c:v>52.76982876820842</c:v>
                </c:pt>
                <c:pt idx="17">
                  <c:v>35.628502840804671</c:v>
                </c:pt>
                <c:pt idx="18">
                  <c:v>47.601645085778472</c:v>
                </c:pt>
                <c:pt idx="19">
                  <c:v>53.182040614362734</c:v>
                </c:pt>
                <c:pt idx="20">
                  <c:v>53.982606141756371</c:v>
                </c:pt>
                <c:pt idx="21">
                  <c:v>48.772202892006526</c:v>
                </c:pt>
                <c:pt idx="22">
                  <c:v>49.3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1-2CA0-4D19-91E0-5FE9C42808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6511616"/>
        <c:axId val="196513152"/>
        <c:extLst>
          <c:ext xmlns:c15="http://schemas.microsoft.com/office/drawing/2012/chart" uri="{02D57815-91ED-43cb-92C2-25804820EDAC}">
            <c15:filteredLineSeries>
              <c15:ser>
                <c:idx val="2"/>
                <c:order val="0"/>
                <c:tx>
                  <c:strRef>
                    <c:extLst>
                      <c:ext uri="{02D57815-91ED-43cb-92C2-25804820EDAC}">
                        <c15:formulaRef>
                          <c15:sqref>Hoja1!#REF!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Hoja1!$A$2:$A$24</c15:sqref>
                        </c15:formulaRef>
                      </c:ext>
                    </c:extLst>
                    <c:numCache>
                      <c:formatCode>General</c:formatCode>
                      <c:ptCount val="23"/>
                      <c:pt idx="0">
                        <c:v>2003</c:v>
                      </c:pt>
                      <c:pt idx="1">
                        <c:v>2004</c:v>
                      </c:pt>
                      <c:pt idx="2">
                        <c:v>2005</c:v>
                      </c:pt>
                      <c:pt idx="3">
                        <c:v>2006</c:v>
                      </c:pt>
                      <c:pt idx="4">
                        <c:v>2007</c:v>
                      </c:pt>
                      <c:pt idx="5">
                        <c:v>2008</c:v>
                      </c:pt>
                      <c:pt idx="6">
                        <c:v>2009</c:v>
                      </c:pt>
                      <c:pt idx="7">
                        <c:v>2010</c:v>
                      </c:pt>
                      <c:pt idx="8">
                        <c:v>2011</c:v>
                      </c:pt>
                      <c:pt idx="9">
                        <c:v>2012</c:v>
                      </c:pt>
                      <c:pt idx="10">
                        <c:v>2013</c:v>
                      </c:pt>
                      <c:pt idx="11">
                        <c:v>2014</c:v>
                      </c:pt>
                      <c:pt idx="12">
                        <c:v>2015</c:v>
                      </c:pt>
                      <c:pt idx="13">
                        <c:v>2016</c:v>
                      </c:pt>
                      <c:pt idx="14">
                        <c:v>2017</c:v>
                      </c:pt>
                      <c:pt idx="15">
                        <c:v>2018</c:v>
                      </c:pt>
                      <c:pt idx="16">
                        <c:v>2019</c:v>
                      </c:pt>
                      <c:pt idx="17">
                        <c:v>2020</c:v>
                      </c:pt>
                      <c:pt idx="18">
                        <c:v>2021</c:v>
                      </c:pt>
                      <c:pt idx="19">
                        <c:v>2022</c:v>
                      </c:pt>
                      <c:pt idx="20">
                        <c:v>2023</c:v>
                      </c:pt>
                      <c:pt idx="21">
                        <c:v>2024</c:v>
                      </c:pt>
                      <c:pt idx="22">
                        <c:v>2025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Hoja1!#REF!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22-2CA0-4D19-91E0-5FE9C42808C7}"/>
                  </c:ext>
                </c:extLst>
              </c15:ser>
            </c15:filteredLineSeries>
            <c15:filteredLineSeries>
              <c15:ser>
                <c:idx val="3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Hoja1!$C$1</c15:sqref>
                        </c15:formulaRef>
                      </c:ext>
                    </c:extLst>
                    <c:strCache>
                      <c:ptCount val="1"/>
                      <c:pt idx="0">
                        <c:v>Juicios totales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Hoja1!$A$2:$A$24</c15:sqref>
                        </c15:formulaRef>
                      </c:ext>
                    </c:extLst>
                    <c:numCache>
                      <c:formatCode>General</c:formatCode>
                      <c:ptCount val="23"/>
                      <c:pt idx="0">
                        <c:v>2003</c:v>
                      </c:pt>
                      <c:pt idx="1">
                        <c:v>2004</c:v>
                      </c:pt>
                      <c:pt idx="2">
                        <c:v>2005</c:v>
                      </c:pt>
                      <c:pt idx="3">
                        <c:v>2006</c:v>
                      </c:pt>
                      <c:pt idx="4">
                        <c:v>2007</c:v>
                      </c:pt>
                      <c:pt idx="5">
                        <c:v>2008</c:v>
                      </c:pt>
                      <c:pt idx="6">
                        <c:v>2009</c:v>
                      </c:pt>
                      <c:pt idx="7">
                        <c:v>2010</c:v>
                      </c:pt>
                      <c:pt idx="8">
                        <c:v>2011</c:v>
                      </c:pt>
                      <c:pt idx="9">
                        <c:v>2012</c:v>
                      </c:pt>
                      <c:pt idx="10">
                        <c:v>2013</c:v>
                      </c:pt>
                      <c:pt idx="11">
                        <c:v>2014</c:v>
                      </c:pt>
                      <c:pt idx="12">
                        <c:v>2015</c:v>
                      </c:pt>
                      <c:pt idx="13">
                        <c:v>2016</c:v>
                      </c:pt>
                      <c:pt idx="14">
                        <c:v>2017</c:v>
                      </c:pt>
                      <c:pt idx="15">
                        <c:v>2018</c:v>
                      </c:pt>
                      <c:pt idx="16">
                        <c:v>2019</c:v>
                      </c:pt>
                      <c:pt idx="17">
                        <c:v>2020</c:v>
                      </c:pt>
                      <c:pt idx="18">
                        <c:v>2021</c:v>
                      </c:pt>
                      <c:pt idx="19">
                        <c:v>2022</c:v>
                      </c:pt>
                      <c:pt idx="20">
                        <c:v>2023</c:v>
                      </c:pt>
                      <c:pt idx="21">
                        <c:v>2024</c:v>
                      </c:pt>
                      <c:pt idx="22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Hoja1!$C$6:$C$29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24"/>
                      <c:pt idx="0">
                        <c:v>17232</c:v>
                      </c:pt>
                      <c:pt idx="1">
                        <c:v>27170</c:v>
                      </c:pt>
                      <c:pt idx="2">
                        <c:v>41538</c:v>
                      </c:pt>
                      <c:pt idx="3">
                        <c:v>54335</c:v>
                      </c:pt>
                      <c:pt idx="4">
                        <c:v>57646</c:v>
                      </c:pt>
                      <c:pt idx="5">
                        <c:v>64093</c:v>
                      </c:pt>
                      <c:pt idx="6">
                        <c:v>78518</c:v>
                      </c:pt>
                      <c:pt idx="7">
                        <c:v>88567</c:v>
                      </c:pt>
                      <c:pt idx="8">
                        <c:v>106021</c:v>
                      </c:pt>
                      <c:pt idx="9">
                        <c:v>127503</c:v>
                      </c:pt>
                      <c:pt idx="10">
                        <c:v>130678.80427531411</c:v>
                      </c:pt>
                      <c:pt idx="11">
                        <c:v>80038</c:v>
                      </c:pt>
                      <c:pt idx="12">
                        <c:v>67898</c:v>
                      </c:pt>
                      <c:pt idx="13">
                        <c:v>44586</c:v>
                      </c:pt>
                      <c:pt idx="14">
                        <c:v>79129</c:v>
                      </c:pt>
                      <c:pt idx="15">
                        <c:v>93660.395551009977</c:v>
                      </c:pt>
                      <c:pt idx="16">
                        <c:v>117856.48261314241</c:v>
                      </c:pt>
                      <c:pt idx="17">
                        <c:v>126055</c:v>
                      </c:pt>
                      <c:pt idx="18">
                        <c:v>134141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3-2CA0-4D19-91E0-5FE9C42808C7}"/>
                  </c:ext>
                </c:extLst>
              </c15:ser>
            </c15:filteredLineSeries>
            <c15:filteredLineSeries>
              <c15:ser>
                <c:idx val="4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Hoja1!$D$1</c15:sqref>
                        </c15:formulaRef>
                      </c:ext>
                    </c:extLst>
                    <c:strCache>
                      <c:ptCount val="1"/>
                      <c:pt idx="0">
                        <c:v>Trabajadores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Hoja1!$A$2:$A$24</c15:sqref>
                        </c15:formulaRef>
                      </c:ext>
                    </c:extLst>
                    <c:numCache>
                      <c:formatCode>General</c:formatCode>
                      <c:ptCount val="23"/>
                      <c:pt idx="0">
                        <c:v>2003</c:v>
                      </c:pt>
                      <c:pt idx="1">
                        <c:v>2004</c:v>
                      </c:pt>
                      <c:pt idx="2">
                        <c:v>2005</c:v>
                      </c:pt>
                      <c:pt idx="3">
                        <c:v>2006</c:v>
                      </c:pt>
                      <c:pt idx="4">
                        <c:v>2007</c:v>
                      </c:pt>
                      <c:pt idx="5">
                        <c:v>2008</c:v>
                      </c:pt>
                      <c:pt idx="6">
                        <c:v>2009</c:v>
                      </c:pt>
                      <c:pt idx="7">
                        <c:v>2010</c:v>
                      </c:pt>
                      <c:pt idx="8">
                        <c:v>2011</c:v>
                      </c:pt>
                      <c:pt idx="9">
                        <c:v>2012</c:v>
                      </c:pt>
                      <c:pt idx="10">
                        <c:v>2013</c:v>
                      </c:pt>
                      <c:pt idx="11">
                        <c:v>2014</c:v>
                      </c:pt>
                      <c:pt idx="12">
                        <c:v>2015</c:v>
                      </c:pt>
                      <c:pt idx="13">
                        <c:v>2016</c:v>
                      </c:pt>
                      <c:pt idx="14">
                        <c:v>2017</c:v>
                      </c:pt>
                      <c:pt idx="15">
                        <c:v>2018</c:v>
                      </c:pt>
                      <c:pt idx="16">
                        <c:v>2019</c:v>
                      </c:pt>
                      <c:pt idx="17">
                        <c:v>2020</c:v>
                      </c:pt>
                      <c:pt idx="18">
                        <c:v>2021</c:v>
                      </c:pt>
                      <c:pt idx="19">
                        <c:v>2022</c:v>
                      </c:pt>
                      <c:pt idx="20">
                        <c:v>2023</c:v>
                      </c:pt>
                      <c:pt idx="21">
                        <c:v>2024</c:v>
                      </c:pt>
                      <c:pt idx="22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Hoja1!$D$6:$D$29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24"/>
                      <c:pt idx="0">
                        <c:v>7265871.166666667</c:v>
                      </c:pt>
                      <c:pt idx="1">
                        <c:v>7742004.333333333</c:v>
                      </c:pt>
                      <c:pt idx="2">
                        <c:v>7848697.833333333</c:v>
                      </c:pt>
                      <c:pt idx="3">
                        <c:v>7966922.083333333</c:v>
                      </c:pt>
                      <c:pt idx="4">
                        <c:v>8311693.75</c:v>
                      </c:pt>
                      <c:pt idx="5">
                        <c:v>8660093.833333334</c:v>
                      </c:pt>
                      <c:pt idx="6">
                        <c:v>8770932</c:v>
                      </c:pt>
                      <c:pt idx="7">
                        <c:v>8994214.5</c:v>
                      </c:pt>
                      <c:pt idx="8">
                        <c:v>9623488.083333334</c:v>
                      </c:pt>
                      <c:pt idx="9">
                        <c:v>9634006.25</c:v>
                      </c:pt>
                      <c:pt idx="10">
                        <c:v>9745651.416666666</c:v>
                      </c:pt>
                      <c:pt idx="11">
                        <c:v>9843985.916666666</c:v>
                      </c:pt>
                      <c:pt idx="12">
                        <c:v>9736188.25</c:v>
                      </c:pt>
                      <c:pt idx="13">
                        <c:v>9515904.833333334</c:v>
                      </c:pt>
                      <c:pt idx="14">
                        <c:v>9608617.5</c:v>
                      </c:pt>
                      <c:pt idx="15">
                        <c:v>10028065.75</c:v>
                      </c:pt>
                      <c:pt idx="16">
                        <c:v>10323529</c:v>
                      </c:pt>
                      <c:pt idx="17">
                        <c:v>10181598.75</c:v>
                      </c:pt>
                      <c:pt idx="18">
                        <c:v>10094312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4-2CA0-4D19-91E0-5FE9C42808C7}"/>
                  </c:ext>
                </c:extLst>
              </c15:ser>
            </c15:filteredLineSeries>
          </c:ext>
        </c:extLst>
      </c:lineChart>
      <c:catAx>
        <c:axId val="196511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Barlow Light" panose="00000400000000000000" pitchFamily="2" charset="0"/>
                <a:ea typeface="+mn-ea"/>
                <a:cs typeface="+mn-cs"/>
              </a:defRPr>
            </a:pPr>
            <a:endParaRPr lang="en-US"/>
          </a:p>
        </c:txPr>
        <c:crossAx val="196513152"/>
        <c:crosses val="autoZero"/>
        <c:auto val="1"/>
        <c:lblAlgn val="ctr"/>
        <c:lblOffset val="100"/>
        <c:noMultiLvlLbl val="0"/>
      </c:catAx>
      <c:valAx>
        <c:axId val="196513152"/>
        <c:scaling>
          <c:orientation val="minMax"/>
          <c:max val="15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196511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/>
          <a:lstStyle/>
          <a:p>
            <a:pPr>
              <a:defRPr sz="2800">
                <a:solidFill>
                  <a:srgbClr val="C00000"/>
                </a:solidFill>
                <a:latin typeface="Barlow" panose="00000500000000000000" pitchFamily="50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800">
                <a:solidFill>
                  <a:schemeClr val="accent3">
                    <a:lumMod val="75000"/>
                  </a:schemeClr>
                </a:solidFill>
                <a:latin typeface="Barlow" panose="00000500000000000000" pitchFamily="50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6.9564815034669635E-4"/>
          <c:w val="0.52431024310063301"/>
          <c:h val="0.15341466916342725"/>
        </c:manualLayout>
      </c:layout>
      <c:overlay val="0"/>
      <c:txPr>
        <a:bodyPr/>
        <a:lstStyle/>
        <a:p>
          <a:pPr>
            <a:defRPr sz="2800">
              <a:solidFill>
                <a:schemeClr val="tx1">
                  <a:lumMod val="65000"/>
                  <a:lumOff val="35000"/>
                </a:schemeClr>
              </a:solidFill>
              <a:latin typeface="Barlow" panose="00000500000000000000" pitchFamily="50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s-AR" sz="3600" b="1" i="0" u="none" strike="noStrike" kern="1200" spc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r>
              <a:rPr lang="es-AR" sz="3600" b="1" i="0" u="none" strike="noStrike" kern="1200" spc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50" charset="0"/>
                <a:ea typeface="+mn-ea"/>
                <a:cs typeface="+mn-cs"/>
              </a:rPr>
              <a:t>ÍNDICE DE FALLECIDOS</a:t>
            </a:r>
          </a:p>
          <a:p>
            <a:pPr>
              <a:defRPr lang="es-AR" sz="3600" b="1" i="0" u="none" strike="noStrike" kern="1200" spc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r>
              <a:rPr lang="es-AR" sz="3000" b="1" i="0" u="none" strike="noStrike" kern="1200" spc="0" baseline="0" dirty="0">
                <a:solidFill>
                  <a:schemeClr val="bg1">
                    <a:lumMod val="50000"/>
                  </a:schemeClr>
                </a:solidFill>
                <a:latin typeface="Barlow Light" panose="00000400000000000000" pitchFamily="2" charset="0"/>
                <a:ea typeface="+mn-ea"/>
                <a:cs typeface="+mn-cs"/>
              </a:rPr>
              <a:t>(fallecimientos por cada millón de trabajadores cubiertos)</a:t>
            </a:r>
          </a:p>
        </c:rich>
      </c:tx>
      <c:layout>
        <c:manualLayout>
          <c:xMode val="edge"/>
          <c:yMode val="edge"/>
          <c:x val="0.27073896213955462"/>
          <c:y val="6.539116704353832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0320579581542469"/>
          <c:y val="0.16842548453395922"/>
          <c:w val="0.64793539824117563"/>
          <c:h val="0.6572753036784676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Hoja1!$A$2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F00"/>
            </a:solidFill>
            <a:ln w="50800" cap="rnd">
              <a:noFill/>
              <a:round/>
            </a:ln>
            <a:effectLst>
              <a:innerShdw blurRad="673100">
                <a:prstClr val="black">
                  <a:alpha val="49000"/>
                </a:prstClr>
              </a:innerShdw>
            </a:effectLst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rgbClr val="3C6090"/>
                  </a:gs>
                  <a:gs pos="100000">
                    <a:srgbClr val="6F91CB"/>
                  </a:gs>
                </a:gsLst>
                <a:lin ang="5400000" scaled="1"/>
              </a:gradFill>
              <a:ln w="50800" cap="rnd">
                <a:noFill/>
                <a:round/>
              </a:ln>
              <a:effectLst>
                <a:innerShdw blurRad="673100">
                  <a:prstClr val="black">
                    <a:alpha val="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0F2A-455E-9B47-C2B374236C19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0">
                    <a:srgbClr val="D67029"/>
                  </a:gs>
                  <a:gs pos="100000">
                    <a:srgbClr val="EDA33A"/>
                  </a:gs>
                </a:gsLst>
                <a:lin ang="5400000" scaled="1"/>
              </a:gradFill>
              <a:ln w="50800" cap="rnd">
                <a:noFill/>
                <a:round/>
              </a:ln>
              <a:effectLst>
                <a:innerShdw blurRad="673100">
                  <a:prstClr val="black">
                    <a:alpha val="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0F2A-455E-9B47-C2B374236C19}"/>
              </c:ext>
            </c:extLst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AE292C"/>
                  </a:gs>
                  <a:gs pos="100000">
                    <a:srgbClr val="D80027"/>
                  </a:gs>
                </a:gsLst>
                <a:lin ang="5400000" scaled="1"/>
              </a:gradFill>
              <a:ln w="50800" cap="rnd">
                <a:noFill/>
                <a:round/>
              </a:ln>
              <a:effectLst>
                <a:innerShdw blurRad="673100">
                  <a:prstClr val="black">
                    <a:alpha val="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0F2A-455E-9B47-C2B374236C19}"/>
              </c:ext>
            </c:extLst>
          </c:dPt>
          <c:dLbls>
            <c:dLbl>
              <c:idx val="0"/>
              <c:layout>
                <c:manualLayout>
                  <c:x val="0"/>
                  <c:y val="0.15257938976825605"/>
                </c:manualLayout>
              </c:layout>
              <c:tx>
                <c:rich>
                  <a:bodyPr/>
                  <a:lstStyle/>
                  <a:p>
                    <a:fld id="{9C04173D-D850-4803-B273-92461E9FF317}" type="VALUE">
                      <a:rPr lang="en-US" sz="6600" b="1" i="0" u="none" strike="noStrike" kern="1200" baseline="0" smtClean="0">
                        <a:solidFill>
                          <a:schemeClr val="bg1"/>
                        </a:solidFill>
                        <a:latin typeface="Barlow" panose="00000500000000000000" pitchFamily="50" charset="0"/>
                        <a:ea typeface="+mn-ea"/>
                        <a:cs typeface="+mn-cs"/>
                      </a:rPr>
                      <a:pPr/>
                      <a:t>[VALOR]</a:t>
                    </a:fld>
                    <a:endParaRPr lang="es-A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F2A-455E-9B47-C2B374236C19}"/>
                </c:ext>
              </c:extLst>
            </c:dLbl>
            <c:dLbl>
              <c:idx val="1"/>
              <c:layout>
                <c:manualLayout>
                  <c:x val="0"/>
                  <c:y val="0.148492441828034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F2A-455E-9B47-C2B374236C19}"/>
                </c:ext>
              </c:extLst>
            </c:dLbl>
            <c:dLbl>
              <c:idx val="2"/>
              <c:layout>
                <c:manualLayout>
                  <c:x val="0"/>
                  <c:y val="0.136231598007371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F2A-455E-9B47-C2B374236C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6600" b="1">
                    <a:solidFill>
                      <a:schemeClr val="bg1"/>
                    </a:solidFill>
                    <a:latin typeface="Barlow" panose="00000500000000000000" pitchFamily="50" charset="0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Hoja1!$B$1:$D$1</c:f>
              <c:strCache>
                <c:ptCount val="3"/>
                <c:pt idx="0">
                  <c:v>ARGENTINA - IF ATEP</c:v>
                </c:pt>
                <c:pt idx="1">
                  <c:v>ESPAÑA - IF AT</c:v>
                </c:pt>
                <c:pt idx="2">
                  <c:v>CHILE  - IF AT</c:v>
                </c:pt>
              </c:strCache>
            </c:strRef>
          </c:cat>
          <c:val>
            <c:numRef>
              <c:f>Hoja1!$B$2:$D$2</c:f>
              <c:numCache>
                <c:formatCode>General</c:formatCode>
                <c:ptCount val="3"/>
                <c:pt idx="0" formatCode="0.0">
                  <c:v>30.2</c:v>
                </c:pt>
                <c:pt idx="1">
                  <c:v>35.700000000000003</c:v>
                </c:pt>
                <c:pt idx="2" formatCode="0.0">
                  <c:v>21.2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F2A-455E-9B47-C2B374236C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93754624"/>
        <c:axId val="193756160"/>
      </c:barChart>
      <c:catAx>
        <c:axId val="193754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rlow Light" panose="00000400000000000000" pitchFamily="2" charset="0"/>
                <a:ea typeface="+mn-ea"/>
                <a:cs typeface="+mn-cs"/>
              </a:defRPr>
            </a:pPr>
            <a:endParaRPr lang="es-AR"/>
          </a:p>
        </c:txPr>
        <c:crossAx val="193756160"/>
        <c:crosses val="autoZero"/>
        <c:auto val="1"/>
        <c:lblAlgn val="ctr"/>
        <c:lblOffset val="100"/>
        <c:noMultiLvlLbl val="0"/>
      </c:catAx>
      <c:valAx>
        <c:axId val="193756160"/>
        <c:scaling>
          <c:orientation val="minMax"/>
        </c:scaling>
        <c:delete val="1"/>
        <c:axPos val="l"/>
        <c:numFmt formatCode="#,##0" sourceLinked="0"/>
        <c:majorTickMark val="out"/>
        <c:minorTickMark val="none"/>
        <c:tickLblPos val="nextTo"/>
        <c:crossAx val="193754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8722725871198964E-2"/>
          <c:y val="1.885697316559581E-2"/>
          <c:w val="0.94059813297268591"/>
          <c:h val="0.86250573889015236"/>
        </c:manualLayout>
      </c:layout>
      <c:lineChart>
        <c:grouping val="standard"/>
        <c:varyColors val="0"/>
        <c:ser>
          <c:idx val="0"/>
          <c:order val="3"/>
          <c:tx>
            <c:strRef>
              <c:f>Hoja1!$B$1</c:f>
              <c:strCache>
                <c:ptCount val="1"/>
                <c:pt idx="0">
                  <c:v>Argentina</c:v>
                </c:pt>
              </c:strCache>
            </c:strRef>
          </c:tx>
          <c:spPr>
            <a:ln w="50800" cap="rnd">
              <a:solidFill>
                <a:srgbClr val="6F91CB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2E7C91">
                  <a:alpha val="86667"/>
                </a:srgbClr>
              </a:solidFill>
              <a:ln w="50800">
                <a:noFill/>
              </a:ln>
              <a:effectLst/>
            </c:spPr>
          </c:marker>
          <c:dLbls>
            <c:dLbl>
              <c:idx val="1"/>
              <c:layout>
                <c:manualLayout>
                  <c:x val="-3.9214321372238653E-2"/>
                  <c:y val="-5.23019201362151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038-4BE5-8FBD-375DA96A2BA3}"/>
                </c:ext>
              </c:extLst>
            </c:dLbl>
            <c:dLbl>
              <c:idx val="2"/>
              <c:layout>
                <c:manualLayout>
                  <c:x val="-1.6933474429051933E-2"/>
                  <c:y val="-3.83626469053146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038-4BE5-8FBD-375DA96A2BA3}"/>
                </c:ext>
              </c:extLst>
            </c:dLbl>
            <c:dLbl>
              <c:idx val="3"/>
              <c:layout>
                <c:manualLayout>
                  <c:x val="-1.0170180280321531E-2"/>
                  <c:y val="-3.64282436153555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038-4BE5-8FBD-375DA96A2BA3}"/>
                </c:ext>
              </c:extLst>
            </c:dLbl>
            <c:dLbl>
              <c:idx val="5"/>
              <c:layout>
                <c:manualLayout>
                  <c:x val="-3.4783672161500218E-2"/>
                  <c:y val="-4.71371985710827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038-4BE5-8FBD-375DA96A2BA3}"/>
                </c:ext>
              </c:extLst>
            </c:dLbl>
            <c:dLbl>
              <c:idx val="10"/>
              <c:layout>
                <c:manualLayout>
                  <c:x val="-1.6937078940757407E-2"/>
                  <c:y val="-5.32900742277879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038-4BE5-8FBD-375DA96A2BA3}"/>
                </c:ext>
              </c:extLst>
            </c:dLbl>
            <c:dLbl>
              <c:idx val="12"/>
              <c:layout>
                <c:manualLayout>
                  <c:x val="-3.2749305300531058E-2"/>
                  <c:y val="-8.07155104497390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038-4BE5-8FBD-375DA96A2BA3}"/>
                </c:ext>
              </c:extLst>
            </c:dLbl>
            <c:dLbl>
              <c:idx val="13"/>
              <c:layout>
                <c:manualLayout>
                  <c:x val="-4.8482470528505836E-2"/>
                  <c:y val="-4.8450291365090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038-4BE5-8FBD-375DA96A2BA3}"/>
                </c:ext>
              </c:extLst>
            </c:dLbl>
            <c:dLbl>
              <c:idx val="14"/>
              <c:layout>
                <c:manualLayout>
                  <c:x val="-4.4860033216994159E-2"/>
                  <c:y val="-4.90753982277502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038-4BE5-8FBD-375DA96A2BA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 b="1">
                    <a:solidFill>
                      <a:srgbClr val="6F91CB"/>
                    </a:solidFill>
                    <a:latin typeface="Barlow" panose="00000500000000000000" pitchFamily="50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Hoja1!$A$2:$A$12</c:f>
              <c:numCache>
                <c:formatCode>General</c:formatCod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numCache>
            </c:numRef>
          </c:cat>
          <c:val>
            <c:numRef>
              <c:f>Hoja1!$B$2:$B$12</c:f>
              <c:numCache>
                <c:formatCode>#,##0.0</c:formatCode>
                <c:ptCount val="11"/>
                <c:pt idx="0">
                  <c:v>110.16899390525042</c:v>
                </c:pt>
                <c:pt idx="1">
                  <c:v>132.34681054934961</c:v>
                </c:pt>
                <c:pt idx="2">
                  <c:v>134.08934784167619</c:v>
                </c:pt>
                <c:pt idx="3">
                  <c:v>81.29155555302772</c:v>
                </c:pt>
                <c:pt idx="4">
                  <c:v>69.737632059113736</c:v>
                </c:pt>
                <c:pt idx="5">
                  <c:v>46.854243587734999</c:v>
                </c:pt>
                <c:pt idx="6">
                  <c:v>82.352404273613416</c:v>
                </c:pt>
                <c:pt idx="7">
                  <c:v>93.398266311736123</c:v>
                </c:pt>
                <c:pt idx="8">
                  <c:v>114.2</c:v>
                </c:pt>
                <c:pt idx="9">
                  <c:v>123.80686289244568</c:v>
                </c:pt>
                <c:pt idx="10">
                  <c:v>132.88724908063449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7038-4BE5-8FBD-375DA96A2BA3}"/>
            </c:ext>
          </c:extLst>
        </c:ser>
        <c:ser>
          <c:idx val="4"/>
          <c:order val="4"/>
          <c:tx>
            <c:strRef>
              <c:f>Hoja1!$C$1</c:f>
              <c:strCache>
                <c:ptCount val="1"/>
                <c:pt idx="0">
                  <c:v>España</c:v>
                </c:pt>
              </c:strCache>
            </c:strRef>
          </c:tx>
          <c:spPr>
            <a:ln w="50800" cap="rnd">
              <a:solidFill>
                <a:srgbClr val="EDA834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rgbClr val="FFC000"/>
              </a:solidFill>
              <a:ln w="9525">
                <a:noFill/>
              </a:ln>
              <a:effectLst/>
            </c:spPr>
          </c:marker>
          <c:dPt>
            <c:idx val="7"/>
            <c:marker>
              <c:spPr>
                <a:solidFill>
                  <a:srgbClr val="FFC000"/>
                </a:solidFill>
                <a:ln w="50800">
                  <a:solidFill>
                    <a:srgbClr val="FFC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7038-4BE5-8FBD-375DA96A2BA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200" b="1" baseline="0">
                    <a:solidFill>
                      <a:srgbClr val="EDA834"/>
                    </a:solidFill>
                    <a:latin typeface="Barlow" panose="00000500000000000000" pitchFamily="50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Hoja1!$A$2:$A$12</c:f>
              <c:numCache>
                <c:formatCode>General</c:formatCod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numCache>
            </c:numRef>
          </c:cat>
          <c:val>
            <c:numRef>
              <c:f>Hoja1!$C$2:$C$11</c:f>
              <c:numCache>
                <c:formatCode>0.0</c:formatCode>
                <c:ptCount val="10"/>
                <c:pt idx="0">
                  <c:v>10.553986954027275</c:v>
                </c:pt>
                <c:pt idx="1">
                  <c:v>10.708677629168754</c:v>
                </c:pt>
                <c:pt idx="2">
                  <c:v>11.549171033474011</c:v>
                </c:pt>
                <c:pt idx="3">
                  <c:v>11.313523519622729</c:v>
                </c:pt>
                <c:pt idx="4">
                  <c:v>11.122915968864293</c:v>
                </c:pt>
                <c:pt idx="5">
                  <c:v>10.241302747704564</c:v>
                </c:pt>
                <c:pt idx="6">
                  <c:v>12.045681273422531</c:v>
                </c:pt>
                <c:pt idx="7">
                  <c:v>9.4844989771384576</c:v>
                </c:pt>
                <c:pt idx="8">
                  <c:v>8.5</c:v>
                </c:pt>
              </c:numCache>
              <c:extLst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A-7038-4BE5-8FBD-375DA96A2BA3}"/>
            </c:ext>
          </c:extLst>
        </c:ser>
        <c:ser>
          <c:idx val="5"/>
          <c:order val="5"/>
          <c:tx>
            <c:strRef>
              <c:f>Hoja1!$D$1</c:f>
              <c:strCache>
                <c:ptCount val="1"/>
                <c:pt idx="0">
                  <c:v>Chile</c:v>
                </c:pt>
              </c:strCache>
            </c:strRef>
          </c:tx>
          <c:spPr>
            <a:ln w="50800">
              <a:solidFill>
                <a:srgbClr val="C00000"/>
              </a:solidFill>
            </a:ln>
          </c:spPr>
          <c:marker>
            <c:symbol val="triangle"/>
            <c:size val="10"/>
            <c:spPr>
              <a:solidFill>
                <a:srgbClr val="C00000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2.1402996665848759E-2"/>
                  <c:y val="3.21425678959018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038-4BE5-8FBD-375DA96A2BA3}"/>
                </c:ext>
              </c:extLst>
            </c:dLbl>
            <c:dLbl>
              <c:idx val="1"/>
              <c:layout>
                <c:manualLayout>
                  <c:x val="-1.78784755410616E-2"/>
                  <c:y val="3.21425678959019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038-4BE5-8FBD-375DA96A2BA3}"/>
                </c:ext>
              </c:extLst>
            </c:dLbl>
            <c:dLbl>
              <c:idx val="2"/>
              <c:layout>
                <c:manualLayout>
                  <c:x val="-2.1855366726539011E-2"/>
                  <c:y val="3.21425678959018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038-4BE5-8FBD-375DA96A2BA3}"/>
                </c:ext>
              </c:extLst>
            </c:dLbl>
            <c:dLbl>
              <c:idx val="3"/>
              <c:layout>
                <c:manualLayout>
                  <c:x val="-2.21499512587966E-2"/>
                  <c:y val="3.21425678959020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038-4BE5-8FBD-375DA96A2BA3}"/>
                </c:ext>
              </c:extLst>
            </c:dLbl>
            <c:dLbl>
              <c:idx val="5"/>
              <c:layout>
                <c:manualLayout>
                  <c:x val="-2.3233629116306602E-2"/>
                  <c:y val="2.64283336032971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038-4BE5-8FBD-375DA96A2BA3}"/>
                </c:ext>
              </c:extLst>
            </c:dLbl>
            <c:dLbl>
              <c:idx val="6"/>
              <c:layout>
                <c:manualLayout>
                  <c:x val="-2.2539251290270863E-2"/>
                  <c:y val="2.9285450749599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038-4BE5-8FBD-375DA96A2BA3}"/>
                </c:ext>
              </c:extLst>
            </c:dLbl>
            <c:dLbl>
              <c:idx val="7"/>
              <c:layout>
                <c:manualLayout>
                  <c:x val="-2.2525223455401557E-2"/>
                  <c:y val="3.21425678959019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038-4BE5-8FBD-375DA96A2BA3}"/>
                </c:ext>
              </c:extLst>
            </c:dLbl>
            <c:dLbl>
              <c:idx val="8"/>
              <c:layout>
                <c:manualLayout>
                  <c:x val="-2.2567306960009682E-2"/>
                  <c:y val="2.9285450749599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038-4BE5-8FBD-375DA96A2B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200" b="1">
                    <a:solidFill>
                      <a:srgbClr val="C00000"/>
                    </a:solidFill>
                    <a:latin typeface="Barlow" panose="00000500000000000000" pitchFamily="50" charset="0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Hoja1!$A$2:$A$12</c:f>
              <c:numCache>
                <c:formatCode>General</c:formatCod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numCache>
            </c:numRef>
          </c:cat>
          <c:val>
            <c:numRef>
              <c:f>Hoja1!$D$2:$D$11</c:f>
              <c:numCache>
                <c:formatCode>0.0</c:formatCode>
                <c:ptCount val="10"/>
                <c:pt idx="0">
                  <c:v>3.7340770561945837</c:v>
                </c:pt>
                <c:pt idx="1">
                  <c:v>4.6666663180177075</c:v>
                </c:pt>
                <c:pt idx="2">
                  <c:v>5.3137696670135188</c:v>
                </c:pt>
                <c:pt idx="3">
                  <c:v>5.9941768046320902</c:v>
                </c:pt>
                <c:pt idx="4">
                  <c:v>5.4168427127864884</c:v>
                </c:pt>
                <c:pt idx="5">
                  <c:v>4.4079513223168076</c:v>
                </c:pt>
                <c:pt idx="6">
                  <c:v>4.5315336519006815</c:v>
                </c:pt>
                <c:pt idx="7">
                  <c:v>5.5913663953864958</c:v>
                </c:pt>
                <c:pt idx="8">
                  <c:v>5.8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13-7038-4BE5-8FBD-375DA96A2B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4402944"/>
        <c:axId val="194417024"/>
        <c:extLst>
          <c:ext xmlns:c15="http://schemas.microsoft.com/office/drawing/2012/chart" uri="{02D57815-91ED-43cb-92C2-25804820EDAC}">
            <c15:filteredLine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Hoja1!#REF!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50800" cap="rnd">
                    <a:solidFill>
                      <a:srgbClr val="26BBE3"/>
                    </a:solidFill>
                    <a:round/>
                  </a:ln>
                  <a:effectLst/>
                </c:spPr>
                <c:marker>
                  <c:symbol val="circle"/>
                  <c:size val="12"/>
                  <c:spPr>
                    <a:solidFill>
                      <a:srgbClr val="589192"/>
                    </a:solidFill>
                    <a:ln w="9525">
                      <a:solidFill>
                        <a:schemeClr val="accent1">
                          <a:lumMod val="75000"/>
                        </a:schemeClr>
                      </a:solidFill>
                    </a:ln>
                    <a:effectLst/>
                  </c:spPr>
                </c:marker>
                <c:dLbls>
                  <c:dLbl>
                    <c:idx val="1"/>
                    <c:layout>
                      <c:manualLayout>
                        <c:x val="-3.2026945754159736E-2"/>
                        <c:y val="-3.9395832502355739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4-7038-4BE5-8FBD-375DA96A2BA3}"/>
                      </c:ext>
                    </c:extLst>
                  </c:dLbl>
                  <c:dLbl>
                    <c:idx val="3"/>
                    <c:layout>
                      <c:manualLayout>
                        <c:x val="-2.6277045259696603E-2"/>
                        <c:y val="-4.2622354410820525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5-7038-4BE5-8FBD-375DA96A2BA3}"/>
                      </c:ext>
                    </c:extLst>
                  </c:dLbl>
                  <c:dLbl>
                    <c:idx val="4"/>
                    <c:layout>
                      <c:manualLayout>
                        <c:x val="-2.5850836989018224E-2"/>
                        <c:y val="8.7304054886114986E-3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6-7038-4BE5-8FBD-375DA96A2BA3}"/>
                      </c:ext>
                    </c:extLst>
                  </c:dLbl>
                  <c:numFmt formatCode="#,##0.0" sourceLinked="0"/>
                  <c:spPr>
                    <a:noFill/>
                    <a:ln>
                      <a:noFill/>
                    </a:ln>
                    <a:effectLst/>
                  </c:spPr>
                  <c:txPr>
                    <a:bodyPr/>
                    <a:lstStyle/>
                    <a:p>
                      <a:pPr>
                        <a:defRPr sz="3200" b="1">
                          <a:solidFill>
                            <a:srgbClr val="257485"/>
                          </a:solidFill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0"/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Hoja1!$A$2:$A$12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  <c:pt idx="4">
                        <c:v>2019</c:v>
                      </c:pt>
                      <c:pt idx="5">
                        <c:v>2020</c:v>
                      </c:pt>
                      <c:pt idx="6">
                        <c:v>2021</c:v>
                      </c:pt>
                      <c:pt idx="7">
                        <c:v>2022</c:v>
                      </c:pt>
                      <c:pt idx="8">
                        <c:v>2023</c:v>
                      </c:pt>
                      <c:pt idx="9">
                        <c:v>2024</c:v>
                      </c:pt>
                      <c:pt idx="10">
                        <c:v>2025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Hoja1!#REF!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17-7038-4BE5-8FBD-375DA96A2BA3}"/>
                  </c:ext>
                </c:extLst>
              </c15:ser>
            </c15:filteredLineSeries>
            <c15:filteredLineSeries>
              <c15:ser>
                <c:idx val="2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50800" cap="rnd">
                    <a:solidFill>
                      <a:srgbClr val="FFC000"/>
                    </a:solidFill>
                    <a:round/>
                  </a:ln>
                  <a:effectLst/>
                </c:spPr>
                <c:marker>
                  <c:symbol val="square"/>
                  <c:size val="10"/>
                  <c:spPr>
                    <a:solidFill>
                      <a:srgbClr val="FFC000"/>
                    </a:solidFill>
                    <a:ln w="50800">
                      <a:noFill/>
                    </a:ln>
                  </c:spPr>
                </c:marker>
                <c:dLbls>
                  <c:dLbl>
                    <c:idx val="4"/>
                    <c:layout>
                      <c:manualLayout>
                        <c:x val="-2.2655828729041406E-2"/>
                        <c:y val="-5.993529867197897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8-7038-4BE5-8FBD-375DA96A2BA3}"/>
                      </c:ext>
                    </c:extLst>
                  </c:dLbl>
                  <c:dLbl>
                    <c:idx val="5"/>
                    <c:layout>
                      <c:manualLayout>
                        <c:x val="-2.5211835337022804E-2"/>
                        <c:y val="5.8995639923504839E-3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9-7038-4BE5-8FBD-375DA96A2BA3}"/>
                      </c:ext>
                    </c:extLst>
                  </c:dLbl>
                  <c:dLbl>
                    <c:idx val="6"/>
                    <c:layout>
                      <c:manualLayout>
                        <c:x val="-2.2655828729041313E-2"/>
                        <c:y val="-4.5305329191016833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A-7038-4BE5-8FBD-375DA96A2BA3}"/>
                      </c:ext>
                    </c:extLst>
                  </c:dLbl>
                  <c:dLbl>
                    <c:idx val="7"/>
                    <c:layout>
                      <c:manualLayout>
                        <c:x val="-2.7767841945004298E-2"/>
                        <c:y val="-7.0176277308652377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B-7038-4BE5-8FBD-375DA96A2BA3}"/>
                      </c:ext>
                    </c:extLst>
                  </c:dLbl>
                  <c:dLbl>
                    <c:idx val="8"/>
                    <c:layout>
                      <c:manualLayout>
                        <c:x val="-2.6489838641013553E-2"/>
                        <c:y val="-4.5305329191016881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C-7038-4BE5-8FBD-375DA96A2BA3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lang="en-US" sz="3200" b="1" i="0" u="none" strike="noStrike" kern="1200" baseline="0">
                          <a:solidFill>
                            <a:srgbClr val="BCB8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b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Hoja1!$A$2:$A$12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  <c:pt idx="4">
                        <c:v>2019</c:v>
                      </c:pt>
                      <c:pt idx="5">
                        <c:v>2020</c:v>
                      </c:pt>
                      <c:pt idx="6">
                        <c:v>2021</c:v>
                      </c:pt>
                      <c:pt idx="7">
                        <c:v>2022</c:v>
                      </c:pt>
                      <c:pt idx="8">
                        <c:v>2023</c:v>
                      </c:pt>
                      <c:pt idx="9">
                        <c:v>2024</c:v>
                      </c:pt>
                      <c:pt idx="10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D-7038-4BE5-8FBD-375DA96A2BA3}"/>
                  </c:ext>
                </c:extLst>
              </c15:ser>
            </c15:filteredLineSeries>
            <c15:filteredLine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50800" cap="rnd">
                    <a:solidFill>
                      <a:srgbClr val="C00000"/>
                    </a:solidFill>
                    <a:round/>
                  </a:ln>
                  <a:effectLst/>
                </c:spPr>
                <c:marker>
                  <c:symbol val="triangle"/>
                  <c:size val="10"/>
                  <c:spPr>
                    <a:solidFill>
                      <a:srgbClr val="C00000"/>
                    </a:solidFill>
                    <a:ln w="50800">
                      <a:solidFill>
                        <a:srgbClr val="C00000"/>
                      </a:solidFill>
                    </a:ln>
                  </c:spPr>
                </c:marker>
                <c:dLbls>
                  <c:dLbl>
                    <c:idx val="2"/>
                    <c:layout>
                      <c:manualLayout>
                        <c:x val="-2.5211835337022852E-2"/>
                        <c:y val="-3.9462861335541694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E-7038-4BE5-8FBD-375DA96A2BA3}"/>
                      </c:ext>
                    </c:extLst>
                  </c:dLbl>
                  <c:dLbl>
                    <c:idx val="3"/>
                    <c:layout>
                      <c:manualLayout>
                        <c:x val="-2.9045845248995044E-2"/>
                        <c:y val="-1.7508387177188913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F-7038-4BE5-8FBD-375DA96A2BA3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>
                      <a:spAutoFit/>
                    </a:bodyPr>
                    <a:lstStyle/>
                    <a:p>
                      <a:pPr>
                        <a:defRPr sz="3200" b="1">
                          <a:solidFill>
                            <a:srgbClr val="C00000"/>
                          </a:solidFill>
                        </a:defRPr>
                      </a:pPr>
                      <a:endParaRPr lang="es-AR"/>
                    </a:p>
                  </c:txPr>
                  <c:dLblPos val="b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Hoja1!$A$2:$A$12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  <c:pt idx="4">
                        <c:v>2019</c:v>
                      </c:pt>
                      <c:pt idx="5">
                        <c:v>2020</c:v>
                      </c:pt>
                      <c:pt idx="6">
                        <c:v>2021</c:v>
                      </c:pt>
                      <c:pt idx="7">
                        <c:v>2022</c:v>
                      </c:pt>
                      <c:pt idx="8">
                        <c:v>2023</c:v>
                      </c:pt>
                      <c:pt idx="9">
                        <c:v>2024</c:v>
                      </c:pt>
                      <c:pt idx="10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0-7038-4BE5-8FBD-375DA96A2BA3}"/>
                  </c:ext>
                </c:extLst>
              </c15:ser>
            </c15:filteredLineSeries>
          </c:ext>
        </c:extLst>
      </c:lineChart>
      <c:catAx>
        <c:axId val="19440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0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endParaRPr lang="en-US"/>
          </a:p>
        </c:txPr>
        <c:crossAx val="194417024"/>
        <c:crosses val="autoZero"/>
        <c:auto val="1"/>
        <c:lblAlgn val="ctr"/>
        <c:lblOffset val="100"/>
        <c:noMultiLvlLbl val="0"/>
      </c:catAx>
      <c:valAx>
        <c:axId val="194417024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2200">
                <a:solidFill>
                  <a:schemeClr val="bg1">
                    <a:lumMod val="65000"/>
                  </a:schemeClr>
                </a:solidFill>
                <a:latin typeface="Barlow" panose="00000500000000000000" pitchFamily="50" charset="0"/>
              </a:defRPr>
            </a:pPr>
            <a:endParaRPr lang="en-US"/>
          </a:p>
        </c:txPr>
        <c:crossAx val="194402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/>
          <a:lstStyle/>
          <a:p>
            <a:pPr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7.2207175436355409E-2"/>
          <c:y val="0.38413996274499213"/>
          <c:w val="0.14080317749237209"/>
          <c:h val="0.20951389991375574"/>
        </c:manualLayout>
      </c:layout>
      <c:overlay val="0"/>
      <c:txPr>
        <a:bodyPr/>
        <a:lstStyle/>
        <a:p>
          <a:pPr>
            <a:defRPr sz="2800" b="0">
              <a:solidFill>
                <a:schemeClr val="tx1">
                  <a:lumMod val="75000"/>
                  <a:lumOff val="25000"/>
                </a:schemeClr>
              </a:solidFill>
              <a:latin typeface="Barlow" panose="00000500000000000000" pitchFamily="2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06345779213631E-2"/>
          <c:y val="1.512780135316702E-2"/>
          <c:w val="0.9699365558031432"/>
          <c:h val="0.753828023370690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'Tabla datos'!$B$8</c:f>
              <c:strCache>
                <c:ptCount val="1"/>
                <c:pt idx="0">
                  <c:v>Argentina con índice judicial propio</c:v>
                </c:pt>
              </c:strCache>
            </c:strRef>
          </c:tx>
          <c:spPr>
            <a:gradFill>
              <a:gsLst>
                <a:gs pos="100000">
                  <a:srgbClr val="6F91CB"/>
                </a:gs>
                <a:gs pos="0">
                  <a:srgbClr val="3C6090"/>
                </a:gs>
              </a:gsLst>
              <a:lin ang="5400000" scaled="0"/>
            </a:gradFill>
            <a:ln>
              <a:noFill/>
            </a:ln>
            <a:effectLst>
              <a:outerShdw blurRad="50800" dist="50800" dir="5400000" algn="ctr" rotWithShape="0">
                <a:srgbClr val="FF0000"/>
              </a:outerShdw>
            </a:effectLst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100000">
                    <a:srgbClr val="6F91CB"/>
                  </a:gs>
                  <a:gs pos="0">
                    <a:srgbClr val="3C6090"/>
                  </a:gs>
                </a:gsLst>
                <a:lin ang="5400000" scaled="0"/>
              </a:gradFill>
              <a:ln>
                <a:solidFill>
                  <a:srgbClr val="0070C0"/>
                </a:solidFill>
              </a:ln>
              <a:effectLst>
                <a:outerShdw blurRad="50800" dist="50800" dir="5400000" algn="ctr" rotWithShape="0">
                  <a:srgbClr val="0070C0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629F-4F8E-8E56-C8125639B0F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134.141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629F-4F8E-8E56-C8125639B0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rgbClr val="0070C0"/>
                    </a:solidFill>
                    <a:latin typeface="Barlow" panose="00000500000000000000" pitchFamily="50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'Tabla datos'!$C$7:$C$7</c:f>
              <c:numCache>
                <c:formatCode>General</c:formatCode>
                <c:ptCount val="1"/>
                <c:pt idx="0">
                  <c:v>2023</c:v>
                </c:pt>
              </c:numCache>
            </c:numRef>
          </c:cat>
          <c:val>
            <c:numRef>
              <c:f>'Tabla datos'!$C$8:$C$8</c:f>
              <c:numCache>
                <c:formatCode>_(* #,##0_);_(* \(#,##0\);_(* "-"_);_(@_)</c:formatCode>
                <c:ptCount val="1"/>
                <c:pt idx="0">
                  <c:v>130000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87-4844-AB61-02ADD6A6A5F6}"/>
            </c:ext>
          </c:extLst>
        </c:ser>
        <c:ser>
          <c:idx val="2"/>
          <c:order val="1"/>
          <c:tx>
            <c:strRef>
              <c:f>'Tabla datos'!$B$9</c:f>
              <c:strCache>
                <c:ptCount val="1"/>
                <c:pt idx="0">
                  <c:v>Si Argentina tuviera índice judicial de España</c:v>
                </c:pt>
              </c:strCache>
            </c:strRef>
          </c:tx>
          <c:spPr>
            <a:solidFill>
              <a:srgbClr val="EDA33A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0"/>
                  <c:y val="-1.20788977112867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287-4844-AB61-02ADD6A6A5F6}"/>
                </c:ext>
              </c:extLst>
            </c:dLbl>
            <c:dLbl>
              <c:idx val="4"/>
              <c:layout>
                <c:manualLayout>
                  <c:x val="0"/>
                  <c:y val="-1.20788977112865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287-4844-AB61-02ADD6A6A5F6}"/>
                </c:ext>
              </c:extLst>
            </c:dLbl>
            <c:dLbl>
              <c:idx val="5"/>
              <c:layout>
                <c:manualLayout>
                  <c:x val="-3.8340101048808055E-3"/>
                  <c:y val="-1.87893964397793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287-4844-AB61-02ADD6A6A5F6}"/>
                </c:ext>
              </c:extLst>
            </c:dLbl>
            <c:dLbl>
              <c:idx val="6"/>
              <c:layout>
                <c:manualLayout>
                  <c:x val="-5.7510151573212081E-3"/>
                  <c:y val="-1.74472966940808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287-4844-AB61-02ADD6A6A5F6}"/>
                </c:ext>
              </c:extLst>
            </c:dLbl>
            <c:dLbl>
              <c:idx val="7"/>
              <c:layout>
                <c:manualLayout>
                  <c:x val="0"/>
                  <c:y val="-2.31337838843198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287-4844-AB61-02ADD6A6A5F6}"/>
                </c:ext>
              </c:extLst>
            </c:dLbl>
            <c:dLbl>
              <c:idx val="8"/>
              <c:layout>
                <c:manualLayout>
                  <c:x val="0"/>
                  <c:y val="-1.56727660696894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287-4844-AB61-02ADD6A6A5F6}"/>
                </c:ext>
              </c:extLst>
            </c:dLbl>
            <c:dLbl>
              <c:idx val="9"/>
              <c:layout>
                <c:manualLayout>
                  <c:x val="0"/>
                  <c:y val="-1.46487287572837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287-4844-AB61-02ADD6A6A5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rgbClr val="EDA33A"/>
                    </a:solidFill>
                    <a:latin typeface="Barlow" panose="00000500000000000000" pitchFamily="50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'Tabla datos'!$C$7:$C$7</c:f>
              <c:numCache>
                <c:formatCode>General</c:formatCode>
                <c:ptCount val="1"/>
                <c:pt idx="0">
                  <c:v>2023</c:v>
                </c:pt>
              </c:numCache>
            </c:numRef>
          </c:cat>
          <c:val>
            <c:numRef>
              <c:f>'Tabla datos'!$C$9:$C$9</c:f>
              <c:numCache>
                <c:formatCode>_(* #,##0_);_(* \(#,##0\);_(* "-"_);_(@_)</c:formatCode>
                <c:ptCount val="1"/>
                <c:pt idx="0">
                  <c:v>8233.8036089030029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287-4844-AB61-02ADD6A6A5F6}"/>
            </c:ext>
          </c:extLst>
        </c:ser>
        <c:ser>
          <c:idx val="3"/>
          <c:order val="2"/>
          <c:tx>
            <c:strRef>
              <c:f>'Tabla datos'!$B$10</c:f>
              <c:strCache>
                <c:ptCount val="1"/>
                <c:pt idx="0">
                  <c:v>Si Argentina tuviera índice judicial de Chile</c:v>
                </c:pt>
              </c:strCache>
            </c:strRef>
          </c:tx>
          <c:spPr>
            <a:solidFill>
              <a:srgbClr val="D80027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D8002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4287-4844-AB61-02ADD6A6A5F6}"/>
              </c:ext>
            </c:extLst>
          </c:dPt>
          <c:dLbls>
            <c:dLbl>
              <c:idx val="1"/>
              <c:layout>
                <c:manualLayout>
                  <c:x val="-1.5724561636178537E-17"/>
                  <c:y val="6.93590124063066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287-4844-AB61-02ADD6A6A5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rgbClr val="C00000"/>
                    </a:solidFill>
                    <a:latin typeface="Barlow" panose="00000500000000000000" pitchFamily="50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'Tabla datos'!$C$7:$C$7</c:f>
              <c:numCache>
                <c:formatCode>General</c:formatCode>
                <c:ptCount val="1"/>
                <c:pt idx="0">
                  <c:v>2023</c:v>
                </c:pt>
              </c:numCache>
            </c:numRef>
          </c:cat>
          <c:val>
            <c:numRef>
              <c:f>'Tabla datos'!$C$10:$C$10</c:f>
              <c:numCache>
                <c:formatCode>_(* #,##0_);_(* \(#,##0\);_(* "-"_);_(@_)</c:formatCode>
                <c:ptCount val="1"/>
                <c:pt idx="0">
                  <c:v>5663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287-4844-AB61-02ADD6A6A5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8"/>
        <c:axId val="192429440"/>
        <c:axId val="192459904"/>
      </c:barChart>
      <c:catAx>
        <c:axId val="1924294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2459904"/>
        <c:crosses val="autoZero"/>
        <c:auto val="1"/>
        <c:lblAlgn val="ctr"/>
        <c:lblOffset val="100"/>
        <c:noMultiLvlLbl val="0"/>
      </c:catAx>
      <c:valAx>
        <c:axId val="192459904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_(* #,##0_);_(* \(#,##0\);_(* &quot;-&quot;_);_(@_)" sourceLinked="1"/>
        <c:majorTickMark val="none"/>
        <c:minorTickMark val="none"/>
        <c:tickLblPos val="nextTo"/>
        <c:crossAx val="192429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rgbClr val="0070C0"/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endParaRPr lang="es-A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rgbClr val="EDA33A"/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endParaRPr lang="es-AR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rgbClr val="C00000"/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endParaRPr lang="es-AR"/>
          </a:p>
        </c:txPr>
      </c:legendEntry>
      <c:layout>
        <c:manualLayout>
          <c:xMode val="edge"/>
          <c:yMode val="edge"/>
          <c:x val="0.10952702338432908"/>
          <c:y val="0.79326033561242315"/>
          <c:w val="0.81722035090834455"/>
          <c:h val="0.184544780417558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arlow" panose="00000500000000000000" pitchFamily="50" charset="0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3200"/>
      </a:pPr>
      <a:endParaRPr lang="es-A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000" b="1" i="0" u="none" strike="noStrike" kern="1200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r>
              <a:rPr lang="es-ES" sz="3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arlow" panose="00000500000000000000" pitchFamily="50" charset="0"/>
              </a:rPr>
              <a:t>Porcentaje de juicios ganados por la ART </a:t>
            </a:r>
          </a:p>
          <a:p>
            <a:pPr>
              <a:defRPr sz="3000" b="1">
                <a:solidFill>
                  <a:schemeClr val="tx1">
                    <a:lumMod val="50000"/>
                    <a:lumOff val="50000"/>
                  </a:schemeClr>
                </a:solidFill>
                <a:latin typeface="Barlow" panose="00000500000000000000" pitchFamily="50" charset="0"/>
              </a:defRPr>
            </a:pPr>
            <a:r>
              <a:rPr lang="es-ES" sz="3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arlow" panose="00000500000000000000" pitchFamily="50" charset="0"/>
              </a:rPr>
              <a:t>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1" i="0" u="none" strike="noStrike" kern="1200" spc="0" baseline="0">
              <a:solidFill>
                <a:schemeClr val="tx1">
                  <a:lumMod val="50000"/>
                  <a:lumOff val="50000"/>
                </a:schemeClr>
              </a:solidFill>
              <a:latin typeface="Barlow" panose="00000500000000000000" pitchFamily="50" charset="0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9.4526110966197854E-2"/>
          <c:y val="0.32965133475653291"/>
          <c:w val="0.88208556439331276"/>
          <c:h val="0.5164479500973456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26BBE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99000">
                    <a:srgbClr val="3C6090"/>
                  </a:gs>
                  <a:gs pos="0">
                    <a:srgbClr val="6F91CB"/>
                  </a:gs>
                </a:gsLst>
                <a:lin ang="16200000" scaled="1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932-4036-8FB4-F82F2FF2B600}"/>
              </c:ext>
            </c:extLst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D67029"/>
                  </a:gs>
                  <a:gs pos="97000">
                    <a:srgbClr val="EDA33A"/>
                  </a:gs>
                </a:gsLst>
                <a:lin ang="5400000" scaled="0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932-4036-8FB4-F82F2FF2B600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rgbClr val="6F91CB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932-4036-8FB4-F82F2FF2B600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rgbClr val="EDA33A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B932-4036-8FB4-F82F2FF2B6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rgbClr val="0070C0"/>
                    </a:solidFill>
                    <a:latin typeface="Barlow" panose="00000500000000000000" pitchFamily="50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Argentina</c:v>
                </c:pt>
                <c:pt idx="1">
                  <c:v>España</c:v>
                </c:pt>
              </c:strCache>
            </c:strRef>
          </c:cat>
          <c:val>
            <c:numRef>
              <c:f>Hoja1!$B$2:$B$3</c:f>
              <c:numCache>
                <c:formatCode>0%</c:formatCode>
                <c:ptCount val="2"/>
                <c:pt idx="0">
                  <c:v>0.13100000000000001</c:v>
                </c:pt>
                <c:pt idx="1">
                  <c:v>0.72399999999999998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932-4036-8FB4-F82F2FF2B6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overlap val="-27"/>
        <c:axId val="192507264"/>
        <c:axId val="192513152"/>
      </c:barChart>
      <c:catAx>
        <c:axId val="192507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5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endParaRPr lang="es-AR"/>
          </a:p>
        </c:txPr>
        <c:crossAx val="192513152"/>
        <c:crosses val="autoZero"/>
        <c:auto val="1"/>
        <c:lblAlgn val="ctr"/>
        <c:lblOffset val="100"/>
        <c:noMultiLvlLbl val="0"/>
      </c:catAx>
      <c:valAx>
        <c:axId val="19251315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92507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cmpd="dbl">
      <a:noFill/>
    </a:ln>
    <a:effectLst>
      <a:softEdge rad="12700"/>
    </a:effectLst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35891054498816E-2"/>
          <c:y val="0.12767433242801587"/>
          <c:w val="0.95476601862017285"/>
          <c:h val="0.76697828654332389"/>
        </c:manualLayout>
      </c:layout>
      <c:barChart>
        <c:barDir val="col"/>
        <c:grouping val="clustered"/>
        <c:varyColors val="0"/>
        <c:ser>
          <c:idx val="25"/>
          <c:order val="25"/>
          <c:tx>
            <c:strRef>
              <c:f>'acumulado 12 meses'!$A$27</c:f>
              <c:strCache>
                <c:ptCount val="1"/>
                <c:pt idx="0">
                  <c:v>Total general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7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E1C-439E-A671-94FE7D6DBDE5}"/>
              </c:ext>
            </c:extLst>
          </c:dPt>
          <c:dPt>
            <c:idx val="75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E1C-439E-A671-94FE7D6DBDE5}"/>
              </c:ext>
            </c:extLst>
          </c:dPt>
          <c:dPt>
            <c:idx val="76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E1C-439E-A671-94FE7D6DBDE5}"/>
              </c:ext>
            </c:extLst>
          </c:dPt>
          <c:dPt>
            <c:idx val="77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E1C-439E-A671-94FE7D6DBDE5}"/>
              </c:ext>
            </c:extLst>
          </c:dPt>
          <c:dPt>
            <c:idx val="78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E1C-439E-A671-94FE7D6DBDE5}"/>
              </c:ext>
            </c:extLst>
          </c:dPt>
          <c:dPt>
            <c:idx val="79"/>
            <c:invertIfNegative val="0"/>
            <c:bubble3D val="0"/>
            <c:spPr>
              <a:solidFill>
                <a:srgbClr val="1F497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E1C-439E-A671-94FE7D6DBDE5}"/>
              </c:ext>
            </c:extLst>
          </c:dPt>
          <c:dPt>
            <c:idx val="80"/>
            <c:invertIfNegative val="0"/>
            <c:bubble3D val="0"/>
            <c:spPr>
              <a:solidFill>
                <a:srgbClr val="4F81BD">
                  <a:lumMod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CE1C-439E-A671-94FE7D6DBDE5}"/>
              </c:ext>
            </c:extLst>
          </c:dPt>
          <c:dPt>
            <c:idx val="81"/>
            <c:invertIfNegative val="0"/>
            <c:bubble3D val="0"/>
            <c:spPr>
              <a:solidFill>
                <a:srgbClr val="1F497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CE1C-439E-A671-94FE7D6DBDE5}"/>
              </c:ext>
            </c:extLst>
          </c:dPt>
          <c:dPt>
            <c:idx val="82"/>
            <c:invertIfNegative val="0"/>
            <c:bubble3D val="0"/>
            <c:spPr>
              <a:solidFill>
                <a:srgbClr val="1F497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CE1C-439E-A671-94FE7D6DBDE5}"/>
              </c:ext>
            </c:extLst>
          </c:dPt>
          <c:dPt>
            <c:idx val="83"/>
            <c:invertIfNegative val="0"/>
            <c:bubble3D val="0"/>
            <c:spPr>
              <a:solidFill>
                <a:srgbClr val="1F497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CE1C-439E-A671-94FE7D6DBDE5}"/>
              </c:ext>
            </c:extLst>
          </c:dPt>
          <c:dPt>
            <c:idx val="84"/>
            <c:invertIfNegative val="0"/>
            <c:bubble3D val="0"/>
            <c:spPr>
              <a:solidFill>
                <a:srgbClr val="1F497D"/>
              </a:solidFill>
              <a:ln>
                <a:solidFill>
                  <a:srgbClr val="1F497D">
                    <a:lumMod val="60000"/>
                    <a:lumOff val="40000"/>
                  </a:srgb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CE1C-439E-A671-94FE7D6DBDE5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CE1C-439E-A671-94FE7D6DBDE5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B9B3-465C-B407-3A2AB3538F19}"/>
                </c:ext>
              </c:extLst>
            </c:dLbl>
            <c:dLbl>
              <c:idx val="12"/>
              <c:layout>
                <c:manualLayout>
                  <c:x val="3.6398468421233341E-3"/>
                  <c:y val="-2.83696948641211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CE1C-439E-A671-94FE7D6DBDE5}"/>
                </c:ext>
              </c:extLst>
            </c:dLbl>
            <c:dLbl>
              <c:idx val="23"/>
              <c:layout>
                <c:manualLayout>
                  <c:x val="-5.0957855789726678E-3"/>
                  <c:y val="-4.9273680553473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CE1C-439E-A671-94FE7D6DBDE5}"/>
                </c:ext>
              </c:extLst>
            </c:dLbl>
            <c:dLbl>
              <c:idx val="35"/>
              <c:layout>
                <c:manualLayout>
                  <c:x val="-5.8237549473973884E-3"/>
                  <c:y val="-4.330111321365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CE1C-439E-A671-94FE7D6DBDE5}"/>
                </c:ext>
              </c:extLst>
            </c:dLbl>
            <c:dLbl>
              <c:idx val="48"/>
              <c:layout>
                <c:manualLayout>
                  <c:x val="-1.6015326105342672E-2"/>
                  <c:y val="-1.94108438543986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CE1C-439E-A671-94FE7D6DBDE5}"/>
                </c:ext>
              </c:extLst>
            </c:dLbl>
            <c:dLbl>
              <c:idx val="60"/>
              <c:layout>
                <c:manualLayout>
                  <c:x val="-6.0421457579247349E-2"/>
                  <c:y val="-1.7917702019444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CE1C-439E-A671-94FE7D6DBDE5}"/>
                </c:ext>
              </c:extLst>
            </c:dLbl>
            <c:dLbl>
              <c:idx val="72"/>
              <c:layout>
                <c:manualLayout>
                  <c:x val="-6.0038098592158723E-2"/>
                  <c:y val="-4.47942550486123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CE1C-439E-A671-94FE7D6DBDE5}"/>
                </c:ext>
              </c:extLst>
            </c:dLbl>
            <c:dLbl>
              <c:idx val="7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1" i="0" u="none" strike="noStrike" kern="1200" baseline="0">
                      <a:solidFill>
                        <a:srgbClr val="00009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E1C-439E-A671-94FE7D6DBDE5}"/>
                </c:ext>
              </c:extLst>
            </c:dLbl>
            <c:dLbl>
              <c:idx val="7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E1C-439E-A671-94FE7D6DBDE5}"/>
                </c:ext>
              </c:extLst>
            </c:dLbl>
            <c:dLbl>
              <c:idx val="84"/>
              <c:layout>
                <c:manualLayout>
                  <c:x val="-2.5478921568627553E-2"/>
                  <c:y val="-5.078869044994712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1" i="0" u="none" strike="noStrike" kern="1200" baseline="0">
                      <a:solidFill>
                        <a:schemeClr val="accent5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CE1C-439E-A671-94FE7D6DBDE5}"/>
                </c:ext>
              </c:extLst>
            </c:dLbl>
            <c:dLbl>
              <c:idx val="8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C3FC-48A4-A3B5-A7DE75B864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'acumulado 12 meses'!$O$1:$CY$1</c:f>
              <c:numCache>
                <c:formatCode>mmm\-yy</c:formatCode>
                <c:ptCount val="89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  <c:pt idx="51">
                  <c:v>45017</c:v>
                </c:pt>
                <c:pt idx="52">
                  <c:v>45047</c:v>
                </c:pt>
                <c:pt idx="53">
                  <c:v>45078</c:v>
                </c:pt>
                <c:pt idx="54">
                  <c:v>45108</c:v>
                </c:pt>
                <c:pt idx="55">
                  <c:v>45139</c:v>
                </c:pt>
                <c:pt idx="56">
                  <c:v>45170</c:v>
                </c:pt>
                <c:pt idx="57">
                  <c:v>45200</c:v>
                </c:pt>
                <c:pt idx="58">
                  <c:v>45231</c:v>
                </c:pt>
                <c:pt idx="59">
                  <c:v>45261</c:v>
                </c:pt>
                <c:pt idx="60">
                  <c:v>45292</c:v>
                </c:pt>
                <c:pt idx="61">
                  <c:v>45323</c:v>
                </c:pt>
                <c:pt idx="62">
                  <c:v>45352</c:v>
                </c:pt>
                <c:pt idx="63">
                  <c:v>45383</c:v>
                </c:pt>
                <c:pt idx="64">
                  <c:v>45413</c:v>
                </c:pt>
                <c:pt idx="65">
                  <c:v>45444</c:v>
                </c:pt>
                <c:pt idx="66">
                  <c:v>45474</c:v>
                </c:pt>
                <c:pt idx="67">
                  <c:v>45505</c:v>
                </c:pt>
                <c:pt idx="68">
                  <c:v>45536</c:v>
                </c:pt>
                <c:pt idx="69">
                  <c:v>45566</c:v>
                </c:pt>
                <c:pt idx="70">
                  <c:v>45597</c:v>
                </c:pt>
                <c:pt idx="71">
                  <c:v>45627</c:v>
                </c:pt>
                <c:pt idx="72">
                  <c:v>45658</c:v>
                </c:pt>
                <c:pt idx="73">
                  <c:v>45689</c:v>
                </c:pt>
                <c:pt idx="74">
                  <c:v>45717</c:v>
                </c:pt>
                <c:pt idx="75">
                  <c:v>45748</c:v>
                </c:pt>
                <c:pt idx="76">
                  <c:v>45778</c:v>
                </c:pt>
                <c:pt idx="77">
                  <c:v>45809</c:v>
                </c:pt>
                <c:pt idx="78">
                  <c:v>45839</c:v>
                </c:pt>
                <c:pt idx="79">
                  <c:v>45870</c:v>
                </c:pt>
                <c:pt idx="80">
                  <c:v>45901</c:v>
                </c:pt>
                <c:pt idx="81">
                  <c:v>45931</c:v>
                </c:pt>
                <c:pt idx="82">
                  <c:v>45962</c:v>
                </c:pt>
                <c:pt idx="83">
                  <c:v>45992</c:v>
                </c:pt>
                <c:pt idx="84">
                  <c:v>46023</c:v>
                </c:pt>
                <c:pt idx="85">
                  <c:v>46054</c:v>
                </c:pt>
                <c:pt idx="86">
                  <c:v>46082</c:v>
                </c:pt>
                <c:pt idx="87">
                  <c:v>46113</c:v>
                </c:pt>
                <c:pt idx="88">
                  <c:v>46143</c:v>
                </c:pt>
              </c:numCache>
            </c:numRef>
          </c:cat>
          <c:val>
            <c:numRef>
              <c:f>'acumulado 12 meses'!$O$27:$CY$27</c:f>
              <c:numCache>
                <c:formatCode>#,##0</c:formatCode>
                <c:ptCount val="89"/>
                <c:pt idx="0">
                  <c:v>79647.950551486778</c:v>
                </c:pt>
                <c:pt idx="1">
                  <c:v>76587.977161173447</c:v>
                </c:pt>
                <c:pt idx="2">
                  <c:v>72482.143247183834</c:v>
                </c:pt>
                <c:pt idx="3">
                  <c:v>69930.513905803367</c:v>
                </c:pt>
                <c:pt idx="4">
                  <c:v>68248.943782707531</c:v>
                </c:pt>
                <c:pt idx="5">
                  <c:v>66851.911083138082</c:v>
                </c:pt>
                <c:pt idx="6">
                  <c:v>66851.69850217858</c:v>
                </c:pt>
                <c:pt idx="7">
                  <c:v>65876.337513340884</c:v>
                </c:pt>
                <c:pt idx="8">
                  <c:v>66607.544613072663</c:v>
                </c:pt>
                <c:pt idx="9">
                  <c:v>66911.075749908341</c:v>
                </c:pt>
                <c:pt idx="10">
                  <c:v>67277.434561453803</c:v>
                </c:pt>
                <c:pt idx="11">
                  <c:v>67897.87138367664</c:v>
                </c:pt>
                <c:pt idx="12">
                  <c:v>67892.510715569821</c:v>
                </c:pt>
                <c:pt idx="13">
                  <c:v>67777.265409338608</c:v>
                </c:pt>
                <c:pt idx="14">
                  <c:v>66642.068069631569</c:v>
                </c:pt>
                <c:pt idx="15">
                  <c:v>60899.059760370255</c:v>
                </c:pt>
                <c:pt idx="16">
                  <c:v>54592.671469652749</c:v>
                </c:pt>
                <c:pt idx="17">
                  <c:v>51929.366247940183</c:v>
                </c:pt>
                <c:pt idx="18">
                  <c:v>52363.766491934228</c:v>
                </c:pt>
                <c:pt idx="19">
                  <c:v>50381.32301856397</c:v>
                </c:pt>
                <c:pt idx="20">
                  <c:v>47249.073082726798</c:v>
                </c:pt>
                <c:pt idx="21">
                  <c:v>46003.493064715192</c:v>
                </c:pt>
                <c:pt idx="22">
                  <c:v>45490.45882882666</c:v>
                </c:pt>
                <c:pt idx="23">
                  <c:v>44586.052301870484</c:v>
                </c:pt>
                <c:pt idx="24">
                  <c:v>44753.430731016393</c:v>
                </c:pt>
                <c:pt idx="25">
                  <c:v>44535.566098855263</c:v>
                </c:pt>
                <c:pt idx="26">
                  <c:v>47178.012432429634</c:v>
                </c:pt>
                <c:pt idx="27">
                  <c:v>54307.573517874152</c:v>
                </c:pt>
                <c:pt idx="28">
                  <c:v>61631.689475560801</c:v>
                </c:pt>
                <c:pt idx="29">
                  <c:v>67420.983663337291</c:v>
                </c:pt>
                <c:pt idx="30">
                  <c:v>68203.320715739523</c:v>
                </c:pt>
                <c:pt idx="31">
                  <c:v>71209.142022337561</c:v>
                </c:pt>
                <c:pt idx="32">
                  <c:v>75398.762816123155</c:v>
                </c:pt>
                <c:pt idx="33">
                  <c:v>76355.066923599035</c:v>
                </c:pt>
                <c:pt idx="34">
                  <c:v>77511.072857609179</c:v>
                </c:pt>
                <c:pt idx="35">
                  <c:v>79129.275287051671</c:v>
                </c:pt>
                <c:pt idx="36">
                  <c:v>79012.971892826579</c:v>
                </c:pt>
                <c:pt idx="37">
                  <c:v>80508.649947609476</c:v>
                </c:pt>
                <c:pt idx="38">
                  <c:v>80614.11459317054</c:v>
                </c:pt>
                <c:pt idx="39">
                  <c:v>80647.520323640623</c:v>
                </c:pt>
                <c:pt idx="40">
                  <c:v>80515.369067150634</c:v>
                </c:pt>
                <c:pt idx="41">
                  <c:v>79205.511095904207</c:v>
                </c:pt>
                <c:pt idx="42">
                  <c:v>79129.233856442414</c:v>
                </c:pt>
                <c:pt idx="43">
                  <c:v>81735.228898167828</c:v>
                </c:pt>
                <c:pt idx="44">
                  <c:v>85668.61954352686</c:v>
                </c:pt>
                <c:pt idx="45">
                  <c:v>88641.953386723631</c:v>
                </c:pt>
                <c:pt idx="46">
                  <c:v>92219.174492388032</c:v>
                </c:pt>
                <c:pt idx="47">
                  <c:v>93660.395551009977</c:v>
                </c:pt>
                <c:pt idx="48">
                  <c:v>93725.603298389164</c:v>
                </c:pt>
                <c:pt idx="49">
                  <c:v>97473.543978522124</c:v>
                </c:pt>
                <c:pt idx="50">
                  <c:v>103537.86448478651</c:v>
                </c:pt>
                <c:pt idx="51">
                  <c:v>107412.20787522373</c:v>
                </c:pt>
                <c:pt idx="52">
                  <c:v>111493.20966504728</c:v>
                </c:pt>
                <c:pt idx="53">
                  <c:v>114652.27422654051</c:v>
                </c:pt>
                <c:pt idx="54">
                  <c:v>116074.8063155203</c:v>
                </c:pt>
                <c:pt idx="55">
                  <c:v>117855.47941702887</c:v>
                </c:pt>
                <c:pt idx="56">
                  <c:v>116636.59613909485</c:v>
                </c:pt>
                <c:pt idx="57">
                  <c:v>117045.90015341343</c:v>
                </c:pt>
                <c:pt idx="58">
                  <c:v>116537.27972385577</c:v>
                </c:pt>
                <c:pt idx="59">
                  <c:v>117856.48261314241</c:v>
                </c:pt>
                <c:pt idx="60">
                  <c:v>117931.04982116907</c:v>
                </c:pt>
                <c:pt idx="61">
                  <c:v>119987.08055337115</c:v>
                </c:pt>
                <c:pt idx="62">
                  <c:v>118299.64125986509</c:v>
                </c:pt>
                <c:pt idx="63">
                  <c:v>119329.1829593802</c:v>
                </c:pt>
                <c:pt idx="64">
                  <c:v>120050.90879985568</c:v>
                </c:pt>
                <c:pt idx="65">
                  <c:v>119514.61555393868</c:v>
                </c:pt>
                <c:pt idx="66">
                  <c:v>120822.48131780825</c:v>
                </c:pt>
                <c:pt idx="67">
                  <c:v>122672.85686366908</c:v>
                </c:pt>
                <c:pt idx="68">
                  <c:v>123848.46932169415</c:v>
                </c:pt>
                <c:pt idx="69">
                  <c:v>125544.76918004142</c:v>
                </c:pt>
                <c:pt idx="70">
                  <c:v>126172.52207354062</c:v>
                </c:pt>
                <c:pt idx="71">
                  <c:v>126055.18004671462</c:v>
                </c:pt>
                <c:pt idx="72">
                  <c:v>126319.31224816275</c:v>
                </c:pt>
                <c:pt idx="73">
                  <c:v>126816.74544648982</c:v>
                </c:pt>
                <c:pt idx="74">
                  <c:v>126268.54921209627</c:v>
                </c:pt>
                <c:pt idx="75">
                  <c:v>127109.8491656728</c:v>
                </c:pt>
                <c:pt idx="76">
                  <c:v>126977.26457002015</c:v>
                </c:pt>
                <c:pt idx="77">
                  <c:v>128065.84472893218</c:v>
                </c:pt>
                <c:pt idx="78">
                  <c:v>129364.02855392527</c:v>
                </c:pt>
                <c:pt idx="79">
                  <c:v>128717.16175810908</c:v>
                </c:pt>
                <c:pt idx="80">
                  <c:v>130895.19864050715</c:v>
                </c:pt>
                <c:pt idx="81">
                  <c:v>131946.90402719099</c:v>
                </c:pt>
                <c:pt idx="82">
                  <c:v>132150.36124146244</c:v>
                </c:pt>
                <c:pt idx="83">
                  <c:v>134140.53198198247</c:v>
                </c:pt>
                <c:pt idx="84">
                  <c:v>134082</c:v>
                </c:pt>
                <c:pt idx="85">
                  <c:v>133500</c:v>
                </c:pt>
                <c:pt idx="86">
                  <c:v>135288</c:v>
                </c:pt>
                <c:pt idx="87">
                  <c:v>135034</c:v>
                </c:pt>
                <c:pt idx="88">
                  <c:v>134626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CE1C-439E-A671-94FE7D6DBD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85493599"/>
        <c:axId val="2085498879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'acumulado 12 meses'!$A$2</c15:sqref>
                        </c15:formulaRef>
                      </c:ext>
                    </c:extLst>
                    <c:strCache>
                      <c:ptCount val="1"/>
                      <c:pt idx="0">
                        <c:v>PBA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'acumulado 12 meses'!$O$1:$CY$1</c15:sqref>
                        </c15:formulaRef>
                      </c:ext>
                    </c:extLst>
                    <c:numCache>
                      <c:formatCode>mmm\-yy</c:formatCode>
                      <c:ptCount val="89"/>
                      <c:pt idx="0">
                        <c:v>43466</c:v>
                      </c:pt>
                      <c:pt idx="1">
                        <c:v>43497</c:v>
                      </c:pt>
                      <c:pt idx="2">
                        <c:v>43525</c:v>
                      </c:pt>
                      <c:pt idx="3">
                        <c:v>43556</c:v>
                      </c:pt>
                      <c:pt idx="4">
                        <c:v>43586</c:v>
                      </c:pt>
                      <c:pt idx="5">
                        <c:v>43617</c:v>
                      </c:pt>
                      <c:pt idx="6">
                        <c:v>43647</c:v>
                      </c:pt>
                      <c:pt idx="7">
                        <c:v>43678</c:v>
                      </c:pt>
                      <c:pt idx="8">
                        <c:v>43709</c:v>
                      </c:pt>
                      <c:pt idx="9">
                        <c:v>43739</c:v>
                      </c:pt>
                      <c:pt idx="10">
                        <c:v>43770</c:v>
                      </c:pt>
                      <c:pt idx="11">
                        <c:v>43800</c:v>
                      </c:pt>
                      <c:pt idx="12">
                        <c:v>43831</c:v>
                      </c:pt>
                      <c:pt idx="13">
                        <c:v>43862</c:v>
                      </c:pt>
                      <c:pt idx="14">
                        <c:v>43891</c:v>
                      </c:pt>
                      <c:pt idx="15">
                        <c:v>43922</c:v>
                      </c:pt>
                      <c:pt idx="16">
                        <c:v>43952</c:v>
                      </c:pt>
                      <c:pt idx="17">
                        <c:v>43983</c:v>
                      </c:pt>
                      <c:pt idx="18">
                        <c:v>44013</c:v>
                      </c:pt>
                      <c:pt idx="19">
                        <c:v>44044</c:v>
                      </c:pt>
                      <c:pt idx="20">
                        <c:v>44075</c:v>
                      </c:pt>
                      <c:pt idx="21">
                        <c:v>44105</c:v>
                      </c:pt>
                      <c:pt idx="22">
                        <c:v>44136</c:v>
                      </c:pt>
                      <c:pt idx="23">
                        <c:v>44166</c:v>
                      </c:pt>
                      <c:pt idx="24">
                        <c:v>44197</c:v>
                      </c:pt>
                      <c:pt idx="25">
                        <c:v>44228</c:v>
                      </c:pt>
                      <c:pt idx="26">
                        <c:v>44256</c:v>
                      </c:pt>
                      <c:pt idx="27">
                        <c:v>44287</c:v>
                      </c:pt>
                      <c:pt idx="28">
                        <c:v>44317</c:v>
                      </c:pt>
                      <c:pt idx="29">
                        <c:v>44348</c:v>
                      </c:pt>
                      <c:pt idx="30">
                        <c:v>44378</c:v>
                      </c:pt>
                      <c:pt idx="31">
                        <c:v>44409</c:v>
                      </c:pt>
                      <c:pt idx="32">
                        <c:v>44440</c:v>
                      </c:pt>
                      <c:pt idx="33">
                        <c:v>44470</c:v>
                      </c:pt>
                      <c:pt idx="34">
                        <c:v>44501</c:v>
                      </c:pt>
                      <c:pt idx="35">
                        <c:v>44531</c:v>
                      </c:pt>
                      <c:pt idx="36">
                        <c:v>44562</c:v>
                      </c:pt>
                      <c:pt idx="37">
                        <c:v>44593</c:v>
                      </c:pt>
                      <c:pt idx="38">
                        <c:v>44621</c:v>
                      </c:pt>
                      <c:pt idx="39">
                        <c:v>44652</c:v>
                      </c:pt>
                      <c:pt idx="40">
                        <c:v>44682</c:v>
                      </c:pt>
                      <c:pt idx="41">
                        <c:v>44713</c:v>
                      </c:pt>
                      <c:pt idx="42">
                        <c:v>44743</c:v>
                      </c:pt>
                      <c:pt idx="43">
                        <c:v>44774</c:v>
                      </c:pt>
                      <c:pt idx="44">
                        <c:v>44805</c:v>
                      </c:pt>
                      <c:pt idx="45">
                        <c:v>44835</c:v>
                      </c:pt>
                      <c:pt idx="46">
                        <c:v>44866</c:v>
                      </c:pt>
                      <c:pt idx="47">
                        <c:v>44896</c:v>
                      </c:pt>
                      <c:pt idx="48">
                        <c:v>44927</c:v>
                      </c:pt>
                      <c:pt idx="49">
                        <c:v>44958</c:v>
                      </c:pt>
                      <c:pt idx="50">
                        <c:v>44986</c:v>
                      </c:pt>
                      <c:pt idx="51">
                        <c:v>45017</c:v>
                      </c:pt>
                      <c:pt idx="52">
                        <c:v>45047</c:v>
                      </c:pt>
                      <c:pt idx="53">
                        <c:v>45078</c:v>
                      </c:pt>
                      <c:pt idx="54">
                        <c:v>45108</c:v>
                      </c:pt>
                      <c:pt idx="55">
                        <c:v>45139</c:v>
                      </c:pt>
                      <c:pt idx="56">
                        <c:v>45170</c:v>
                      </c:pt>
                      <c:pt idx="57">
                        <c:v>45200</c:v>
                      </c:pt>
                      <c:pt idx="58">
                        <c:v>45231</c:v>
                      </c:pt>
                      <c:pt idx="59">
                        <c:v>45261</c:v>
                      </c:pt>
                      <c:pt idx="60">
                        <c:v>45292</c:v>
                      </c:pt>
                      <c:pt idx="61">
                        <c:v>45323</c:v>
                      </c:pt>
                      <c:pt idx="62">
                        <c:v>45352</c:v>
                      </c:pt>
                      <c:pt idx="63">
                        <c:v>45383</c:v>
                      </c:pt>
                      <c:pt idx="64">
                        <c:v>45413</c:v>
                      </c:pt>
                      <c:pt idx="65">
                        <c:v>45444</c:v>
                      </c:pt>
                      <c:pt idx="66">
                        <c:v>45474</c:v>
                      </c:pt>
                      <c:pt idx="67">
                        <c:v>45505</c:v>
                      </c:pt>
                      <c:pt idx="68">
                        <c:v>45536</c:v>
                      </c:pt>
                      <c:pt idx="69">
                        <c:v>45566</c:v>
                      </c:pt>
                      <c:pt idx="70">
                        <c:v>45597</c:v>
                      </c:pt>
                      <c:pt idx="71">
                        <c:v>45627</c:v>
                      </c:pt>
                      <c:pt idx="72">
                        <c:v>45658</c:v>
                      </c:pt>
                      <c:pt idx="73">
                        <c:v>45689</c:v>
                      </c:pt>
                      <c:pt idx="74">
                        <c:v>45717</c:v>
                      </c:pt>
                      <c:pt idx="75">
                        <c:v>45748</c:v>
                      </c:pt>
                      <c:pt idx="76">
                        <c:v>45778</c:v>
                      </c:pt>
                      <c:pt idx="77">
                        <c:v>45809</c:v>
                      </c:pt>
                      <c:pt idx="78">
                        <c:v>45839</c:v>
                      </c:pt>
                      <c:pt idx="79">
                        <c:v>45870</c:v>
                      </c:pt>
                      <c:pt idx="80">
                        <c:v>45901</c:v>
                      </c:pt>
                      <c:pt idx="81">
                        <c:v>45931</c:v>
                      </c:pt>
                      <c:pt idx="82">
                        <c:v>45962</c:v>
                      </c:pt>
                      <c:pt idx="83">
                        <c:v>45992</c:v>
                      </c:pt>
                      <c:pt idx="84">
                        <c:v>46023</c:v>
                      </c:pt>
                      <c:pt idx="85">
                        <c:v>46054</c:v>
                      </c:pt>
                      <c:pt idx="86">
                        <c:v>46082</c:v>
                      </c:pt>
                      <c:pt idx="87">
                        <c:v>46113</c:v>
                      </c:pt>
                      <c:pt idx="88">
                        <c:v>46143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'acumulado 12 meses'!$O$2:$CY$2</c15:sqref>
                        </c15:formulaRef>
                      </c:ext>
                    </c:extLst>
                    <c:numCache>
                      <c:formatCode>#,##0</c:formatCode>
                      <c:ptCount val="89"/>
                      <c:pt idx="0">
                        <c:v>27015.544062847017</c:v>
                      </c:pt>
                      <c:pt idx="1">
                        <c:v>24653.067349574121</c:v>
                      </c:pt>
                      <c:pt idx="2">
                        <c:v>21700.4448643988</c:v>
                      </c:pt>
                      <c:pt idx="3">
                        <c:v>19551.859786500609</c:v>
                      </c:pt>
                      <c:pt idx="4">
                        <c:v>17962.445185990015</c:v>
                      </c:pt>
                      <c:pt idx="5">
                        <c:v>16836.18412010288</c:v>
                      </c:pt>
                      <c:pt idx="6">
                        <c:v>16738.998490726881</c:v>
                      </c:pt>
                      <c:pt idx="7">
                        <c:v>15919.305583742649</c:v>
                      </c:pt>
                      <c:pt idx="8">
                        <c:v>15983.42120083</c:v>
                      </c:pt>
                      <c:pt idx="9">
                        <c:v>15989.76235176503</c:v>
                      </c:pt>
                      <c:pt idx="10">
                        <c:v>16020.282782077153</c:v>
                      </c:pt>
                      <c:pt idx="11">
                        <c:v>16395.810155732073</c:v>
                      </c:pt>
                      <c:pt idx="12">
                        <c:v>16412.737373497952</c:v>
                      </c:pt>
                      <c:pt idx="13">
                        <c:v>16475.147254121279</c:v>
                      </c:pt>
                      <c:pt idx="14">
                        <c:v>16191.055007991567</c:v>
                      </c:pt>
                      <c:pt idx="15">
                        <c:v>14810.964918739546</c:v>
                      </c:pt>
                      <c:pt idx="16">
                        <c:v>13320.157735426217</c:v>
                      </c:pt>
                      <c:pt idx="17">
                        <c:v>12093.946201780293</c:v>
                      </c:pt>
                      <c:pt idx="18">
                        <c:v>11205.616779883516</c:v>
                      </c:pt>
                      <c:pt idx="19">
                        <c:v>10337.794591582291</c:v>
                      </c:pt>
                      <c:pt idx="20">
                        <c:v>9675.1401025354389</c:v>
                      </c:pt>
                      <c:pt idx="21">
                        <c:v>9018.7964240613055</c:v>
                      </c:pt>
                      <c:pt idx="22">
                        <c:v>8849.5850084782851</c:v>
                      </c:pt>
                      <c:pt idx="23">
                        <c:v>8499.8461082652557</c:v>
                      </c:pt>
                      <c:pt idx="24">
                        <c:v>8685.278711885041</c:v>
                      </c:pt>
                      <c:pt idx="25">
                        <c:v>8417.3290493329205</c:v>
                      </c:pt>
                      <c:pt idx="26">
                        <c:v>8978.3470671739924</c:v>
                      </c:pt>
                      <c:pt idx="27">
                        <c:v>11038.158174880386</c:v>
                      </c:pt>
                      <c:pt idx="28">
                        <c:v>13923.540751042814</c:v>
                      </c:pt>
                      <c:pt idx="29">
                        <c:v>16955.096829101451</c:v>
                      </c:pt>
                      <c:pt idx="30">
                        <c:v>18475.507126993674</c:v>
                      </c:pt>
                      <c:pt idx="31">
                        <c:v>21116.924069709617</c:v>
                      </c:pt>
                      <c:pt idx="32">
                        <c:v>22916.299290234743</c:v>
                      </c:pt>
                      <c:pt idx="33">
                        <c:v>24395.533953790011</c:v>
                      </c:pt>
                      <c:pt idx="34">
                        <c:v>25744.035978325432</c:v>
                      </c:pt>
                      <c:pt idx="35">
                        <c:v>26792.985263059469</c:v>
                      </c:pt>
                      <c:pt idx="36">
                        <c:v>26710.246061696787</c:v>
                      </c:pt>
                      <c:pt idx="37">
                        <c:v>28447.94762344116</c:v>
                      </c:pt>
                      <c:pt idx="38">
                        <c:v>29578.57832197176</c:v>
                      </c:pt>
                      <c:pt idx="39">
                        <c:v>30341.446740788619</c:v>
                      </c:pt>
                      <c:pt idx="40">
                        <c:v>30355.465896992977</c:v>
                      </c:pt>
                      <c:pt idx="41">
                        <c:v>30237.162330546118</c:v>
                      </c:pt>
                      <c:pt idx="42">
                        <c:v>30786.122646445958</c:v>
                      </c:pt>
                      <c:pt idx="43">
                        <c:v>32327.550762434286</c:v>
                      </c:pt>
                      <c:pt idx="44">
                        <c:v>33739.78175238234</c:v>
                      </c:pt>
                      <c:pt idx="45">
                        <c:v>34826.327947570935</c:v>
                      </c:pt>
                      <c:pt idx="46">
                        <c:v>36307.494134481101</c:v>
                      </c:pt>
                      <c:pt idx="47">
                        <c:v>37133.304142163128</c:v>
                      </c:pt>
                      <c:pt idx="48">
                        <c:v>37104.211454870871</c:v>
                      </c:pt>
                      <c:pt idx="49">
                        <c:v>39058.437484019421</c:v>
                      </c:pt>
                      <c:pt idx="50">
                        <c:v>41438.018665302989</c:v>
                      </c:pt>
                      <c:pt idx="51">
                        <c:v>42537.521605727437</c:v>
                      </c:pt>
                      <c:pt idx="52">
                        <c:v>44427.543083610326</c:v>
                      </c:pt>
                      <c:pt idx="53">
                        <c:v>46074.791102019939</c:v>
                      </c:pt>
                      <c:pt idx="54">
                        <c:v>46596.453081053434</c:v>
                      </c:pt>
                      <c:pt idx="55">
                        <c:v>47320.760675019177</c:v>
                      </c:pt>
                      <c:pt idx="56">
                        <c:v>47630.748274098689</c:v>
                      </c:pt>
                      <c:pt idx="57">
                        <c:v>48029.017131168497</c:v>
                      </c:pt>
                      <c:pt idx="58">
                        <c:v>47796.275632830475</c:v>
                      </c:pt>
                      <c:pt idx="59">
                        <c:v>48398.193300946048</c:v>
                      </c:pt>
                      <c:pt idx="60">
                        <c:v>48429.114319450877</c:v>
                      </c:pt>
                      <c:pt idx="61">
                        <c:v>49007.273322526475</c:v>
                      </c:pt>
                      <c:pt idx="62">
                        <c:v>48490.926279011284</c:v>
                      </c:pt>
                      <c:pt idx="63">
                        <c:v>49255.527124591434</c:v>
                      </c:pt>
                      <c:pt idx="64">
                        <c:v>49370.17931031622</c:v>
                      </c:pt>
                      <c:pt idx="65">
                        <c:v>48916.669539358081</c:v>
                      </c:pt>
                      <c:pt idx="66">
                        <c:v>49299.89049705393</c:v>
                      </c:pt>
                      <c:pt idx="67">
                        <c:v>49719.674888002221</c:v>
                      </c:pt>
                      <c:pt idx="68">
                        <c:v>49949.236748346026</c:v>
                      </c:pt>
                      <c:pt idx="69">
                        <c:v>50416.562444196279</c:v>
                      </c:pt>
                      <c:pt idx="70">
                        <c:v>50782.461989139141</c:v>
                      </c:pt>
                      <c:pt idx="71">
                        <c:v>50708.737458240663</c:v>
                      </c:pt>
                      <c:pt idx="72">
                        <c:v>50780.290768716135</c:v>
                      </c:pt>
                      <c:pt idx="73">
                        <c:v>51110.789697435939</c:v>
                      </c:pt>
                      <c:pt idx="74">
                        <c:v>50846.629650925432</c:v>
                      </c:pt>
                      <c:pt idx="75">
                        <c:v>51249.353163561995</c:v>
                      </c:pt>
                      <c:pt idx="76">
                        <c:v>51007.155331122056</c:v>
                      </c:pt>
                      <c:pt idx="77">
                        <c:v>51002.290850640609</c:v>
                      </c:pt>
                      <c:pt idx="78">
                        <c:v>51365.859110490754</c:v>
                      </c:pt>
                      <c:pt idx="79">
                        <c:v>50732.624896334048</c:v>
                      </c:pt>
                      <c:pt idx="80">
                        <c:v>51266.637907430799</c:v>
                      </c:pt>
                      <c:pt idx="81">
                        <c:v>51689.169649077048</c:v>
                      </c:pt>
                      <c:pt idx="82">
                        <c:v>51583.673615569904</c:v>
                      </c:pt>
                      <c:pt idx="83">
                        <c:v>52313.524475857332</c:v>
                      </c:pt>
                      <c:pt idx="84">
                        <c:v>52336</c:v>
                      </c:pt>
                      <c:pt idx="85">
                        <c:v>52079</c:v>
                      </c:pt>
                      <c:pt idx="86">
                        <c:v>52663</c:v>
                      </c:pt>
                      <c:pt idx="87">
                        <c:v>52360</c:v>
                      </c:pt>
                      <c:pt idx="88">
                        <c:v>52665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7-CE1C-439E-A671-94FE7D6DBDE5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'acumulado 12 meses'!$A$3</c15:sqref>
                        </c15:formulaRef>
                      </c:ext>
                    </c:extLst>
                    <c:strCache>
                      <c:ptCount val="1"/>
                      <c:pt idx="0">
                        <c:v>CABA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meses'!$O$1:$CY$1</c15:sqref>
                        </c15:formulaRef>
                      </c:ext>
                    </c:extLst>
                    <c:numCache>
                      <c:formatCode>mmm\-yy</c:formatCode>
                      <c:ptCount val="89"/>
                      <c:pt idx="0">
                        <c:v>43466</c:v>
                      </c:pt>
                      <c:pt idx="1">
                        <c:v>43497</c:v>
                      </c:pt>
                      <c:pt idx="2">
                        <c:v>43525</c:v>
                      </c:pt>
                      <c:pt idx="3">
                        <c:v>43556</c:v>
                      </c:pt>
                      <c:pt idx="4">
                        <c:v>43586</c:v>
                      </c:pt>
                      <c:pt idx="5">
                        <c:v>43617</c:v>
                      </c:pt>
                      <c:pt idx="6">
                        <c:v>43647</c:v>
                      </c:pt>
                      <c:pt idx="7">
                        <c:v>43678</c:v>
                      </c:pt>
                      <c:pt idx="8">
                        <c:v>43709</c:v>
                      </c:pt>
                      <c:pt idx="9">
                        <c:v>43739</c:v>
                      </c:pt>
                      <c:pt idx="10">
                        <c:v>43770</c:v>
                      </c:pt>
                      <c:pt idx="11">
                        <c:v>43800</c:v>
                      </c:pt>
                      <c:pt idx="12">
                        <c:v>43831</c:v>
                      </c:pt>
                      <c:pt idx="13">
                        <c:v>43862</c:v>
                      </c:pt>
                      <c:pt idx="14">
                        <c:v>43891</c:v>
                      </c:pt>
                      <c:pt idx="15">
                        <c:v>43922</c:v>
                      </c:pt>
                      <c:pt idx="16">
                        <c:v>43952</c:v>
                      </c:pt>
                      <c:pt idx="17">
                        <c:v>43983</c:v>
                      </c:pt>
                      <c:pt idx="18">
                        <c:v>44013</c:v>
                      </c:pt>
                      <c:pt idx="19">
                        <c:v>44044</c:v>
                      </c:pt>
                      <c:pt idx="20">
                        <c:v>44075</c:v>
                      </c:pt>
                      <c:pt idx="21">
                        <c:v>44105</c:v>
                      </c:pt>
                      <c:pt idx="22">
                        <c:v>44136</c:v>
                      </c:pt>
                      <c:pt idx="23">
                        <c:v>44166</c:v>
                      </c:pt>
                      <c:pt idx="24">
                        <c:v>44197</c:v>
                      </c:pt>
                      <c:pt idx="25">
                        <c:v>44228</c:v>
                      </c:pt>
                      <c:pt idx="26">
                        <c:v>44256</c:v>
                      </c:pt>
                      <c:pt idx="27">
                        <c:v>44287</c:v>
                      </c:pt>
                      <c:pt idx="28">
                        <c:v>44317</c:v>
                      </c:pt>
                      <c:pt idx="29">
                        <c:v>44348</c:v>
                      </c:pt>
                      <c:pt idx="30">
                        <c:v>44378</c:v>
                      </c:pt>
                      <c:pt idx="31">
                        <c:v>44409</c:v>
                      </c:pt>
                      <c:pt idx="32">
                        <c:v>44440</c:v>
                      </c:pt>
                      <c:pt idx="33">
                        <c:v>44470</c:v>
                      </c:pt>
                      <c:pt idx="34">
                        <c:v>44501</c:v>
                      </c:pt>
                      <c:pt idx="35">
                        <c:v>44531</c:v>
                      </c:pt>
                      <c:pt idx="36">
                        <c:v>44562</c:v>
                      </c:pt>
                      <c:pt idx="37">
                        <c:v>44593</c:v>
                      </c:pt>
                      <c:pt idx="38">
                        <c:v>44621</c:v>
                      </c:pt>
                      <c:pt idx="39">
                        <c:v>44652</c:v>
                      </c:pt>
                      <c:pt idx="40">
                        <c:v>44682</c:v>
                      </c:pt>
                      <c:pt idx="41">
                        <c:v>44713</c:v>
                      </c:pt>
                      <c:pt idx="42">
                        <c:v>44743</c:v>
                      </c:pt>
                      <c:pt idx="43">
                        <c:v>44774</c:v>
                      </c:pt>
                      <c:pt idx="44">
                        <c:v>44805</c:v>
                      </c:pt>
                      <c:pt idx="45">
                        <c:v>44835</c:v>
                      </c:pt>
                      <c:pt idx="46">
                        <c:v>44866</c:v>
                      </c:pt>
                      <c:pt idx="47">
                        <c:v>44896</c:v>
                      </c:pt>
                      <c:pt idx="48">
                        <c:v>44927</c:v>
                      </c:pt>
                      <c:pt idx="49">
                        <c:v>44958</c:v>
                      </c:pt>
                      <c:pt idx="50">
                        <c:v>44986</c:v>
                      </c:pt>
                      <c:pt idx="51">
                        <c:v>45017</c:v>
                      </c:pt>
                      <c:pt idx="52">
                        <c:v>45047</c:v>
                      </c:pt>
                      <c:pt idx="53">
                        <c:v>45078</c:v>
                      </c:pt>
                      <c:pt idx="54">
                        <c:v>45108</c:v>
                      </c:pt>
                      <c:pt idx="55">
                        <c:v>45139</c:v>
                      </c:pt>
                      <c:pt idx="56">
                        <c:v>45170</c:v>
                      </c:pt>
                      <c:pt idx="57">
                        <c:v>45200</c:v>
                      </c:pt>
                      <c:pt idx="58">
                        <c:v>45231</c:v>
                      </c:pt>
                      <c:pt idx="59">
                        <c:v>45261</c:v>
                      </c:pt>
                      <c:pt idx="60">
                        <c:v>45292</c:v>
                      </c:pt>
                      <c:pt idx="61">
                        <c:v>45323</c:v>
                      </c:pt>
                      <c:pt idx="62">
                        <c:v>45352</c:v>
                      </c:pt>
                      <c:pt idx="63">
                        <c:v>45383</c:v>
                      </c:pt>
                      <c:pt idx="64">
                        <c:v>45413</c:v>
                      </c:pt>
                      <c:pt idx="65">
                        <c:v>45444</c:v>
                      </c:pt>
                      <c:pt idx="66">
                        <c:v>45474</c:v>
                      </c:pt>
                      <c:pt idx="67">
                        <c:v>45505</c:v>
                      </c:pt>
                      <c:pt idx="68">
                        <c:v>45536</c:v>
                      </c:pt>
                      <c:pt idx="69">
                        <c:v>45566</c:v>
                      </c:pt>
                      <c:pt idx="70">
                        <c:v>45597</c:v>
                      </c:pt>
                      <c:pt idx="71">
                        <c:v>45627</c:v>
                      </c:pt>
                      <c:pt idx="72">
                        <c:v>45658</c:v>
                      </c:pt>
                      <c:pt idx="73">
                        <c:v>45689</c:v>
                      </c:pt>
                      <c:pt idx="74">
                        <c:v>45717</c:v>
                      </c:pt>
                      <c:pt idx="75">
                        <c:v>45748</c:v>
                      </c:pt>
                      <c:pt idx="76">
                        <c:v>45778</c:v>
                      </c:pt>
                      <c:pt idx="77">
                        <c:v>45809</c:v>
                      </c:pt>
                      <c:pt idx="78">
                        <c:v>45839</c:v>
                      </c:pt>
                      <c:pt idx="79">
                        <c:v>45870</c:v>
                      </c:pt>
                      <c:pt idx="80">
                        <c:v>45901</c:v>
                      </c:pt>
                      <c:pt idx="81">
                        <c:v>45931</c:v>
                      </c:pt>
                      <c:pt idx="82">
                        <c:v>45962</c:v>
                      </c:pt>
                      <c:pt idx="83">
                        <c:v>45992</c:v>
                      </c:pt>
                      <c:pt idx="84">
                        <c:v>46023</c:v>
                      </c:pt>
                      <c:pt idx="85">
                        <c:v>46054</c:v>
                      </c:pt>
                      <c:pt idx="86">
                        <c:v>46082</c:v>
                      </c:pt>
                      <c:pt idx="87">
                        <c:v>46113</c:v>
                      </c:pt>
                      <c:pt idx="88">
                        <c:v>46143</c:v>
                      </c:pt>
                    </c:numCache>
                  </c:num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meses'!$O$3:$CY$3</c15:sqref>
                        </c15:formulaRef>
                      </c:ext>
                    </c:extLst>
                    <c:numCache>
                      <c:formatCode>#,##0</c:formatCode>
                      <c:ptCount val="89"/>
                      <c:pt idx="0">
                        <c:v>20208.433029660922</c:v>
                      </c:pt>
                      <c:pt idx="1">
                        <c:v>18898.112196884766</c:v>
                      </c:pt>
                      <c:pt idx="2">
                        <c:v>17596.242456166019</c:v>
                      </c:pt>
                      <c:pt idx="3">
                        <c:v>16673.501967942211</c:v>
                      </c:pt>
                      <c:pt idx="4">
                        <c:v>15959.004632690887</c:v>
                      </c:pt>
                      <c:pt idx="5">
                        <c:v>15193.905397856741</c:v>
                      </c:pt>
                      <c:pt idx="6">
                        <c:v>15032.694536145611</c:v>
                      </c:pt>
                      <c:pt idx="7">
                        <c:v>14148.606406599469</c:v>
                      </c:pt>
                      <c:pt idx="8">
                        <c:v>13717.944992584478</c:v>
                      </c:pt>
                      <c:pt idx="9">
                        <c:v>13294.426777849887</c:v>
                      </c:pt>
                      <c:pt idx="10">
                        <c:v>13151.97389707717</c:v>
                      </c:pt>
                      <c:pt idx="11">
                        <c:v>13120.312447689743</c:v>
                      </c:pt>
                      <c:pt idx="12">
                        <c:v>13110.586481085274</c:v>
                      </c:pt>
                      <c:pt idx="13">
                        <c:v>12803.92325063936</c:v>
                      </c:pt>
                      <c:pt idx="14">
                        <c:v>12598.17223424742</c:v>
                      </c:pt>
                      <c:pt idx="15">
                        <c:v>11421.81697739117</c:v>
                      </c:pt>
                      <c:pt idx="16">
                        <c:v>10083.759063391872</c:v>
                      </c:pt>
                      <c:pt idx="17">
                        <c:v>9202.1552121965597</c:v>
                      </c:pt>
                      <c:pt idx="18">
                        <c:v>8514.8795811851178</c:v>
                      </c:pt>
                      <c:pt idx="19">
                        <c:v>7990.0749355956532</c:v>
                      </c:pt>
                      <c:pt idx="20">
                        <c:v>7378.8667833436803</c:v>
                      </c:pt>
                      <c:pt idx="21">
                        <c:v>6757.433862484535</c:v>
                      </c:pt>
                      <c:pt idx="22">
                        <c:v>6162.1966462664241</c:v>
                      </c:pt>
                      <c:pt idx="23">
                        <c:v>5570.8272947647247</c:v>
                      </c:pt>
                      <c:pt idx="24">
                        <c:v>5567.839533321312</c:v>
                      </c:pt>
                      <c:pt idx="25">
                        <c:v>5381.6554078405898</c:v>
                      </c:pt>
                      <c:pt idx="26">
                        <c:v>5646.2088584555549</c:v>
                      </c:pt>
                      <c:pt idx="27">
                        <c:v>6669.4233717289944</c:v>
                      </c:pt>
                      <c:pt idx="28">
                        <c:v>8011.7490511138703</c:v>
                      </c:pt>
                      <c:pt idx="29">
                        <c:v>9533.1887398645194</c:v>
                      </c:pt>
                      <c:pt idx="30">
                        <c:v>10476.110766180891</c:v>
                      </c:pt>
                      <c:pt idx="31">
                        <c:v>11228.595483688823</c:v>
                      </c:pt>
                      <c:pt idx="32">
                        <c:v>12509.157711568259</c:v>
                      </c:pt>
                      <c:pt idx="33">
                        <c:v>13388.257504662342</c:v>
                      </c:pt>
                      <c:pt idx="34">
                        <c:v>14135.595267878154</c:v>
                      </c:pt>
                      <c:pt idx="35">
                        <c:v>14932.343792298319</c:v>
                      </c:pt>
                      <c:pt idx="36">
                        <c:v>14921.133067642648</c:v>
                      </c:pt>
                      <c:pt idx="37">
                        <c:v>15403.056063664506</c:v>
                      </c:pt>
                      <c:pt idx="38">
                        <c:v>15400.675451881432</c:v>
                      </c:pt>
                      <c:pt idx="39">
                        <c:v>15526.442621341383</c:v>
                      </c:pt>
                      <c:pt idx="40">
                        <c:v>15480.254116439439</c:v>
                      </c:pt>
                      <c:pt idx="41">
                        <c:v>14983.06705646869</c:v>
                      </c:pt>
                      <c:pt idx="42">
                        <c:v>14622.875986871113</c:v>
                      </c:pt>
                      <c:pt idx="43">
                        <c:v>15100.5314206366</c:v>
                      </c:pt>
                      <c:pt idx="44">
                        <c:v>16627.874883157929</c:v>
                      </c:pt>
                      <c:pt idx="45">
                        <c:v>17528.509543080101</c:v>
                      </c:pt>
                      <c:pt idx="46">
                        <c:v>18379.631470141027</c:v>
                      </c:pt>
                      <c:pt idx="47">
                        <c:v>18691.549987215545</c:v>
                      </c:pt>
                      <c:pt idx="48">
                        <c:v>18759.767322935309</c:v>
                      </c:pt>
                      <c:pt idx="49">
                        <c:v>19760.957044234212</c:v>
                      </c:pt>
                      <c:pt idx="50">
                        <c:v>21895.758373817436</c:v>
                      </c:pt>
                      <c:pt idx="51">
                        <c:v>23636.303630784958</c:v>
                      </c:pt>
                      <c:pt idx="52">
                        <c:v>24677.621196624903</c:v>
                      </c:pt>
                      <c:pt idx="53">
                        <c:v>25435.034262336998</c:v>
                      </c:pt>
                      <c:pt idx="54">
                        <c:v>25807.220020455126</c:v>
                      </c:pt>
                      <c:pt idx="55">
                        <c:v>26023.910380976733</c:v>
                      </c:pt>
                      <c:pt idx="56">
                        <c:v>24346.566479161338</c:v>
                      </c:pt>
                      <c:pt idx="57">
                        <c:v>23937.262464842745</c:v>
                      </c:pt>
                      <c:pt idx="58">
                        <c:v>23394.533367425211</c:v>
                      </c:pt>
                      <c:pt idx="59">
                        <c:v>23448.705957555612</c:v>
                      </c:pt>
                      <c:pt idx="60">
                        <c:v>23420.974183905375</c:v>
                      </c:pt>
                      <c:pt idx="61">
                        <c:v>23529.028454439485</c:v>
                      </c:pt>
                      <c:pt idx="62">
                        <c:v>22250.748365754269</c:v>
                      </c:pt>
                      <c:pt idx="63">
                        <c:v>21384.659458018759</c:v>
                      </c:pt>
                      <c:pt idx="64">
                        <c:v>21483.651576561802</c:v>
                      </c:pt>
                      <c:pt idx="65">
                        <c:v>21446.132702126793</c:v>
                      </c:pt>
                      <c:pt idx="66">
                        <c:v>21778.026880322115</c:v>
                      </c:pt>
                      <c:pt idx="67">
                        <c:v>22165.662844671941</c:v>
                      </c:pt>
                      <c:pt idx="68">
                        <c:v>22499.429875682799</c:v>
                      </c:pt>
                      <c:pt idx="69">
                        <c:v>22711.345941919753</c:v>
                      </c:pt>
                      <c:pt idx="70">
                        <c:v>22939.219341665936</c:v>
                      </c:pt>
                      <c:pt idx="71">
                        <c:v>22987.665311136134</c:v>
                      </c:pt>
                      <c:pt idx="72">
                        <c:v>23062.865311467529</c:v>
                      </c:pt>
                      <c:pt idx="73">
                        <c:v>23137.729708995554</c:v>
                      </c:pt>
                      <c:pt idx="74">
                        <c:v>23187.51375453025</c:v>
                      </c:pt>
                      <c:pt idx="75">
                        <c:v>23522.14380159885</c:v>
                      </c:pt>
                      <c:pt idx="76">
                        <c:v>23098.192005395471</c:v>
                      </c:pt>
                      <c:pt idx="77">
                        <c:v>23510.197484897475</c:v>
                      </c:pt>
                      <c:pt idx="78">
                        <c:v>23842.894280698616</c:v>
                      </c:pt>
                      <c:pt idx="79">
                        <c:v>23828.091520010039</c:v>
                      </c:pt>
                      <c:pt idx="80">
                        <c:v>24509.075387827848</c:v>
                      </c:pt>
                      <c:pt idx="81">
                        <c:v>24648.696043902117</c:v>
                      </c:pt>
                      <c:pt idx="82">
                        <c:v>24661.274500801024</c:v>
                      </c:pt>
                      <c:pt idx="83">
                        <c:v>25324.598578459201</c:v>
                      </c:pt>
                      <c:pt idx="84">
                        <c:v>25293</c:v>
                      </c:pt>
                      <c:pt idx="85">
                        <c:v>25099</c:v>
                      </c:pt>
                      <c:pt idx="86">
                        <c:v>25817</c:v>
                      </c:pt>
                      <c:pt idx="87">
                        <c:v>26019</c:v>
                      </c:pt>
                      <c:pt idx="88">
                        <c:v>25807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8-CE1C-439E-A671-94FE7D6DBDE5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'acumulado 12 meses'!$A$4</c15:sqref>
                        </c15:formulaRef>
                      </c:ext>
                    </c:extLst>
                    <c:strCache>
                      <c:ptCount val="1"/>
                      <c:pt idx="0">
                        <c:v>Catamarca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meses'!$O$1:$CY$1</c15:sqref>
                        </c15:formulaRef>
                      </c:ext>
                    </c:extLst>
                    <c:numCache>
                      <c:formatCode>mmm\-yy</c:formatCode>
                      <c:ptCount val="89"/>
                      <c:pt idx="0">
                        <c:v>43466</c:v>
                      </c:pt>
                      <c:pt idx="1">
                        <c:v>43497</c:v>
                      </c:pt>
                      <c:pt idx="2">
                        <c:v>43525</c:v>
                      </c:pt>
                      <c:pt idx="3">
                        <c:v>43556</c:v>
                      </c:pt>
                      <c:pt idx="4">
                        <c:v>43586</c:v>
                      </c:pt>
                      <c:pt idx="5">
                        <c:v>43617</c:v>
                      </c:pt>
                      <c:pt idx="6">
                        <c:v>43647</c:v>
                      </c:pt>
                      <c:pt idx="7">
                        <c:v>43678</c:v>
                      </c:pt>
                      <c:pt idx="8">
                        <c:v>43709</c:v>
                      </c:pt>
                      <c:pt idx="9">
                        <c:v>43739</c:v>
                      </c:pt>
                      <c:pt idx="10">
                        <c:v>43770</c:v>
                      </c:pt>
                      <c:pt idx="11">
                        <c:v>43800</c:v>
                      </c:pt>
                      <c:pt idx="12">
                        <c:v>43831</c:v>
                      </c:pt>
                      <c:pt idx="13">
                        <c:v>43862</c:v>
                      </c:pt>
                      <c:pt idx="14">
                        <c:v>43891</c:v>
                      </c:pt>
                      <c:pt idx="15">
                        <c:v>43922</c:v>
                      </c:pt>
                      <c:pt idx="16">
                        <c:v>43952</c:v>
                      </c:pt>
                      <c:pt idx="17">
                        <c:v>43983</c:v>
                      </c:pt>
                      <c:pt idx="18">
                        <c:v>44013</c:v>
                      </c:pt>
                      <c:pt idx="19">
                        <c:v>44044</c:v>
                      </c:pt>
                      <c:pt idx="20">
                        <c:v>44075</c:v>
                      </c:pt>
                      <c:pt idx="21">
                        <c:v>44105</c:v>
                      </c:pt>
                      <c:pt idx="22">
                        <c:v>44136</c:v>
                      </c:pt>
                      <c:pt idx="23">
                        <c:v>44166</c:v>
                      </c:pt>
                      <c:pt idx="24">
                        <c:v>44197</c:v>
                      </c:pt>
                      <c:pt idx="25">
                        <c:v>44228</c:v>
                      </c:pt>
                      <c:pt idx="26">
                        <c:v>44256</c:v>
                      </c:pt>
                      <c:pt idx="27">
                        <c:v>44287</c:v>
                      </c:pt>
                      <c:pt idx="28">
                        <c:v>44317</c:v>
                      </c:pt>
                      <c:pt idx="29">
                        <c:v>44348</c:v>
                      </c:pt>
                      <c:pt idx="30">
                        <c:v>44378</c:v>
                      </c:pt>
                      <c:pt idx="31">
                        <c:v>44409</c:v>
                      </c:pt>
                      <c:pt idx="32">
                        <c:v>44440</c:v>
                      </c:pt>
                      <c:pt idx="33">
                        <c:v>44470</c:v>
                      </c:pt>
                      <c:pt idx="34">
                        <c:v>44501</c:v>
                      </c:pt>
                      <c:pt idx="35">
                        <c:v>44531</c:v>
                      </c:pt>
                      <c:pt idx="36">
                        <c:v>44562</c:v>
                      </c:pt>
                      <c:pt idx="37">
                        <c:v>44593</c:v>
                      </c:pt>
                      <c:pt idx="38">
                        <c:v>44621</c:v>
                      </c:pt>
                      <c:pt idx="39">
                        <c:v>44652</c:v>
                      </c:pt>
                      <c:pt idx="40">
                        <c:v>44682</c:v>
                      </c:pt>
                      <c:pt idx="41">
                        <c:v>44713</c:v>
                      </c:pt>
                      <c:pt idx="42">
                        <c:v>44743</c:v>
                      </c:pt>
                      <c:pt idx="43">
                        <c:v>44774</c:v>
                      </c:pt>
                      <c:pt idx="44">
                        <c:v>44805</c:v>
                      </c:pt>
                      <c:pt idx="45">
                        <c:v>44835</c:v>
                      </c:pt>
                      <c:pt idx="46">
                        <c:v>44866</c:v>
                      </c:pt>
                      <c:pt idx="47">
                        <c:v>44896</c:v>
                      </c:pt>
                      <c:pt idx="48">
                        <c:v>44927</c:v>
                      </c:pt>
                      <c:pt idx="49">
                        <c:v>44958</c:v>
                      </c:pt>
                      <c:pt idx="50">
                        <c:v>44986</c:v>
                      </c:pt>
                      <c:pt idx="51">
                        <c:v>45017</c:v>
                      </c:pt>
                      <c:pt idx="52">
                        <c:v>45047</c:v>
                      </c:pt>
                      <c:pt idx="53">
                        <c:v>45078</c:v>
                      </c:pt>
                      <c:pt idx="54">
                        <c:v>45108</c:v>
                      </c:pt>
                      <c:pt idx="55">
                        <c:v>45139</c:v>
                      </c:pt>
                      <c:pt idx="56">
                        <c:v>45170</c:v>
                      </c:pt>
                      <c:pt idx="57">
                        <c:v>45200</c:v>
                      </c:pt>
                      <c:pt idx="58">
                        <c:v>45231</c:v>
                      </c:pt>
                      <c:pt idx="59">
                        <c:v>45261</c:v>
                      </c:pt>
                      <c:pt idx="60">
                        <c:v>45292</c:v>
                      </c:pt>
                      <c:pt idx="61">
                        <c:v>45323</c:v>
                      </c:pt>
                      <c:pt idx="62">
                        <c:v>45352</c:v>
                      </c:pt>
                      <c:pt idx="63">
                        <c:v>45383</c:v>
                      </c:pt>
                      <c:pt idx="64">
                        <c:v>45413</c:v>
                      </c:pt>
                      <c:pt idx="65">
                        <c:v>45444</c:v>
                      </c:pt>
                      <c:pt idx="66">
                        <c:v>45474</c:v>
                      </c:pt>
                      <c:pt idx="67">
                        <c:v>45505</c:v>
                      </c:pt>
                      <c:pt idx="68">
                        <c:v>45536</c:v>
                      </c:pt>
                      <c:pt idx="69">
                        <c:v>45566</c:v>
                      </c:pt>
                      <c:pt idx="70">
                        <c:v>45597</c:v>
                      </c:pt>
                      <c:pt idx="71">
                        <c:v>45627</c:v>
                      </c:pt>
                      <c:pt idx="72">
                        <c:v>45658</c:v>
                      </c:pt>
                      <c:pt idx="73">
                        <c:v>45689</c:v>
                      </c:pt>
                      <c:pt idx="74">
                        <c:v>45717</c:v>
                      </c:pt>
                      <c:pt idx="75">
                        <c:v>45748</c:v>
                      </c:pt>
                      <c:pt idx="76">
                        <c:v>45778</c:v>
                      </c:pt>
                      <c:pt idx="77">
                        <c:v>45809</c:v>
                      </c:pt>
                      <c:pt idx="78">
                        <c:v>45839</c:v>
                      </c:pt>
                      <c:pt idx="79">
                        <c:v>45870</c:v>
                      </c:pt>
                      <c:pt idx="80">
                        <c:v>45901</c:v>
                      </c:pt>
                      <c:pt idx="81">
                        <c:v>45931</c:v>
                      </c:pt>
                      <c:pt idx="82">
                        <c:v>45962</c:v>
                      </c:pt>
                      <c:pt idx="83">
                        <c:v>45992</c:v>
                      </c:pt>
                      <c:pt idx="84">
                        <c:v>46023</c:v>
                      </c:pt>
                      <c:pt idx="85">
                        <c:v>46054</c:v>
                      </c:pt>
                      <c:pt idx="86">
                        <c:v>46082</c:v>
                      </c:pt>
                      <c:pt idx="87">
                        <c:v>46113</c:v>
                      </c:pt>
                      <c:pt idx="88">
                        <c:v>46143</c:v>
                      </c:pt>
                    </c:numCache>
                  </c:num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meses'!$O$4:$CY$4</c15:sqref>
                        </c15:formulaRef>
                      </c:ext>
                    </c:extLst>
                    <c:numCache>
                      <c:formatCode>#,##0</c:formatCode>
                      <c:ptCount val="89"/>
                      <c:pt idx="0">
                        <c:v>19.665761453466452</c:v>
                      </c:pt>
                      <c:pt idx="1">
                        <c:v>20.665502404373001</c:v>
                      </c:pt>
                      <c:pt idx="2">
                        <c:v>19.62950829745337</c:v>
                      </c:pt>
                      <c:pt idx="3">
                        <c:v>19.611381719446829</c:v>
                      </c:pt>
                      <c:pt idx="4">
                        <c:v>19.538875407420672</c:v>
                      </c:pt>
                      <c:pt idx="5">
                        <c:v>21.556483887240315</c:v>
                      </c:pt>
                      <c:pt idx="6">
                        <c:v>18.448501566481422</c:v>
                      </c:pt>
                      <c:pt idx="7">
                        <c:v>20.484236624307606</c:v>
                      </c:pt>
                      <c:pt idx="8">
                        <c:v>21.502104153220696</c:v>
                      </c:pt>
                      <c:pt idx="9">
                        <c:v>20.447983468294517</c:v>
                      </c:pt>
                      <c:pt idx="10">
                        <c:v>19.35760962735527</c:v>
                      </c:pt>
                      <c:pt idx="11">
                        <c:v>20.357350578261823</c:v>
                      </c:pt>
                      <c:pt idx="12">
                        <c:v>19.339483049348729</c:v>
                      </c:pt>
                      <c:pt idx="13">
                        <c:v>17.303747991522549</c:v>
                      </c:pt>
                      <c:pt idx="14">
                        <c:v>18.333138849946533</c:v>
                      </c:pt>
                      <c:pt idx="15">
                        <c:v>17.315271321033439</c:v>
                      </c:pt>
                      <c:pt idx="16">
                        <c:v>13.243801205381075</c:v>
                      </c:pt>
                      <c:pt idx="17">
                        <c:v>10.190198618641801</c:v>
                      </c:pt>
                      <c:pt idx="18">
                        <c:v>12.248980335489771</c:v>
                      </c:pt>
                      <c:pt idx="19">
                        <c:v>10.21324527766359</c:v>
                      </c:pt>
                      <c:pt idx="20">
                        <c:v>12.283550324022452</c:v>
                      </c:pt>
                      <c:pt idx="21">
                        <c:v>12.295073653533345</c:v>
                      </c:pt>
                      <c:pt idx="22">
                        <c:v>11.300252783642041</c:v>
                      </c:pt>
                      <c:pt idx="23">
                        <c:v>10.293908584239842</c:v>
                      </c:pt>
                      <c:pt idx="24">
                        <c:v>10.293908584239842</c:v>
                      </c:pt>
                      <c:pt idx="25">
                        <c:v>11.323299442663826</c:v>
                      </c:pt>
                      <c:pt idx="26">
                        <c:v>13.382081159511795</c:v>
                      </c:pt>
                      <c:pt idx="27">
                        <c:v>19.558426310055701</c:v>
                      </c:pt>
                      <c:pt idx="28">
                        <c:v>20.587817168479685</c:v>
                      </c:pt>
                      <c:pt idx="29">
                        <c:v>21.617208026903668</c:v>
                      </c:pt>
                      <c:pt idx="30">
                        <c:v>20.587817168479685</c:v>
                      </c:pt>
                      <c:pt idx="31">
                        <c:v>20.587817168479685</c:v>
                      </c:pt>
                      <c:pt idx="32">
                        <c:v>21.617208026903672</c:v>
                      </c:pt>
                      <c:pt idx="33">
                        <c:v>20.587817168479688</c:v>
                      </c:pt>
                      <c:pt idx="34">
                        <c:v>21.617208026903672</c:v>
                      </c:pt>
                      <c:pt idx="35">
                        <c:v>22.646598885327656</c:v>
                      </c:pt>
                      <c:pt idx="36">
                        <c:v>23.649794998853608</c:v>
                      </c:pt>
                      <c:pt idx="37">
                        <c:v>22.620404140429624</c:v>
                      </c:pt>
                      <c:pt idx="38">
                        <c:v>21.538623792209574</c:v>
                      </c:pt>
                      <c:pt idx="39">
                        <c:v>16.365474755191624</c:v>
                      </c:pt>
                      <c:pt idx="40">
                        <c:v>16.339280010293589</c:v>
                      </c:pt>
                      <c:pt idx="41">
                        <c:v>18.319477492447461</c:v>
                      </c:pt>
                      <c:pt idx="42">
                        <c:v>18.29328274754943</c:v>
                      </c:pt>
                      <c:pt idx="43">
                        <c:v>18.29328274754943</c:v>
                      </c:pt>
                      <c:pt idx="44">
                        <c:v>20.194895995009205</c:v>
                      </c:pt>
                      <c:pt idx="45">
                        <c:v>20.194895995009205</c:v>
                      </c:pt>
                      <c:pt idx="46">
                        <c:v>20.116311760315114</c:v>
                      </c:pt>
                      <c:pt idx="47">
                        <c:v>18.057530043467143</c:v>
                      </c:pt>
                      <c:pt idx="48">
                        <c:v>17.05433392994119</c:v>
                      </c:pt>
                      <c:pt idx="49">
                        <c:v>18.057530043467143</c:v>
                      </c:pt>
                      <c:pt idx="50">
                        <c:v>16.051137816415238</c:v>
                      </c:pt>
                      <c:pt idx="51">
                        <c:v>15.047941702889286</c:v>
                      </c:pt>
                      <c:pt idx="52">
                        <c:v>18.057530043467143</c:v>
                      </c:pt>
                      <c:pt idx="53">
                        <c:v>17.05433392994119</c:v>
                      </c:pt>
                      <c:pt idx="54">
                        <c:v>16.051137816415238</c:v>
                      </c:pt>
                      <c:pt idx="55">
                        <c:v>18.057530043467143</c:v>
                      </c:pt>
                      <c:pt idx="56">
                        <c:v>12.038353362311428</c:v>
                      </c:pt>
                      <c:pt idx="57">
                        <c:v>13.04154947583738</c:v>
                      </c:pt>
                      <c:pt idx="58">
                        <c:v>13.041549475837382</c:v>
                      </c:pt>
                      <c:pt idx="59">
                        <c:v>14.044745589363334</c:v>
                      </c:pt>
                      <c:pt idx="60">
                        <c:v>15.05271126993582</c:v>
                      </c:pt>
                      <c:pt idx="61">
                        <c:v>15.057480836982354</c:v>
                      </c:pt>
                      <c:pt idx="62">
                        <c:v>16.06544651755484</c:v>
                      </c:pt>
                      <c:pt idx="63">
                        <c:v>17.073412198127325</c:v>
                      </c:pt>
                      <c:pt idx="64">
                        <c:v>14.068593424596003</c:v>
                      </c:pt>
                      <c:pt idx="65">
                        <c:v>13.070166878116584</c:v>
                      </c:pt>
                      <c:pt idx="66">
                        <c:v>15.086098239261558</c:v>
                      </c:pt>
                      <c:pt idx="67">
                        <c:v>16.103603053927113</c:v>
                      </c:pt>
                      <c:pt idx="68">
                        <c:v>17.111568734499599</c:v>
                      </c:pt>
                      <c:pt idx="69">
                        <c:v>19.132269662691108</c:v>
                      </c:pt>
                      <c:pt idx="70">
                        <c:v>22.170475405548174</c:v>
                      </c:pt>
                      <c:pt idx="71">
                        <c:v>25.199142014312169</c:v>
                      </c:pt>
                      <c:pt idx="72">
                        <c:v>24.191176333739687</c:v>
                      </c:pt>
                      <c:pt idx="73">
                        <c:v>26.219400445938938</c:v>
                      </c:pt>
                      <c:pt idx="74">
                        <c:v>26.223498029623695</c:v>
                      </c:pt>
                      <c:pt idx="75">
                        <c:v>28.2914122820087</c:v>
                      </c:pt>
                      <c:pt idx="76">
                        <c:v>31.384619845379529</c:v>
                      </c:pt>
                      <c:pt idx="77">
                        <c:v>33.467090195670131</c:v>
                      </c:pt>
                      <c:pt idx="78">
                        <c:v>38.662176239872366</c:v>
                      </c:pt>
                      <c:pt idx="79">
                        <c:v>36.668424541775934</c:v>
                      </c:pt>
                      <c:pt idx="80">
                        <c:v>40.823056564571203</c:v>
                      </c:pt>
                      <c:pt idx="81">
                        <c:v>37.799159522853742</c:v>
                      </c:pt>
                      <c:pt idx="82">
                        <c:v>40.061762145412956</c:v>
                      </c:pt>
                      <c:pt idx="83">
                        <c:v>42.267468056639366</c:v>
                      </c:pt>
                      <c:pt idx="84" formatCode="General">
                        <c:v>43</c:v>
                      </c:pt>
                      <c:pt idx="85" formatCode="General">
                        <c:v>44</c:v>
                      </c:pt>
                      <c:pt idx="86" formatCode="General">
                        <c:v>57</c:v>
                      </c:pt>
                      <c:pt idx="87" formatCode="General">
                        <c:v>67</c:v>
                      </c:pt>
                      <c:pt idx="88" formatCode="General">
                        <c:v>74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9-CE1C-439E-A671-94FE7D6DBDE5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'acumulado 12 meses'!$A$5</c15:sqref>
                        </c15:formulaRef>
                      </c:ext>
                    </c:extLst>
                    <c:strCache>
                      <c:ptCount val="1"/>
                      <c:pt idx="0">
                        <c:v>Chaco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meses'!$O$1:$CY$1</c15:sqref>
                        </c15:formulaRef>
                      </c:ext>
                    </c:extLst>
                    <c:numCache>
                      <c:formatCode>mmm\-yy</c:formatCode>
                      <c:ptCount val="89"/>
                      <c:pt idx="0">
                        <c:v>43466</c:v>
                      </c:pt>
                      <c:pt idx="1">
                        <c:v>43497</c:v>
                      </c:pt>
                      <c:pt idx="2">
                        <c:v>43525</c:v>
                      </c:pt>
                      <c:pt idx="3">
                        <c:v>43556</c:v>
                      </c:pt>
                      <c:pt idx="4">
                        <c:v>43586</c:v>
                      </c:pt>
                      <c:pt idx="5">
                        <c:v>43617</c:v>
                      </c:pt>
                      <c:pt idx="6">
                        <c:v>43647</c:v>
                      </c:pt>
                      <c:pt idx="7">
                        <c:v>43678</c:v>
                      </c:pt>
                      <c:pt idx="8">
                        <c:v>43709</c:v>
                      </c:pt>
                      <c:pt idx="9">
                        <c:v>43739</c:v>
                      </c:pt>
                      <c:pt idx="10">
                        <c:v>43770</c:v>
                      </c:pt>
                      <c:pt idx="11">
                        <c:v>43800</c:v>
                      </c:pt>
                      <c:pt idx="12">
                        <c:v>43831</c:v>
                      </c:pt>
                      <c:pt idx="13">
                        <c:v>43862</c:v>
                      </c:pt>
                      <c:pt idx="14">
                        <c:v>43891</c:v>
                      </c:pt>
                      <c:pt idx="15">
                        <c:v>43922</c:v>
                      </c:pt>
                      <c:pt idx="16">
                        <c:v>43952</c:v>
                      </c:pt>
                      <c:pt idx="17">
                        <c:v>43983</c:v>
                      </c:pt>
                      <c:pt idx="18">
                        <c:v>44013</c:v>
                      </c:pt>
                      <c:pt idx="19">
                        <c:v>44044</c:v>
                      </c:pt>
                      <c:pt idx="20">
                        <c:v>44075</c:v>
                      </c:pt>
                      <c:pt idx="21">
                        <c:v>44105</c:v>
                      </c:pt>
                      <c:pt idx="22">
                        <c:v>44136</c:v>
                      </c:pt>
                      <c:pt idx="23">
                        <c:v>44166</c:v>
                      </c:pt>
                      <c:pt idx="24">
                        <c:v>44197</c:v>
                      </c:pt>
                      <c:pt idx="25">
                        <c:v>44228</c:v>
                      </c:pt>
                      <c:pt idx="26">
                        <c:v>44256</c:v>
                      </c:pt>
                      <c:pt idx="27">
                        <c:v>44287</c:v>
                      </c:pt>
                      <c:pt idx="28">
                        <c:v>44317</c:v>
                      </c:pt>
                      <c:pt idx="29">
                        <c:v>44348</c:v>
                      </c:pt>
                      <c:pt idx="30">
                        <c:v>44378</c:v>
                      </c:pt>
                      <c:pt idx="31">
                        <c:v>44409</c:v>
                      </c:pt>
                      <c:pt idx="32">
                        <c:v>44440</c:v>
                      </c:pt>
                      <c:pt idx="33">
                        <c:v>44470</c:v>
                      </c:pt>
                      <c:pt idx="34">
                        <c:v>44501</c:v>
                      </c:pt>
                      <c:pt idx="35">
                        <c:v>44531</c:v>
                      </c:pt>
                      <c:pt idx="36">
                        <c:v>44562</c:v>
                      </c:pt>
                      <c:pt idx="37">
                        <c:v>44593</c:v>
                      </c:pt>
                      <c:pt idx="38">
                        <c:v>44621</c:v>
                      </c:pt>
                      <c:pt idx="39">
                        <c:v>44652</c:v>
                      </c:pt>
                      <c:pt idx="40">
                        <c:v>44682</c:v>
                      </c:pt>
                      <c:pt idx="41">
                        <c:v>44713</c:v>
                      </c:pt>
                      <c:pt idx="42">
                        <c:v>44743</c:v>
                      </c:pt>
                      <c:pt idx="43">
                        <c:v>44774</c:v>
                      </c:pt>
                      <c:pt idx="44">
                        <c:v>44805</c:v>
                      </c:pt>
                      <c:pt idx="45">
                        <c:v>44835</c:v>
                      </c:pt>
                      <c:pt idx="46">
                        <c:v>44866</c:v>
                      </c:pt>
                      <c:pt idx="47">
                        <c:v>44896</c:v>
                      </c:pt>
                      <c:pt idx="48">
                        <c:v>44927</c:v>
                      </c:pt>
                      <c:pt idx="49">
                        <c:v>44958</c:v>
                      </c:pt>
                      <c:pt idx="50">
                        <c:v>44986</c:v>
                      </c:pt>
                      <c:pt idx="51">
                        <c:v>45017</c:v>
                      </c:pt>
                      <c:pt idx="52">
                        <c:v>45047</c:v>
                      </c:pt>
                      <c:pt idx="53">
                        <c:v>45078</c:v>
                      </c:pt>
                      <c:pt idx="54">
                        <c:v>45108</c:v>
                      </c:pt>
                      <c:pt idx="55">
                        <c:v>45139</c:v>
                      </c:pt>
                      <c:pt idx="56">
                        <c:v>45170</c:v>
                      </c:pt>
                      <c:pt idx="57">
                        <c:v>45200</c:v>
                      </c:pt>
                      <c:pt idx="58">
                        <c:v>45231</c:v>
                      </c:pt>
                      <c:pt idx="59">
                        <c:v>45261</c:v>
                      </c:pt>
                      <c:pt idx="60">
                        <c:v>45292</c:v>
                      </c:pt>
                      <c:pt idx="61">
                        <c:v>45323</c:v>
                      </c:pt>
                      <c:pt idx="62">
                        <c:v>45352</c:v>
                      </c:pt>
                      <c:pt idx="63">
                        <c:v>45383</c:v>
                      </c:pt>
                      <c:pt idx="64">
                        <c:v>45413</c:v>
                      </c:pt>
                      <c:pt idx="65">
                        <c:v>45444</c:v>
                      </c:pt>
                      <c:pt idx="66">
                        <c:v>45474</c:v>
                      </c:pt>
                      <c:pt idx="67">
                        <c:v>45505</c:v>
                      </c:pt>
                      <c:pt idx="68">
                        <c:v>45536</c:v>
                      </c:pt>
                      <c:pt idx="69">
                        <c:v>45566</c:v>
                      </c:pt>
                      <c:pt idx="70">
                        <c:v>45597</c:v>
                      </c:pt>
                      <c:pt idx="71">
                        <c:v>45627</c:v>
                      </c:pt>
                      <c:pt idx="72">
                        <c:v>45658</c:v>
                      </c:pt>
                      <c:pt idx="73">
                        <c:v>45689</c:v>
                      </c:pt>
                      <c:pt idx="74">
                        <c:v>45717</c:v>
                      </c:pt>
                      <c:pt idx="75">
                        <c:v>45748</c:v>
                      </c:pt>
                      <c:pt idx="76">
                        <c:v>45778</c:v>
                      </c:pt>
                      <c:pt idx="77">
                        <c:v>45809</c:v>
                      </c:pt>
                      <c:pt idx="78">
                        <c:v>45839</c:v>
                      </c:pt>
                      <c:pt idx="79">
                        <c:v>45870</c:v>
                      </c:pt>
                      <c:pt idx="80">
                        <c:v>45901</c:v>
                      </c:pt>
                      <c:pt idx="81">
                        <c:v>45931</c:v>
                      </c:pt>
                      <c:pt idx="82">
                        <c:v>45962</c:v>
                      </c:pt>
                      <c:pt idx="83">
                        <c:v>45992</c:v>
                      </c:pt>
                      <c:pt idx="84">
                        <c:v>46023</c:v>
                      </c:pt>
                      <c:pt idx="85">
                        <c:v>46054</c:v>
                      </c:pt>
                      <c:pt idx="86">
                        <c:v>46082</c:v>
                      </c:pt>
                      <c:pt idx="87">
                        <c:v>46113</c:v>
                      </c:pt>
                      <c:pt idx="88">
                        <c:v>46143</c:v>
                      </c:pt>
                    </c:numCache>
                  </c:num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meses'!$O$5:$CY$5</c15:sqref>
                        </c15:formulaRef>
                      </c:ext>
                    </c:extLst>
                    <c:numCache>
                      <c:formatCode>#,##0</c:formatCode>
                      <c:ptCount val="89"/>
                      <c:pt idx="0">
                        <c:v>219.63075066696183</c:v>
                      </c:pt>
                      <c:pt idx="1">
                        <c:v>215.19674899117865</c:v>
                      </c:pt>
                      <c:pt idx="2">
                        <c:v>211.6174756422497</c:v>
                      </c:pt>
                      <c:pt idx="3">
                        <c:v>214.36292640287778</c:v>
                      </c:pt>
                      <c:pt idx="4">
                        <c:v>215.92737043253391</c:v>
                      </c:pt>
                      <c:pt idx="5">
                        <c:v>228.90587621631252</c:v>
                      </c:pt>
                      <c:pt idx="6">
                        <c:v>237.92167135247803</c:v>
                      </c:pt>
                      <c:pt idx="7">
                        <c:v>237.45038032430799</c:v>
                      </c:pt>
                      <c:pt idx="8">
                        <c:v>249.39289200116698</c:v>
                      </c:pt>
                      <c:pt idx="9">
                        <c:v>247.99436633411653</c:v>
                      </c:pt>
                      <c:pt idx="10">
                        <c:v>260.900365805869</c:v>
                      </c:pt>
                      <c:pt idx="11">
                        <c:v>262.60982245957746</c:v>
                      </c:pt>
                      <c:pt idx="12">
                        <c:v>263.63712141942102</c:v>
                      </c:pt>
                      <c:pt idx="13">
                        <c:v>265.8426222339956</c:v>
                      </c:pt>
                      <c:pt idx="14">
                        <c:v>259.96588365073495</c:v>
                      </c:pt>
                      <c:pt idx="15">
                        <c:v>240.6379239308971</c:v>
                      </c:pt>
                      <c:pt idx="16">
                        <c:v>213.16702397975456</c:v>
                      </c:pt>
                      <c:pt idx="17">
                        <c:v>187.74338241594907</c:v>
                      </c:pt>
                      <c:pt idx="18">
                        <c:v>171.46902528285051</c:v>
                      </c:pt>
                      <c:pt idx="19">
                        <c:v>146.03386038953414</c:v>
                      </c:pt>
                      <c:pt idx="20">
                        <c:v>127.8159548346965</c:v>
                      </c:pt>
                      <c:pt idx="21">
                        <c:v>118.78190369909851</c:v>
                      </c:pt>
                      <c:pt idx="22">
                        <c:v>97.521918887032541</c:v>
                      </c:pt>
                      <c:pt idx="23">
                        <c:v>91.576040326706504</c:v>
                      </c:pt>
                      <c:pt idx="24">
                        <c:v>90.548741366862942</c:v>
                      </c:pt>
                      <c:pt idx="25">
                        <c:v>78.233705240222818</c:v>
                      </c:pt>
                      <c:pt idx="26">
                        <c:v>82.351268673918753</c:v>
                      </c:pt>
                      <c:pt idx="27">
                        <c:v>104.99786755924642</c:v>
                      </c:pt>
                      <c:pt idx="28">
                        <c:v>112.20360356821431</c:v>
                      </c:pt>
                      <c:pt idx="29">
                        <c:v>138.9677658872379</c:v>
                      </c:pt>
                      <c:pt idx="30">
                        <c:v>158.5261921972936</c:v>
                      </c:pt>
                      <c:pt idx="31">
                        <c:v>174.99644593207734</c:v>
                      </c:pt>
                      <c:pt idx="32">
                        <c:v>177.05522764892532</c:v>
                      </c:pt>
                      <c:pt idx="33">
                        <c:v>176.02583679050133</c:v>
                      </c:pt>
                      <c:pt idx="34">
                        <c:v>179.11400936577328</c:v>
                      </c:pt>
                      <c:pt idx="35">
                        <c:v>184.26096365789317</c:v>
                      </c:pt>
                      <c:pt idx="36">
                        <c:v>184.26096365789317</c:v>
                      </c:pt>
                      <c:pt idx="37">
                        <c:v>184.10379518850499</c:v>
                      </c:pt>
                      <c:pt idx="38">
                        <c:v>175.44955240274462</c:v>
                      </c:pt>
                      <c:pt idx="39">
                        <c:v>164.81511213483037</c:v>
                      </c:pt>
                      <c:pt idx="40">
                        <c:v>167.61514251622398</c:v>
                      </c:pt>
                      <c:pt idx="41">
                        <c:v>154.84333629676763</c:v>
                      </c:pt>
                      <c:pt idx="42">
                        <c:v>142.28108803649559</c:v>
                      </c:pt>
                      <c:pt idx="43">
                        <c:v>136.81979680559928</c:v>
                      </c:pt>
                      <c:pt idx="44">
                        <c:v>131.51567404409116</c:v>
                      </c:pt>
                      <c:pt idx="45">
                        <c:v>128.24413825453297</c:v>
                      </c:pt>
                      <c:pt idx="46">
                        <c:v>124.89401823028071</c:v>
                      </c:pt>
                      <c:pt idx="47">
                        <c:v>114.36435694195858</c:v>
                      </c:pt>
                      <c:pt idx="48">
                        <c:v>115.36755305548454</c:v>
                      </c:pt>
                      <c:pt idx="49">
                        <c:v>120.3835336231143</c:v>
                      </c:pt>
                      <c:pt idx="50">
                        <c:v>122.38992585016621</c:v>
                      </c:pt>
                      <c:pt idx="51">
                        <c:v>125.39951419074406</c:v>
                      </c:pt>
                      <c:pt idx="52">
                        <c:v>128.40910253132191</c:v>
                      </c:pt>
                      <c:pt idx="53">
                        <c:v>127.40590641779595</c:v>
                      </c:pt>
                      <c:pt idx="54">
                        <c:v>131.41869087189977</c:v>
                      </c:pt>
                      <c:pt idx="55">
                        <c:v>133.42508309895166</c:v>
                      </c:pt>
                      <c:pt idx="56">
                        <c:v>144.46024034773714</c:v>
                      </c:pt>
                      <c:pt idx="57">
                        <c:v>151.48261314241881</c:v>
                      </c:pt>
                      <c:pt idx="58">
                        <c:v>176.56251598056761</c:v>
                      </c:pt>
                      <c:pt idx="59">
                        <c:v>181.57849654819739</c:v>
                      </c:pt>
                      <c:pt idx="60">
                        <c:v>181.58326611524393</c:v>
                      </c:pt>
                      <c:pt idx="61">
                        <c:v>187.68352543619073</c:v>
                      </c:pt>
                      <c:pt idx="62">
                        <c:v>189.78530900417331</c:v>
                      </c:pt>
                      <c:pt idx="63">
                        <c:v>178.77399959062052</c:v>
                      </c:pt>
                      <c:pt idx="64">
                        <c:v>175.81687648755454</c:v>
                      </c:pt>
                      <c:pt idx="65">
                        <c:v>177.90435135439753</c:v>
                      </c:pt>
                      <c:pt idx="66">
                        <c:v>179.97751752010092</c:v>
                      </c:pt>
                      <c:pt idx="67">
                        <c:v>194.15581098676719</c:v>
                      </c:pt>
                      <c:pt idx="68">
                        <c:v>199.27672202942068</c:v>
                      </c:pt>
                      <c:pt idx="69">
                        <c:v>211.43908413494202</c:v>
                      </c:pt>
                      <c:pt idx="70">
                        <c:v>194.47060241183846</c:v>
                      </c:pt>
                      <c:pt idx="71">
                        <c:v>187.48161658648255</c:v>
                      </c:pt>
                      <c:pt idx="72">
                        <c:v>187.48571417016731</c:v>
                      </c:pt>
                      <c:pt idx="73">
                        <c:v>183.50712003577922</c:v>
                      </c:pt>
                      <c:pt idx="74">
                        <c:v>183.58907170947441</c:v>
                      </c:pt>
                      <c:pt idx="75">
                        <c:v>200.08040283731441</c:v>
                      </c:pt>
                      <c:pt idx="76">
                        <c:v>209.49864657073363</c:v>
                      </c:pt>
                      <c:pt idx="77">
                        <c:v>211.93599152980096</c:v>
                      </c:pt>
                      <c:pt idx="78">
                        <c:v>210.1862161252385</c:v>
                      </c:pt>
                      <c:pt idx="79">
                        <c:v>199.47564791076633</c:v>
                      </c:pt>
                      <c:pt idx="80">
                        <c:v>197.95079375164264</c:v>
                      </c:pt>
                      <c:pt idx="81">
                        <c:v>183.10140100416703</c:v>
                      </c:pt>
                      <c:pt idx="82">
                        <c:v>180.54001257760129</c:v>
                      </c:pt>
                      <c:pt idx="83">
                        <c:v>191.15736394189022</c:v>
                      </c:pt>
                      <c:pt idx="84" formatCode="General">
                        <c:v>193</c:v>
                      </c:pt>
                      <c:pt idx="85" formatCode="General">
                        <c:v>196</c:v>
                      </c:pt>
                      <c:pt idx="86" formatCode="General">
                        <c:v>208</c:v>
                      </c:pt>
                      <c:pt idx="87" formatCode="General">
                        <c:v>216</c:v>
                      </c:pt>
                      <c:pt idx="88" formatCode="General">
                        <c:v>219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A-CE1C-439E-A671-94FE7D6DBDE5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'acumulado 12 meses'!$A$6</c15:sqref>
                        </c15:formulaRef>
                      </c:ext>
                    </c:extLst>
                    <c:strCache>
                      <c:ptCount val="1"/>
                      <c:pt idx="0">
                        <c:v>Chubut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meses'!$O$1:$CY$1</c15:sqref>
                        </c15:formulaRef>
                      </c:ext>
                    </c:extLst>
                    <c:numCache>
                      <c:formatCode>mmm\-yy</c:formatCode>
                      <c:ptCount val="89"/>
                      <c:pt idx="0">
                        <c:v>43466</c:v>
                      </c:pt>
                      <c:pt idx="1">
                        <c:v>43497</c:v>
                      </c:pt>
                      <c:pt idx="2">
                        <c:v>43525</c:v>
                      </c:pt>
                      <c:pt idx="3">
                        <c:v>43556</c:v>
                      </c:pt>
                      <c:pt idx="4">
                        <c:v>43586</c:v>
                      </c:pt>
                      <c:pt idx="5">
                        <c:v>43617</c:v>
                      </c:pt>
                      <c:pt idx="6">
                        <c:v>43647</c:v>
                      </c:pt>
                      <c:pt idx="7">
                        <c:v>43678</c:v>
                      </c:pt>
                      <c:pt idx="8">
                        <c:v>43709</c:v>
                      </c:pt>
                      <c:pt idx="9">
                        <c:v>43739</c:v>
                      </c:pt>
                      <c:pt idx="10">
                        <c:v>43770</c:v>
                      </c:pt>
                      <c:pt idx="11">
                        <c:v>43800</c:v>
                      </c:pt>
                      <c:pt idx="12">
                        <c:v>43831</c:v>
                      </c:pt>
                      <c:pt idx="13">
                        <c:v>43862</c:v>
                      </c:pt>
                      <c:pt idx="14">
                        <c:v>43891</c:v>
                      </c:pt>
                      <c:pt idx="15">
                        <c:v>43922</c:v>
                      </c:pt>
                      <c:pt idx="16">
                        <c:v>43952</c:v>
                      </c:pt>
                      <c:pt idx="17">
                        <c:v>43983</c:v>
                      </c:pt>
                      <c:pt idx="18">
                        <c:v>44013</c:v>
                      </c:pt>
                      <c:pt idx="19">
                        <c:v>44044</c:v>
                      </c:pt>
                      <c:pt idx="20">
                        <c:v>44075</c:v>
                      </c:pt>
                      <c:pt idx="21">
                        <c:v>44105</c:v>
                      </c:pt>
                      <c:pt idx="22">
                        <c:v>44136</c:v>
                      </c:pt>
                      <c:pt idx="23">
                        <c:v>44166</c:v>
                      </c:pt>
                      <c:pt idx="24">
                        <c:v>44197</c:v>
                      </c:pt>
                      <c:pt idx="25">
                        <c:v>44228</c:v>
                      </c:pt>
                      <c:pt idx="26">
                        <c:v>44256</c:v>
                      </c:pt>
                      <c:pt idx="27">
                        <c:v>44287</c:v>
                      </c:pt>
                      <c:pt idx="28">
                        <c:v>44317</c:v>
                      </c:pt>
                      <c:pt idx="29">
                        <c:v>44348</c:v>
                      </c:pt>
                      <c:pt idx="30">
                        <c:v>44378</c:v>
                      </c:pt>
                      <c:pt idx="31">
                        <c:v>44409</c:v>
                      </c:pt>
                      <c:pt idx="32">
                        <c:v>44440</c:v>
                      </c:pt>
                      <c:pt idx="33">
                        <c:v>44470</c:v>
                      </c:pt>
                      <c:pt idx="34">
                        <c:v>44501</c:v>
                      </c:pt>
                      <c:pt idx="35">
                        <c:v>44531</c:v>
                      </c:pt>
                      <c:pt idx="36">
                        <c:v>44562</c:v>
                      </c:pt>
                      <c:pt idx="37">
                        <c:v>44593</c:v>
                      </c:pt>
                      <c:pt idx="38">
                        <c:v>44621</c:v>
                      </c:pt>
                      <c:pt idx="39">
                        <c:v>44652</c:v>
                      </c:pt>
                      <c:pt idx="40">
                        <c:v>44682</c:v>
                      </c:pt>
                      <c:pt idx="41">
                        <c:v>44713</c:v>
                      </c:pt>
                      <c:pt idx="42">
                        <c:v>44743</c:v>
                      </c:pt>
                      <c:pt idx="43">
                        <c:v>44774</c:v>
                      </c:pt>
                      <c:pt idx="44">
                        <c:v>44805</c:v>
                      </c:pt>
                      <c:pt idx="45">
                        <c:v>44835</c:v>
                      </c:pt>
                      <c:pt idx="46">
                        <c:v>44866</c:v>
                      </c:pt>
                      <c:pt idx="47">
                        <c:v>44896</c:v>
                      </c:pt>
                      <c:pt idx="48">
                        <c:v>44927</c:v>
                      </c:pt>
                      <c:pt idx="49">
                        <c:v>44958</c:v>
                      </c:pt>
                      <c:pt idx="50">
                        <c:v>44986</c:v>
                      </c:pt>
                      <c:pt idx="51">
                        <c:v>45017</c:v>
                      </c:pt>
                      <c:pt idx="52">
                        <c:v>45047</c:v>
                      </c:pt>
                      <c:pt idx="53">
                        <c:v>45078</c:v>
                      </c:pt>
                      <c:pt idx="54">
                        <c:v>45108</c:v>
                      </c:pt>
                      <c:pt idx="55">
                        <c:v>45139</c:v>
                      </c:pt>
                      <c:pt idx="56">
                        <c:v>45170</c:v>
                      </c:pt>
                      <c:pt idx="57">
                        <c:v>45200</c:v>
                      </c:pt>
                      <c:pt idx="58">
                        <c:v>45231</c:v>
                      </c:pt>
                      <c:pt idx="59">
                        <c:v>45261</c:v>
                      </c:pt>
                      <c:pt idx="60">
                        <c:v>45292</c:v>
                      </c:pt>
                      <c:pt idx="61">
                        <c:v>45323</c:v>
                      </c:pt>
                      <c:pt idx="62">
                        <c:v>45352</c:v>
                      </c:pt>
                      <c:pt idx="63">
                        <c:v>45383</c:v>
                      </c:pt>
                      <c:pt idx="64">
                        <c:v>45413</c:v>
                      </c:pt>
                      <c:pt idx="65">
                        <c:v>45444</c:v>
                      </c:pt>
                      <c:pt idx="66">
                        <c:v>45474</c:v>
                      </c:pt>
                      <c:pt idx="67">
                        <c:v>45505</c:v>
                      </c:pt>
                      <c:pt idx="68">
                        <c:v>45536</c:v>
                      </c:pt>
                      <c:pt idx="69">
                        <c:v>45566</c:v>
                      </c:pt>
                      <c:pt idx="70">
                        <c:v>45597</c:v>
                      </c:pt>
                      <c:pt idx="71">
                        <c:v>45627</c:v>
                      </c:pt>
                      <c:pt idx="72">
                        <c:v>45658</c:v>
                      </c:pt>
                      <c:pt idx="73">
                        <c:v>45689</c:v>
                      </c:pt>
                      <c:pt idx="74">
                        <c:v>45717</c:v>
                      </c:pt>
                      <c:pt idx="75">
                        <c:v>45748</c:v>
                      </c:pt>
                      <c:pt idx="76">
                        <c:v>45778</c:v>
                      </c:pt>
                      <c:pt idx="77">
                        <c:v>45809</c:v>
                      </c:pt>
                      <c:pt idx="78">
                        <c:v>45839</c:v>
                      </c:pt>
                      <c:pt idx="79">
                        <c:v>45870</c:v>
                      </c:pt>
                      <c:pt idx="80">
                        <c:v>45901</c:v>
                      </c:pt>
                      <c:pt idx="81">
                        <c:v>45931</c:v>
                      </c:pt>
                      <c:pt idx="82">
                        <c:v>45962</c:v>
                      </c:pt>
                      <c:pt idx="83">
                        <c:v>45992</c:v>
                      </c:pt>
                      <c:pt idx="84">
                        <c:v>46023</c:v>
                      </c:pt>
                      <c:pt idx="85">
                        <c:v>46054</c:v>
                      </c:pt>
                      <c:pt idx="86">
                        <c:v>46082</c:v>
                      </c:pt>
                      <c:pt idx="87">
                        <c:v>46113</c:v>
                      </c:pt>
                      <c:pt idx="88">
                        <c:v>46143</c:v>
                      </c:pt>
                    </c:numCache>
                  </c:num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meses'!$O$6:$CY$6</c15:sqref>
                        </c15:formulaRef>
                      </c:ext>
                    </c:extLst>
                    <c:numCache>
                      <c:formatCode>#,##0</c:formatCode>
                      <c:ptCount val="89"/>
                      <c:pt idx="0">
                        <c:v>715.75718000818358</c:v>
                      </c:pt>
                      <c:pt idx="1">
                        <c:v>731.17298472647917</c:v>
                      </c:pt>
                      <c:pt idx="2">
                        <c:v>756.14838192113643</c:v>
                      </c:pt>
                      <c:pt idx="3">
                        <c:v>774.96219420829539</c:v>
                      </c:pt>
                      <c:pt idx="4">
                        <c:v>681.90676952614092</c:v>
                      </c:pt>
                      <c:pt idx="5">
                        <c:v>644.70439372761359</c:v>
                      </c:pt>
                      <c:pt idx="6">
                        <c:v>621.49561208123123</c:v>
                      </c:pt>
                      <c:pt idx="7">
                        <c:v>557.90717524823231</c:v>
                      </c:pt>
                      <c:pt idx="8">
                        <c:v>534.69839360185006</c:v>
                      </c:pt>
                      <c:pt idx="9">
                        <c:v>567.69262414231298</c:v>
                      </c:pt>
                      <c:pt idx="10">
                        <c:v>588.14338677115438</c:v>
                      </c:pt>
                      <c:pt idx="11">
                        <c:v>587.30956418285359</c:v>
                      </c:pt>
                      <c:pt idx="12">
                        <c:v>584.2842558889057</c:v>
                      </c:pt>
                      <c:pt idx="13">
                        <c:v>537.63211531565184</c:v>
                      </c:pt>
                      <c:pt idx="14">
                        <c:v>532.04345997016355</c:v>
                      </c:pt>
                      <c:pt idx="15">
                        <c:v>484.21520944075911</c:v>
                      </c:pt>
                      <c:pt idx="16">
                        <c:v>442.55178073238778</c:v>
                      </c:pt>
                      <c:pt idx="17">
                        <c:v>436.97464871641034</c:v>
                      </c:pt>
                      <c:pt idx="18">
                        <c:v>553.56085229707116</c:v>
                      </c:pt>
                      <c:pt idx="19">
                        <c:v>662.92979653925318</c:v>
                      </c:pt>
                      <c:pt idx="20">
                        <c:v>746.5754926503464</c:v>
                      </c:pt>
                      <c:pt idx="21">
                        <c:v>693.43514668371517</c:v>
                      </c:pt>
                      <c:pt idx="22">
                        <c:v>711.76447100170719</c:v>
                      </c:pt>
                      <c:pt idx="23">
                        <c:v>762.73469622198354</c:v>
                      </c:pt>
                      <c:pt idx="24">
                        <c:v>761.7115810593009</c:v>
                      </c:pt>
                      <c:pt idx="25">
                        <c:v>806.01304214597985</c:v>
                      </c:pt>
                      <c:pt idx="26">
                        <c:v>872.9234479435388</c:v>
                      </c:pt>
                      <c:pt idx="27">
                        <c:v>992.33278752072113</c:v>
                      </c:pt>
                      <c:pt idx="28">
                        <c:v>1056.1550207430082</c:v>
                      </c:pt>
                      <c:pt idx="29">
                        <c:v>1100.4188276552395</c:v>
                      </c:pt>
                      <c:pt idx="30">
                        <c:v>1007.7736503970808</c:v>
                      </c:pt>
                      <c:pt idx="31">
                        <c:v>1006.7442595386568</c:v>
                      </c:pt>
                      <c:pt idx="32">
                        <c:v>1004.6854778218088</c:v>
                      </c:pt>
                      <c:pt idx="33">
                        <c:v>1057.184411601432</c:v>
                      </c:pt>
                      <c:pt idx="34">
                        <c:v>1117.918472248447</c:v>
                      </c:pt>
                      <c:pt idx="35">
                        <c:v>1174.5349694617662</c:v>
                      </c:pt>
                      <c:pt idx="36">
                        <c:v>1187.5241294478076</c:v>
                      </c:pt>
                      <c:pt idx="37">
                        <c:v>1285.242665248097</c:v>
                      </c:pt>
                      <c:pt idx="38">
                        <c:v>1376.661677980753</c:v>
                      </c:pt>
                      <c:pt idx="39">
                        <c:v>1374.6000889412092</c:v>
                      </c:pt>
                      <c:pt idx="40">
                        <c:v>1452.0713392566929</c:v>
                      </c:pt>
                      <c:pt idx="41">
                        <c:v>1485.8550670477023</c:v>
                      </c:pt>
                      <c:pt idx="42">
                        <c:v>1503.7108349393859</c:v>
                      </c:pt>
                      <c:pt idx="43">
                        <c:v>1567.5982419435747</c:v>
                      </c:pt>
                      <c:pt idx="44">
                        <c:v>1610.0702030726434</c:v>
                      </c:pt>
                      <c:pt idx="45">
                        <c:v>1610.9134233940852</c:v>
                      </c:pt>
                      <c:pt idx="46">
                        <c:v>1612.0525817168063</c:v>
                      </c:pt>
                      <c:pt idx="47">
                        <c:v>1572.0083098951673</c:v>
                      </c:pt>
                      <c:pt idx="48">
                        <c:v>1572.0083098951673</c:v>
                      </c:pt>
                      <c:pt idx="49">
                        <c:v>1534.8900536947074</c:v>
                      </c:pt>
                      <c:pt idx="50">
                        <c:v>1616.1489388903096</c:v>
                      </c:pt>
                      <c:pt idx="51">
                        <c:v>1730.5132958322679</c:v>
                      </c:pt>
                      <c:pt idx="52">
                        <c:v>1791.7082587573511</c:v>
                      </c:pt>
                      <c:pt idx="53">
                        <c:v>1874.9735361800053</c:v>
                      </c:pt>
                      <c:pt idx="54">
                        <c:v>1946.2004602403479</c:v>
                      </c:pt>
                      <c:pt idx="55">
                        <c:v>1997.3634620301711</c:v>
                      </c:pt>
                      <c:pt idx="56">
                        <c:v>2069.5935822040396</c:v>
                      </c:pt>
                      <c:pt idx="57">
                        <c:v>2139.8173101508564</c:v>
                      </c:pt>
                      <c:pt idx="58">
                        <c:v>2239.1337253899255</c:v>
                      </c:pt>
                      <c:pt idx="59">
                        <c:v>2350.4884939913068</c:v>
                      </c:pt>
                      <c:pt idx="60">
                        <c:v>2356.6078315804393</c:v>
                      </c:pt>
                      <c:pt idx="61">
                        <c:v>2471.0946102318544</c:v>
                      </c:pt>
                      <c:pt idx="62">
                        <c:v>2437.1751380200794</c:v>
                      </c:pt>
                      <c:pt idx="63">
                        <c:v>2447.3533687000281</c:v>
                      </c:pt>
                      <c:pt idx="64">
                        <c:v>2445.3215416039893</c:v>
                      </c:pt>
                      <c:pt idx="65">
                        <c:v>2487.6402044531405</c:v>
                      </c:pt>
                      <c:pt idx="66">
                        <c:v>2493.3286939743316</c:v>
                      </c:pt>
                      <c:pt idx="67">
                        <c:v>2600.3336343608439</c:v>
                      </c:pt>
                      <c:pt idx="68">
                        <c:v>2603.39410090518</c:v>
                      </c:pt>
                      <c:pt idx="69">
                        <c:v>2738.3836019953951</c:v>
                      </c:pt>
                      <c:pt idx="70">
                        <c:v>2810.1431305311953</c:v>
                      </c:pt>
                      <c:pt idx="71">
                        <c:v>2830.367631047543</c:v>
                      </c:pt>
                      <c:pt idx="72">
                        <c:v>2870.9362108752125</c:v>
                      </c:pt>
                      <c:pt idx="73">
                        <c:v>3002.4594017140007</c:v>
                      </c:pt>
                      <c:pt idx="74">
                        <c:v>3070.2799730761685</c:v>
                      </c:pt>
                      <c:pt idx="75">
                        <c:v>3192.3646627691546</c:v>
                      </c:pt>
                      <c:pt idx="76">
                        <c:v>3384.5707962252827</c:v>
                      </c:pt>
                      <c:pt idx="77">
                        <c:v>3460.1434156906002</c:v>
                      </c:pt>
                      <c:pt idx="78">
                        <c:v>3617.7925497235988</c:v>
                      </c:pt>
                      <c:pt idx="79">
                        <c:v>3752.2633090559762</c:v>
                      </c:pt>
                      <c:pt idx="80">
                        <c:v>3943.5432294595503</c:v>
                      </c:pt>
                      <c:pt idx="81">
                        <c:v>4000.1253139843557</c:v>
                      </c:pt>
                      <c:pt idx="82">
                        <c:v>3958.1138528438155</c:v>
                      </c:pt>
                      <c:pt idx="83">
                        <c:v>3984.5440571143431</c:v>
                      </c:pt>
                      <c:pt idx="84">
                        <c:v>3958</c:v>
                      </c:pt>
                      <c:pt idx="85">
                        <c:v>3931</c:v>
                      </c:pt>
                      <c:pt idx="86">
                        <c:v>3999</c:v>
                      </c:pt>
                      <c:pt idx="87">
                        <c:v>3965</c:v>
                      </c:pt>
                      <c:pt idx="88">
                        <c:v>3903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B-CE1C-439E-A671-94FE7D6DBDE5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'acumulado 12 meses'!$A$7</c15:sqref>
                        </c15:formulaRef>
                      </c:ext>
                    </c:extLst>
                    <c:strCache>
                      <c:ptCount val="1"/>
                      <c:pt idx="0">
                        <c:v>Córdoba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meses'!$O$1:$CY$1</c15:sqref>
                        </c15:formulaRef>
                      </c:ext>
                    </c:extLst>
                    <c:numCache>
                      <c:formatCode>mmm\-yy</c:formatCode>
                      <c:ptCount val="89"/>
                      <c:pt idx="0">
                        <c:v>43466</c:v>
                      </c:pt>
                      <c:pt idx="1">
                        <c:v>43497</c:v>
                      </c:pt>
                      <c:pt idx="2">
                        <c:v>43525</c:v>
                      </c:pt>
                      <c:pt idx="3">
                        <c:v>43556</c:v>
                      </c:pt>
                      <c:pt idx="4">
                        <c:v>43586</c:v>
                      </c:pt>
                      <c:pt idx="5">
                        <c:v>43617</c:v>
                      </c:pt>
                      <c:pt idx="6">
                        <c:v>43647</c:v>
                      </c:pt>
                      <c:pt idx="7">
                        <c:v>43678</c:v>
                      </c:pt>
                      <c:pt idx="8">
                        <c:v>43709</c:v>
                      </c:pt>
                      <c:pt idx="9">
                        <c:v>43739</c:v>
                      </c:pt>
                      <c:pt idx="10">
                        <c:v>43770</c:v>
                      </c:pt>
                      <c:pt idx="11">
                        <c:v>43800</c:v>
                      </c:pt>
                      <c:pt idx="12">
                        <c:v>43831</c:v>
                      </c:pt>
                      <c:pt idx="13">
                        <c:v>43862</c:v>
                      </c:pt>
                      <c:pt idx="14">
                        <c:v>43891</c:v>
                      </c:pt>
                      <c:pt idx="15">
                        <c:v>43922</c:v>
                      </c:pt>
                      <c:pt idx="16">
                        <c:v>43952</c:v>
                      </c:pt>
                      <c:pt idx="17">
                        <c:v>43983</c:v>
                      </c:pt>
                      <c:pt idx="18">
                        <c:v>44013</c:v>
                      </c:pt>
                      <c:pt idx="19">
                        <c:v>44044</c:v>
                      </c:pt>
                      <c:pt idx="20">
                        <c:v>44075</c:v>
                      </c:pt>
                      <c:pt idx="21">
                        <c:v>44105</c:v>
                      </c:pt>
                      <c:pt idx="22">
                        <c:v>44136</c:v>
                      </c:pt>
                      <c:pt idx="23">
                        <c:v>44166</c:v>
                      </c:pt>
                      <c:pt idx="24">
                        <c:v>44197</c:v>
                      </c:pt>
                      <c:pt idx="25">
                        <c:v>44228</c:v>
                      </c:pt>
                      <c:pt idx="26">
                        <c:v>44256</c:v>
                      </c:pt>
                      <c:pt idx="27">
                        <c:v>44287</c:v>
                      </c:pt>
                      <c:pt idx="28">
                        <c:v>44317</c:v>
                      </c:pt>
                      <c:pt idx="29">
                        <c:v>44348</c:v>
                      </c:pt>
                      <c:pt idx="30">
                        <c:v>44378</c:v>
                      </c:pt>
                      <c:pt idx="31">
                        <c:v>44409</c:v>
                      </c:pt>
                      <c:pt idx="32">
                        <c:v>44440</c:v>
                      </c:pt>
                      <c:pt idx="33">
                        <c:v>44470</c:v>
                      </c:pt>
                      <c:pt idx="34">
                        <c:v>44501</c:v>
                      </c:pt>
                      <c:pt idx="35">
                        <c:v>44531</c:v>
                      </c:pt>
                      <c:pt idx="36">
                        <c:v>44562</c:v>
                      </c:pt>
                      <c:pt idx="37">
                        <c:v>44593</c:v>
                      </c:pt>
                      <c:pt idx="38">
                        <c:v>44621</c:v>
                      </c:pt>
                      <c:pt idx="39">
                        <c:v>44652</c:v>
                      </c:pt>
                      <c:pt idx="40">
                        <c:v>44682</c:v>
                      </c:pt>
                      <c:pt idx="41">
                        <c:v>44713</c:v>
                      </c:pt>
                      <c:pt idx="42">
                        <c:v>44743</c:v>
                      </c:pt>
                      <c:pt idx="43">
                        <c:v>44774</c:v>
                      </c:pt>
                      <c:pt idx="44">
                        <c:v>44805</c:v>
                      </c:pt>
                      <c:pt idx="45">
                        <c:v>44835</c:v>
                      </c:pt>
                      <c:pt idx="46">
                        <c:v>44866</c:v>
                      </c:pt>
                      <c:pt idx="47">
                        <c:v>44896</c:v>
                      </c:pt>
                      <c:pt idx="48">
                        <c:v>44927</c:v>
                      </c:pt>
                      <c:pt idx="49">
                        <c:v>44958</c:v>
                      </c:pt>
                      <c:pt idx="50">
                        <c:v>44986</c:v>
                      </c:pt>
                      <c:pt idx="51">
                        <c:v>45017</c:v>
                      </c:pt>
                      <c:pt idx="52">
                        <c:v>45047</c:v>
                      </c:pt>
                      <c:pt idx="53">
                        <c:v>45078</c:v>
                      </c:pt>
                      <c:pt idx="54">
                        <c:v>45108</c:v>
                      </c:pt>
                      <c:pt idx="55">
                        <c:v>45139</c:v>
                      </c:pt>
                      <c:pt idx="56">
                        <c:v>45170</c:v>
                      </c:pt>
                      <c:pt idx="57">
                        <c:v>45200</c:v>
                      </c:pt>
                      <c:pt idx="58">
                        <c:v>45231</c:v>
                      </c:pt>
                      <c:pt idx="59">
                        <c:v>45261</c:v>
                      </c:pt>
                      <c:pt idx="60">
                        <c:v>45292</c:v>
                      </c:pt>
                      <c:pt idx="61">
                        <c:v>45323</c:v>
                      </c:pt>
                      <c:pt idx="62">
                        <c:v>45352</c:v>
                      </c:pt>
                      <c:pt idx="63">
                        <c:v>45383</c:v>
                      </c:pt>
                      <c:pt idx="64">
                        <c:v>45413</c:v>
                      </c:pt>
                      <c:pt idx="65">
                        <c:v>45444</c:v>
                      </c:pt>
                      <c:pt idx="66">
                        <c:v>45474</c:v>
                      </c:pt>
                      <c:pt idx="67">
                        <c:v>45505</c:v>
                      </c:pt>
                      <c:pt idx="68">
                        <c:v>45536</c:v>
                      </c:pt>
                      <c:pt idx="69">
                        <c:v>45566</c:v>
                      </c:pt>
                      <c:pt idx="70">
                        <c:v>45597</c:v>
                      </c:pt>
                      <c:pt idx="71">
                        <c:v>45627</c:v>
                      </c:pt>
                      <c:pt idx="72">
                        <c:v>45658</c:v>
                      </c:pt>
                      <c:pt idx="73">
                        <c:v>45689</c:v>
                      </c:pt>
                      <c:pt idx="74">
                        <c:v>45717</c:v>
                      </c:pt>
                      <c:pt idx="75">
                        <c:v>45748</c:v>
                      </c:pt>
                      <c:pt idx="76">
                        <c:v>45778</c:v>
                      </c:pt>
                      <c:pt idx="77">
                        <c:v>45809</c:v>
                      </c:pt>
                      <c:pt idx="78">
                        <c:v>45839</c:v>
                      </c:pt>
                      <c:pt idx="79">
                        <c:v>45870</c:v>
                      </c:pt>
                      <c:pt idx="80">
                        <c:v>45901</c:v>
                      </c:pt>
                      <c:pt idx="81">
                        <c:v>45931</c:v>
                      </c:pt>
                      <c:pt idx="82">
                        <c:v>45962</c:v>
                      </c:pt>
                      <c:pt idx="83">
                        <c:v>45992</c:v>
                      </c:pt>
                      <c:pt idx="84">
                        <c:v>46023</c:v>
                      </c:pt>
                      <c:pt idx="85">
                        <c:v>46054</c:v>
                      </c:pt>
                      <c:pt idx="86">
                        <c:v>46082</c:v>
                      </c:pt>
                      <c:pt idx="87">
                        <c:v>46113</c:v>
                      </c:pt>
                      <c:pt idx="88">
                        <c:v>46143</c:v>
                      </c:pt>
                    </c:numCache>
                  </c:num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meses'!$O$7:$CY$7</c15:sqref>
                        </c15:formulaRef>
                      </c:ext>
                    </c:extLst>
                    <c:numCache>
                      <c:formatCode>#,##0</c:formatCode>
                      <c:ptCount val="89"/>
                      <c:pt idx="0">
                        <c:v>3353.9636861157119</c:v>
                      </c:pt>
                      <c:pt idx="1">
                        <c:v>3499.5870182870381</c:v>
                      </c:pt>
                      <c:pt idx="2">
                        <c:v>3695.1402391091251</c:v>
                      </c:pt>
                      <c:pt idx="3">
                        <c:v>3893.39987837528</c:v>
                      </c:pt>
                      <c:pt idx="4">
                        <c:v>4063.4882843965333</c:v>
                      </c:pt>
                      <c:pt idx="5">
                        <c:v>4240.3183258214931</c:v>
                      </c:pt>
                      <c:pt idx="6">
                        <c:v>4378.8835332813596</c:v>
                      </c:pt>
                      <c:pt idx="7">
                        <c:v>4656.9282378558109</c:v>
                      </c:pt>
                      <c:pt idx="8">
                        <c:v>4911.5568076714171</c:v>
                      </c:pt>
                      <c:pt idx="9">
                        <c:v>5121.8760555641102</c:v>
                      </c:pt>
                      <c:pt idx="10">
                        <c:v>5176.8784828272528</c:v>
                      </c:pt>
                      <c:pt idx="11">
                        <c:v>5280.6967400011154</c:v>
                      </c:pt>
                      <c:pt idx="12">
                        <c:v>5274.7875948771771</c:v>
                      </c:pt>
                      <c:pt idx="13">
                        <c:v>5348.6522822919869</c:v>
                      </c:pt>
                      <c:pt idx="14">
                        <c:v>5232.6116491975899</c:v>
                      </c:pt>
                      <c:pt idx="15">
                        <c:v>4792.9389700251768</c:v>
                      </c:pt>
                      <c:pt idx="16">
                        <c:v>4352.3636566189607</c:v>
                      </c:pt>
                      <c:pt idx="17">
                        <c:v>4462.1782759137604</c:v>
                      </c:pt>
                      <c:pt idx="18">
                        <c:v>4871.2152729860782</c:v>
                      </c:pt>
                      <c:pt idx="19">
                        <c:v>4691.9478052720042</c:v>
                      </c:pt>
                      <c:pt idx="20">
                        <c:v>4459.8587505520018</c:v>
                      </c:pt>
                      <c:pt idx="21">
                        <c:v>4122.2494639128072</c:v>
                      </c:pt>
                      <c:pt idx="22">
                        <c:v>3934.9619183264463</c:v>
                      </c:pt>
                      <c:pt idx="23">
                        <c:v>3824.1411940331868</c:v>
                      </c:pt>
                      <c:pt idx="24">
                        <c:v>3809.7736518854404</c:v>
                      </c:pt>
                      <c:pt idx="25">
                        <c:v>3552.4278524211704</c:v>
                      </c:pt>
                      <c:pt idx="26">
                        <c:v>3562.7217610054104</c:v>
                      </c:pt>
                      <c:pt idx="27">
                        <c:v>3930.2142974627727</c:v>
                      </c:pt>
                      <c:pt idx="28">
                        <c:v>4193.738357219313</c:v>
                      </c:pt>
                      <c:pt idx="29">
                        <c:v>4083.5935353679465</c:v>
                      </c:pt>
                      <c:pt idx="30">
                        <c:v>3644.043638820905</c:v>
                      </c:pt>
                      <c:pt idx="31">
                        <c:v>3730.5124709285196</c:v>
                      </c:pt>
                      <c:pt idx="32">
                        <c:v>3869.4802368157575</c:v>
                      </c:pt>
                      <c:pt idx="33">
                        <c:v>4073.2996267837061</c:v>
                      </c:pt>
                      <c:pt idx="34">
                        <c:v>4256.5311995831753</c:v>
                      </c:pt>
                      <c:pt idx="35">
                        <c:v>4383.1462751693252</c:v>
                      </c:pt>
                      <c:pt idx="36">
                        <c:v>4395.0012653173508</c:v>
                      </c:pt>
                      <c:pt idx="37">
                        <c:v>4626.4196159576768</c:v>
                      </c:pt>
                      <c:pt idx="38">
                        <c:v>5060.3236057381628</c:v>
                      </c:pt>
                      <c:pt idx="39">
                        <c:v>5314.7078806872996</c:v>
                      </c:pt>
                      <c:pt idx="40">
                        <c:v>5777.1310806949768</c:v>
                      </c:pt>
                      <c:pt idx="41">
                        <c:v>6067.2714851098744</c:v>
                      </c:pt>
                      <c:pt idx="42">
                        <c:v>6335.1532233282114</c:v>
                      </c:pt>
                      <c:pt idx="43">
                        <c:v>6547.3820552490643</c:v>
                      </c:pt>
                      <c:pt idx="44">
                        <c:v>7108.4533914205676</c:v>
                      </c:pt>
                      <c:pt idx="45">
                        <c:v>7705.5350086994122</c:v>
                      </c:pt>
                      <c:pt idx="46">
                        <c:v>8477.4269013733538</c:v>
                      </c:pt>
                      <c:pt idx="47">
                        <c:v>8896.3431347481455</c:v>
                      </c:pt>
                      <c:pt idx="48">
                        <c:v>8928.4454103809767</c:v>
                      </c:pt>
                      <c:pt idx="49">
                        <c:v>9259.5001278445416</c:v>
                      </c:pt>
                      <c:pt idx="50">
                        <c:v>9746.0502429046282</c:v>
                      </c:pt>
                      <c:pt idx="51">
                        <c:v>10179.43096394784</c:v>
                      </c:pt>
                      <c:pt idx="52">
                        <c:v>10535.565584249553</c:v>
                      </c:pt>
                      <c:pt idx="53">
                        <c:v>10726.172845819483</c:v>
                      </c:pt>
                      <c:pt idx="54">
                        <c:v>10748.243160317055</c:v>
                      </c:pt>
                      <c:pt idx="55">
                        <c:v>10976.971874200972</c:v>
                      </c:pt>
                      <c:pt idx="56">
                        <c:v>10791.380593198672</c:v>
                      </c:pt>
                      <c:pt idx="57">
                        <c:v>10462.332267962158</c:v>
                      </c:pt>
                      <c:pt idx="58">
                        <c:v>10097.168882638711</c:v>
                      </c:pt>
                      <c:pt idx="59">
                        <c:v>10004.874840194325</c:v>
                      </c:pt>
                      <c:pt idx="60">
                        <c:v>9977.9030147382418</c:v>
                      </c:pt>
                      <c:pt idx="61">
                        <c:v>10221.657426455138</c:v>
                      </c:pt>
                      <c:pt idx="62">
                        <c:v>9980.8585762049079</c:v>
                      </c:pt>
                      <c:pt idx="63">
                        <c:v>10082.659944341007</c:v>
                      </c:pt>
                      <c:pt idx="64">
                        <c:v>10042.514625497108</c:v>
                      </c:pt>
                      <c:pt idx="65">
                        <c:v>9978.279878261199</c:v>
                      </c:pt>
                      <c:pt idx="66">
                        <c:v>10057.570536231906</c:v>
                      </c:pt>
                      <c:pt idx="67">
                        <c:v>10274.868235733746</c:v>
                      </c:pt>
                      <c:pt idx="68">
                        <c:v>10435.271517821153</c:v>
                      </c:pt>
                      <c:pt idx="69">
                        <c:v>10637.518093086812</c:v>
                      </c:pt>
                      <c:pt idx="70">
                        <c:v>10510.584382272409</c:v>
                      </c:pt>
                      <c:pt idx="71">
                        <c:v>10426.396999841803</c:v>
                      </c:pt>
                      <c:pt idx="72">
                        <c:v>10448.760733663899</c:v>
                      </c:pt>
                      <c:pt idx="73">
                        <c:v>10192.950644867729</c:v>
                      </c:pt>
                      <c:pt idx="74">
                        <c:v>9924.9876017331007</c:v>
                      </c:pt>
                      <c:pt idx="75">
                        <c:v>9716.308623619434</c:v>
                      </c:pt>
                      <c:pt idx="76">
                        <c:v>9519.1563849855938</c:v>
                      </c:pt>
                      <c:pt idx="77">
                        <c:v>9388.3053288060764</c:v>
                      </c:pt>
                      <c:pt idx="78">
                        <c:v>9297.403308444751</c:v>
                      </c:pt>
                      <c:pt idx="79">
                        <c:v>8929.0074645721288</c:v>
                      </c:pt>
                      <c:pt idx="80">
                        <c:v>8706.4686968544702</c:v>
                      </c:pt>
                      <c:pt idx="81">
                        <c:v>8543.3507965703884</c:v>
                      </c:pt>
                      <c:pt idx="82">
                        <c:v>8442.2423981727752</c:v>
                      </c:pt>
                      <c:pt idx="83">
                        <c:v>8413.8770952856903</c:v>
                      </c:pt>
                      <c:pt idx="84">
                        <c:v>8421</c:v>
                      </c:pt>
                      <c:pt idx="85">
                        <c:v>8335</c:v>
                      </c:pt>
                      <c:pt idx="86">
                        <c:v>8269</c:v>
                      </c:pt>
                      <c:pt idx="87">
                        <c:v>8119</c:v>
                      </c:pt>
                      <c:pt idx="88">
                        <c:v>7869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C-CE1C-439E-A671-94FE7D6DBDE5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'acumulado 12 meses'!$A$8</c15:sqref>
                        </c15:formulaRef>
                      </c:ext>
                    </c:extLst>
                    <c:strCache>
                      <c:ptCount val="1"/>
                      <c:pt idx="0">
                        <c:v>Corrientes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meses'!$O$1:$CY$1</c15:sqref>
                        </c15:formulaRef>
                      </c:ext>
                    </c:extLst>
                    <c:numCache>
                      <c:formatCode>mmm\-yy</c:formatCode>
                      <c:ptCount val="89"/>
                      <c:pt idx="0">
                        <c:v>43466</c:v>
                      </c:pt>
                      <c:pt idx="1">
                        <c:v>43497</c:v>
                      </c:pt>
                      <c:pt idx="2">
                        <c:v>43525</c:v>
                      </c:pt>
                      <c:pt idx="3">
                        <c:v>43556</c:v>
                      </c:pt>
                      <c:pt idx="4">
                        <c:v>43586</c:v>
                      </c:pt>
                      <c:pt idx="5">
                        <c:v>43617</c:v>
                      </c:pt>
                      <c:pt idx="6">
                        <c:v>43647</c:v>
                      </c:pt>
                      <c:pt idx="7">
                        <c:v>43678</c:v>
                      </c:pt>
                      <c:pt idx="8">
                        <c:v>43709</c:v>
                      </c:pt>
                      <c:pt idx="9">
                        <c:v>43739</c:v>
                      </c:pt>
                      <c:pt idx="10">
                        <c:v>43770</c:v>
                      </c:pt>
                      <c:pt idx="11">
                        <c:v>43800</c:v>
                      </c:pt>
                      <c:pt idx="12">
                        <c:v>43831</c:v>
                      </c:pt>
                      <c:pt idx="13">
                        <c:v>43862</c:v>
                      </c:pt>
                      <c:pt idx="14">
                        <c:v>43891</c:v>
                      </c:pt>
                      <c:pt idx="15">
                        <c:v>43922</c:v>
                      </c:pt>
                      <c:pt idx="16">
                        <c:v>43952</c:v>
                      </c:pt>
                      <c:pt idx="17">
                        <c:v>43983</c:v>
                      </c:pt>
                      <c:pt idx="18">
                        <c:v>44013</c:v>
                      </c:pt>
                      <c:pt idx="19">
                        <c:v>44044</c:v>
                      </c:pt>
                      <c:pt idx="20">
                        <c:v>44075</c:v>
                      </c:pt>
                      <c:pt idx="21">
                        <c:v>44105</c:v>
                      </c:pt>
                      <c:pt idx="22">
                        <c:v>44136</c:v>
                      </c:pt>
                      <c:pt idx="23">
                        <c:v>44166</c:v>
                      </c:pt>
                      <c:pt idx="24">
                        <c:v>44197</c:v>
                      </c:pt>
                      <c:pt idx="25">
                        <c:v>44228</c:v>
                      </c:pt>
                      <c:pt idx="26">
                        <c:v>44256</c:v>
                      </c:pt>
                      <c:pt idx="27">
                        <c:v>44287</c:v>
                      </c:pt>
                      <c:pt idx="28">
                        <c:v>44317</c:v>
                      </c:pt>
                      <c:pt idx="29">
                        <c:v>44348</c:v>
                      </c:pt>
                      <c:pt idx="30">
                        <c:v>44378</c:v>
                      </c:pt>
                      <c:pt idx="31">
                        <c:v>44409</c:v>
                      </c:pt>
                      <c:pt idx="32">
                        <c:v>44440</c:v>
                      </c:pt>
                      <c:pt idx="33">
                        <c:v>44470</c:v>
                      </c:pt>
                      <c:pt idx="34">
                        <c:v>44501</c:v>
                      </c:pt>
                      <c:pt idx="35">
                        <c:v>44531</c:v>
                      </c:pt>
                      <c:pt idx="36">
                        <c:v>44562</c:v>
                      </c:pt>
                      <c:pt idx="37">
                        <c:v>44593</c:v>
                      </c:pt>
                      <c:pt idx="38">
                        <c:v>44621</c:v>
                      </c:pt>
                      <c:pt idx="39">
                        <c:v>44652</c:v>
                      </c:pt>
                      <c:pt idx="40">
                        <c:v>44682</c:v>
                      </c:pt>
                      <c:pt idx="41">
                        <c:v>44713</c:v>
                      </c:pt>
                      <c:pt idx="42">
                        <c:v>44743</c:v>
                      </c:pt>
                      <c:pt idx="43">
                        <c:v>44774</c:v>
                      </c:pt>
                      <c:pt idx="44">
                        <c:v>44805</c:v>
                      </c:pt>
                      <c:pt idx="45">
                        <c:v>44835</c:v>
                      </c:pt>
                      <c:pt idx="46">
                        <c:v>44866</c:v>
                      </c:pt>
                      <c:pt idx="47">
                        <c:v>44896</c:v>
                      </c:pt>
                      <c:pt idx="48">
                        <c:v>44927</c:v>
                      </c:pt>
                      <c:pt idx="49">
                        <c:v>44958</c:v>
                      </c:pt>
                      <c:pt idx="50">
                        <c:v>44986</c:v>
                      </c:pt>
                      <c:pt idx="51">
                        <c:v>45017</c:v>
                      </c:pt>
                      <c:pt idx="52">
                        <c:v>45047</c:v>
                      </c:pt>
                      <c:pt idx="53">
                        <c:v>45078</c:v>
                      </c:pt>
                      <c:pt idx="54">
                        <c:v>45108</c:v>
                      </c:pt>
                      <c:pt idx="55">
                        <c:v>45139</c:v>
                      </c:pt>
                      <c:pt idx="56">
                        <c:v>45170</c:v>
                      </c:pt>
                      <c:pt idx="57">
                        <c:v>45200</c:v>
                      </c:pt>
                      <c:pt idx="58">
                        <c:v>45231</c:v>
                      </c:pt>
                      <c:pt idx="59">
                        <c:v>45261</c:v>
                      </c:pt>
                      <c:pt idx="60">
                        <c:v>45292</c:v>
                      </c:pt>
                      <c:pt idx="61">
                        <c:v>45323</c:v>
                      </c:pt>
                      <c:pt idx="62">
                        <c:v>45352</c:v>
                      </c:pt>
                      <c:pt idx="63">
                        <c:v>45383</c:v>
                      </c:pt>
                      <c:pt idx="64">
                        <c:v>45413</c:v>
                      </c:pt>
                      <c:pt idx="65">
                        <c:v>45444</c:v>
                      </c:pt>
                      <c:pt idx="66">
                        <c:v>45474</c:v>
                      </c:pt>
                      <c:pt idx="67">
                        <c:v>45505</c:v>
                      </c:pt>
                      <c:pt idx="68">
                        <c:v>45536</c:v>
                      </c:pt>
                      <c:pt idx="69">
                        <c:v>45566</c:v>
                      </c:pt>
                      <c:pt idx="70">
                        <c:v>45597</c:v>
                      </c:pt>
                      <c:pt idx="71">
                        <c:v>45627</c:v>
                      </c:pt>
                      <c:pt idx="72">
                        <c:v>45658</c:v>
                      </c:pt>
                      <c:pt idx="73">
                        <c:v>45689</c:v>
                      </c:pt>
                      <c:pt idx="74">
                        <c:v>45717</c:v>
                      </c:pt>
                      <c:pt idx="75">
                        <c:v>45748</c:v>
                      </c:pt>
                      <c:pt idx="76">
                        <c:v>45778</c:v>
                      </c:pt>
                      <c:pt idx="77">
                        <c:v>45809</c:v>
                      </c:pt>
                      <c:pt idx="78">
                        <c:v>45839</c:v>
                      </c:pt>
                      <c:pt idx="79">
                        <c:v>45870</c:v>
                      </c:pt>
                      <c:pt idx="80">
                        <c:v>45901</c:v>
                      </c:pt>
                      <c:pt idx="81">
                        <c:v>45931</c:v>
                      </c:pt>
                      <c:pt idx="82">
                        <c:v>45962</c:v>
                      </c:pt>
                      <c:pt idx="83">
                        <c:v>45992</c:v>
                      </c:pt>
                      <c:pt idx="84">
                        <c:v>46023</c:v>
                      </c:pt>
                      <c:pt idx="85">
                        <c:v>46054</c:v>
                      </c:pt>
                      <c:pt idx="86">
                        <c:v>46082</c:v>
                      </c:pt>
                      <c:pt idx="87">
                        <c:v>46113</c:v>
                      </c:pt>
                      <c:pt idx="88">
                        <c:v>46143</c:v>
                      </c:pt>
                    </c:numCache>
                  </c:num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meses'!$O$8:$CY$8</c15:sqref>
                        </c15:formulaRef>
                      </c:ext>
                    </c:extLst>
                    <c:numCache>
                      <c:formatCode>#,##0</c:formatCode>
                      <c:ptCount val="89"/>
                      <c:pt idx="0">
                        <c:v>675.35939824356024</c:v>
                      </c:pt>
                      <c:pt idx="1">
                        <c:v>678.74205839496415</c:v>
                      </c:pt>
                      <c:pt idx="2">
                        <c:v>651.99025655566595</c:v>
                      </c:pt>
                      <c:pt idx="3">
                        <c:v>636.61626331447712</c:v>
                      </c:pt>
                      <c:pt idx="4">
                        <c:v>630.34869809948657</c:v>
                      </c:pt>
                      <c:pt idx="5">
                        <c:v>616.99231333811736</c:v>
                      </c:pt>
                      <c:pt idx="6">
                        <c:v>608.2149428765839</c:v>
                      </c:pt>
                      <c:pt idx="7">
                        <c:v>585.84276297904933</c:v>
                      </c:pt>
                      <c:pt idx="8">
                        <c:v>612.05632579924486</c:v>
                      </c:pt>
                      <c:pt idx="9">
                        <c:v>594.13905331604678</c:v>
                      </c:pt>
                      <c:pt idx="10">
                        <c:v>574.80234942724496</c:v>
                      </c:pt>
                      <c:pt idx="11">
                        <c:v>567.97008113350466</c:v>
                      </c:pt>
                      <c:pt idx="12">
                        <c:v>568.02666971908764</c:v>
                      </c:pt>
                      <c:pt idx="13">
                        <c:v>589.99606797488195</c:v>
                      </c:pt>
                      <c:pt idx="14">
                        <c:v>595.68461875401374</c:v>
                      </c:pt>
                      <c:pt idx="15">
                        <c:v>546.82697736618536</c:v>
                      </c:pt>
                      <c:pt idx="16">
                        <c:v>527.95995082678326</c:v>
                      </c:pt>
                      <c:pt idx="17">
                        <c:v>502.81286917123924</c:v>
                      </c:pt>
                      <c:pt idx="18">
                        <c:v>502.09460820960936</c:v>
                      </c:pt>
                      <c:pt idx="19">
                        <c:v>493.22188368716388</c:v>
                      </c:pt>
                      <c:pt idx="20">
                        <c:v>426.39984999373763</c:v>
                      </c:pt>
                      <c:pt idx="21">
                        <c:v>417.9880586517279</c:v>
                      </c:pt>
                      <c:pt idx="22">
                        <c:v>418.42594517314188</c:v>
                      </c:pt>
                      <c:pt idx="23">
                        <c:v>397.20053034960858</c:v>
                      </c:pt>
                      <c:pt idx="24">
                        <c:v>391.03673659054721</c:v>
                      </c:pt>
                      <c:pt idx="25">
                        <c:v>346.90471928888269</c:v>
                      </c:pt>
                      <c:pt idx="26">
                        <c:v>323.2287295451311</c:v>
                      </c:pt>
                      <c:pt idx="27">
                        <c:v>356.16923701469858</c:v>
                      </c:pt>
                      <c:pt idx="28">
                        <c:v>345.87532843045875</c:v>
                      </c:pt>
                      <c:pt idx="29">
                        <c:v>349.99289186415473</c:v>
                      </c:pt>
                      <c:pt idx="30">
                        <c:v>344.84593757203481</c:v>
                      </c:pt>
                      <c:pt idx="31">
                        <c:v>352.05167358100266</c:v>
                      </c:pt>
                      <c:pt idx="32">
                        <c:v>379.84522675845022</c:v>
                      </c:pt>
                      <c:pt idx="33">
                        <c:v>340.72837413833884</c:v>
                      </c:pt>
                      <c:pt idx="34">
                        <c:v>334.55202898779493</c:v>
                      </c:pt>
                      <c:pt idx="35">
                        <c:v>362.34558216524249</c:v>
                      </c:pt>
                      <c:pt idx="36">
                        <c:v>362.34558216524249</c:v>
                      </c:pt>
                      <c:pt idx="37">
                        <c:v>361.8216872672819</c:v>
                      </c:pt>
                      <c:pt idx="38">
                        <c:v>366.07802023286871</c:v>
                      </c:pt>
                      <c:pt idx="39">
                        <c:v>369.25257285023554</c:v>
                      </c:pt>
                      <c:pt idx="40">
                        <c:v>374.45971243955222</c:v>
                      </c:pt>
                      <c:pt idx="41">
                        <c:v>386.71541956844862</c:v>
                      </c:pt>
                      <c:pt idx="42">
                        <c:v>381.1493493579602</c:v>
                      </c:pt>
                      <c:pt idx="43">
                        <c:v>388.33668642943076</c:v>
                      </c:pt>
                      <c:pt idx="44">
                        <c:v>351.70552725193659</c:v>
                      </c:pt>
                      <c:pt idx="45">
                        <c:v>352.00146525321566</c:v>
                      </c:pt>
                      <c:pt idx="46">
                        <c:v>355.17601787058248</c:v>
                      </c:pt>
                      <c:pt idx="47">
                        <c:v>334.06430580414218</c:v>
                      </c:pt>
                      <c:pt idx="48">
                        <c:v>335.06750191766815</c:v>
                      </c:pt>
                      <c:pt idx="49">
                        <c:v>340.08348248529791</c:v>
                      </c:pt>
                      <c:pt idx="50">
                        <c:v>346.10265916645363</c:v>
                      </c:pt>
                      <c:pt idx="51">
                        <c:v>372.18575811812832</c:v>
                      </c:pt>
                      <c:pt idx="52">
                        <c:v>372.18575811812826</c:v>
                      </c:pt>
                      <c:pt idx="53">
                        <c:v>379.20813091281002</c:v>
                      </c:pt>
                      <c:pt idx="54">
                        <c:v>388.23689593454361</c:v>
                      </c:pt>
                      <c:pt idx="55">
                        <c:v>376.19854257223216</c:v>
                      </c:pt>
                      <c:pt idx="56">
                        <c:v>382.21771925338794</c:v>
                      </c:pt>
                      <c:pt idx="57">
                        <c:v>380.21132702633599</c:v>
                      </c:pt>
                      <c:pt idx="58">
                        <c:v>389.24009204806947</c:v>
                      </c:pt>
                      <c:pt idx="59">
                        <c:v>395.2592687292252</c:v>
                      </c:pt>
                      <c:pt idx="60">
                        <c:v>396.27200397684419</c:v>
                      </c:pt>
                      <c:pt idx="61">
                        <c:v>390.34344906957261</c:v>
                      </c:pt>
                      <c:pt idx="62">
                        <c:v>370.37491813998435</c:v>
                      </c:pt>
                      <c:pt idx="63">
                        <c:v>336.39979815740492</c:v>
                      </c:pt>
                      <c:pt idx="64">
                        <c:v>328.51254669354682</c:v>
                      </c:pt>
                      <c:pt idx="65">
                        <c:v>294.48019190640895</c:v>
                      </c:pt>
                      <c:pt idx="66">
                        <c:v>283.51180859627493</c:v>
                      </c:pt>
                      <c:pt idx="67">
                        <c:v>282.63739079300547</c:v>
                      </c:pt>
                      <c:pt idx="68">
                        <c:v>276.72791415392004</c:v>
                      </c:pt>
                      <c:pt idx="69">
                        <c:v>280.88378561941983</c:v>
                      </c:pt>
                      <c:pt idx="70">
                        <c:v>258.92317116391922</c:v>
                      </c:pt>
                      <c:pt idx="71">
                        <c:v>250.98345446254925</c:v>
                      </c:pt>
                      <c:pt idx="72">
                        <c:v>249.97958636566153</c:v>
                      </c:pt>
                      <c:pt idx="73">
                        <c:v>242.97299760587123</c:v>
                      </c:pt>
                      <c:pt idx="74">
                        <c:v>249.12732886510989</c:v>
                      </c:pt>
                      <c:pt idx="75">
                        <c:v>245.51132927274014</c:v>
                      </c:pt>
                      <c:pt idx="76">
                        <c:v>250.11500379867039</c:v>
                      </c:pt>
                      <c:pt idx="77">
                        <c:v>263.86176787452047</c:v>
                      </c:pt>
                      <c:pt idx="78">
                        <c:v>269.32300987530522</c:v>
                      </c:pt>
                      <c:pt idx="79">
                        <c:v>278.16302352658414</c:v>
                      </c:pt>
                      <c:pt idx="80">
                        <c:v>282.85784047160274</c:v>
                      </c:pt>
                      <c:pt idx="81">
                        <c:v>285.65949535598179</c:v>
                      </c:pt>
                      <c:pt idx="82">
                        <c:v>307.14466699753314</c:v>
                      </c:pt>
                      <c:pt idx="83">
                        <c:v>319.14953314255746</c:v>
                      </c:pt>
                      <c:pt idx="84" formatCode="General">
                        <c:v>318</c:v>
                      </c:pt>
                      <c:pt idx="85" formatCode="General">
                        <c:v>330</c:v>
                      </c:pt>
                      <c:pt idx="86" formatCode="General">
                        <c:v>335</c:v>
                      </c:pt>
                      <c:pt idx="87" formatCode="General">
                        <c:v>351</c:v>
                      </c:pt>
                      <c:pt idx="88" formatCode="General">
                        <c:v>387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D-CE1C-439E-A671-94FE7D6DBDE5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'acumulado 12 meses'!$A$9</c15:sqref>
                        </c15:formulaRef>
                      </c:ext>
                    </c:extLst>
                    <c:strCache>
                      <c:ptCount val="1"/>
                      <c:pt idx="0">
                        <c:v>Entre Ríos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meses'!$O$1:$CY$1</c15:sqref>
                        </c15:formulaRef>
                      </c:ext>
                    </c:extLst>
                    <c:numCache>
                      <c:formatCode>mmm\-yy</c:formatCode>
                      <c:ptCount val="89"/>
                      <c:pt idx="0">
                        <c:v>43466</c:v>
                      </c:pt>
                      <c:pt idx="1">
                        <c:v>43497</c:v>
                      </c:pt>
                      <c:pt idx="2">
                        <c:v>43525</c:v>
                      </c:pt>
                      <c:pt idx="3">
                        <c:v>43556</c:v>
                      </c:pt>
                      <c:pt idx="4">
                        <c:v>43586</c:v>
                      </c:pt>
                      <c:pt idx="5">
                        <c:v>43617</c:v>
                      </c:pt>
                      <c:pt idx="6">
                        <c:v>43647</c:v>
                      </c:pt>
                      <c:pt idx="7">
                        <c:v>43678</c:v>
                      </c:pt>
                      <c:pt idx="8">
                        <c:v>43709</c:v>
                      </c:pt>
                      <c:pt idx="9">
                        <c:v>43739</c:v>
                      </c:pt>
                      <c:pt idx="10">
                        <c:v>43770</c:v>
                      </c:pt>
                      <c:pt idx="11">
                        <c:v>43800</c:v>
                      </c:pt>
                      <c:pt idx="12">
                        <c:v>43831</c:v>
                      </c:pt>
                      <c:pt idx="13">
                        <c:v>43862</c:v>
                      </c:pt>
                      <c:pt idx="14">
                        <c:v>43891</c:v>
                      </c:pt>
                      <c:pt idx="15">
                        <c:v>43922</c:v>
                      </c:pt>
                      <c:pt idx="16">
                        <c:v>43952</c:v>
                      </c:pt>
                      <c:pt idx="17">
                        <c:v>43983</c:v>
                      </c:pt>
                      <c:pt idx="18">
                        <c:v>44013</c:v>
                      </c:pt>
                      <c:pt idx="19">
                        <c:v>44044</c:v>
                      </c:pt>
                      <c:pt idx="20">
                        <c:v>44075</c:v>
                      </c:pt>
                      <c:pt idx="21">
                        <c:v>44105</c:v>
                      </c:pt>
                      <c:pt idx="22">
                        <c:v>44136</c:v>
                      </c:pt>
                      <c:pt idx="23">
                        <c:v>44166</c:v>
                      </c:pt>
                      <c:pt idx="24">
                        <c:v>44197</c:v>
                      </c:pt>
                      <c:pt idx="25">
                        <c:v>44228</c:v>
                      </c:pt>
                      <c:pt idx="26">
                        <c:v>44256</c:v>
                      </c:pt>
                      <c:pt idx="27">
                        <c:v>44287</c:v>
                      </c:pt>
                      <c:pt idx="28">
                        <c:v>44317</c:v>
                      </c:pt>
                      <c:pt idx="29">
                        <c:v>44348</c:v>
                      </c:pt>
                      <c:pt idx="30">
                        <c:v>44378</c:v>
                      </c:pt>
                      <c:pt idx="31">
                        <c:v>44409</c:v>
                      </c:pt>
                      <c:pt idx="32">
                        <c:v>44440</c:v>
                      </c:pt>
                      <c:pt idx="33">
                        <c:v>44470</c:v>
                      </c:pt>
                      <c:pt idx="34">
                        <c:v>44501</c:v>
                      </c:pt>
                      <c:pt idx="35">
                        <c:v>44531</c:v>
                      </c:pt>
                      <c:pt idx="36">
                        <c:v>44562</c:v>
                      </c:pt>
                      <c:pt idx="37">
                        <c:v>44593</c:v>
                      </c:pt>
                      <c:pt idx="38">
                        <c:v>44621</c:v>
                      </c:pt>
                      <c:pt idx="39">
                        <c:v>44652</c:v>
                      </c:pt>
                      <c:pt idx="40">
                        <c:v>44682</c:v>
                      </c:pt>
                      <c:pt idx="41">
                        <c:v>44713</c:v>
                      </c:pt>
                      <c:pt idx="42">
                        <c:v>44743</c:v>
                      </c:pt>
                      <c:pt idx="43">
                        <c:v>44774</c:v>
                      </c:pt>
                      <c:pt idx="44">
                        <c:v>44805</c:v>
                      </c:pt>
                      <c:pt idx="45">
                        <c:v>44835</c:v>
                      </c:pt>
                      <c:pt idx="46">
                        <c:v>44866</c:v>
                      </c:pt>
                      <c:pt idx="47">
                        <c:v>44896</c:v>
                      </c:pt>
                      <c:pt idx="48">
                        <c:v>44927</c:v>
                      </c:pt>
                      <c:pt idx="49">
                        <c:v>44958</c:v>
                      </c:pt>
                      <c:pt idx="50">
                        <c:v>44986</c:v>
                      </c:pt>
                      <c:pt idx="51">
                        <c:v>45017</c:v>
                      </c:pt>
                      <c:pt idx="52">
                        <c:v>45047</c:v>
                      </c:pt>
                      <c:pt idx="53">
                        <c:v>45078</c:v>
                      </c:pt>
                      <c:pt idx="54">
                        <c:v>45108</c:v>
                      </c:pt>
                      <c:pt idx="55">
                        <c:v>45139</c:v>
                      </c:pt>
                      <c:pt idx="56">
                        <c:v>45170</c:v>
                      </c:pt>
                      <c:pt idx="57">
                        <c:v>45200</c:v>
                      </c:pt>
                      <c:pt idx="58">
                        <c:v>45231</c:v>
                      </c:pt>
                      <c:pt idx="59">
                        <c:v>45261</c:v>
                      </c:pt>
                      <c:pt idx="60">
                        <c:v>45292</c:v>
                      </c:pt>
                      <c:pt idx="61">
                        <c:v>45323</c:v>
                      </c:pt>
                      <c:pt idx="62">
                        <c:v>45352</c:v>
                      </c:pt>
                      <c:pt idx="63">
                        <c:v>45383</c:v>
                      </c:pt>
                      <c:pt idx="64">
                        <c:v>45413</c:v>
                      </c:pt>
                      <c:pt idx="65">
                        <c:v>45444</c:v>
                      </c:pt>
                      <c:pt idx="66">
                        <c:v>45474</c:v>
                      </c:pt>
                      <c:pt idx="67">
                        <c:v>45505</c:v>
                      </c:pt>
                      <c:pt idx="68">
                        <c:v>45536</c:v>
                      </c:pt>
                      <c:pt idx="69">
                        <c:v>45566</c:v>
                      </c:pt>
                      <c:pt idx="70">
                        <c:v>45597</c:v>
                      </c:pt>
                      <c:pt idx="71">
                        <c:v>45627</c:v>
                      </c:pt>
                      <c:pt idx="72">
                        <c:v>45658</c:v>
                      </c:pt>
                      <c:pt idx="73">
                        <c:v>45689</c:v>
                      </c:pt>
                      <c:pt idx="74">
                        <c:v>45717</c:v>
                      </c:pt>
                      <c:pt idx="75">
                        <c:v>45748</c:v>
                      </c:pt>
                      <c:pt idx="76">
                        <c:v>45778</c:v>
                      </c:pt>
                      <c:pt idx="77">
                        <c:v>45809</c:v>
                      </c:pt>
                      <c:pt idx="78">
                        <c:v>45839</c:v>
                      </c:pt>
                      <c:pt idx="79">
                        <c:v>45870</c:v>
                      </c:pt>
                      <c:pt idx="80">
                        <c:v>45901</c:v>
                      </c:pt>
                      <c:pt idx="81">
                        <c:v>45931</c:v>
                      </c:pt>
                      <c:pt idx="82">
                        <c:v>45962</c:v>
                      </c:pt>
                      <c:pt idx="83">
                        <c:v>45992</c:v>
                      </c:pt>
                      <c:pt idx="84">
                        <c:v>46023</c:v>
                      </c:pt>
                      <c:pt idx="85">
                        <c:v>46054</c:v>
                      </c:pt>
                      <c:pt idx="86">
                        <c:v>46082</c:v>
                      </c:pt>
                      <c:pt idx="87">
                        <c:v>46113</c:v>
                      </c:pt>
                      <c:pt idx="88">
                        <c:v>46143</c:v>
                      </c:pt>
                    </c:numCache>
                  </c:num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meses'!$O$9:$CY$9</c15:sqref>
                        </c15:formulaRef>
                      </c:ext>
                    </c:extLst>
                    <c:numCache>
                      <c:formatCode>#,##0</c:formatCode>
                      <c:ptCount val="89"/>
                      <c:pt idx="0">
                        <c:v>1234.7721009969121</c:v>
                      </c:pt>
                      <c:pt idx="1">
                        <c:v>1238.4475655569674</c:v>
                      </c:pt>
                      <c:pt idx="2">
                        <c:v>1248.5592928551659</c:v>
                      </c:pt>
                      <c:pt idx="3">
                        <c:v>1268.4300049877979</c:v>
                      </c:pt>
                      <c:pt idx="4">
                        <c:v>1291.647124115821</c:v>
                      </c:pt>
                      <c:pt idx="5">
                        <c:v>1271.1140660785875</c:v>
                      </c:pt>
                      <c:pt idx="6">
                        <c:v>1294.6546844501811</c:v>
                      </c:pt>
                      <c:pt idx="7">
                        <c:v>1300.3927782118583</c:v>
                      </c:pt>
                      <c:pt idx="8">
                        <c:v>1301.452457217878</c:v>
                      </c:pt>
                      <c:pt idx="9">
                        <c:v>1294.9882788053624</c:v>
                      </c:pt>
                      <c:pt idx="10">
                        <c:v>1294.649432144332</c:v>
                      </c:pt>
                      <c:pt idx="11">
                        <c:v>1283.5309539594077</c:v>
                      </c:pt>
                      <c:pt idx="12">
                        <c:v>1279.4877781365469</c:v>
                      </c:pt>
                      <c:pt idx="13">
                        <c:v>1302.8711640203337</c:v>
                      </c:pt>
                      <c:pt idx="14">
                        <c:v>1274.4938153034327</c:v>
                      </c:pt>
                      <c:pt idx="15">
                        <c:v>1168.635592296471</c:v>
                      </c:pt>
                      <c:pt idx="16">
                        <c:v>1036.5202334689654</c:v>
                      </c:pt>
                      <c:pt idx="17">
                        <c:v>1026.3953602954341</c:v>
                      </c:pt>
                      <c:pt idx="18">
                        <c:v>1029.2953450665775</c:v>
                      </c:pt>
                      <c:pt idx="19">
                        <c:v>991.80328190750208</c:v>
                      </c:pt>
                      <c:pt idx="20">
                        <c:v>1035.3104433376166</c:v>
                      </c:pt>
                      <c:pt idx="21">
                        <c:v>1052.2262923913709</c:v>
                      </c:pt>
                      <c:pt idx="22">
                        <c:v>1084.640620969039</c:v>
                      </c:pt>
                      <c:pt idx="23">
                        <c:v>1149.6036638129046</c:v>
                      </c:pt>
                      <c:pt idx="24">
                        <c:v>1156.815675517614</c:v>
                      </c:pt>
                      <c:pt idx="25">
                        <c:v>1158.0647157269825</c:v>
                      </c:pt>
                      <c:pt idx="26">
                        <c:v>1247.6217204098691</c:v>
                      </c:pt>
                      <c:pt idx="27">
                        <c:v>1382.471922863411</c:v>
                      </c:pt>
                      <c:pt idx="28">
                        <c:v>1441.1472017935782</c:v>
                      </c:pt>
                      <c:pt idx="29">
                        <c:v>1467.9113641126019</c:v>
                      </c:pt>
                      <c:pt idx="30">
                        <c:v>1459.6762372452099</c:v>
                      </c:pt>
                      <c:pt idx="31">
                        <c:v>1503.9400441574414</c:v>
                      </c:pt>
                      <c:pt idx="32">
                        <c:v>1473.0583184047221</c:v>
                      </c:pt>
                      <c:pt idx="33">
                        <c:v>1424.6769480587948</c:v>
                      </c:pt>
                      <c:pt idx="34">
                        <c:v>1361.8841056949318</c:v>
                      </c:pt>
                      <c:pt idx="35">
                        <c:v>1291.8855273221006</c:v>
                      </c:pt>
                      <c:pt idx="36">
                        <c:v>1285.6044031919646</c:v>
                      </c:pt>
                      <c:pt idx="37">
                        <c:v>1265.7734263028319</c:v>
                      </c:pt>
                      <c:pt idx="38">
                        <c:v>1198.7030447131888</c:v>
                      </c:pt>
                      <c:pt idx="39">
                        <c:v>1172.1980225204497</c:v>
                      </c:pt>
                      <c:pt idx="40">
                        <c:v>1205.3452806265059</c:v>
                      </c:pt>
                      <c:pt idx="41">
                        <c:v>1227.3080088217887</c:v>
                      </c:pt>
                      <c:pt idx="42">
                        <c:v>1227.5593531406726</c:v>
                      </c:pt>
                      <c:pt idx="43">
                        <c:v>1223.7349203855597</c:v>
                      </c:pt>
                      <c:pt idx="44">
                        <c:v>1246.5698709698786</c:v>
                      </c:pt>
                      <c:pt idx="45">
                        <c:v>1258.0999210490309</c:v>
                      </c:pt>
                      <c:pt idx="46">
                        <c:v>1291.5431171563657</c:v>
                      </c:pt>
                      <c:pt idx="47">
                        <c:v>1292.1165942214266</c:v>
                      </c:pt>
                      <c:pt idx="48">
                        <c:v>1305.1581436972638</c:v>
                      </c:pt>
                      <c:pt idx="49">
                        <c:v>1308.1677320378417</c:v>
                      </c:pt>
                      <c:pt idx="50">
                        <c:v>1315.1901048325235</c:v>
                      </c:pt>
                      <c:pt idx="51">
                        <c:v>1369.3626949629252</c:v>
                      </c:pt>
                      <c:pt idx="52">
                        <c:v>1400.4617744822297</c:v>
                      </c:pt>
                      <c:pt idx="53">
                        <c:v>1445.6055995908973</c:v>
                      </c:pt>
                      <c:pt idx="54">
                        <c:v>1489.7462285860397</c:v>
                      </c:pt>
                      <c:pt idx="55">
                        <c:v>1532.8836614676552</c:v>
                      </c:pt>
                      <c:pt idx="56">
                        <c:v>1593.0754282792122</c:v>
                      </c:pt>
                      <c:pt idx="57">
                        <c:v>1677.3439018153922</c:v>
                      </c:pt>
                      <c:pt idx="58">
                        <c:v>1730.5132958322679</c:v>
                      </c:pt>
                      <c:pt idx="59">
                        <c:v>1781.6762976220912</c:v>
                      </c:pt>
                      <c:pt idx="60">
                        <c:v>1770.6697577755849</c:v>
                      </c:pt>
                      <c:pt idx="61">
                        <c:v>1837.6342928616502</c:v>
                      </c:pt>
                      <c:pt idx="62">
                        <c:v>1894.7051842568055</c:v>
                      </c:pt>
                      <c:pt idx="63">
                        <c:v>1932.772584299526</c:v>
                      </c:pt>
                      <c:pt idx="64">
                        <c:v>1988.8832056845742</c:v>
                      </c:pt>
                      <c:pt idx="65">
                        <c:v>1975.6731343283545</c:v>
                      </c:pt>
                      <c:pt idx="66">
                        <c:v>2004.4351344606425</c:v>
                      </c:pt>
                      <c:pt idx="67">
                        <c:v>2062.7906264250696</c:v>
                      </c:pt>
                      <c:pt idx="68">
                        <c:v>2022.4656426013698</c:v>
                      </c:pt>
                      <c:pt idx="69">
                        <c:v>2020.36704156668</c:v>
                      </c:pt>
                      <c:pt idx="70">
                        <c:v>2002.1266809416907</c:v>
                      </c:pt>
                      <c:pt idx="71">
                        <c:v>2001.8198416169589</c:v>
                      </c:pt>
                      <c:pt idx="72">
                        <c:v>2004.8806169118393</c:v>
                      </c:pt>
                      <c:pt idx="73">
                        <c:v>2000.4677188127448</c:v>
                      </c:pt>
                      <c:pt idx="74">
                        <c:v>1989.0892077907079</c:v>
                      </c:pt>
                      <c:pt idx="75">
                        <c:v>2026.3720855054955</c:v>
                      </c:pt>
                      <c:pt idx="76">
                        <c:v>2070.7800335059437</c:v>
                      </c:pt>
                      <c:pt idx="77">
                        <c:v>2096.2945267554805</c:v>
                      </c:pt>
                      <c:pt idx="78">
                        <c:v>2116.9343300868827</c:v>
                      </c:pt>
                      <c:pt idx="79">
                        <c:v>2144.0235794128657</c:v>
                      </c:pt>
                      <c:pt idx="80">
                        <c:v>2257.6202530813416</c:v>
                      </c:pt>
                      <c:pt idx="81">
                        <c:v>2302.5783024469133</c:v>
                      </c:pt>
                      <c:pt idx="82">
                        <c:v>2395.1408999802579</c:v>
                      </c:pt>
                      <c:pt idx="83">
                        <c:v>2501.6390350463403</c:v>
                      </c:pt>
                      <c:pt idx="84">
                        <c:v>2503</c:v>
                      </c:pt>
                      <c:pt idx="85">
                        <c:v>2526</c:v>
                      </c:pt>
                      <c:pt idx="86">
                        <c:v>2627</c:v>
                      </c:pt>
                      <c:pt idx="87">
                        <c:v>2705</c:v>
                      </c:pt>
                      <c:pt idx="88">
                        <c:v>2773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E-CE1C-439E-A671-94FE7D6DBDE5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'acumulado 12 meses'!$A$10</c15:sqref>
                        </c15:formulaRef>
                      </c:ext>
                    </c:extLst>
                    <c:strCache>
                      <c:ptCount val="1"/>
                      <c:pt idx="0">
                        <c:v>Formosa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meses'!$O$1:$CY$1</c15:sqref>
                        </c15:formulaRef>
                      </c:ext>
                    </c:extLst>
                    <c:numCache>
                      <c:formatCode>mmm\-yy</c:formatCode>
                      <c:ptCount val="89"/>
                      <c:pt idx="0">
                        <c:v>43466</c:v>
                      </c:pt>
                      <c:pt idx="1">
                        <c:v>43497</c:v>
                      </c:pt>
                      <c:pt idx="2">
                        <c:v>43525</c:v>
                      </c:pt>
                      <c:pt idx="3">
                        <c:v>43556</c:v>
                      </c:pt>
                      <c:pt idx="4">
                        <c:v>43586</c:v>
                      </c:pt>
                      <c:pt idx="5">
                        <c:v>43617</c:v>
                      </c:pt>
                      <c:pt idx="6">
                        <c:v>43647</c:v>
                      </c:pt>
                      <c:pt idx="7">
                        <c:v>43678</c:v>
                      </c:pt>
                      <c:pt idx="8">
                        <c:v>43709</c:v>
                      </c:pt>
                      <c:pt idx="9">
                        <c:v>43739</c:v>
                      </c:pt>
                      <c:pt idx="10">
                        <c:v>43770</c:v>
                      </c:pt>
                      <c:pt idx="11">
                        <c:v>43800</c:v>
                      </c:pt>
                      <c:pt idx="12">
                        <c:v>43831</c:v>
                      </c:pt>
                      <c:pt idx="13">
                        <c:v>43862</c:v>
                      </c:pt>
                      <c:pt idx="14">
                        <c:v>43891</c:v>
                      </c:pt>
                      <c:pt idx="15">
                        <c:v>43922</c:v>
                      </c:pt>
                      <c:pt idx="16">
                        <c:v>43952</c:v>
                      </c:pt>
                      <c:pt idx="17">
                        <c:v>43983</c:v>
                      </c:pt>
                      <c:pt idx="18">
                        <c:v>44013</c:v>
                      </c:pt>
                      <c:pt idx="19">
                        <c:v>44044</c:v>
                      </c:pt>
                      <c:pt idx="20">
                        <c:v>44075</c:v>
                      </c:pt>
                      <c:pt idx="21">
                        <c:v>44105</c:v>
                      </c:pt>
                      <c:pt idx="22">
                        <c:v>44136</c:v>
                      </c:pt>
                      <c:pt idx="23">
                        <c:v>44166</c:v>
                      </c:pt>
                      <c:pt idx="24">
                        <c:v>44197</c:v>
                      </c:pt>
                      <c:pt idx="25">
                        <c:v>44228</c:v>
                      </c:pt>
                      <c:pt idx="26">
                        <c:v>44256</c:v>
                      </c:pt>
                      <c:pt idx="27">
                        <c:v>44287</c:v>
                      </c:pt>
                      <c:pt idx="28">
                        <c:v>44317</c:v>
                      </c:pt>
                      <c:pt idx="29">
                        <c:v>44348</c:v>
                      </c:pt>
                      <c:pt idx="30">
                        <c:v>44378</c:v>
                      </c:pt>
                      <c:pt idx="31">
                        <c:v>44409</c:v>
                      </c:pt>
                      <c:pt idx="32">
                        <c:v>44440</c:v>
                      </c:pt>
                      <c:pt idx="33">
                        <c:v>44470</c:v>
                      </c:pt>
                      <c:pt idx="34">
                        <c:v>44501</c:v>
                      </c:pt>
                      <c:pt idx="35">
                        <c:v>44531</c:v>
                      </c:pt>
                      <c:pt idx="36">
                        <c:v>44562</c:v>
                      </c:pt>
                      <c:pt idx="37">
                        <c:v>44593</c:v>
                      </c:pt>
                      <c:pt idx="38">
                        <c:v>44621</c:v>
                      </c:pt>
                      <c:pt idx="39">
                        <c:v>44652</c:v>
                      </c:pt>
                      <c:pt idx="40">
                        <c:v>44682</c:v>
                      </c:pt>
                      <c:pt idx="41">
                        <c:v>44713</c:v>
                      </c:pt>
                      <c:pt idx="42">
                        <c:v>44743</c:v>
                      </c:pt>
                      <c:pt idx="43">
                        <c:v>44774</c:v>
                      </c:pt>
                      <c:pt idx="44">
                        <c:v>44805</c:v>
                      </c:pt>
                      <c:pt idx="45">
                        <c:v>44835</c:v>
                      </c:pt>
                      <c:pt idx="46">
                        <c:v>44866</c:v>
                      </c:pt>
                      <c:pt idx="47">
                        <c:v>44896</c:v>
                      </c:pt>
                      <c:pt idx="48">
                        <c:v>44927</c:v>
                      </c:pt>
                      <c:pt idx="49">
                        <c:v>44958</c:v>
                      </c:pt>
                      <c:pt idx="50">
                        <c:v>44986</c:v>
                      </c:pt>
                      <c:pt idx="51">
                        <c:v>45017</c:v>
                      </c:pt>
                      <c:pt idx="52">
                        <c:v>45047</c:v>
                      </c:pt>
                      <c:pt idx="53">
                        <c:v>45078</c:v>
                      </c:pt>
                      <c:pt idx="54">
                        <c:v>45108</c:v>
                      </c:pt>
                      <c:pt idx="55">
                        <c:v>45139</c:v>
                      </c:pt>
                      <c:pt idx="56">
                        <c:v>45170</c:v>
                      </c:pt>
                      <c:pt idx="57">
                        <c:v>45200</c:v>
                      </c:pt>
                      <c:pt idx="58">
                        <c:v>45231</c:v>
                      </c:pt>
                      <c:pt idx="59">
                        <c:v>45261</c:v>
                      </c:pt>
                      <c:pt idx="60">
                        <c:v>45292</c:v>
                      </c:pt>
                      <c:pt idx="61">
                        <c:v>45323</c:v>
                      </c:pt>
                      <c:pt idx="62">
                        <c:v>45352</c:v>
                      </c:pt>
                      <c:pt idx="63">
                        <c:v>45383</c:v>
                      </c:pt>
                      <c:pt idx="64">
                        <c:v>45413</c:v>
                      </c:pt>
                      <c:pt idx="65">
                        <c:v>45444</c:v>
                      </c:pt>
                      <c:pt idx="66">
                        <c:v>45474</c:v>
                      </c:pt>
                      <c:pt idx="67">
                        <c:v>45505</c:v>
                      </c:pt>
                      <c:pt idx="68">
                        <c:v>45536</c:v>
                      </c:pt>
                      <c:pt idx="69">
                        <c:v>45566</c:v>
                      </c:pt>
                      <c:pt idx="70">
                        <c:v>45597</c:v>
                      </c:pt>
                      <c:pt idx="71">
                        <c:v>45627</c:v>
                      </c:pt>
                      <c:pt idx="72">
                        <c:v>45658</c:v>
                      </c:pt>
                      <c:pt idx="73">
                        <c:v>45689</c:v>
                      </c:pt>
                      <c:pt idx="74">
                        <c:v>45717</c:v>
                      </c:pt>
                      <c:pt idx="75">
                        <c:v>45748</c:v>
                      </c:pt>
                      <c:pt idx="76">
                        <c:v>45778</c:v>
                      </c:pt>
                      <c:pt idx="77">
                        <c:v>45809</c:v>
                      </c:pt>
                      <c:pt idx="78">
                        <c:v>45839</c:v>
                      </c:pt>
                      <c:pt idx="79">
                        <c:v>45870</c:v>
                      </c:pt>
                      <c:pt idx="80">
                        <c:v>45901</c:v>
                      </c:pt>
                      <c:pt idx="81">
                        <c:v>45931</c:v>
                      </c:pt>
                      <c:pt idx="82">
                        <c:v>45962</c:v>
                      </c:pt>
                      <c:pt idx="83">
                        <c:v>45992</c:v>
                      </c:pt>
                      <c:pt idx="84">
                        <c:v>46023</c:v>
                      </c:pt>
                      <c:pt idx="85">
                        <c:v>46054</c:v>
                      </c:pt>
                      <c:pt idx="86">
                        <c:v>46082</c:v>
                      </c:pt>
                      <c:pt idx="87">
                        <c:v>46113</c:v>
                      </c:pt>
                      <c:pt idx="88">
                        <c:v>46143</c:v>
                      </c:pt>
                    </c:numCache>
                  </c:num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meses'!$O$10:$CY$10</c15:sqref>
                        </c15:formulaRef>
                      </c:ext>
                    </c:extLst>
                    <c:numCache>
                      <c:formatCode>#,##0</c:formatCode>
                      <c:ptCount val="89"/>
                      <c:pt idx="0">
                        <c:v>30.043829100669303</c:v>
                      </c:pt>
                      <c:pt idx="1">
                        <c:v>26.93584677991041</c:v>
                      </c:pt>
                      <c:pt idx="2">
                        <c:v>25.845472938971159</c:v>
                      </c:pt>
                      <c:pt idx="3">
                        <c:v>23.755358147125357</c:v>
                      </c:pt>
                      <c:pt idx="4">
                        <c:v>26.772707577851548</c:v>
                      </c:pt>
                      <c:pt idx="5">
                        <c:v>26.736454421838467</c:v>
                      </c:pt>
                      <c:pt idx="6">
                        <c:v>26.700201265825385</c:v>
                      </c:pt>
                      <c:pt idx="7">
                        <c:v>27.681815638725396</c:v>
                      </c:pt>
                      <c:pt idx="8">
                        <c:v>26.645821531805765</c:v>
                      </c:pt>
                      <c:pt idx="9">
                        <c:v>29.681297540538498</c:v>
                      </c:pt>
                      <c:pt idx="10">
                        <c:v>27.554929592679617</c:v>
                      </c:pt>
                      <c:pt idx="11">
                        <c:v>23.410953165001093</c:v>
                      </c:pt>
                      <c:pt idx="12">
                        <c:v>23.410953165001093</c:v>
                      </c:pt>
                      <c:pt idx="13">
                        <c:v>24.438252124844652</c:v>
                      </c:pt>
                      <c:pt idx="14">
                        <c:v>23.443431254953346</c:v>
                      </c:pt>
                      <c:pt idx="15">
                        <c:v>22.425563726040252</c:v>
                      </c:pt>
                      <c:pt idx="16">
                        <c:v>17.336226081474802</c:v>
                      </c:pt>
                      <c:pt idx="17">
                        <c:v>15.300491023648618</c:v>
                      </c:pt>
                      <c:pt idx="18">
                        <c:v>14.29414682424642</c:v>
                      </c:pt>
                      <c:pt idx="19">
                        <c:v>13.299325954355115</c:v>
                      </c:pt>
                      <c:pt idx="20">
                        <c:v>13.299325954355115</c:v>
                      </c:pt>
                      <c:pt idx="21">
                        <c:v>9.2278558387027516</c:v>
                      </c:pt>
                      <c:pt idx="22">
                        <c:v>6.1742532519634796</c:v>
                      </c:pt>
                      <c:pt idx="23">
                        <c:v>8.2330349688114488</c:v>
                      </c:pt>
                      <c:pt idx="24">
                        <c:v>9.2624258272354325</c:v>
                      </c:pt>
                      <c:pt idx="25">
                        <c:v>12.352690301087812</c:v>
                      </c:pt>
                      <c:pt idx="26">
                        <c:v>12.352690301087813</c:v>
                      </c:pt>
                      <c:pt idx="27">
                        <c:v>15.440862876359766</c:v>
                      </c:pt>
                      <c:pt idx="28">
                        <c:v>15.440862876359766</c:v>
                      </c:pt>
                      <c:pt idx="29">
                        <c:v>16.47025373478375</c:v>
                      </c:pt>
                      <c:pt idx="30">
                        <c:v>17.499644593207734</c:v>
                      </c:pt>
                      <c:pt idx="31">
                        <c:v>24.705380602175623</c:v>
                      </c:pt>
                      <c:pt idx="32">
                        <c:v>28.822944035871561</c:v>
                      </c:pt>
                      <c:pt idx="33">
                        <c:v>33.969898327991487</c:v>
                      </c:pt>
                      <c:pt idx="34">
                        <c:v>38.087461761687422</c:v>
                      </c:pt>
                      <c:pt idx="35">
                        <c:v>42.205025195383364</c:v>
                      </c:pt>
                      <c:pt idx="36">
                        <c:v>44.185222677537233</c:v>
                      </c:pt>
                      <c:pt idx="37">
                        <c:v>44.080443697945107</c:v>
                      </c:pt>
                      <c:pt idx="38">
                        <c:v>46.034446435200948</c:v>
                      </c:pt>
                      <c:pt idx="39">
                        <c:v>43.949469973454946</c:v>
                      </c:pt>
                      <c:pt idx="40">
                        <c:v>44.952666086980898</c:v>
                      </c:pt>
                      <c:pt idx="41">
                        <c:v>47.936059682660719</c:v>
                      </c:pt>
                      <c:pt idx="42">
                        <c:v>48.886866306390608</c:v>
                      </c:pt>
                      <c:pt idx="43">
                        <c:v>40.625544694100704</c:v>
                      </c:pt>
                      <c:pt idx="44">
                        <c:v>43.530354055086427</c:v>
                      </c:pt>
                      <c:pt idx="45">
                        <c:v>42.396184217070314</c:v>
                      </c:pt>
                      <c:pt idx="46">
                        <c:v>42.291405237478187</c:v>
                      </c:pt>
                      <c:pt idx="47">
                        <c:v>44.140628995141903</c:v>
                      </c:pt>
                      <c:pt idx="48">
                        <c:v>44.140628995141903</c:v>
                      </c:pt>
                      <c:pt idx="49">
                        <c:v>42.134236768089998</c:v>
                      </c:pt>
                      <c:pt idx="50">
                        <c:v>45.143825108667855</c:v>
                      </c:pt>
                      <c:pt idx="51">
                        <c:v>46.147021222193807</c:v>
                      </c:pt>
                      <c:pt idx="52">
                        <c:v>50.159805676297616</c:v>
                      </c:pt>
                      <c:pt idx="53">
                        <c:v>58.18537458450524</c:v>
                      </c:pt>
                      <c:pt idx="54">
                        <c:v>56.178982357453329</c:v>
                      </c:pt>
                      <c:pt idx="55">
                        <c:v>65.207747379186912</c:v>
                      </c:pt>
                      <c:pt idx="56">
                        <c:v>66.210943492712858</c:v>
                      </c:pt>
                      <c:pt idx="57">
                        <c:v>70.223727946816666</c:v>
                      </c:pt>
                      <c:pt idx="58">
                        <c:v>69.220531833290721</c:v>
                      </c:pt>
                      <c:pt idx="59">
                        <c:v>68.217335719764762</c:v>
                      </c:pt>
                      <c:pt idx="60">
                        <c:v>66.215713059759381</c:v>
                      </c:pt>
                      <c:pt idx="61">
                        <c:v>71.265080596714881</c:v>
                      </c:pt>
                      <c:pt idx="62">
                        <c:v>73.314398927185607</c:v>
                      </c:pt>
                      <c:pt idx="63">
                        <c:v>74.331903741851164</c:v>
                      </c:pt>
                      <c:pt idx="64">
                        <c:v>78.38761429937378</c:v>
                      </c:pt>
                      <c:pt idx="65">
                        <c:v>68.365192298207333</c:v>
                      </c:pt>
                      <c:pt idx="66">
                        <c:v>71.393858906971332</c:v>
                      </c:pt>
                      <c:pt idx="67">
                        <c:v>65.393760494001754</c:v>
                      </c:pt>
                      <c:pt idx="68">
                        <c:v>68.455814072091485</c:v>
                      </c:pt>
                      <c:pt idx="69">
                        <c:v>70.509901969608734</c:v>
                      </c:pt>
                      <c:pt idx="70">
                        <c:v>76.572004754183268</c:v>
                      </c:pt>
                      <c:pt idx="71">
                        <c:v>71.565563320646561</c:v>
                      </c:pt>
                      <c:pt idx="72">
                        <c:v>70.557597640074079</c:v>
                      </c:pt>
                      <c:pt idx="73">
                        <c:v>69.574217461610147</c:v>
                      </c:pt>
                      <c:pt idx="74">
                        <c:v>85.804107942888919</c:v>
                      </c:pt>
                      <c:pt idx="75">
                        <c:v>89.957264078072271</c:v>
                      </c:pt>
                      <c:pt idx="76">
                        <c:v>95.239679306721499</c:v>
                      </c:pt>
                      <c:pt idx="77">
                        <c:v>107.64578275627096</c:v>
                      </c:pt>
                      <c:pt idx="78">
                        <c:v>107.73450140846512</c:v>
                      </c:pt>
                      <c:pt idx="79">
                        <c:v>117.09452815324855</c:v>
                      </c:pt>
                      <c:pt idx="80">
                        <c:v>134.91745280581063</c:v>
                      </c:pt>
                      <c:pt idx="81">
                        <c:v>137.22803048816834</c:v>
                      </c:pt>
                      <c:pt idx="82">
                        <c:v>147.89353153975205</c:v>
                      </c:pt>
                      <c:pt idx="83">
                        <c:v>157.31314267338703</c:v>
                      </c:pt>
                      <c:pt idx="84" formatCode="General">
                        <c:v>159</c:v>
                      </c:pt>
                      <c:pt idx="85" formatCode="General">
                        <c:v>160</c:v>
                      </c:pt>
                      <c:pt idx="86" formatCode="General">
                        <c:v>155</c:v>
                      </c:pt>
                      <c:pt idx="87" formatCode="General">
                        <c:v>172</c:v>
                      </c:pt>
                      <c:pt idx="88" formatCode="General">
                        <c:v>172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F-CE1C-439E-A671-94FE7D6DBDE5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'acumulado 12 meses'!$A$11</c15:sqref>
                        </c15:formulaRef>
                      </c:ext>
                    </c:extLst>
                    <c:strCache>
                      <c:ptCount val="1"/>
                      <c:pt idx="0">
                        <c:v>Jujuy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meses'!$O$1:$CY$1</c15:sqref>
                        </c15:formulaRef>
                      </c:ext>
                    </c:extLst>
                    <c:numCache>
                      <c:formatCode>mmm\-yy</c:formatCode>
                      <c:ptCount val="89"/>
                      <c:pt idx="0">
                        <c:v>43466</c:v>
                      </c:pt>
                      <c:pt idx="1">
                        <c:v>43497</c:v>
                      </c:pt>
                      <c:pt idx="2">
                        <c:v>43525</c:v>
                      </c:pt>
                      <c:pt idx="3">
                        <c:v>43556</c:v>
                      </c:pt>
                      <c:pt idx="4">
                        <c:v>43586</c:v>
                      </c:pt>
                      <c:pt idx="5">
                        <c:v>43617</c:v>
                      </c:pt>
                      <c:pt idx="6">
                        <c:v>43647</c:v>
                      </c:pt>
                      <c:pt idx="7">
                        <c:v>43678</c:v>
                      </c:pt>
                      <c:pt idx="8">
                        <c:v>43709</c:v>
                      </c:pt>
                      <c:pt idx="9">
                        <c:v>43739</c:v>
                      </c:pt>
                      <c:pt idx="10">
                        <c:v>43770</c:v>
                      </c:pt>
                      <c:pt idx="11">
                        <c:v>43800</c:v>
                      </c:pt>
                      <c:pt idx="12">
                        <c:v>43831</c:v>
                      </c:pt>
                      <c:pt idx="13">
                        <c:v>43862</c:v>
                      </c:pt>
                      <c:pt idx="14">
                        <c:v>43891</c:v>
                      </c:pt>
                      <c:pt idx="15">
                        <c:v>43922</c:v>
                      </c:pt>
                      <c:pt idx="16">
                        <c:v>43952</c:v>
                      </c:pt>
                      <c:pt idx="17">
                        <c:v>43983</c:v>
                      </c:pt>
                      <c:pt idx="18">
                        <c:v>44013</c:v>
                      </c:pt>
                      <c:pt idx="19">
                        <c:v>44044</c:v>
                      </c:pt>
                      <c:pt idx="20">
                        <c:v>44075</c:v>
                      </c:pt>
                      <c:pt idx="21">
                        <c:v>44105</c:v>
                      </c:pt>
                      <c:pt idx="22">
                        <c:v>44136</c:v>
                      </c:pt>
                      <c:pt idx="23">
                        <c:v>44166</c:v>
                      </c:pt>
                      <c:pt idx="24">
                        <c:v>44197</c:v>
                      </c:pt>
                      <c:pt idx="25">
                        <c:v>44228</c:v>
                      </c:pt>
                      <c:pt idx="26">
                        <c:v>44256</c:v>
                      </c:pt>
                      <c:pt idx="27">
                        <c:v>44287</c:v>
                      </c:pt>
                      <c:pt idx="28">
                        <c:v>44317</c:v>
                      </c:pt>
                      <c:pt idx="29">
                        <c:v>44348</c:v>
                      </c:pt>
                      <c:pt idx="30">
                        <c:v>44378</c:v>
                      </c:pt>
                      <c:pt idx="31">
                        <c:v>44409</c:v>
                      </c:pt>
                      <c:pt idx="32">
                        <c:v>44440</c:v>
                      </c:pt>
                      <c:pt idx="33">
                        <c:v>44470</c:v>
                      </c:pt>
                      <c:pt idx="34">
                        <c:v>44501</c:v>
                      </c:pt>
                      <c:pt idx="35">
                        <c:v>44531</c:v>
                      </c:pt>
                      <c:pt idx="36">
                        <c:v>44562</c:v>
                      </c:pt>
                      <c:pt idx="37">
                        <c:v>44593</c:v>
                      </c:pt>
                      <c:pt idx="38">
                        <c:v>44621</c:v>
                      </c:pt>
                      <c:pt idx="39">
                        <c:v>44652</c:v>
                      </c:pt>
                      <c:pt idx="40">
                        <c:v>44682</c:v>
                      </c:pt>
                      <c:pt idx="41">
                        <c:v>44713</c:v>
                      </c:pt>
                      <c:pt idx="42">
                        <c:v>44743</c:v>
                      </c:pt>
                      <c:pt idx="43">
                        <c:v>44774</c:v>
                      </c:pt>
                      <c:pt idx="44">
                        <c:v>44805</c:v>
                      </c:pt>
                      <c:pt idx="45">
                        <c:v>44835</c:v>
                      </c:pt>
                      <c:pt idx="46">
                        <c:v>44866</c:v>
                      </c:pt>
                      <c:pt idx="47">
                        <c:v>44896</c:v>
                      </c:pt>
                      <c:pt idx="48">
                        <c:v>44927</c:v>
                      </c:pt>
                      <c:pt idx="49">
                        <c:v>44958</c:v>
                      </c:pt>
                      <c:pt idx="50">
                        <c:v>44986</c:v>
                      </c:pt>
                      <c:pt idx="51">
                        <c:v>45017</c:v>
                      </c:pt>
                      <c:pt idx="52">
                        <c:v>45047</c:v>
                      </c:pt>
                      <c:pt idx="53">
                        <c:v>45078</c:v>
                      </c:pt>
                      <c:pt idx="54">
                        <c:v>45108</c:v>
                      </c:pt>
                      <c:pt idx="55">
                        <c:v>45139</c:v>
                      </c:pt>
                      <c:pt idx="56">
                        <c:v>45170</c:v>
                      </c:pt>
                      <c:pt idx="57">
                        <c:v>45200</c:v>
                      </c:pt>
                      <c:pt idx="58">
                        <c:v>45231</c:v>
                      </c:pt>
                      <c:pt idx="59">
                        <c:v>45261</c:v>
                      </c:pt>
                      <c:pt idx="60">
                        <c:v>45292</c:v>
                      </c:pt>
                      <c:pt idx="61">
                        <c:v>45323</c:v>
                      </c:pt>
                      <c:pt idx="62">
                        <c:v>45352</c:v>
                      </c:pt>
                      <c:pt idx="63">
                        <c:v>45383</c:v>
                      </c:pt>
                      <c:pt idx="64">
                        <c:v>45413</c:v>
                      </c:pt>
                      <c:pt idx="65">
                        <c:v>45444</c:v>
                      </c:pt>
                      <c:pt idx="66">
                        <c:v>45474</c:v>
                      </c:pt>
                      <c:pt idx="67">
                        <c:v>45505</c:v>
                      </c:pt>
                      <c:pt idx="68">
                        <c:v>45536</c:v>
                      </c:pt>
                      <c:pt idx="69">
                        <c:v>45566</c:v>
                      </c:pt>
                      <c:pt idx="70">
                        <c:v>45597</c:v>
                      </c:pt>
                      <c:pt idx="71">
                        <c:v>45627</c:v>
                      </c:pt>
                      <c:pt idx="72">
                        <c:v>45658</c:v>
                      </c:pt>
                      <c:pt idx="73">
                        <c:v>45689</c:v>
                      </c:pt>
                      <c:pt idx="74">
                        <c:v>45717</c:v>
                      </c:pt>
                      <c:pt idx="75">
                        <c:v>45748</c:v>
                      </c:pt>
                      <c:pt idx="76">
                        <c:v>45778</c:v>
                      </c:pt>
                      <c:pt idx="77">
                        <c:v>45809</c:v>
                      </c:pt>
                      <c:pt idx="78">
                        <c:v>45839</c:v>
                      </c:pt>
                      <c:pt idx="79">
                        <c:v>45870</c:v>
                      </c:pt>
                      <c:pt idx="80">
                        <c:v>45901</c:v>
                      </c:pt>
                      <c:pt idx="81">
                        <c:v>45931</c:v>
                      </c:pt>
                      <c:pt idx="82">
                        <c:v>45962</c:v>
                      </c:pt>
                      <c:pt idx="83">
                        <c:v>45992</c:v>
                      </c:pt>
                      <c:pt idx="84">
                        <c:v>46023</c:v>
                      </c:pt>
                      <c:pt idx="85">
                        <c:v>46054</c:v>
                      </c:pt>
                      <c:pt idx="86">
                        <c:v>46082</c:v>
                      </c:pt>
                      <c:pt idx="87">
                        <c:v>46113</c:v>
                      </c:pt>
                      <c:pt idx="88">
                        <c:v>46143</c:v>
                      </c:pt>
                    </c:numCache>
                  </c:num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meses'!$O$11:$CY$11</c15:sqref>
                        </c15:formulaRef>
                      </c:ext>
                    </c:extLst>
                    <c:numCache>
                      <c:formatCode>#,##0</c:formatCode>
                      <c:ptCount val="89"/>
                      <c:pt idx="0">
                        <c:v>349.0937608759026</c:v>
                      </c:pt>
                      <c:pt idx="1">
                        <c:v>340.51578277244096</c:v>
                      </c:pt>
                      <c:pt idx="2">
                        <c:v>325.55870082540258</c:v>
                      </c:pt>
                      <c:pt idx="3">
                        <c:v>324.94239717318027</c:v>
                      </c:pt>
                      <c:pt idx="4">
                        <c:v>328.45194337062986</c:v>
                      </c:pt>
                      <c:pt idx="5">
                        <c:v>355.08241748497591</c:v>
                      </c:pt>
                      <c:pt idx="6">
                        <c:v>367.95216380071531</c:v>
                      </c:pt>
                      <c:pt idx="7">
                        <c:v>377.6232949056631</c:v>
                      </c:pt>
                      <c:pt idx="8">
                        <c:v>456.52754455470762</c:v>
                      </c:pt>
                      <c:pt idx="9">
                        <c:v>546.55583070976991</c:v>
                      </c:pt>
                      <c:pt idx="10">
                        <c:v>607.30160404043772</c:v>
                      </c:pt>
                      <c:pt idx="11">
                        <c:v>623.95279522372482</c:v>
                      </c:pt>
                      <c:pt idx="12">
                        <c:v>623.97165808558577</c:v>
                      </c:pt>
                      <c:pt idx="13">
                        <c:v>650.83233393640569</c:v>
                      </c:pt>
                      <c:pt idx="14">
                        <c:v>667.59067090896178</c:v>
                      </c:pt>
                      <c:pt idx="15">
                        <c:v>632.98317492591661</c:v>
                      </c:pt>
                      <c:pt idx="16">
                        <c:v>637.50405489249385</c:v>
                      </c:pt>
                      <c:pt idx="17">
                        <c:v>603.35749208988454</c:v>
                      </c:pt>
                      <c:pt idx="18">
                        <c:v>575.94420878629637</c:v>
                      </c:pt>
                      <c:pt idx="19">
                        <c:v>581.52904959983027</c:v>
                      </c:pt>
                      <c:pt idx="20">
                        <c:v>534.35762885254678</c:v>
                      </c:pt>
                      <c:pt idx="21">
                        <c:v>492.50601234004671</c:v>
                      </c:pt>
                      <c:pt idx="22">
                        <c:v>475.90518744868865</c:v>
                      </c:pt>
                      <c:pt idx="23">
                        <c:v>454.89871588586226</c:v>
                      </c:pt>
                      <c:pt idx="24">
                        <c:v>469.31437170095887</c:v>
                      </c:pt>
                      <c:pt idx="25">
                        <c:v>460.13771371552099</c:v>
                      </c:pt>
                      <c:pt idx="26">
                        <c:v>517.78360178726416</c:v>
                      </c:pt>
                      <c:pt idx="27">
                        <c:v>636.16355050602237</c:v>
                      </c:pt>
                      <c:pt idx="28">
                        <c:v>743.22019978211665</c:v>
                      </c:pt>
                      <c:pt idx="29">
                        <c:v>764.83740780902042</c:v>
                      </c:pt>
                      <c:pt idx="30">
                        <c:v>811.15999643809994</c:v>
                      </c:pt>
                      <c:pt idx="31">
                        <c:v>833.80659532342747</c:v>
                      </c:pt>
                      <c:pt idx="32">
                        <c:v>855.42380335033113</c:v>
                      </c:pt>
                      <c:pt idx="33">
                        <c:v>821.45390502233954</c:v>
                      </c:pt>
                      <c:pt idx="34">
                        <c:v>810.13060557967572</c:v>
                      </c:pt>
                      <c:pt idx="35">
                        <c:v>837.92415875712334</c:v>
                      </c:pt>
                      <c:pt idx="36">
                        <c:v>865.59453401748146</c:v>
                      </c:pt>
                      <c:pt idx="37">
                        <c:v>877.77165691168375</c:v>
                      </c:pt>
                      <c:pt idx="38">
                        <c:v>886.2659239053603</c:v>
                      </c:pt>
                      <c:pt idx="39">
                        <c:v>853.15764483630801</c:v>
                      </c:pt>
                      <c:pt idx="40">
                        <c:v>829.3478740453703</c:v>
                      </c:pt>
                      <c:pt idx="41">
                        <c:v>813.70524901722695</c:v>
                      </c:pt>
                      <c:pt idx="42">
                        <c:v>793.30859087043427</c:v>
                      </c:pt>
                      <c:pt idx="43">
                        <c:v>761.51004904628371</c:v>
                      </c:pt>
                      <c:pt idx="44">
                        <c:v>733.3575652476643</c:v>
                      </c:pt>
                      <c:pt idx="45">
                        <c:v>727.16282115962315</c:v>
                      </c:pt>
                      <c:pt idx="46">
                        <c:v>727.85947614177337</c:v>
                      </c:pt>
                      <c:pt idx="47">
                        <c:v>718.28841728458201</c:v>
                      </c:pt>
                      <c:pt idx="48">
                        <c:v>686.18614165175154</c:v>
                      </c:pt>
                      <c:pt idx="49">
                        <c:v>664.11582715418058</c:v>
                      </c:pt>
                      <c:pt idx="50">
                        <c:v>669.13180772181033</c:v>
                      </c:pt>
                      <c:pt idx="51">
                        <c:v>630.00715929429816</c:v>
                      </c:pt>
                      <c:pt idx="52">
                        <c:v>575.83456916389673</c:v>
                      </c:pt>
                      <c:pt idx="53">
                        <c:v>602.92086422909733</c:v>
                      </c:pt>
                      <c:pt idx="54">
                        <c:v>604.92725645614928</c:v>
                      </c:pt>
                      <c:pt idx="55">
                        <c:v>641.04231654308364</c:v>
                      </c:pt>
                      <c:pt idx="56">
                        <c:v>678.16057274354387</c:v>
                      </c:pt>
                      <c:pt idx="57">
                        <c:v>738.3523395551008</c:v>
                      </c:pt>
                      <c:pt idx="58">
                        <c:v>815.59844029659939</c:v>
                      </c:pt>
                      <c:pt idx="59">
                        <c:v>851.71350038353353</c:v>
                      </c:pt>
                      <c:pt idx="60">
                        <c:v>840.68311270179458</c:v>
                      </c:pt>
                      <c:pt idx="61">
                        <c:v>875.06841545037616</c:v>
                      </c:pt>
                      <c:pt idx="62">
                        <c:v>869.55958244319947</c:v>
                      </c:pt>
                      <c:pt idx="63">
                        <c:v>909.08964406966697</c:v>
                      </c:pt>
                      <c:pt idx="64">
                        <c:v>963.84889094679215</c:v>
                      </c:pt>
                      <c:pt idx="65">
                        <c:v>943.03455961621353</c:v>
                      </c:pt>
                      <c:pt idx="66">
                        <c:v>977.46755803526025</c:v>
                      </c:pt>
                      <c:pt idx="67">
                        <c:v>973.77433457327436</c:v>
                      </c:pt>
                      <c:pt idx="68">
                        <c:v>968.15580152402754</c:v>
                      </c:pt>
                      <c:pt idx="69">
                        <c:v>927.30616532520901</c:v>
                      </c:pt>
                      <c:pt idx="70">
                        <c:v>881.55501816787751</c:v>
                      </c:pt>
                      <c:pt idx="71">
                        <c:v>834.59558351401915</c:v>
                      </c:pt>
                      <c:pt idx="72">
                        <c:v>839.65999741898997</c:v>
                      </c:pt>
                      <c:pt idx="73">
                        <c:v>839.89765727270617</c:v>
                      </c:pt>
                      <c:pt idx="74">
                        <c:v>852.48085789806237</c:v>
                      </c:pt>
                      <c:pt idx="75">
                        <c:v>883.68721250178544</c:v>
                      </c:pt>
                      <c:pt idx="76">
                        <c:v>847.88265853615098</c:v>
                      </c:pt>
                      <c:pt idx="77">
                        <c:v>887.17355839170182</c:v>
                      </c:pt>
                      <c:pt idx="78">
                        <c:v>875.2898860119293</c:v>
                      </c:pt>
                      <c:pt idx="79">
                        <c:v>903.55970237032852</c:v>
                      </c:pt>
                      <c:pt idx="80">
                        <c:v>1023.3294542556026</c:v>
                      </c:pt>
                      <c:pt idx="81">
                        <c:v>1133.1926837722881</c:v>
                      </c:pt>
                      <c:pt idx="82">
                        <c:v>1221.9722639341503</c:v>
                      </c:pt>
                      <c:pt idx="83">
                        <c:v>1303.2862250648197</c:v>
                      </c:pt>
                      <c:pt idx="84">
                        <c:v>1303</c:v>
                      </c:pt>
                      <c:pt idx="85">
                        <c:v>1264</c:v>
                      </c:pt>
                      <c:pt idx="86">
                        <c:v>1192</c:v>
                      </c:pt>
                      <c:pt idx="87">
                        <c:v>1099</c:v>
                      </c:pt>
                      <c:pt idx="88">
                        <c:v>1022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0-CE1C-439E-A671-94FE7D6DBDE5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'acumulado 12 meses'!$A$12</c15:sqref>
                        </c15:formulaRef>
                      </c:ext>
                    </c:extLst>
                    <c:strCache>
                      <c:ptCount val="1"/>
                      <c:pt idx="0">
                        <c:v>La Pampa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meses'!$O$1:$CY$1</c15:sqref>
                        </c15:formulaRef>
                      </c:ext>
                    </c:extLst>
                    <c:numCache>
                      <c:formatCode>mmm\-yy</c:formatCode>
                      <c:ptCount val="89"/>
                      <c:pt idx="0">
                        <c:v>43466</c:v>
                      </c:pt>
                      <c:pt idx="1">
                        <c:v>43497</c:v>
                      </c:pt>
                      <c:pt idx="2">
                        <c:v>43525</c:v>
                      </c:pt>
                      <c:pt idx="3">
                        <c:v>43556</c:v>
                      </c:pt>
                      <c:pt idx="4">
                        <c:v>43586</c:v>
                      </c:pt>
                      <c:pt idx="5">
                        <c:v>43617</c:v>
                      </c:pt>
                      <c:pt idx="6">
                        <c:v>43647</c:v>
                      </c:pt>
                      <c:pt idx="7">
                        <c:v>43678</c:v>
                      </c:pt>
                      <c:pt idx="8">
                        <c:v>43709</c:v>
                      </c:pt>
                      <c:pt idx="9">
                        <c:v>43739</c:v>
                      </c:pt>
                      <c:pt idx="10">
                        <c:v>43770</c:v>
                      </c:pt>
                      <c:pt idx="11">
                        <c:v>43800</c:v>
                      </c:pt>
                      <c:pt idx="12">
                        <c:v>43831</c:v>
                      </c:pt>
                      <c:pt idx="13">
                        <c:v>43862</c:v>
                      </c:pt>
                      <c:pt idx="14">
                        <c:v>43891</c:v>
                      </c:pt>
                      <c:pt idx="15">
                        <c:v>43922</c:v>
                      </c:pt>
                      <c:pt idx="16">
                        <c:v>43952</c:v>
                      </c:pt>
                      <c:pt idx="17">
                        <c:v>43983</c:v>
                      </c:pt>
                      <c:pt idx="18">
                        <c:v>44013</c:v>
                      </c:pt>
                      <c:pt idx="19">
                        <c:v>44044</c:v>
                      </c:pt>
                      <c:pt idx="20">
                        <c:v>44075</c:v>
                      </c:pt>
                      <c:pt idx="21">
                        <c:v>44105</c:v>
                      </c:pt>
                      <c:pt idx="22">
                        <c:v>44136</c:v>
                      </c:pt>
                      <c:pt idx="23">
                        <c:v>44166</c:v>
                      </c:pt>
                      <c:pt idx="24">
                        <c:v>44197</c:v>
                      </c:pt>
                      <c:pt idx="25">
                        <c:v>44228</c:v>
                      </c:pt>
                      <c:pt idx="26">
                        <c:v>44256</c:v>
                      </c:pt>
                      <c:pt idx="27">
                        <c:v>44287</c:v>
                      </c:pt>
                      <c:pt idx="28">
                        <c:v>44317</c:v>
                      </c:pt>
                      <c:pt idx="29">
                        <c:v>44348</c:v>
                      </c:pt>
                      <c:pt idx="30">
                        <c:v>44378</c:v>
                      </c:pt>
                      <c:pt idx="31">
                        <c:v>44409</c:v>
                      </c:pt>
                      <c:pt idx="32">
                        <c:v>44440</c:v>
                      </c:pt>
                      <c:pt idx="33">
                        <c:v>44470</c:v>
                      </c:pt>
                      <c:pt idx="34">
                        <c:v>44501</c:v>
                      </c:pt>
                      <c:pt idx="35">
                        <c:v>44531</c:v>
                      </c:pt>
                      <c:pt idx="36">
                        <c:v>44562</c:v>
                      </c:pt>
                      <c:pt idx="37">
                        <c:v>44593</c:v>
                      </c:pt>
                      <c:pt idx="38">
                        <c:v>44621</c:v>
                      </c:pt>
                      <c:pt idx="39">
                        <c:v>44652</c:v>
                      </c:pt>
                      <c:pt idx="40">
                        <c:v>44682</c:v>
                      </c:pt>
                      <c:pt idx="41">
                        <c:v>44713</c:v>
                      </c:pt>
                      <c:pt idx="42">
                        <c:v>44743</c:v>
                      </c:pt>
                      <c:pt idx="43">
                        <c:v>44774</c:v>
                      </c:pt>
                      <c:pt idx="44">
                        <c:v>44805</c:v>
                      </c:pt>
                      <c:pt idx="45">
                        <c:v>44835</c:v>
                      </c:pt>
                      <c:pt idx="46">
                        <c:v>44866</c:v>
                      </c:pt>
                      <c:pt idx="47">
                        <c:v>44896</c:v>
                      </c:pt>
                      <c:pt idx="48">
                        <c:v>44927</c:v>
                      </c:pt>
                      <c:pt idx="49">
                        <c:v>44958</c:v>
                      </c:pt>
                      <c:pt idx="50">
                        <c:v>44986</c:v>
                      </c:pt>
                      <c:pt idx="51">
                        <c:v>45017</c:v>
                      </c:pt>
                      <c:pt idx="52">
                        <c:v>45047</c:v>
                      </c:pt>
                      <c:pt idx="53">
                        <c:v>45078</c:v>
                      </c:pt>
                      <c:pt idx="54">
                        <c:v>45108</c:v>
                      </c:pt>
                      <c:pt idx="55">
                        <c:v>45139</c:v>
                      </c:pt>
                      <c:pt idx="56">
                        <c:v>45170</c:v>
                      </c:pt>
                      <c:pt idx="57">
                        <c:v>45200</c:v>
                      </c:pt>
                      <c:pt idx="58">
                        <c:v>45231</c:v>
                      </c:pt>
                      <c:pt idx="59">
                        <c:v>45261</c:v>
                      </c:pt>
                      <c:pt idx="60">
                        <c:v>45292</c:v>
                      </c:pt>
                      <c:pt idx="61">
                        <c:v>45323</c:v>
                      </c:pt>
                      <c:pt idx="62">
                        <c:v>45352</c:v>
                      </c:pt>
                      <c:pt idx="63">
                        <c:v>45383</c:v>
                      </c:pt>
                      <c:pt idx="64">
                        <c:v>45413</c:v>
                      </c:pt>
                      <c:pt idx="65">
                        <c:v>45444</c:v>
                      </c:pt>
                      <c:pt idx="66">
                        <c:v>45474</c:v>
                      </c:pt>
                      <c:pt idx="67">
                        <c:v>45505</c:v>
                      </c:pt>
                      <c:pt idx="68">
                        <c:v>45536</c:v>
                      </c:pt>
                      <c:pt idx="69">
                        <c:v>45566</c:v>
                      </c:pt>
                      <c:pt idx="70">
                        <c:v>45597</c:v>
                      </c:pt>
                      <c:pt idx="71">
                        <c:v>45627</c:v>
                      </c:pt>
                      <c:pt idx="72">
                        <c:v>45658</c:v>
                      </c:pt>
                      <c:pt idx="73">
                        <c:v>45689</c:v>
                      </c:pt>
                      <c:pt idx="74">
                        <c:v>45717</c:v>
                      </c:pt>
                      <c:pt idx="75">
                        <c:v>45748</c:v>
                      </c:pt>
                      <c:pt idx="76">
                        <c:v>45778</c:v>
                      </c:pt>
                      <c:pt idx="77">
                        <c:v>45809</c:v>
                      </c:pt>
                      <c:pt idx="78">
                        <c:v>45839</c:v>
                      </c:pt>
                      <c:pt idx="79">
                        <c:v>45870</c:v>
                      </c:pt>
                      <c:pt idx="80">
                        <c:v>45901</c:v>
                      </c:pt>
                      <c:pt idx="81">
                        <c:v>45931</c:v>
                      </c:pt>
                      <c:pt idx="82">
                        <c:v>45962</c:v>
                      </c:pt>
                      <c:pt idx="83">
                        <c:v>45992</c:v>
                      </c:pt>
                      <c:pt idx="84">
                        <c:v>46023</c:v>
                      </c:pt>
                      <c:pt idx="85">
                        <c:v>46054</c:v>
                      </c:pt>
                      <c:pt idx="86">
                        <c:v>46082</c:v>
                      </c:pt>
                      <c:pt idx="87">
                        <c:v>46113</c:v>
                      </c:pt>
                      <c:pt idx="88">
                        <c:v>46143</c:v>
                      </c:pt>
                    </c:numCache>
                  </c:num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meses'!$O$12:$CY$12</c15:sqref>
                        </c15:formulaRef>
                      </c:ext>
                    </c:extLst>
                    <c:numCache>
                      <c:formatCode>#,##0</c:formatCode>
                      <c:ptCount val="89"/>
                      <c:pt idx="0">
                        <c:v>54.907687666740451</c:v>
                      </c:pt>
                      <c:pt idx="1">
                        <c:v>54.817054776707749</c:v>
                      </c:pt>
                      <c:pt idx="2">
                        <c:v>53.690427779755417</c:v>
                      </c:pt>
                      <c:pt idx="3">
                        <c:v>61.815241433053608</c:v>
                      </c:pt>
                      <c:pt idx="4">
                        <c:v>63.705963866827467</c:v>
                      </c:pt>
                      <c:pt idx="5">
                        <c:v>67.704927670453671</c:v>
                      </c:pt>
                      <c:pt idx="6">
                        <c:v>69.704409572266769</c:v>
                      </c:pt>
                      <c:pt idx="7">
                        <c:v>70.631644211147162</c:v>
                      </c:pt>
                      <c:pt idx="8">
                        <c:v>69.486890636188292</c:v>
                      </c:pt>
                      <c:pt idx="9">
                        <c:v>69.378131168149054</c:v>
                      </c:pt>
                      <c:pt idx="10">
                        <c:v>80.538420830179973</c:v>
                      </c:pt>
                      <c:pt idx="11">
                        <c:v>75.322197139568743</c:v>
                      </c:pt>
                      <c:pt idx="12">
                        <c:v>76.349496099412306</c:v>
                      </c:pt>
                      <c:pt idx="13">
                        <c:v>73.314756374533957</c:v>
                      </c:pt>
                      <c:pt idx="14">
                        <c:v>71.31359130524045</c:v>
                      </c:pt>
                      <c:pt idx="15">
                        <c:v>62.152783545022629</c:v>
                      </c:pt>
                      <c:pt idx="16">
                        <c:v>53.003499114315709</c:v>
                      </c:pt>
                      <c:pt idx="17">
                        <c:v>52.066294891978863</c:v>
                      </c:pt>
                      <c:pt idx="18">
                        <c:v>56.22995164371838</c:v>
                      </c:pt>
                      <c:pt idx="19">
                        <c:v>52.1815281870878</c:v>
                      </c:pt>
                      <c:pt idx="20">
                        <c:v>49.162495588881207</c:v>
                      </c:pt>
                      <c:pt idx="21">
                        <c:v>46.143462990674621</c:v>
                      </c:pt>
                      <c:pt idx="22">
                        <c:v>34.9699668316524</c:v>
                      </c:pt>
                      <c:pt idx="23">
                        <c:v>37.051795207522154</c:v>
                      </c:pt>
                      <c:pt idx="24">
                        <c:v>36.024496247678599</c:v>
                      </c:pt>
                      <c:pt idx="25">
                        <c:v>40.146243478535389</c:v>
                      </c:pt>
                      <c:pt idx="26">
                        <c:v>48.381370345927273</c:v>
                      </c:pt>
                      <c:pt idx="27">
                        <c:v>53.528324638047195</c:v>
                      </c:pt>
                      <c:pt idx="28">
                        <c:v>56.616497213319143</c:v>
                      </c:pt>
                      <c:pt idx="29">
                        <c:v>63.822233222287025</c:v>
                      </c:pt>
                      <c:pt idx="30">
                        <c:v>57.645888071743123</c:v>
                      </c:pt>
                      <c:pt idx="31">
                        <c:v>59.704669788591083</c:v>
                      </c:pt>
                      <c:pt idx="32">
                        <c:v>66.91040579755898</c:v>
                      </c:pt>
                      <c:pt idx="33">
                        <c:v>74.116141806526883</c:v>
                      </c:pt>
                      <c:pt idx="34">
                        <c:v>76.174923523374844</c:v>
                      </c:pt>
                      <c:pt idx="35">
                        <c:v>75.145532664950863</c:v>
                      </c:pt>
                      <c:pt idx="36">
                        <c:v>75.145532664950863</c:v>
                      </c:pt>
                      <c:pt idx="37">
                        <c:v>77.997952536140531</c:v>
                      </c:pt>
                      <c:pt idx="38">
                        <c:v>78.713006455788133</c:v>
                      </c:pt>
                      <c:pt idx="39">
                        <c:v>77.578836617772012</c:v>
                      </c:pt>
                      <c:pt idx="40">
                        <c:v>80.48364597875775</c:v>
                      </c:pt>
                      <c:pt idx="41">
                        <c:v>74.097742869029588</c:v>
                      </c:pt>
                      <c:pt idx="42">
                        <c:v>77.054941719811382</c:v>
                      </c:pt>
                      <c:pt idx="43">
                        <c:v>79.959751080797119</c:v>
                      </c:pt>
                      <c:pt idx="44">
                        <c:v>81.704195858868687</c:v>
                      </c:pt>
                      <c:pt idx="45">
                        <c:v>81.442248409888364</c:v>
                      </c:pt>
                      <c:pt idx="46">
                        <c:v>87.356646111451951</c:v>
                      </c:pt>
                      <c:pt idx="47">
                        <c:v>89.284454103809765</c:v>
                      </c:pt>
                      <c:pt idx="48">
                        <c:v>90.287650217335724</c:v>
                      </c:pt>
                      <c:pt idx="49">
                        <c:v>89.284454103809765</c:v>
                      </c:pt>
                      <c:pt idx="50">
                        <c:v>89.284454103809765</c:v>
                      </c:pt>
                      <c:pt idx="51">
                        <c:v>98.313219125543341</c:v>
                      </c:pt>
                      <c:pt idx="52">
                        <c:v>97.310023012017382</c:v>
                      </c:pt>
                      <c:pt idx="53">
                        <c:v>99.316415239069286</c:v>
                      </c:pt>
                      <c:pt idx="54">
                        <c:v>98.313219125543327</c:v>
                      </c:pt>
                      <c:pt idx="55">
                        <c:v>99.316415239069286</c:v>
                      </c:pt>
                      <c:pt idx="56">
                        <c:v>98.313219125543341</c:v>
                      </c:pt>
                      <c:pt idx="57">
                        <c:v>99.3164152390693</c:v>
                      </c:pt>
                      <c:pt idx="58">
                        <c:v>97.310023012017382</c:v>
                      </c:pt>
                      <c:pt idx="59">
                        <c:v>102.32600357964715</c:v>
                      </c:pt>
                      <c:pt idx="60">
                        <c:v>101.32280746612119</c:v>
                      </c:pt>
                      <c:pt idx="61">
                        <c:v>101.36096400249346</c:v>
                      </c:pt>
                      <c:pt idx="62">
                        <c:v>103.43413016819684</c:v>
                      </c:pt>
                      <c:pt idx="63">
                        <c:v>96.440374775794396</c:v>
                      </c:pt>
                      <c:pt idx="64">
                        <c:v>100.50085490036354</c:v>
                      </c:pt>
                      <c:pt idx="65">
                        <c:v>97.524653529111418</c:v>
                      </c:pt>
                      <c:pt idx="66">
                        <c:v>100.56762883901501</c:v>
                      </c:pt>
                      <c:pt idx="67">
                        <c:v>101.61375105595978</c:v>
                      </c:pt>
                      <c:pt idx="68">
                        <c:v>106.7060446963341</c:v>
                      </c:pt>
                      <c:pt idx="69">
                        <c:v>105.75054425327349</c:v>
                      </c:pt>
                      <c:pt idx="70">
                        <c:v>107.80463215079074</c:v>
                      </c:pt>
                      <c:pt idx="71">
                        <c:v>110.87622486297354</c:v>
                      </c:pt>
                      <c:pt idx="72">
                        <c:v>111.88828812723079</c:v>
                      </c:pt>
                      <c:pt idx="73">
                        <c:v>112.9331320609661</c:v>
                      </c:pt>
                      <c:pt idx="74">
                        <c:v>107.93018191126652</c:v>
                      </c:pt>
                      <c:pt idx="75">
                        <c:v>116.2364941816332</c:v>
                      </c:pt>
                      <c:pt idx="76">
                        <c:v>122.56153035168163</c:v>
                      </c:pt>
                      <c:pt idx="77">
                        <c:v>131.98809608561069</c:v>
                      </c:pt>
                      <c:pt idx="78">
                        <c:v>143.47495250678179</c:v>
                      </c:pt>
                      <c:pt idx="79">
                        <c:v>146.76500550508177</c:v>
                      </c:pt>
                      <c:pt idx="80">
                        <c:v>148.19038680737236</c:v>
                      </c:pt>
                      <c:pt idx="81">
                        <c:v>149.46844494905653</c:v>
                      </c:pt>
                      <c:pt idx="82">
                        <c:v>153.93198237882143</c:v>
                      </c:pt>
                      <c:pt idx="83">
                        <c:v>149.14518670940089</c:v>
                      </c:pt>
                      <c:pt idx="84" formatCode="General">
                        <c:v>149</c:v>
                      </c:pt>
                      <c:pt idx="85" formatCode="General">
                        <c:v>154</c:v>
                      </c:pt>
                      <c:pt idx="86" formatCode="General">
                        <c:v>155</c:v>
                      </c:pt>
                      <c:pt idx="87" formatCode="General">
                        <c:v>156</c:v>
                      </c:pt>
                      <c:pt idx="88" formatCode="General">
                        <c:v>148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1-CE1C-439E-A671-94FE7D6DBDE5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'acumulado 12 meses'!$A$13</c15:sqref>
                        </c15:formulaRef>
                      </c:ext>
                    </c:extLst>
                    <c:strCache>
                      <c:ptCount val="1"/>
                      <c:pt idx="0">
                        <c:v>La Rioja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meses'!$O$1:$CY$1</c15:sqref>
                        </c15:formulaRef>
                      </c:ext>
                    </c:extLst>
                    <c:numCache>
                      <c:formatCode>mmm\-yy</c:formatCode>
                      <c:ptCount val="89"/>
                      <c:pt idx="0">
                        <c:v>43466</c:v>
                      </c:pt>
                      <c:pt idx="1">
                        <c:v>43497</c:v>
                      </c:pt>
                      <c:pt idx="2">
                        <c:v>43525</c:v>
                      </c:pt>
                      <c:pt idx="3">
                        <c:v>43556</c:v>
                      </c:pt>
                      <c:pt idx="4">
                        <c:v>43586</c:v>
                      </c:pt>
                      <c:pt idx="5">
                        <c:v>43617</c:v>
                      </c:pt>
                      <c:pt idx="6">
                        <c:v>43647</c:v>
                      </c:pt>
                      <c:pt idx="7">
                        <c:v>43678</c:v>
                      </c:pt>
                      <c:pt idx="8">
                        <c:v>43709</c:v>
                      </c:pt>
                      <c:pt idx="9">
                        <c:v>43739</c:v>
                      </c:pt>
                      <c:pt idx="10">
                        <c:v>43770</c:v>
                      </c:pt>
                      <c:pt idx="11">
                        <c:v>43800</c:v>
                      </c:pt>
                      <c:pt idx="12">
                        <c:v>43831</c:v>
                      </c:pt>
                      <c:pt idx="13">
                        <c:v>43862</c:v>
                      </c:pt>
                      <c:pt idx="14">
                        <c:v>43891</c:v>
                      </c:pt>
                      <c:pt idx="15">
                        <c:v>43922</c:v>
                      </c:pt>
                      <c:pt idx="16">
                        <c:v>43952</c:v>
                      </c:pt>
                      <c:pt idx="17">
                        <c:v>43983</c:v>
                      </c:pt>
                      <c:pt idx="18">
                        <c:v>44013</c:v>
                      </c:pt>
                      <c:pt idx="19">
                        <c:v>44044</c:v>
                      </c:pt>
                      <c:pt idx="20">
                        <c:v>44075</c:v>
                      </c:pt>
                      <c:pt idx="21">
                        <c:v>44105</c:v>
                      </c:pt>
                      <c:pt idx="22">
                        <c:v>44136</c:v>
                      </c:pt>
                      <c:pt idx="23">
                        <c:v>44166</c:v>
                      </c:pt>
                      <c:pt idx="24">
                        <c:v>44197</c:v>
                      </c:pt>
                      <c:pt idx="25">
                        <c:v>44228</c:v>
                      </c:pt>
                      <c:pt idx="26">
                        <c:v>44256</c:v>
                      </c:pt>
                      <c:pt idx="27">
                        <c:v>44287</c:v>
                      </c:pt>
                      <c:pt idx="28">
                        <c:v>44317</c:v>
                      </c:pt>
                      <c:pt idx="29">
                        <c:v>44348</c:v>
                      </c:pt>
                      <c:pt idx="30">
                        <c:v>44378</c:v>
                      </c:pt>
                      <c:pt idx="31">
                        <c:v>44409</c:v>
                      </c:pt>
                      <c:pt idx="32">
                        <c:v>44440</c:v>
                      </c:pt>
                      <c:pt idx="33">
                        <c:v>44470</c:v>
                      </c:pt>
                      <c:pt idx="34">
                        <c:v>44501</c:v>
                      </c:pt>
                      <c:pt idx="35">
                        <c:v>44531</c:v>
                      </c:pt>
                      <c:pt idx="36">
                        <c:v>44562</c:v>
                      </c:pt>
                      <c:pt idx="37">
                        <c:v>44593</c:v>
                      </c:pt>
                      <c:pt idx="38">
                        <c:v>44621</c:v>
                      </c:pt>
                      <c:pt idx="39">
                        <c:v>44652</c:v>
                      </c:pt>
                      <c:pt idx="40">
                        <c:v>44682</c:v>
                      </c:pt>
                      <c:pt idx="41">
                        <c:v>44713</c:v>
                      </c:pt>
                      <c:pt idx="42">
                        <c:v>44743</c:v>
                      </c:pt>
                      <c:pt idx="43">
                        <c:v>44774</c:v>
                      </c:pt>
                      <c:pt idx="44">
                        <c:v>44805</c:v>
                      </c:pt>
                      <c:pt idx="45">
                        <c:v>44835</c:v>
                      </c:pt>
                      <c:pt idx="46">
                        <c:v>44866</c:v>
                      </c:pt>
                      <c:pt idx="47">
                        <c:v>44896</c:v>
                      </c:pt>
                      <c:pt idx="48">
                        <c:v>44927</c:v>
                      </c:pt>
                      <c:pt idx="49">
                        <c:v>44958</c:v>
                      </c:pt>
                      <c:pt idx="50">
                        <c:v>44986</c:v>
                      </c:pt>
                      <c:pt idx="51">
                        <c:v>45017</c:v>
                      </c:pt>
                      <c:pt idx="52">
                        <c:v>45047</c:v>
                      </c:pt>
                      <c:pt idx="53">
                        <c:v>45078</c:v>
                      </c:pt>
                      <c:pt idx="54">
                        <c:v>45108</c:v>
                      </c:pt>
                      <c:pt idx="55">
                        <c:v>45139</c:v>
                      </c:pt>
                      <c:pt idx="56">
                        <c:v>45170</c:v>
                      </c:pt>
                      <c:pt idx="57">
                        <c:v>45200</c:v>
                      </c:pt>
                      <c:pt idx="58">
                        <c:v>45231</c:v>
                      </c:pt>
                      <c:pt idx="59">
                        <c:v>45261</c:v>
                      </c:pt>
                      <c:pt idx="60">
                        <c:v>45292</c:v>
                      </c:pt>
                      <c:pt idx="61">
                        <c:v>45323</c:v>
                      </c:pt>
                      <c:pt idx="62">
                        <c:v>45352</c:v>
                      </c:pt>
                      <c:pt idx="63">
                        <c:v>45383</c:v>
                      </c:pt>
                      <c:pt idx="64">
                        <c:v>45413</c:v>
                      </c:pt>
                      <c:pt idx="65">
                        <c:v>45444</c:v>
                      </c:pt>
                      <c:pt idx="66">
                        <c:v>45474</c:v>
                      </c:pt>
                      <c:pt idx="67">
                        <c:v>45505</c:v>
                      </c:pt>
                      <c:pt idx="68">
                        <c:v>45536</c:v>
                      </c:pt>
                      <c:pt idx="69">
                        <c:v>45566</c:v>
                      </c:pt>
                      <c:pt idx="70">
                        <c:v>45597</c:v>
                      </c:pt>
                      <c:pt idx="71">
                        <c:v>45627</c:v>
                      </c:pt>
                      <c:pt idx="72">
                        <c:v>45658</c:v>
                      </c:pt>
                      <c:pt idx="73">
                        <c:v>45689</c:v>
                      </c:pt>
                      <c:pt idx="74">
                        <c:v>45717</c:v>
                      </c:pt>
                      <c:pt idx="75">
                        <c:v>45748</c:v>
                      </c:pt>
                      <c:pt idx="76">
                        <c:v>45778</c:v>
                      </c:pt>
                      <c:pt idx="77">
                        <c:v>45809</c:v>
                      </c:pt>
                      <c:pt idx="78">
                        <c:v>45839</c:v>
                      </c:pt>
                      <c:pt idx="79">
                        <c:v>45870</c:v>
                      </c:pt>
                      <c:pt idx="80">
                        <c:v>45901</c:v>
                      </c:pt>
                      <c:pt idx="81">
                        <c:v>45931</c:v>
                      </c:pt>
                      <c:pt idx="82">
                        <c:v>45962</c:v>
                      </c:pt>
                      <c:pt idx="83">
                        <c:v>45992</c:v>
                      </c:pt>
                      <c:pt idx="84">
                        <c:v>46023</c:v>
                      </c:pt>
                      <c:pt idx="85">
                        <c:v>46054</c:v>
                      </c:pt>
                      <c:pt idx="86">
                        <c:v>46082</c:v>
                      </c:pt>
                      <c:pt idx="87">
                        <c:v>46113</c:v>
                      </c:pt>
                      <c:pt idx="88">
                        <c:v>46143</c:v>
                      </c:pt>
                    </c:numCache>
                  </c:num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meses'!$O$13:$CY$13</c15:sqref>
                        </c15:formulaRef>
                      </c:ext>
                    </c:extLst>
                    <c:numCache>
                      <c:formatCode>#,##0</c:formatCode>
                      <c:ptCount val="89"/>
                      <c:pt idx="0">
                        <c:v>27.971840886830041</c:v>
                      </c:pt>
                      <c:pt idx="1">
                        <c:v>29.989449366649684</c:v>
                      </c:pt>
                      <c:pt idx="2">
                        <c:v>30.989190317556236</c:v>
                      </c:pt>
                      <c:pt idx="3">
                        <c:v>33.006798797375879</c:v>
                      </c:pt>
                      <c:pt idx="4">
                        <c:v>32.970545641362797</c:v>
                      </c:pt>
                      <c:pt idx="5">
                        <c:v>30.880430849516994</c:v>
                      </c:pt>
                      <c:pt idx="6">
                        <c:v>30.862304271510453</c:v>
                      </c:pt>
                      <c:pt idx="7">
                        <c:v>30.826051115497371</c:v>
                      </c:pt>
                      <c:pt idx="8">
                        <c:v>31.789538910390835</c:v>
                      </c:pt>
                      <c:pt idx="9">
                        <c:v>29.699424118545032</c:v>
                      </c:pt>
                      <c:pt idx="10">
                        <c:v>27.609309326699229</c:v>
                      </c:pt>
                      <c:pt idx="11">
                        <c:v>25.446688222827269</c:v>
                      </c:pt>
                      <c:pt idx="12">
                        <c:v>25.446688222827269</c:v>
                      </c:pt>
                      <c:pt idx="13">
                        <c:v>26.50228147546223</c:v>
                      </c:pt>
                      <c:pt idx="14">
                        <c:v>25.49593727606003</c:v>
                      </c:pt>
                      <c:pt idx="15">
                        <c:v>22.442334689320759</c:v>
                      </c:pt>
                      <c:pt idx="16">
                        <c:v>20.406599631494576</c:v>
                      </c:pt>
                      <c:pt idx="17">
                        <c:v>19.388732102581486</c:v>
                      </c:pt>
                      <c:pt idx="18">
                        <c:v>18.370864573668396</c:v>
                      </c:pt>
                      <c:pt idx="19">
                        <c:v>16.335129515842215</c:v>
                      </c:pt>
                      <c:pt idx="20">
                        <c:v>12.263659400189852</c:v>
                      </c:pt>
                      <c:pt idx="21">
                        <c:v>12.275182729700743</c:v>
                      </c:pt>
                      <c:pt idx="22">
                        <c:v>16.404269492907574</c:v>
                      </c:pt>
                      <c:pt idx="23">
                        <c:v>15.432495282038058</c:v>
                      </c:pt>
                      <c:pt idx="24">
                        <c:v>15.432495282038058</c:v>
                      </c:pt>
                      <c:pt idx="25">
                        <c:v>15.440862876359766</c:v>
                      </c:pt>
                      <c:pt idx="26">
                        <c:v>15.440862876359766</c:v>
                      </c:pt>
                      <c:pt idx="27">
                        <c:v>17.499644593207734</c:v>
                      </c:pt>
                      <c:pt idx="28">
                        <c:v>19.558426310055701</c:v>
                      </c:pt>
                      <c:pt idx="29">
                        <c:v>19.558426310055701</c:v>
                      </c:pt>
                      <c:pt idx="30">
                        <c:v>22.646598885327656</c:v>
                      </c:pt>
                      <c:pt idx="31">
                        <c:v>26.764162319023594</c:v>
                      </c:pt>
                      <c:pt idx="32">
                        <c:v>29.852334894295549</c:v>
                      </c:pt>
                      <c:pt idx="33">
                        <c:v>31.91111661114352</c:v>
                      </c:pt>
                      <c:pt idx="34">
                        <c:v>31.91111661114352</c:v>
                      </c:pt>
                      <c:pt idx="35">
                        <c:v>31.91111661114352</c:v>
                      </c:pt>
                      <c:pt idx="36">
                        <c:v>31.91111661114352</c:v>
                      </c:pt>
                      <c:pt idx="37">
                        <c:v>27.793553177447578</c:v>
                      </c:pt>
                      <c:pt idx="38">
                        <c:v>26.764162319023594</c:v>
                      </c:pt>
                      <c:pt idx="39">
                        <c:v>24.705380602175627</c:v>
                      </c:pt>
                      <c:pt idx="40">
                        <c:v>26.659383339431468</c:v>
                      </c:pt>
                      <c:pt idx="41">
                        <c:v>26.659383339431468</c:v>
                      </c:pt>
                      <c:pt idx="42">
                        <c:v>23.571210764159513</c:v>
                      </c:pt>
                      <c:pt idx="43">
                        <c:v>22.463235671041431</c:v>
                      </c:pt>
                      <c:pt idx="44">
                        <c:v>24.391043663399238</c:v>
                      </c:pt>
                      <c:pt idx="45">
                        <c:v>24.312459428705143</c:v>
                      </c:pt>
                      <c:pt idx="46">
                        <c:v>19.165505136585221</c:v>
                      </c:pt>
                      <c:pt idx="47">
                        <c:v>18.057530043467143</c:v>
                      </c:pt>
                      <c:pt idx="48">
                        <c:v>18.057530043467143</c:v>
                      </c:pt>
                      <c:pt idx="49">
                        <c:v>18.057530043467143</c:v>
                      </c:pt>
                      <c:pt idx="50">
                        <c:v>19.060726156993095</c:v>
                      </c:pt>
                      <c:pt idx="51">
                        <c:v>21.067118384044999</c:v>
                      </c:pt>
                      <c:pt idx="52">
                        <c:v>19.060726156993095</c:v>
                      </c:pt>
                      <c:pt idx="53">
                        <c:v>21.067118384044999</c:v>
                      </c:pt>
                      <c:pt idx="54">
                        <c:v>22.070314497570951</c:v>
                      </c:pt>
                      <c:pt idx="55">
                        <c:v>20.063922270519047</c:v>
                      </c:pt>
                      <c:pt idx="56">
                        <c:v>18.057530043467143</c:v>
                      </c:pt>
                      <c:pt idx="57">
                        <c:v>16.051137816415238</c:v>
                      </c:pt>
                      <c:pt idx="58">
                        <c:v>21.067118384044999</c:v>
                      </c:pt>
                      <c:pt idx="59">
                        <c:v>18.057530043467143</c:v>
                      </c:pt>
                      <c:pt idx="60">
                        <c:v>18.057530043467143</c:v>
                      </c:pt>
                      <c:pt idx="61">
                        <c:v>20.073461404612118</c:v>
                      </c:pt>
                      <c:pt idx="62">
                        <c:v>22.094162332803627</c:v>
                      </c:pt>
                      <c:pt idx="63">
                        <c:v>22.103701466896695</c:v>
                      </c:pt>
                      <c:pt idx="64">
                        <c:v>21.105274920417276</c:v>
                      </c:pt>
                      <c:pt idx="65">
                        <c:v>20.106848373937858</c:v>
                      </c:pt>
                      <c:pt idx="66">
                        <c:v>20.111617940984392</c:v>
                      </c:pt>
                      <c:pt idx="67">
                        <c:v>21.124353188603415</c:v>
                      </c:pt>
                      <c:pt idx="68">
                        <c:v>20.13069620917053</c:v>
                      </c:pt>
                      <c:pt idx="69">
                        <c:v>21.143431456789543</c:v>
                      </c:pt>
                      <c:pt idx="70">
                        <c:v>20.159313611449736</c:v>
                      </c:pt>
                      <c:pt idx="71">
                        <c:v>22.175244972594712</c:v>
                      </c:pt>
                      <c:pt idx="72">
                        <c:v>22.175244972594712</c:v>
                      </c:pt>
                      <c:pt idx="73">
                        <c:v>22.183440139964226</c:v>
                      </c:pt>
                      <c:pt idx="74">
                        <c:v>24.219859419532998</c:v>
                      </c:pt>
                      <c:pt idx="75">
                        <c:v>25.27980799134551</c:v>
                      </c:pt>
                      <c:pt idx="76">
                        <c:v>31.44889548767383</c:v>
                      </c:pt>
                      <c:pt idx="77">
                        <c:v>34.561511181585466</c:v>
                      </c:pt>
                      <c:pt idx="78">
                        <c:v>33.553545501012977</c:v>
                      </c:pt>
                      <c:pt idx="79">
                        <c:v>36.688340857973152</c:v>
                      </c:pt>
                      <c:pt idx="80">
                        <c:v>39.835007200195932</c:v>
                      </c:pt>
                      <c:pt idx="81">
                        <c:v>46.079232164439354</c:v>
                      </c:pt>
                      <c:pt idx="82">
                        <c:v>46.202567795146479</c:v>
                      </c:pt>
                      <c:pt idx="83">
                        <c:v>45.226231206254234</c:v>
                      </c:pt>
                      <c:pt idx="84" formatCode="General">
                        <c:v>45</c:v>
                      </c:pt>
                      <c:pt idx="85" formatCode="General">
                        <c:v>46</c:v>
                      </c:pt>
                      <c:pt idx="86" formatCode="General">
                        <c:v>50</c:v>
                      </c:pt>
                      <c:pt idx="87" formatCode="General">
                        <c:v>49</c:v>
                      </c:pt>
                      <c:pt idx="88" formatCode="General">
                        <c:v>44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2-CE1C-439E-A671-94FE7D6DBDE5}"/>
                  </c:ext>
                </c:extLst>
              </c15:ser>
            </c15:filteredBarSeries>
            <c15:filteredBarSeries>
              <c15:ser>
                <c:idx val="12"/>
                <c:order val="12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'acumulado 12 meses'!$A$14</c15:sqref>
                        </c15:formulaRef>
                      </c:ext>
                    </c:extLst>
                    <c:strCache>
                      <c:ptCount val="1"/>
                      <c:pt idx="0">
                        <c:v>Mendoza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meses'!$O$1:$CY$1</c15:sqref>
                        </c15:formulaRef>
                      </c:ext>
                    </c:extLst>
                    <c:numCache>
                      <c:formatCode>mmm\-yy</c:formatCode>
                      <c:ptCount val="89"/>
                      <c:pt idx="0">
                        <c:v>43466</c:v>
                      </c:pt>
                      <c:pt idx="1">
                        <c:v>43497</c:v>
                      </c:pt>
                      <c:pt idx="2">
                        <c:v>43525</c:v>
                      </c:pt>
                      <c:pt idx="3">
                        <c:v>43556</c:v>
                      </c:pt>
                      <c:pt idx="4">
                        <c:v>43586</c:v>
                      </c:pt>
                      <c:pt idx="5">
                        <c:v>43617</c:v>
                      </c:pt>
                      <c:pt idx="6">
                        <c:v>43647</c:v>
                      </c:pt>
                      <c:pt idx="7">
                        <c:v>43678</c:v>
                      </c:pt>
                      <c:pt idx="8">
                        <c:v>43709</c:v>
                      </c:pt>
                      <c:pt idx="9">
                        <c:v>43739</c:v>
                      </c:pt>
                      <c:pt idx="10">
                        <c:v>43770</c:v>
                      </c:pt>
                      <c:pt idx="11">
                        <c:v>43800</c:v>
                      </c:pt>
                      <c:pt idx="12">
                        <c:v>43831</c:v>
                      </c:pt>
                      <c:pt idx="13">
                        <c:v>43862</c:v>
                      </c:pt>
                      <c:pt idx="14">
                        <c:v>43891</c:v>
                      </c:pt>
                      <c:pt idx="15">
                        <c:v>43922</c:v>
                      </c:pt>
                      <c:pt idx="16">
                        <c:v>43952</c:v>
                      </c:pt>
                      <c:pt idx="17">
                        <c:v>43983</c:v>
                      </c:pt>
                      <c:pt idx="18">
                        <c:v>44013</c:v>
                      </c:pt>
                      <c:pt idx="19">
                        <c:v>44044</c:v>
                      </c:pt>
                      <c:pt idx="20">
                        <c:v>44075</c:v>
                      </c:pt>
                      <c:pt idx="21">
                        <c:v>44105</c:v>
                      </c:pt>
                      <c:pt idx="22">
                        <c:v>44136</c:v>
                      </c:pt>
                      <c:pt idx="23">
                        <c:v>44166</c:v>
                      </c:pt>
                      <c:pt idx="24">
                        <c:v>44197</c:v>
                      </c:pt>
                      <c:pt idx="25">
                        <c:v>44228</c:v>
                      </c:pt>
                      <c:pt idx="26">
                        <c:v>44256</c:v>
                      </c:pt>
                      <c:pt idx="27">
                        <c:v>44287</c:v>
                      </c:pt>
                      <c:pt idx="28">
                        <c:v>44317</c:v>
                      </c:pt>
                      <c:pt idx="29">
                        <c:v>44348</c:v>
                      </c:pt>
                      <c:pt idx="30">
                        <c:v>44378</c:v>
                      </c:pt>
                      <c:pt idx="31">
                        <c:v>44409</c:v>
                      </c:pt>
                      <c:pt idx="32">
                        <c:v>44440</c:v>
                      </c:pt>
                      <c:pt idx="33">
                        <c:v>44470</c:v>
                      </c:pt>
                      <c:pt idx="34">
                        <c:v>44501</c:v>
                      </c:pt>
                      <c:pt idx="35">
                        <c:v>44531</c:v>
                      </c:pt>
                      <c:pt idx="36">
                        <c:v>44562</c:v>
                      </c:pt>
                      <c:pt idx="37">
                        <c:v>44593</c:v>
                      </c:pt>
                      <c:pt idx="38">
                        <c:v>44621</c:v>
                      </c:pt>
                      <c:pt idx="39">
                        <c:v>44652</c:v>
                      </c:pt>
                      <c:pt idx="40">
                        <c:v>44682</c:v>
                      </c:pt>
                      <c:pt idx="41">
                        <c:v>44713</c:v>
                      </c:pt>
                      <c:pt idx="42">
                        <c:v>44743</c:v>
                      </c:pt>
                      <c:pt idx="43">
                        <c:v>44774</c:v>
                      </c:pt>
                      <c:pt idx="44">
                        <c:v>44805</c:v>
                      </c:pt>
                      <c:pt idx="45">
                        <c:v>44835</c:v>
                      </c:pt>
                      <c:pt idx="46">
                        <c:v>44866</c:v>
                      </c:pt>
                      <c:pt idx="47">
                        <c:v>44896</c:v>
                      </c:pt>
                      <c:pt idx="48">
                        <c:v>44927</c:v>
                      </c:pt>
                      <c:pt idx="49">
                        <c:v>44958</c:v>
                      </c:pt>
                      <c:pt idx="50">
                        <c:v>44986</c:v>
                      </c:pt>
                      <c:pt idx="51">
                        <c:v>45017</c:v>
                      </c:pt>
                      <c:pt idx="52">
                        <c:v>45047</c:v>
                      </c:pt>
                      <c:pt idx="53">
                        <c:v>45078</c:v>
                      </c:pt>
                      <c:pt idx="54">
                        <c:v>45108</c:v>
                      </c:pt>
                      <c:pt idx="55">
                        <c:v>45139</c:v>
                      </c:pt>
                      <c:pt idx="56">
                        <c:v>45170</c:v>
                      </c:pt>
                      <c:pt idx="57">
                        <c:v>45200</c:v>
                      </c:pt>
                      <c:pt idx="58">
                        <c:v>45231</c:v>
                      </c:pt>
                      <c:pt idx="59">
                        <c:v>45261</c:v>
                      </c:pt>
                      <c:pt idx="60">
                        <c:v>45292</c:v>
                      </c:pt>
                      <c:pt idx="61">
                        <c:v>45323</c:v>
                      </c:pt>
                      <c:pt idx="62">
                        <c:v>45352</c:v>
                      </c:pt>
                      <c:pt idx="63">
                        <c:v>45383</c:v>
                      </c:pt>
                      <c:pt idx="64">
                        <c:v>45413</c:v>
                      </c:pt>
                      <c:pt idx="65">
                        <c:v>45444</c:v>
                      </c:pt>
                      <c:pt idx="66">
                        <c:v>45474</c:v>
                      </c:pt>
                      <c:pt idx="67">
                        <c:v>45505</c:v>
                      </c:pt>
                      <c:pt idx="68">
                        <c:v>45536</c:v>
                      </c:pt>
                      <c:pt idx="69">
                        <c:v>45566</c:v>
                      </c:pt>
                      <c:pt idx="70">
                        <c:v>45597</c:v>
                      </c:pt>
                      <c:pt idx="71">
                        <c:v>45627</c:v>
                      </c:pt>
                      <c:pt idx="72">
                        <c:v>45658</c:v>
                      </c:pt>
                      <c:pt idx="73">
                        <c:v>45689</c:v>
                      </c:pt>
                      <c:pt idx="74">
                        <c:v>45717</c:v>
                      </c:pt>
                      <c:pt idx="75">
                        <c:v>45748</c:v>
                      </c:pt>
                      <c:pt idx="76">
                        <c:v>45778</c:v>
                      </c:pt>
                      <c:pt idx="77">
                        <c:v>45809</c:v>
                      </c:pt>
                      <c:pt idx="78">
                        <c:v>45839</c:v>
                      </c:pt>
                      <c:pt idx="79">
                        <c:v>45870</c:v>
                      </c:pt>
                      <c:pt idx="80">
                        <c:v>45901</c:v>
                      </c:pt>
                      <c:pt idx="81">
                        <c:v>45931</c:v>
                      </c:pt>
                      <c:pt idx="82">
                        <c:v>45962</c:v>
                      </c:pt>
                      <c:pt idx="83">
                        <c:v>45992</c:v>
                      </c:pt>
                      <c:pt idx="84">
                        <c:v>46023</c:v>
                      </c:pt>
                      <c:pt idx="85">
                        <c:v>46054</c:v>
                      </c:pt>
                      <c:pt idx="86">
                        <c:v>46082</c:v>
                      </c:pt>
                      <c:pt idx="87">
                        <c:v>46113</c:v>
                      </c:pt>
                      <c:pt idx="88">
                        <c:v>46143</c:v>
                      </c:pt>
                    </c:numCache>
                  </c:num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meses'!$O$14:$CY$14</c15:sqref>
                        </c15:formulaRef>
                      </c:ext>
                    </c:extLst>
                    <c:numCache>
                      <c:formatCode>#,##0</c:formatCode>
                      <c:ptCount val="89"/>
                      <c:pt idx="0">
                        <c:v>4089.8329968108856</c:v>
                      </c:pt>
                      <c:pt idx="1">
                        <c:v>3926.1598237203175</c:v>
                      </c:pt>
                      <c:pt idx="2">
                        <c:v>3846.135832941236</c:v>
                      </c:pt>
                      <c:pt idx="3">
                        <c:v>3862.4774206836864</c:v>
                      </c:pt>
                      <c:pt idx="4">
                        <c:v>4018.3365870387097</c:v>
                      </c:pt>
                      <c:pt idx="5">
                        <c:v>4135.4777549784758</c:v>
                      </c:pt>
                      <c:pt idx="6">
                        <c:v>4169.9485758191086</c:v>
                      </c:pt>
                      <c:pt idx="7">
                        <c:v>4318.1414899298115</c:v>
                      </c:pt>
                      <c:pt idx="8">
                        <c:v>4512.5373889200264</c:v>
                      </c:pt>
                      <c:pt idx="9">
                        <c:v>4729.852044308519</c:v>
                      </c:pt>
                      <c:pt idx="10">
                        <c:v>4938.5134361209775</c:v>
                      </c:pt>
                      <c:pt idx="11">
                        <c:v>5151.4275638291529</c:v>
                      </c:pt>
                      <c:pt idx="12">
                        <c:v>5155.6687997015533</c:v>
                      </c:pt>
                      <c:pt idx="13">
                        <c:v>5348.4070650877948</c:v>
                      </c:pt>
                      <c:pt idx="14">
                        <c:v>5342.8838149210651</c:v>
                      </c:pt>
                      <c:pt idx="15">
                        <c:v>4923.5339163383833</c:v>
                      </c:pt>
                      <c:pt idx="16">
                        <c:v>4568.8820240208152</c:v>
                      </c:pt>
                      <c:pt idx="17">
                        <c:v>4888.4388651848676</c:v>
                      </c:pt>
                      <c:pt idx="18">
                        <c:v>5312.9435863245226</c:v>
                      </c:pt>
                      <c:pt idx="19">
                        <c:v>5315.3943207120356</c:v>
                      </c:pt>
                      <c:pt idx="20">
                        <c:v>5050.4569451585521</c:v>
                      </c:pt>
                      <c:pt idx="21">
                        <c:v>4830.7321040691477</c:v>
                      </c:pt>
                      <c:pt idx="22">
                        <c:v>4688.8146050280648</c:v>
                      </c:pt>
                      <c:pt idx="23">
                        <c:v>4515.9462402571962</c:v>
                      </c:pt>
                      <c:pt idx="24">
                        <c:v>4508.7781584226759</c:v>
                      </c:pt>
                      <c:pt idx="25">
                        <c:v>4543.7312490834674</c:v>
                      </c:pt>
                      <c:pt idx="26">
                        <c:v>4727.9922127413611</c:v>
                      </c:pt>
                      <c:pt idx="27">
                        <c:v>5246.8052053870488</c:v>
                      </c:pt>
                      <c:pt idx="28">
                        <c:v>5597.8274881096277</c:v>
                      </c:pt>
                      <c:pt idx="29">
                        <c:v>5425.9192147528229</c:v>
                      </c:pt>
                      <c:pt idx="30">
                        <c:v>5120.1901298008988</c:v>
                      </c:pt>
                      <c:pt idx="31">
                        <c:v>5238.5700785196568</c:v>
                      </c:pt>
                      <c:pt idx="32">
                        <c:v>5694.5902288014813</c:v>
                      </c:pt>
                      <c:pt idx="33">
                        <c:v>6054.8770292498766</c:v>
                      </c:pt>
                      <c:pt idx="34">
                        <c:v>6456.3394640352299</c:v>
                      </c:pt>
                      <c:pt idx="35">
                        <c:v>6941.1825583529262</c:v>
                      </c:pt>
                      <c:pt idx="36">
                        <c:v>6939.8912200455225</c:v>
                      </c:pt>
                      <c:pt idx="37">
                        <c:v>7244.7284313495393</c:v>
                      </c:pt>
                      <c:pt idx="38">
                        <c:v>7509.3486107477274</c:v>
                      </c:pt>
                      <c:pt idx="39">
                        <c:v>7861.2836498976676</c:v>
                      </c:pt>
                      <c:pt idx="40">
                        <c:v>8267.0429516869353</c:v>
                      </c:pt>
                      <c:pt idx="41">
                        <c:v>8644.2752474416084</c:v>
                      </c:pt>
                      <c:pt idx="42">
                        <c:v>8785.2119815202186</c:v>
                      </c:pt>
                      <c:pt idx="43">
                        <c:v>9262.95224032648</c:v>
                      </c:pt>
                      <c:pt idx="44">
                        <c:v>9611.9322617876478</c:v>
                      </c:pt>
                      <c:pt idx="45">
                        <c:v>9740.672847873866</c:v>
                      </c:pt>
                      <c:pt idx="46">
                        <c:v>9825.209812345056</c:v>
                      </c:pt>
                      <c:pt idx="47">
                        <c:v>9456.1265660956269</c:v>
                      </c:pt>
                      <c:pt idx="48">
                        <c:v>9460.1393505497308</c:v>
                      </c:pt>
                      <c:pt idx="49">
                        <c:v>9265.5193045256965</c:v>
                      </c:pt>
                      <c:pt idx="50">
                        <c:v>9361.8261314241881</c:v>
                      </c:pt>
                      <c:pt idx="51">
                        <c:v>9277.5576578880082</c:v>
                      </c:pt>
                      <c:pt idx="52">
                        <c:v>9257.4937356174905</c:v>
                      </c:pt>
                      <c:pt idx="53">
                        <c:v>9047.8257478905671</c:v>
                      </c:pt>
                      <c:pt idx="54">
                        <c:v>9069.8960623881358</c:v>
                      </c:pt>
                      <c:pt idx="55">
                        <c:v>8829.1289951419058</c:v>
                      </c:pt>
                      <c:pt idx="56">
                        <c:v>8472.9943748401929</c:v>
                      </c:pt>
                      <c:pt idx="57">
                        <c:v>8368.6619790334953</c:v>
                      </c:pt>
                      <c:pt idx="58">
                        <c:v>8198.1186397340825</c:v>
                      </c:pt>
                      <c:pt idx="59">
                        <c:v>8352.6108412170797</c:v>
                      </c:pt>
                      <c:pt idx="60">
                        <c:v>8365.781169003174</c:v>
                      </c:pt>
                      <c:pt idx="61">
                        <c:v>8744.7381168278407</c:v>
                      </c:pt>
                      <c:pt idx="62">
                        <c:v>8783.5781951978861</c:v>
                      </c:pt>
                      <c:pt idx="63">
                        <c:v>9110.879288793185</c:v>
                      </c:pt>
                      <c:pt idx="64">
                        <c:v>8867.1026416721634</c:v>
                      </c:pt>
                      <c:pt idx="65">
                        <c:v>8754.6015984116457</c:v>
                      </c:pt>
                      <c:pt idx="66">
                        <c:v>8672.3029560656851</c:v>
                      </c:pt>
                      <c:pt idx="67">
                        <c:v>8853.1564953543784</c:v>
                      </c:pt>
                      <c:pt idx="68">
                        <c:v>9182.4687507437739</c:v>
                      </c:pt>
                      <c:pt idx="69">
                        <c:v>9702.1625110181612</c:v>
                      </c:pt>
                      <c:pt idx="70">
                        <c:v>9845.7467549946614</c:v>
                      </c:pt>
                      <c:pt idx="71">
                        <c:v>9888.1433264160969</c:v>
                      </c:pt>
                      <c:pt idx="72">
                        <c:v>9891.2901509683579</c:v>
                      </c:pt>
                      <c:pt idx="73">
                        <c:v>9767.8636657730203</c:v>
                      </c:pt>
                      <c:pt idx="74">
                        <c:v>9541.178044537648</c:v>
                      </c:pt>
                      <c:pt idx="75">
                        <c:v>9280.4373298756727</c:v>
                      </c:pt>
                      <c:pt idx="76">
                        <c:v>9593.8325914073121</c:v>
                      </c:pt>
                      <c:pt idx="77">
                        <c:v>9743.1417542574618</c:v>
                      </c:pt>
                      <c:pt idx="78">
                        <c:v>9854.2863441149912</c:v>
                      </c:pt>
                      <c:pt idx="79">
                        <c:v>9754.2581835207293</c:v>
                      </c:pt>
                      <c:pt idx="80">
                        <c:v>9766.9840330831757</c:v>
                      </c:pt>
                      <c:pt idx="81">
                        <c:v>9439.8831547978043</c:v>
                      </c:pt>
                      <c:pt idx="82">
                        <c:v>9320.1762447181063</c:v>
                      </c:pt>
                      <c:pt idx="83">
                        <c:v>9334.596638204981</c:v>
                      </c:pt>
                      <c:pt idx="84">
                        <c:v>9318</c:v>
                      </c:pt>
                      <c:pt idx="85">
                        <c:v>9159</c:v>
                      </c:pt>
                      <c:pt idx="86">
                        <c:v>9136</c:v>
                      </c:pt>
                      <c:pt idx="87">
                        <c:v>8941</c:v>
                      </c:pt>
                      <c:pt idx="88">
                        <c:v>8741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3-CE1C-439E-A671-94FE7D6DBDE5}"/>
                  </c:ext>
                </c:extLst>
              </c15:ser>
            </c15:filteredBarSeries>
            <c15:filteredBarSeries>
              <c15:ser>
                <c:idx val="13"/>
                <c:order val="13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'acumulado 12 meses'!$A$15</c15:sqref>
                        </c15:formulaRef>
                      </c:ext>
                    </c:extLst>
                    <c:strCache>
                      <c:ptCount val="1"/>
                      <c:pt idx="0">
                        <c:v>Misiones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meses'!$O$1:$CY$1</c15:sqref>
                        </c15:formulaRef>
                      </c:ext>
                    </c:extLst>
                    <c:numCache>
                      <c:formatCode>mmm\-yy</c:formatCode>
                      <c:ptCount val="89"/>
                      <c:pt idx="0">
                        <c:v>43466</c:v>
                      </c:pt>
                      <c:pt idx="1">
                        <c:v>43497</c:v>
                      </c:pt>
                      <c:pt idx="2">
                        <c:v>43525</c:v>
                      </c:pt>
                      <c:pt idx="3">
                        <c:v>43556</c:v>
                      </c:pt>
                      <c:pt idx="4">
                        <c:v>43586</c:v>
                      </c:pt>
                      <c:pt idx="5">
                        <c:v>43617</c:v>
                      </c:pt>
                      <c:pt idx="6">
                        <c:v>43647</c:v>
                      </c:pt>
                      <c:pt idx="7">
                        <c:v>43678</c:v>
                      </c:pt>
                      <c:pt idx="8">
                        <c:v>43709</c:v>
                      </c:pt>
                      <c:pt idx="9">
                        <c:v>43739</c:v>
                      </c:pt>
                      <c:pt idx="10">
                        <c:v>43770</c:v>
                      </c:pt>
                      <c:pt idx="11">
                        <c:v>43800</c:v>
                      </c:pt>
                      <c:pt idx="12">
                        <c:v>43831</c:v>
                      </c:pt>
                      <c:pt idx="13">
                        <c:v>43862</c:v>
                      </c:pt>
                      <c:pt idx="14">
                        <c:v>43891</c:v>
                      </c:pt>
                      <c:pt idx="15">
                        <c:v>43922</c:v>
                      </c:pt>
                      <c:pt idx="16">
                        <c:v>43952</c:v>
                      </c:pt>
                      <c:pt idx="17">
                        <c:v>43983</c:v>
                      </c:pt>
                      <c:pt idx="18">
                        <c:v>44013</c:v>
                      </c:pt>
                      <c:pt idx="19">
                        <c:v>44044</c:v>
                      </c:pt>
                      <c:pt idx="20">
                        <c:v>44075</c:v>
                      </c:pt>
                      <c:pt idx="21">
                        <c:v>44105</c:v>
                      </c:pt>
                      <c:pt idx="22">
                        <c:v>44136</c:v>
                      </c:pt>
                      <c:pt idx="23">
                        <c:v>44166</c:v>
                      </c:pt>
                      <c:pt idx="24">
                        <c:v>44197</c:v>
                      </c:pt>
                      <c:pt idx="25">
                        <c:v>44228</c:v>
                      </c:pt>
                      <c:pt idx="26">
                        <c:v>44256</c:v>
                      </c:pt>
                      <c:pt idx="27">
                        <c:v>44287</c:v>
                      </c:pt>
                      <c:pt idx="28">
                        <c:v>44317</c:v>
                      </c:pt>
                      <c:pt idx="29">
                        <c:v>44348</c:v>
                      </c:pt>
                      <c:pt idx="30">
                        <c:v>44378</c:v>
                      </c:pt>
                      <c:pt idx="31">
                        <c:v>44409</c:v>
                      </c:pt>
                      <c:pt idx="32">
                        <c:v>44440</c:v>
                      </c:pt>
                      <c:pt idx="33">
                        <c:v>44470</c:v>
                      </c:pt>
                      <c:pt idx="34">
                        <c:v>44501</c:v>
                      </c:pt>
                      <c:pt idx="35">
                        <c:v>44531</c:v>
                      </c:pt>
                      <c:pt idx="36">
                        <c:v>44562</c:v>
                      </c:pt>
                      <c:pt idx="37">
                        <c:v>44593</c:v>
                      </c:pt>
                      <c:pt idx="38">
                        <c:v>44621</c:v>
                      </c:pt>
                      <c:pt idx="39">
                        <c:v>44652</c:v>
                      </c:pt>
                      <c:pt idx="40">
                        <c:v>44682</c:v>
                      </c:pt>
                      <c:pt idx="41">
                        <c:v>44713</c:v>
                      </c:pt>
                      <c:pt idx="42">
                        <c:v>44743</c:v>
                      </c:pt>
                      <c:pt idx="43">
                        <c:v>44774</c:v>
                      </c:pt>
                      <c:pt idx="44">
                        <c:v>44805</c:v>
                      </c:pt>
                      <c:pt idx="45">
                        <c:v>44835</c:v>
                      </c:pt>
                      <c:pt idx="46">
                        <c:v>44866</c:v>
                      </c:pt>
                      <c:pt idx="47">
                        <c:v>44896</c:v>
                      </c:pt>
                      <c:pt idx="48">
                        <c:v>44927</c:v>
                      </c:pt>
                      <c:pt idx="49">
                        <c:v>44958</c:v>
                      </c:pt>
                      <c:pt idx="50">
                        <c:v>44986</c:v>
                      </c:pt>
                      <c:pt idx="51">
                        <c:v>45017</c:v>
                      </c:pt>
                      <c:pt idx="52">
                        <c:v>45047</c:v>
                      </c:pt>
                      <c:pt idx="53">
                        <c:v>45078</c:v>
                      </c:pt>
                      <c:pt idx="54">
                        <c:v>45108</c:v>
                      </c:pt>
                      <c:pt idx="55">
                        <c:v>45139</c:v>
                      </c:pt>
                      <c:pt idx="56">
                        <c:v>45170</c:v>
                      </c:pt>
                      <c:pt idx="57">
                        <c:v>45200</c:v>
                      </c:pt>
                      <c:pt idx="58">
                        <c:v>45231</c:v>
                      </c:pt>
                      <c:pt idx="59">
                        <c:v>45261</c:v>
                      </c:pt>
                      <c:pt idx="60">
                        <c:v>45292</c:v>
                      </c:pt>
                      <c:pt idx="61">
                        <c:v>45323</c:v>
                      </c:pt>
                      <c:pt idx="62">
                        <c:v>45352</c:v>
                      </c:pt>
                      <c:pt idx="63">
                        <c:v>45383</c:v>
                      </c:pt>
                      <c:pt idx="64">
                        <c:v>45413</c:v>
                      </c:pt>
                      <c:pt idx="65">
                        <c:v>45444</c:v>
                      </c:pt>
                      <c:pt idx="66">
                        <c:v>45474</c:v>
                      </c:pt>
                      <c:pt idx="67">
                        <c:v>45505</c:v>
                      </c:pt>
                      <c:pt idx="68">
                        <c:v>45536</c:v>
                      </c:pt>
                      <c:pt idx="69">
                        <c:v>45566</c:v>
                      </c:pt>
                      <c:pt idx="70">
                        <c:v>45597</c:v>
                      </c:pt>
                      <c:pt idx="71">
                        <c:v>45627</c:v>
                      </c:pt>
                      <c:pt idx="72">
                        <c:v>45658</c:v>
                      </c:pt>
                      <c:pt idx="73">
                        <c:v>45689</c:v>
                      </c:pt>
                      <c:pt idx="74">
                        <c:v>45717</c:v>
                      </c:pt>
                      <c:pt idx="75">
                        <c:v>45748</c:v>
                      </c:pt>
                      <c:pt idx="76">
                        <c:v>45778</c:v>
                      </c:pt>
                      <c:pt idx="77">
                        <c:v>45809</c:v>
                      </c:pt>
                      <c:pt idx="78">
                        <c:v>45839</c:v>
                      </c:pt>
                      <c:pt idx="79">
                        <c:v>45870</c:v>
                      </c:pt>
                      <c:pt idx="80">
                        <c:v>45901</c:v>
                      </c:pt>
                      <c:pt idx="81">
                        <c:v>45931</c:v>
                      </c:pt>
                      <c:pt idx="82">
                        <c:v>45962</c:v>
                      </c:pt>
                      <c:pt idx="83">
                        <c:v>45992</c:v>
                      </c:pt>
                      <c:pt idx="84">
                        <c:v>46023</c:v>
                      </c:pt>
                      <c:pt idx="85">
                        <c:v>46054</c:v>
                      </c:pt>
                      <c:pt idx="86">
                        <c:v>46082</c:v>
                      </c:pt>
                      <c:pt idx="87">
                        <c:v>46113</c:v>
                      </c:pt>
                      <c:pt idx="88">
                        <c:v>46143</c:v>
                      </c:pt>
                    </c:numCache>
                  </c:num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meses'!$O$15:$CY$15</c15:sqref>
                        </c15:formulaRef>
                      </c:ext>
                    </c:extLst>
                    <c:numCache>
                      <c:formatCode>#,##0</c:formatCode>
                      <c:ptCount val="89"/>
                      <c:pt idx="0">
                        <c:v>710.63757761284751</c:v>
                      </c:pt>
                      <c:pt idx="1">
                        <c:v>747.60986621838333</c:v>
                      </c:pt>
                      <c:pt idx="2">
                        <c:v>701.99265151845327</c:v>
                      </c:pt>
                      <c:pt idx="3">
                        <c:v>725.4426370000142</c:v>
                      </c:pt>
                      <c:pt idx="4">
                        <c:v>737.18853547934805</c:v>
                      </c:pt>
                      <c:pt idx="5">
                        <c:v>790.44670454749337</c:v>
                      </c:pt>
                      <c:pt idx="6">
                        <c:v>806.0437750458542</c:v>
                      </c:pt>
                      <c:pt idx="7">
                        <c:v>793.05270100516282</c:v>
                      </c:pt>
                      <c:pt idx="8">
                        <c:v>819.12125120130611</c:v>
                      </c:pt>
                      <c:pt idx="9">
                        <c:v>868.19919068575985</c:v>
                      </c:pt>
                      <c:pt idx="10">
                        <c:v>871.07430665298045</c:v>
                      </c:pt>
                      <c:pt idx="11">
                        <c:v>894.70555791460697</c:v>
                      </c:pt>
                      <c:pt idx="12">
                        <c:v>901.9249449263034</c:v>
                      </c:pt>
                      <c:pt idx="13">
                        <c:v>876.94982824999943</c:v>
                      </c:pt>
                      <c:pt idx="14">
                        <c:v>875.57092297429415</c:v>
                      </c:pt>
                      <c:pt idx="15">
                        <c:v>801.32421001119314</c:v>
                      </c:pt>
                      <c:pt idx="16">
                        <c:v>718.00887592396123</c:v>
                      </c:pt>
                      <c:pt idx="17">
                        <c:v>665.52917427140528</c:v>
                      </c:pt>
                      <c:pt idx="18">
                        <c:v>677.47473350765722</c:v>
                      </c:pt>
                      <c:pt idx="19">
                        <c:v>655.8421876192881</c:v>
                      </c:pt>
                      <c:pt idx="20">
                        <c:v>610.72954858885271</c:v>
                      </c:pt>
                      <c:pt idx="21">
                        <c:v>614.88939080863781</c:v>
                      </c:pt>
                      <c:pt idx="22">
                        <c:v>612.60785129912836</c:v>
                      </c:pt>
                      <c:pt idx="23">
                        <c:v>605.15631083847734</c:v>
                      </c:pt>
                      <c:pt idx="24">
                        <c:v>596.9421029568897</c:v>
                      </c:pt>
                      <c:pt idx="25">
                        <c:v>607.34060647015087</c:v>
                      </c:pt>
                      <c:pt idx="26">
                        <c:v>643.36928651499034</c:v>
                      </c:pt>
                      <c:pt idx="27">
                        <c:v>719.54421003836512</c:v>
                      </c:pt>
                      <c:pt idx="28">
                        <c:v>790.57217926962005</c:v>
                      </c:pt>
                      <c:pt idx="29">
                        <c:v>820.42451416391566</c:v>
                      </c:pt>
                      <c:pt idx="30">
                        <c:v>824.54207759761152</c:v>
                      </c:pt>
                      <c:pt idx="31">
                        <c:v>831.74781360657948</c:v>
                      </c:pt>
                      <c:pt idx="32">
                        <c:v>861.60014850087498</c:v>
                      </c:pt>
                      <c:pt idx="33">
                        <c:v>817.33634158864368</c:v>
                      </c:pt>
                      <c:pt idx="34">
                        <c:v>822.48329588076365</c:v>
                      </c:pt>
                      <c:pt idx="35">
                        <c:v>824.54207759761152</c:v>
                      </c:pt>
                      <c:pt idx="36">
                        <c:v>823.48649199428962</c:v>
                      </c:pt>
                      <c:pt idx="37">
                        <c:v>809.87645393809623</c:v>
                      </c:pt>
                      <c:pt idx="38">
                        <c:v>795.42818404516584</c:v>
                      </c:pt>
                      <c:pt idx="39">
                        <c:v>757.24373911128703</c:v>
                      </c:pt>
                      <c:pt idx="40">
                        <c:v>713.96472937508429</c:v>
                      </c:pt>
                      <c:pt idx="41">
                        <c:v>692.11956445149906</c:v>
                      </c:pt>
                      <c:pt idx="42">
                        <c:v>630.12036024197766</c:v>
                      </c:pt>
                      <c:pt idx="43">
                        <c:v>597.10906434511685</c:v>
                      </c:pt>
                      <c:pt idx="44">
                        <c:v>536.59235746468676</c:v>
                      </c:pt>
                      <c:pt idx="45">
                        <c:v>517.1465059416239</c:v>
                      </c:pt>
                      <c:pt idx="46">
                        <c:v>475.13263976792751</c:v>
                      </c:pt>
                      <c:pt idx="47">
                        <c:v>441.40628995141901</c:v>
                      </c:pt>
                      <c:pt idx="48">
                        <c:v>440.40309383789304</c:v>
                      </c:pt>
                      <c:pt idx="49">
                        <c:v>414.3199948862183</c:v>
                      </c:pt>
                      <c:pt idx="50">
                        <c:v>380.21132702633599</c:v>
                      </c:pt>
                      <c:pt idx="51">
                        <c:v>383.2209153669138</c:v>
                      </c:pt>
                      <c:pt idx="52">
                        <c:v>407.29762209153671</c:v>
                      </c:pt>
                      <c:pt idx="53">
                        <c:v>409.30401431858866</c:v>
                      </c:pt>
                      <c:pt idx="54">
                        <c:v>434.38391715673737</c:v>
                      </c:pt>
                      <c:pt idx="55">
                        <c:v>438.39670161084121</c:v>
                      </c:pt>
                      <c:pt idx="56">
                        <c:v>461.47021222193814</c:v>
                      </c:pt>
                      <c:pt idx="57">
                        <c:v>472.50536947072356</c:v>
                      </c:pt>
                      <c:pt idx="58">
                        <c:v>485.54691894656094</c:v>
                      </c:pt>
                      <c:pt idx="59">
                        <c:v>517.64919457939141</c:v>
                      </c:pt>
                      <c:pt idx="60">
                        <c:v>520.67309162110882</c:v>
                      </c:pt>
                      <c:pt idx="61">
                        <c:v>536.90547298529248</c:v>
                      </c:pt>
                      <c:pt idx="62">
                        <c:v>519.98945649970074</c:v>
                      </c:pt>
                      <c:pt idx="63">
                        <c:v>554.47968972330591</c:v>
                      </c:pt>
                      <c:pt idx="64">
                        <c:v>534.63039796988096</c:v>
                      </c:pt>
                      <c:pt idx="65">
                        <c:v>517.73345975247537</c:v>
                      </c:pt>
                      <c:pt idx="66">
                        <c:v>523.94341911549247</c:v>
                      </c:pt>
                      <c:pt idx="67">
                        <c:v>541.29823576936519</c:v>
                      </c:pt>
                      <c:pt idx="68">
                        <c:v>530.4681699035807</c:v>
                      </c:pt>
                      <c:pt idx="69">
                        <c:v>529.67960430714879</c:v>
                      </c:pt>
                      <c:pt idx="70">
                        <c:v>535.94202890767781</c:v>
                      </c:pt>
                      <c:pt idx="71">
                        <c:v>515.07046277254074</c:v>
                      </c:pt>
                      <c:pt idx="72">
                        <c:v>515.08275552359498</c:v>
                      </c:pt>
                      <c:pt idx="73">
                        <c:v>526.3711596104456</c:v>
                      </c:pt>
                      <c:pt idx="74">
                        <c:v>531.55030585858992</c:v>
                      </c:pt>
                      <c:pt idx="75">
                        <c:v>532.9365162916572</c:v>
                      </c:pt>
                      <c:pt idx="76">
                        <c:v>550.12095263603101</c:v>
                      </c:pt>
                      <c:pt idx="77">
                        <c:v>569.39549770181145</c:v>
                      </c:pt>
                      <c:pt idx="78">
                        <c:v>577.49370162910043</c:v>
                      </c:pt>
                      <c:pt idx="79">
                        <c:v>595.37334589909506</c:v>
                      </c:pt>
                      <c:pt idx="80">
                        <c:v>619.14459177825893</c:v>
                      </c:pt>
                      <c:pt idx="81">
                        <c:v>650.1925821623397</c:v>
                      </c:pt>
                      <c:pt idx="82">
                        <c:v>691.23949580732767</c:v>
                      </c:pt>
                      <c:pt idx="83">
                        <c:v>709.16980492226105</c:v>
                      </c:pt>
                      <c:pt idx="84" formatCode="General">
                        <c:v>713</c:v>
                      </c:pt>
                      <c:pt idx="85" formatCode="General">
                        <c:v>691</c:v>
                      </c:pt>
                      <c:pt idx="86" formatCode="General">
                        <c:v>738</c:v>
                      </c:pt>
                      <c:pt idx="87" formatCode="General">
                        <c:v>701</c:v>
                      </c:pt>
                      <c:pt idx="88" formatCode="General">
                        <c:v>698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4-CE1C-439E-A671-94FE7D6DBDE5}"/>
                  </c:ext>
                </c:extLst>
              </c15:ser>
            </c15:filteredBarSeries>
            <c15:filteredBarSeries>
              <c15:ser>
                <c:idx val="14"/>
                <c:order val="14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'acumulado 12 meses'!$A$16</c15:sqref>
                        </c15:formulaRef>
                      </c:ext>
                    </c:extLst>
                    <c:strCache>
                      <c:ptCount val="1"/>
                      <c:pt idx="0">
                        <c:v>Neuquén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meses'!$O$1:$CY$1</c15:sqref>
                        </c15:formulaRef>
                      </c:ext>
                    </c:extLst>
                    <c:numCache>
                      <c:formatCode>mmm\-yy</c:formatCode>
                      <c:ptCount val="89"/>
                      <c:pt idx="0">
                        <c:v>43466</c:v>
                      </c:pt>
                      <c:pt idx="1">
                        <c:v>43497</c:v>
                      </c:pt>
                      <c:pt idx="2">
                        <c:v>43525</c:v>
                      </c:pt>
                      <c:pt idx="3">
                        <c:v>43556</c:v>
                      </c:pt>
                      <c:pt idx="4">
                        <c:v>43586</c:v>
                      </c:pt>
                      <c:pt idx="5">
                        <c:v>43617</c:v>
                      </c:pt>
                      <c:pt idx="6">
                        <c:v>43647</c:v>
                      </c:pt>
                      <c:pt idx="7">
                        <c:v>43678</c:v>
                      </c:pt>
                      <c:pt idx="8">
                        <c:v>43709</c:v>
                      </c:pt>
                      <c:pt idx="9">
                        <c:v>43739</c:v>
                      </c:pt>
                      <c:pt idx="10">
                        <c:v>43770</c:v>
                      </c:pt>
                      <c:pt idx="11">
                        <c:v>43800</c:v>
                      </c:pt>
                      <c:pt idx="12">
                        <c:v>43831</c:v>
                      </c:pt>
                      <c:pt idx="13">
                        <c:v>43862</c:v>
                      </c:pt>
                      <c:pt idx="14">
                        <c:v>43891</c:v>
                      </c:pt>
                      <c:pt idx="15">
                        <c:v>43922</c:v>
                      </c:pt>
                      <c:pt idx="16">
                        <c:v>43952</c:v>
                      </c:pt>
                      <c:pt idx="17">
                        <c:v>43983</c:v>
                      </c:pt>
                      <c:pt idx="18">
                        <c:v>44013</c:v>
                      </c:pt>
                      <c:pt idx="19">
                        <c:v>44044</c:v>
                      </c:pt>
                      <c:pt idx="20">
                        <c:v>44075</c:v>
                      </c:pt>
                      <c:pt idx="21">
                        <c:v>44105</c:v>
                      </c:pt>
                      <c:pt idx="22">
                        <c:v>44136</c:v>
                      </c:pt>
                      <c:pt idx="23">
                        <c:v>44166</c:v>
                      </c:pt>
                      <c:pt idx="24">
                        <c:v>44197</c:v>
                      </c:pt>
                      <c:pt idx="25">
                        <c:v>44228</c:v>
                      </c:pt>
                      <c:pt idx="26">
                        <c:v>44256</c:v>
                      </c:pt>
                      <c:pt idx="27">
                        <c:v>44287</c:v>
                      </c:pt>
                      <c:pt idx="28">
                        <c:v>44317</c:v>
                      </c:pt>
                      <c:pt idx="29">
                        <c:v>44348</c:v>
                      </c:pt>
                      <c:pt idx="30">
                        <c:v>44378</c:v>
                      </c:pt>
                      <c:pt idx="31">
                        <c:v>44409</c:v>
                      </c:pt>
                      <c:pt idx="32">
                        <c:v>44440</c:v>
                      </c:pt>
                      <c:pt idx="33">
                        <c:v>44470</c:v>
                      </c:pt>
                      <c:pt idx="34">
                        <c:v>44501</c:v>
                      </c:pt>
                      <c:pt idx="35">
                        <c:v>44531</c:v>
                      </c:pt>
                      <c:pt idx="36">
                        <c:v>44562</c:v>
                      </c:pt>
                      <c:pt idx="37">
                        <c:v>44593</c:v>
                      </c:pt>
                      <c:pt idx="38">
                        <c:v>44621</c:v>
                      </c:pt>
                      <c:pt idx="39">
                        <c:v>44652</c:v>
                      </c:pt>
                      <c:pt idx="40">
                        <c:v>44682</c:v>
                      </c:pt>
                      <c:pt idx="41">
                        <c:v>44713</c:v>
                      </c:pt>
                      <c:pt idx="42">
                        <c:v>44743</c:v>
                      </c:pt>
                      <c:pt idx="43">
                        <c:v>44774</c:v>
                      </c:pt>
                      <c:pt idx="44">
                        <c:v>44805</c:v>
                      </c:pt>
                      <c:pt idx="45">
                        <c:v>44835</c:v>
                      </c:pt>
                      <c:pt idx="46">
                        <c:v>44866</c:v>
                      </c:pt>
                      <c:pt idx="47">
                        <c:v>44896</c:v>
                      </c:pt>
                      <c:pt idx="48">
                        <c:v>44927</c:v>
                      </c:pt>
                      <c:pt idx="49">
                        <c:v>44958</c:v>
                      </c:pt>
                      <c:pt idx="50">
                        <c:v>44986</c:v>
                      </c:pt>
                      <c:pt idx="51">
                        <c:v>45017</c:v>
                      </c:pt>
                      <c:pt idx="52">
                        <c:v>45047</c:v>
                      </c:pt>
                      <c:pt idx="53">
                        <c:v>45078</c:v>
                      </c:pt>
                      <c:pt idx="54">
                        <c:v>45108</c:v>
                      </c:pt>
                      <c:pt idx="55">
                        <c:v>45139</c:v>
                      </c:pt>
                      <c:pt idx="56">
                        <c:v>45170</c:v>
                      </c:pt>
                      <c:pt idx="57">
                        <c:v>45200</c:v>
                      </c:pt>
                      <c:pt idx="58">
                        <c:v>45231</c:v>
                      </c:pt>
                      <c:pt idx="59">
                        <c:v>45261</c:v>
                      </c:pt>
                      <c:pt idx="60">
                        <c:v>45292</c:v>
                      </c:pt>
                      <c:pt idx="61">
                        <c:v>45323</c:v>
                      </c:pt>
                      <c:pt idx="62">
                        <c:v>45352</c:v>
                      </c:pt>
                      <c:pt idx="63">
                        <c:v>45383</c:v>
                      </c:pt>
                      <c:pt idx="64">
                        <c:v>45413</c:v>
                      </c:pt>
                      <c:pt idx="65">
                        <c:v>45444</c:v>
                      </c:pt>
                      <c:pt idx="66">
                        <c:v>45474</c:v>
                      </c:pt>
                      <c:pt idx="67">
                        <c:v>45505</c:v>
                      </c:pt>
                      <c:pt idx="68">
                        <c:v>45536</c:v>
                      </c:pt>
                      <c:pt idx="69">
                        <c:v>45566</c:v>
                      </c:pt>
                      <c:pt idx="70">
                        <c:v>45597</c:v>
                      </c:pt>
                      <c:pt idx="71">
                        <c:v>45627</c:v>
                      </c:pt>
                      <c:pt idx="72">
                        <c:v>45658</c:v>
                      </c:pt>
                      <c:pt idx="73">
                        <c:v>45689</c:v>
                      </c:pt>
                      <c:pt idx="74">
                        <c:v>45717</c:v>
                      </c:pt>
                      <c:pt idx="75">
                        <c:v>45748</c:v>
                      </c:pt>
                      <c:pt idx="76">
                        <c:v>45778</c:v>
                      </c:pt>
                      <c:pt idx="77">
                        <c:v>45809</c:v>
                      </c:pt>
                      <c:pt idx="78">
                        <c:v>45839</c:v>
                      </c:pt>
                      <c:pt idx="79">
                        <c:v>45870</c:v>
                      </c:pt>
                      <c:pt idx="80">
                        <c:v>45901</c:v>
                      </c:pt>
                      <c:pt idx="81">
                        <c:v>45931</c:v>
                      </c:pt>
                      <c:pt idx="82">
                        <c:v>45962</c:v>
                      </c:pt>
                      <c:pt idx="83">
                        <c:v>45992</c:v>
                      </c:pt>
                      <c:pt idx="84">
                        <c:v>46023</c:v>
                      </c:pt>
                      <c:pt idx="85">
                        <c:v>46054</c:v>
                      </c:pt>
                      <c:pt idx="86">
                        <c:v>46082</c:v>
                      </c:pt>
                      <c:pt idx="87">
                        <c:v>46113</c:v>
                      </c:pt>
                      <c:pt idx="88">
                        <c:v>46143</c:v>
                      </c:pt>
                    </c:numCache>
                  </c:num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meses'!$O$16:$CY$16</c15:sqref>
                        </c15:formulaRef>
                      </c:ext>
                    </c:extLst>
                    <c:numCache>
                      <c:formatCode>#,##0</c:formatCode>
                      <c:ptCount val="89"/>
                      <c:pt idx="0">
                        <c:v>1403.6995085640742</c:v>
                      </c:pt>
                      <c:pt idx="1">
                        <c:v>1419.9909473477774</c:v>
                      </c:pt>
                      <c:pt idx="2">
                        <c:v>1394.5525966065902</c:v>
                      </c:pt>
                      <c:pt idx="3">
                        <c:v>1424.7288700743991</c:v>
                      </c:pt>
                      <c:pt idx="4">
                        <c:v>1446.3090388607395</c:v>
                      </c:pt>
                      <c:pt idx="5">
                        <c:v>1378.011492437164</c:v>
                      </c:pt>
                      <c:pt idx="6">
                        <c:v>1368.5996917454015</c:v>
                      </c:pt>
                      <c:pt idx="7">
                        <c:v>1397.688370532818</c:v>
                      </c:pt>
                      <c:pt idx="8">
                        <c:v>1411.5452895425508</c:v>
                      </c:pt>
                      <c:pt idx="9">
                        <c:v>1360.8052632025888</c:v>
                      </c:pt>
                      <c:pt idx="10">
                        <c:v>1371.8623517176743</c:v>
                      </c:pt>
                      <c:pt idx="11">
                        <c:v>1401.603587313326</c:v>
                      </c:pt>
                      <c:pt idx="12">
                        <c:v>1401.6413130370479</c:v>
                      </c:pt>
                      <c:pt idx="13">
                        <c:v>1383.3487188209813</c:v>
                      </c:pt>
                      <c:pt idx="14">
                        <c:v>1354.1493991768523</c:v>
                      </c:pt>
                      <c:pt idx="15">
                        <c:v>1248.3257461584235</c:v>
                      </c:pt>
                      <c:pt idx="16">
                        <c:v>1122.1101725732001</c:v>
                      </c:pt>
                      <c:pt idx="17">
                        <c:v>1134.7010382620622</c:v>
                      </c:pt>
                      <c:pt idx="18">
                        <c:v>1264.0893419947356</c:v>
                      </c:pt>
                      <c:pt idx="19">
                        <c:v>1202.1915048007677</c:v>
                      </c:pt>
                      <c:pt idx="20">
                        <c:v>1160.6855881735944</c:v>
                      </c:pt>
                      <c:pt idx="21">
                        <c:v>1220.6630033384927</c:v>
                      </c:pt>
                      <c:pt idx="22">
                        <c:v>1241.7540324734971</c:v>
                      </c:pt>
                      <c:pt idx="23">
                        <c:v>1179.4413554171372</c:v>
                      </c:pt>
                      <c:pt idx="24">
                        <c:v>1177.3909412946109</c:v>
                      </c:pt>
                      <c:pt idx="25">
                        <c:v>1332.031770800636</c:v>
                      </c:pt>
                      <c:pt idx="26">
                        <c:v>1437.0296383598825</c:v>
                      </c:pt>
                      <c:pt idx="27">
                        <c:v>1648.0547643367993</c:v>
                      </c:pt>
                      <c:pt idx="28">
                        <c:v>1765.4053221971335</c:v>
                      </c:pt>
                      <c:pt idx="29">
                        <c:v>1754.0820227544693</c:v>
                      </c:pt>
                      <c:pt idx="30">
                        <c:v>1653.201718628919</c:v>
                      </c:pt>
                      <c:pt idx="31">
                        <c:v>1731.4354238691417</c:v>
                      </c:pt>
                      <c:pt idx="32">
                        <c:v>1872.4619714732275</c:v>
                      </c:pt>
                      <c:pt idx="33">
                        <c:v>1915.6963875270349</c:v>
                      </c:pt>
                      <c:pt idx="34">
                        <c:v>1941.4311589876345</c:v>
                      </c:pt>
                      <c:pt idx="35">
                        <c:v>2029.9587728120971</c:v>
                      </c:pt>
                      <c:pt idx="36">
                        <c:v>2027.8999910952491</c:v>
                      </c:pt>
                      <c:pt idx="37">
                        <c:v>1950.8394347300462</c:v>
                      </c:pt>
                      <c:pt idx="38">
                        <c:v>1920.0490775041264</c:v>
                      </c:pt>
                      <c:pt idx="39">
                        <c:v>1928.645316154699</c:v>
                      </c:pt>
                      <c:pt idx="40">
                        <c:v>1962.7773714367836</c:v>
                      </c:pt>
                      <c:pt idx="41">
                        <c:v>2043.1612269206539</c:v>
                      </c:pt>
                      <c:pt idx="42">
                        <c:v>2118.0759953662273</c:v>
                      </c:pt>
                      <c:pt idx="43">
                        <c:v>2203.6223967570195</c:v>
                      </c:pt>
                      <c:pt idx="44">
                        <c:v>2156.0736436024376</c:v>
                      </c:pt>
                      <c:pt idx="45">
                        <c:v>2138.4820043217437</c:v>
                      </c:pt>
                      <c:pt idx="46">
                        <c:v>2185.0085362646155</c:v>
                      </c:pt>
                      <c:pt idx="47">
                        <c:v>2189.9771158271542</c:v>
                      </c:pt>
                      <c:pt idx="48">
                        <c:v>2189.9771158271542</c:v>
                      </c:pt>
                      <c:pt idx="49">
                        <c:v>2302.335080542061</c:v>
                      </c:pt>
                      <c:pt idx="50">
                        <c:v>2343.466121196625</c:v>
                      </c:pt>
                      <c:pt idx="51">
                        <c:v>2322.39900281258</c:v>
                      </c:pt>
                      <c:pt idx="52">
                        <c:v>2411.6834569163898</c:v>
                      </c:pt>
                      <c:pt idx="53">
                        <c:v>2396.6355152135002</c:v>
                      </c:pt>
                      <c:pt idx="54">
                        <c:v>2351.4916901048323</c:v>
                      </c:pt>
                      <c:pt idx="55">
                        <c:v>2340.4565328560466</c:v>
                      </c:pt>
                      <c:pt idx="56">
                        <c:v>2415.6962413704932</c:v>
                      </c:pt>
                      <c:pt idx="57">
                        <c:v>2443.78573254922</c:v>
                      </c:pt>
                      <c:pt idx="58">
                        <c:v>2390.6163385323448</c:v>
                      </c:pt>
                      <c:pt idx="59">
                        <c:v>2348.4821017642544</c:v>
                      </c:pt>
                      <c:pt idx="60">
                        <c:v>2348.4821017642544</c:v>
                      </c:pt>
                      <c:pt idx="61">
                        <c:v>2401.3335302885512</c:v>
                      </c:pt>
                      <c:pt idx="62">
                        <c:v>2446.8000989226298</c:v>
                      </c:pt>
                      <c:pt idx="63">
                        <c:v>2461.8703014269981</c:v>
                      </c:pt>
                      <c:pt idx="64">
                        <c:v>2501.3176933799209</c:v>
                      </c:pt>
                      <c:pt idx="65">
                        <c:v>2550.5490289816839</c:v>
                      </c:pt>
                      <c:pt idx="66">
                        <c:v>2574.3093572474813</c:v>
                      </c:pt>
                      <c:pt idx="67">
                        <c:v>2546.3184399429783</c:v>
                      </c:pt>
                      <c:pt idx="68">
                        <c:v>2464.9959633420176</c:v>
                      </c:pt>
                      <c:pt idx="69">
                        <c:v>2396.5337926691254</c:v>
                      </c:pt>
                      <c:pt idx="70">
                        <c:v>2443.7348882086035</c:v>
                      </c:pt>
                      <c:pt idx="71">
                        <c:v>2472.5398144443107</c:v>
                      </c:pt>
                      <c:pt idx="72">
                        <c:v>2475.5760042370825</c:v>
                      </c:pt>
                      <c:pt idx="73">
                        <c:v>2524.5935222815774</c:v>
                      </c:pt>
                      <c:pt idx="74">
                        <c:v>2447.8037791981324</c:v>
                      </c:pt>
                      <c:pt idx="75">
                        <c:v>2525.3503381279811</c:v>
                      </c:pt>
                      <c:pt idx="76">
                        <c:v>2519.9144862730323</c:v>
                      </c:pt>
                      <c:pt idx="77">
                        <c:v>2540.3792702763185</c:v>
                      </c:pt>
                      <c:pt idx="78">
                        <c:v>2608.4722984034338</c:v>
                      </c:pt>
                      <c:pt idx="79">
                        <c:v>2562.0885333865949</c:v>
                      </c:pt>
                      <c:pt idx="80">
                        <c:v>2633.0068944296117</c:v>
                      </c:pt>
                      <c:pt idx="81">
                        <c:v>2757.7157444444865</c:v>
                      </c:pt>
                      <c:pt idx="82">
                        <c:v>2714.6676578050901</c:v>
                      </c:pt>
                      <c:pt idx="83">
                        <c:v>2717.3328320126207</c:v>
                      </c:pt>
                      <c:pt idx="84">
                        <c:v>2717</c:v>
                      </c:pt>
                      <c:pt idx="85">
                        <c:v>2518</c:v>
                      </c:pt>
                      <c:pt idx="86">
                        <c:v>2408</c:v>
                      </c:pt>
                      <c:pt idx="87">
                        <c:v>2244</c:v>
                      </c:pt>
                      <c:pt idx="88">
                        <c:v>2089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5-CE1C-439E-A671-94FE7D6DBDE5}"/>
                  </c:ext>
                </c:extLst>
              </c15:ser>
            </c15:filteredBarSeries>
            <c15:filteredBarSeries>
              <c15:ser>
                <c:idx val="15"/>
                <c:order val="15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'acumulado 12 meses'!$A$17</c15:sqref>
                        </c15:formulaRef>
                      </c:ext>
                    </c:extLst>
                    <c:strCache>
                      <c:ptCount val="1"/>
                      <c:pt idx="0">
                        <c:v>Río Negro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meses'!$O$1:$CY$1</c15:sqref>
                        </c15:formulaRef>
                      </c:ext>
                    </c:extLst>
                    <c:numCache>
                      <c:formatCode>mmm\-yy</c:formatCode>
                      <c:ptCount val="89"/>
                      <c:pt idx="0">
                        <c:v>43466</c:v>
                      </c:pt>
                      <c:pt idx="1">
                        <c:v>43497</c:v>
                      </c:pt>
                      <c:pt idx="2">
                        <c:v>43525</c:v>
                      </c:pt>
                      <c:pt idx="3">
                        <c:v>43556</c:v>
                      </c:pt>
                      <c:pt idx="4">
                        <c:v>43586</c:v>
                      </c:pt>
                      <c:pt idx="5">
                        <c:v>43617</c:v>
                      </c:pt>
                      <c:pt idx="6">
                        <c:v>43647</c:v>
                      </c:pt>
                      <c:pt idx="7">
                        <c:v>43678</c:v>
                      </c:pt>
                      <c:pt idx="8">
                        <c:v>43709</c:v>
                      </c:pt>
                      <c:pt idx="9">
                        <c:v>43739</c:v>
                      </c:pt>
                      <c:pt idx="10">
                        <c:v>43770</c:v>
                      </c:pt>
                      <c:pt idx="11">
                        <c:v>43800</c:v>
                      </c:pt>
                      <c:pt idx="12">
                        <c:v>43831</c:v>
                      </c:pt>
                      <c:pt idx="13">
                        <c:v>43862</c:v>
                      </c:pt>
                      <c:pt idx="14">
                        <c:v>43891</c:v>
                      </c:pt>
                      <c:pt idx="15">
                        <c:v>43922</c:v>
                      </c:pt>
                      <c:pt idx="16">
                        <c:v>43952</c:v>
                      </c:pt>
                      <c:pt idx="17">
                        <c:v>43983</c:v>
                      </c:pt>
                      <c:pt idx="18">
                        <c:v>44013</c:v>
                      </c:pt>
                      <c:pt idx="19">
                        <c:v>44044</c:v>
                      </c:pt>
                      <c:pt idx="20">
                        <c:v>44075</c:v>
                      </c:pt>
                      <c:pt idx="21">
                        <c:v>44105</c:v>
                      </c:pt>
                      <c:pt idx="22">
                        <c:v>44136</c:v>
                      </c:pt>
                      <c:pt idx="23">
                        <c:v>44166</c:v>
                      </c:pt>
                      <c:pt idx="24">
                        <c:v>44197</c:v>
                      </c:pt>
                      <c:pt idx="25">
                        <c:v>44228</c:v>
                      </c:pt>
                      <c:pt idx="26">
                        <c:v>44256</c:v>
                      </c:pt>
                      <c:pt idx="27">
                        <c:v>44287</c:v>
                      </c:pt>
                      <c:pt idx="28">
                        <c:v>44317</c:v>
                      </c:pt>
                      <c:pt idx="29">
                        <c:v>44348</c:v>
                      </c:pt>
                      <c:pt idx="30">
                        <c:v>44378</c:v>
                      </c:pt>
                      <c:pt idx="31">
                        <c:v>44409</c:v>
                      </c:pt>
                      <c:pt idx="32">
                        <c:v>44440</c:v>
                      </c:pt>
                      <c:pt idx="33">
                        <c:v>44470</c:v>
                      </c:pt>
                      <c:pt idx="34">
                        <c:v>44501</c:v>
                      </c:pt>
                      <c:pt idx="35">
                        <c:v>44531</c:v>
                      </c:pt>
                      <c:pt idx="36">
                        <c:v>44562</c:v>
                      </c:pt>
                      <c:pt idx="37">
                        <c:v>44593</c:v>
                      </c:pt>
                      <c:pt idx="38">
                        <c:v>44621</c:v>
                      </c:pt>
                      <c:pt idx="39">
                        <c:v>44652</c:v>
                      </c:pt>
                      <c:pt idx="40">
                        <c:v>44682</c:v>
                      </c:pt>
                      <c:pt idx="41">
                        <c:v>44713</c:v>
                      </c:pt>
                      <c:pt idx="42">
                        <c:v>44743</c:v>
                      </c:pt>
                      <c:pt idx="43">
                        <c:v>44774</c:v>
                      </c:pt>
                      <c:pt idx="44">
                        <c:v>44805</c:v>
                      </c:pt>
                      <c:pt idx="45">
                        <c:v>44835</c:v>
                      </c:pt>
                      <c:pt idx="46">
                        <c:v>44866</c:v>
                      </c:pt>
                      <c:pt idx="47">
                        <c:v>44896</c:v>
                      </c:pt>
                      <c:pt idx="48">
                        <c:v>44927</c:v>
                      </c:pt>
                      <c:pt idx="49">
                        <c:v>44958</c:v>
                      </c:pt>
                      <c:pt idx="50">
                        <c:v>44986</c:v>
                      </c:pt>
                      <c:pt idx="51">
                        <c:v>45017</c:v>
                      </c:pt>
                      <c:pt idx="52">
                        <c:v>45047</c:v>
                      </c:pt>
                      <c:pt idx="53">
                        <c:v>45078</c:v>
                      </c:pt>
                      <c:pt idx="54">
                        <c:v>45108</c:v>
                      </c:pt>
                      <c:pt idx="55">
                        <c:v>45139</c:v>
                      </c:pt>
                      <c:pt idx="56">
                        <c:v>45170</c:v>
                      </c:pt>
                      <c:pt idx="57">
                        <c:v>45200</c:v>
                      </c:pt>
                      <c:pt idx="58">
                        <c:v>45231</c:v>
                      </c:pt>
                      <c:pt idx="59">
                        <c:v>45261</c:v>
                      </c:pt>
                      <c:pt idx="60">
                        <c:v>45292</c:v>
                      </c:pt>
                      <c:pt idx="61">
                        <c:v>45323</c:v>
                      </c:pt>
                      <c:pt idx="62">
                        <c:v>45352</c:v>
                      </c:pt>
                      <c:pt idx="63">
                        <c:v>45383</c:v>
                      </c:pt>
                      <c:pt idx="64">
                        <c:v>45413</c:v>
                      </c:pt>
                      <c:pt idx="65">
                        <c:v>45444</c:v>
                      </c:pt>
                      <c:pt idx="66">
                        <c:v>45474</c:v>
                      </c:pt>
                      <c:pt idx="67">
                        <c:v>45505</c:v>
                      </c:pt>
                      <c:pt idx="68">
                        <c:v>45536</c:v>
                      </c:pt>
                      <c:pt idx="69">
                        <c:v>45566</c:v>
                      </c:pt>
                      <c:pt idx="70">
                        <c:v>45597</c:v>
                      </c:pt>
                      <c:pt idx="71">
                        <c:v>45627</c:v>
                      </c:pt>
                      <c:pt idx="72">
                        <c:v>45658</c:v>
                      </c:pt>
                      <c:pt idx="73">
                        <c:v>45689</c:v>
                      </c:pt>
                      <c:pt idx="74">
                        <c:v>45717</c:v>
                      </c:pt>
                      <c:pt idx="75">
                        <c:v>45748</c:v>
                      </c:pt>
                      <c:pt idx="76">
                        <c:v>45778</c:v>
                      </c:pt>
                      <c:pt idx="77">
                        <c:v>45809</c:v>
                      </c:pt>
                      <c:pt idx="78">
                        <c:v>45839</c:v>
                      </c:pt>
                      <c:pt idx="79">
                        <c:v>45870</c:v>
                      </c:pt>
                      <c:pt idx="80">
                        <c:v>45901</c:v>
                      </c:pt>
                      <c:pt idx="81">
                        <c:v>45931</c:v>
                      </c:pt>
                      <c:pt idx="82">
                        <c:v>45962</c:v>
                      </c:pt>
                      <c:pt idx="83">
                        <c:v>45992</c:v>
                      </c:pt>
                      <c:pt idx="84">
                        <c:v>46023</c:v>
                      </c:pt>
                      <c:pt idx="85">
                        <c:v>46054</c:v>
                      </c:pt>
                      <c:pt idx="86">
                        <c:v>46082</c:v>
                      </c:pt>
                      <c:pt idx="87">
                        <c:v>46113</c:v>
                      </c:pt>
                      <c:pt idx="88">
                        <c:v>46143</c:v>
                      </c:pt>
                    </c:numCache>
                  </c:num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meses'!$O$17:$CY$17</c15:sqref>
                        </c15:formulaRef>
                      </c:ext>
                    </c:extLst>
                    <c:numCache>
                      <c:formatCode>#,##0</c:formatCode>
                      <c:ptCount val="89"/>
                      <c:pt idx="0">
                        <c:v>1114.4940135314382</c:v>
                      </c:pt>
                      <c:pt idx="1">
                        <c:v>1113.8079827277363</c:v>
                      </c:pt>
                      <c:pt idx="2">
                        <c:v>1030.8406004446799</c:v>
                      </c:pt>
                      <c:pt idx="3">
                        <c:v>983.09701779689101</c:v>
                      </c:pt>
                      <c:pt idx="4">
                        <c:v>937.64294229901986</c:v>
                      </c:pt>
                      <c:pt idx="5">
                        <c:v>866.45215333021679</c:v>
                      </c:pt>
                      <c:pt idx="6">
                        <c:v>852.38605286604582</c:v>
                      </c:pt>
                      <c:pt idx="7">
                        <c:v>798.60777135680462</c:v>
                      </c:pt>
                      <c:pt idx="8">
                        <c:v>729.41646428981471</c:v>
                      </c:pt>
                      <c:pt idx="9">
                        <c:v>688.12449179762859</c:v>
                      </c:pt>
                      <c:pt idx="10">
                        <c:v>633.50960853953961</c:v>
                      </c:pt>
                      <c:pt idx="11">
                        <c:v>585.27382912502731</c:v>
                      </c:pt>
                      <c:pt idx="12">
                        <c:v>572.04155124915712</c:v>
                      </c:pt>
                      <c:pt idx="13">
                        <c:v>521.57258919537355</c:v>
                      </c:pt>
                      <c:pt idx="14">
                        <c:v>490.37591901390545</c:v>
                      </c:pt>
                      <c:pt idx="15">
                        <c:v>429.32691393814184</c:v>
                      </c:pt>
                      <c:pt idx="16">
                        <c:v>380.49231920933528</c:v>
                      </c:pt>
                      <c:pt idx="17">
                        <c:v>341.84792309917049</c:v>
                      </c:pt>
                      <c:pt idx="18">
                        <c:v>313.40524893715838</c:v>
                      </c:pt>
                      <c:pt idx="19">
                        <c:v>289.29908146954915</c:v>
                      </c:pt>
                      <c:pt idx="20">
                        <c:v>284.67067700541941</c:v>
                      </c:pt>
                      <c:pt idx="21">
                        <c:v>294.49983787726904</c:v>
                      </c:pt>
                      <c:pt idx="22">
                        <c:v>300.11924867933567</c:v>
                      </c:pt>
                      <c:pt idx="23">
                        <c:v>299.45860436526033</c:v>
                      </c:pt>
                      <c:pt idx="24">
                        <c:v>303.57616779895625</c:v>
                      </c:pt>
                      <c:pt idx="25">
                        <c:v>285.14126778344365</c:v>
                      </c:pt>
                      <c:pt idx="26">
                        <c:v>313.96421181931527</c:v>
                      </c:pt>
                      <c:pt idx="27">
                        <c:v>351.02228272257872</c:v>
                      </c:pt>
                      <c:pt idx="28">
                        <c:v>376.7570541831783</c:v>
                      </c:pt>
                      <c:pt idx="29">
                        <c:v>427.19720624595351</c:v>
                      </c:pt>
                      <c:pt idx="30">
                        <c:v>452.93197770655314</c:v>
                      </c:pt>
                      <c:pt idx="31">
                        <c:v>486.90187603454461</c:v>
                      </c:pt>
                      <c:pt idx="32">
                        <c:v>503.37212976932835</c:v>
                      </c:pt>
                      <c:pt idx="33">
                        <c:v>512.6366474951443</c:v>
                      </c:pt>
                      <c:pt idx="34">
                        <c:v>529.10690122992798</c:v>
                      </c:pt>
                      <c:pt idx="35">
                        <c:v>561.01801784107147</c:v>
                      </c:pt>
                      <c:pt idx="36">
                        <c:v>560.91323886147939</c:v>
                      </c:pt>
                      <c:pt idx="37">
                        <c:v>589.29866804148514</c:v>
                      </c:pt>
                      <c:pt idx="38">
                        <c:v>570.69884416256002</c:v>
                      </c:pt>
                      <c:pt idx="39">
                        <c:v>568.70024774290891</c:v>
                      </c:pt>
                      <c:pt idx="40">
                        <c:v>600.09526526349248</c:v>
                      </c:pt>
                      <c:pt idx="41">
                        <c:v>586.69478516648337</c:v>
                      </c:pt>
                      <c:pt idx="42">
                        <c:v>580.89296225191265</c:v>
                      </c:pt>
                      <c:pt idx="43">
                        <c:v>592.33663228897001</c:v>
                      </c:pt>
                      <c:pt idx="44">
                        <c:v>606.92086439109551</c:v>
                      </c:pt>
                      <c:pt idx="45">
                        <c:v>588.11148255298633</c:v>
                      </c:pt>
                      <c:pt idx="46">
                        <c:v>574.44905500699679</c:v>
                      </c:pt>
                      <c:pt idx="47">
                        <c:v>551.75786243927371</c:v>
                      </c:pt>
                      <c:pt idx="48">
                        <c:v>548.7482740986959</c:v>
                      </c:pt>
                      <c:pt idx="49">
                        <c:v>534.70352850933261</c:v>
                      </c:pt>
                      <c:pt idx="50">
                        <c:v>564.79941191511125</c:v>
                      </c:pt>
                      <c:pt idx="51">
                        <c:v>595.89849143441575</c:v>
                      </c:pt>
                      <c:pt idx="52">
                        <c:v>604.92725645614928</c:v>
                      </c:pt>
                      <c:pt idx="53">
                        <c:v>648.06468933776534</c:v>
                      </c:pt>
                      <c:pt idx="54">
                        <c:v>668.12861160828436</c:v>
                      </c:pt>
                      <c:pt idx="55">
                        <c:v>670.13500383533631</c:v>
                      </c:pt>
                      <c:pt idx="56">
                        <c:v>663.11263104065461</c:v>
                      </c:pt>
                      <c:pt idx="57">
                        <c:v>668.12861160828436</c:v>
                      </c:pt>
                      <c:pt idx="58">
                        <c:v>674.14778828944009</c:v>
                      </c:pt>
                      <c:pt idx="59">
                        <c:v>680.16696497059581</c:v>
                      </c:pt>
                      <c:pt idx="60">
                        <c:v>682.18766589878726</c:v>
                      </c:pt>
                      <c:pt idx="61">
                        <c:v>693.47561020103899</c:v>
                      </c:pt>
                      <c:pt idx="62">
                        <c:v>671.64377405579478</c:v>
                      </c:pt>
                      <c:pt idx="63">
                        <c:v>665.92031053152425</c:v>
                      </c:pt>
                      <c:pt idx="64">
                        <c:v>670.2765038129786</c:v>
                      </c:pt>
                      <c:pt idx="65">
                        <c:v>641.44137314123884</c:v>
                      </c:pt>
                      <c:pt idx="66">
                        <c:v>638.63210661661549</c:v>
                      </c:pt>
                      <c:pt idx="67">
                        <c:v>643.02645643444191</c:v>
                      </c:pt>
                      <c:pt idx="68">
                        <c:v>656.44003213990891</c:v>
                      </c:pt>
                      <c:pt idx="69">
                        <c:v>688.9572601057879</c:v>
                      </c:pt>
                      <c:pt idx="70">
                        <c:v>679.14469905466899</c:v>
                      </c:pt>
                      <c:pt idx="71">
                        <c:v>676.3449716641386</c:v>
                      </c:pt>
                      <c:pt idx="72">
                        <c:v>682.4296440007364</c:v>
                      </c:pt>
                      <c:pt idx="73">
                        <c:v>691.75538531434381</c:v>
                      </c:pt>
                      <c:pt idx="74">
                        <c:v>691.96026449858186</c:v>
                      </c:pt>
                      <c:pt idx="75">
                        <c:v>679.70576454139325</c:v>
                      </c:pt>
                      <c:pt idx="76">
                        <c:v>676.85218068721076</c:v>
                      </c:pt>
                      <c:pt idx="77">
                        <c:v>680.1101731790742</c:v>
                      </c:pt>
                      <c:pt idx="78">
                        <c:v>684.13215505797587</c:v>
                      </c:pt>
                      <c:pt idx="79">
                        <c:v>676.63522000927003</c:v>
                      </c:pt>
                      <c:pt idx="80">
                        <c:v>667.19270614974403</c:v>
                      </c:pt>
                      <c:pt idx="81">
                        <c:v>647.64598162439199</c:v>
                      </c:pt>
                      <c:pt idx="82">
                        <c:v>663.60753561301374</c:v>
                      </c:pt>
                      <c:pt idx="83">
                        <c:v>659.80124178568065</c:v>
                      </c:pt>
                      <c:pt idx="84" formatCode="General">
                        <c:v>662</c:v>
                      </c:pt>
                      <c:pt idx="85" formatCode="General">
                        <c:v>697</c:v>
                      </c:pt>
                      <c:pt idx="86" formatCode="General">
                        <c:v>710</c:v>
                      </c:pt>
                      <c:pt idx="87" formatCode="General">
                        <c:v>730</c:v>
                      </c:pt>
                      <c:pt idx="88" formatCode="General">
                        <c:v>714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6-CE1C-439E-A671-94FE7D6DBDE5}"/>
                  </c:ext>
                </c:extLst>
              </c15:ser>
            </c15:filteredBarSeries>
            <c15:filteredBarSeries>
              <c15:ser>
                <c:idx val="16"/>
                <c:order val="16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'acumulado 12 meses'!$A$18</c15:sqref>
                        </c15:formulaRef>
                      </c:ext>
                    </c:extLst>
                    <c:strCache>
                      <c:ptCount val="1"/>
                      <c:pt idx="0">
                        <c:v>Salta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meses'!$O$1:$CY$1</c15:sqref>
                        </c15:formulaRef>
                      </c:ext>
                    </c:extLst>
                    <c:numCache>
                      <c:formatCode>mmm\-yy</c:formatCode>
                      <c:ptCount val="89"/>
                      <c:pt idx="0">
                        <c:v>43466</c:v>
                      </c:pt>
                      <c:pt idx="1">
                        <c:v>43497</c:v>
                      </c:pt>
                      <c:pt idx="2">
                        <c:v>43525</c:v>
                      </c:pt>
                      <c:pt idx="3">
                        <c:v>43556</c:v>
                      </c:pt>
                      <c:pt idx="4">
                        <c:v>43586</c:v>
                      </c:pt>
                      <c:pt idx="5">
                        <c:v>43617</c:v>
                      </c:pt>
                      <c:pt idx="6">
                        <c:v>43647</c:v>
                      </c:pt>
                      <c:pt idx="7">
                        <c:v>43678</c:v>
                      </c:pt>
                      <c:pt idx="8">
                        <c:v>43709</c:v>
                      </c:pt>
                      <c:pt idx="9">
                        <c:v>43739</c:v>
                      </c:pt>
                      <c:pt idx="10">
                        <c:v>43770</c:v>
                      </c:pt>
                      <c:pt idx="11">
                        <c:v>43800</c:v>
                      </c:pt>
                      <c:pt idx="12">
                        <c:v>43831</c:v>
                      </c:pt>
                      <c:pt idx="13">
                        <c:v>43862</c:v>
                      </c:pt>
                      <c:pt idx="14">
                        <c:v>43891</c:v>
                      </c:pt>
                      <c:pt idx="15">
                        <c:v>43922</c:v>
                      </c:pt>
                      <c:pt idx="16">
                        <c:v>43952</c:v>
                      </c:pt>
                      <c:pt idx="17">
                        <c:v>43983</c:v>
                      </c:pt>
                      <c:pt idx="18">
                        <c:v>44013</c:v>
                      </c:pt>
                      <c:pt idx="19">
                        <c:v>44044</c:v>
                      </c:pt>
                      <c:pt idx="20">
                        <c:v>44075</c:v>
                      </c:pt>
                      <c:pt idx="21">
                        <c:v>44105</c:v>
                      </c:pt>
                      <c:pt idx="22">
                        <c:v>44136</c:v>
                      </c:pt>
                      <c:pt idx="23">
                        <c:v>44166</c:v>
                      </c:pt>
                      <c:pt idx="24">
                        <c:v>44197</c:v>
                      </c:pt>
                      <c:pt idx="25">
                        <c:v>44228</c:v>
                      </c:pt>
                      <c:pt idx="26">
                        <c:v>44256</c:v>
                      </c:pt>
                      <c:pt idx="27">
                        <c:v>44287</c:v>
                      </c:pt>
                      <c:pt idx="28">
                        <c:v>44317</c:v>
                      </c:pt>
                      <c:pt idx="29">
                        <c:v>44348</c:v>
                      </c:pt>
                      <c:pt idx="30">
                        <c:v>44378</c:v>
                      </c:pt>
                      <c:pt idx="31">
                        <c:v>44409</c:v>
                      </c:pt>
                      <c:pt idx="32">
                        <c:v>44440</c:v>
                      </c:pt>
                      <c:pt idx="33">
                        <c:v>44470</c:v>
                      </c:pt>
                      <c:pt idx="34">
                        <c:v>44501</c:v>
                      </c:pt>
                      <c:pt idx="35">
                        <c:v>44531</c:v>
                      </c:pt>
                      <c:pt idx="36">
                        <c:v>44562</c:v>
                      </c:pt>
                      <c:pt idx="37">
                        <c:v>44593</c:v>
                      </c:pt>
                      <c:pt idx="38">
                        <c:v>44621</c:v>
                      </c:pt>
                      <c:pt idx="39">
                        <c:v>44652</c:v>
                      </c:pt>
                      <c:pt idx="40">
                        <c:v>44682</c:v>
                      </c:pt>
                      <c:pt idx="41">
                        <c:v>44713</c:v>
                      </c:pt>
                      <c:pt idx="42">
                        <c:v>44743</c:v>
                      </c:pt>
                      <c:pt idx="43">
                        <c:v>44774</c:v>
                      </c:pt>
                      <c:pt idx="44">
                        <c:v>44805</c:v>
                      </c:pt>
                      <c:pt idx="45">
                        <c:v>44835</c:v>
                      </c:pt>
                      <c:pt idx="46">
                        <c:v>44866</c:v>
                      </c:pt>
                      <c:pt idx="47">
                        <c:v>44896</c:v>
                      </c:pt>
                      <c:pt idx="48">
                        <c:v>44927</c:v>
                      </c:pt>
                      <c:pt idx="49">
                        <c:v>44958</c:v>
                      </c:pt>
                      <c:pt idx="50">
                        <c:v>44986</c:v>
                      </c:pt>
                      <c:pt idx="51">
                        <c:v>45017</c:v>
                      </c:pt>
                      <c:pt idx="52">
                        <c:v>45047</c:v>
                      </c:pt>
                      <c:pt idx="53">
                        <c:v>45078</c:v>
                      </c:pt>
                      <c:pt idx="54">
                        <c:v>45108</c:v>
                      </c:pt>
                      <c:pt idx="55">
                        <c:v>45139</c:v>
                      </c:pt>
                      <c:pt idx="56">
                        <c:v>45170</c:v>
                      </c:pt>
                      <c:pt idx="57">
                        <c:v>45200</c:v>
                      </c:pt>
                      <c:pt idx="58">
                        <c:v>45231</c:v>
                      </c:pt>
                      <c:pt idx="59">
                        <c:v>45261</c:v>
                      </c:pt>
                      <c:pt idx="60">
                        <c:v>45292</c:v>
                      </c:pt>
                      <c:pt idx="61">
                        <c:v>45323</c:v>
                      </c:pt>
                      <c:pt idx="62">
                        <c:v>45352</c:v>
                      </c:pt>
                      <c:pt idx="63">
                        <c:v>45383</c:v>
                      </c:pt>
                      <c:pt idx="64">
                        <c:v>45413</c:v>
                      </c:pt>
                      <c:pt idx="65">
                        <c:v>45444</c:v>
                      </c:pt>
                      <c:pt idx="66">
                        <c:v>45474</c:v>
                      </c:pt>
                      <c:pt idx="67">
                        <c:v>45505</c:v>
                      </c:pt>
                      <c:pt idx="68">
                        <c:v>45536</c:v>
                      </c:pt>
                      <c:pt idx="69">
                        <c:v>45566</c:v>
                      </c:pt>
                      <c:pt idx="70">
                        <c:v>45597</c:v>
                      </c:pt>
                      <c:pt idx="71">
                        <c:v>45627</c:v>
                      </c:pt>
                      <c:pt idx="72">
                        <c:v>45658</c:v>
                      </c:pt>
                      <c:pt idx="73">
                        <c:v>45689</c:v>
                      </c:pt>
                      <c:pt idx="74">
                        <c:v>45717</c:v>
                      </c:pt>
                      <c:pt idx="75">
                        <c:v>45748</c:v>
                      </c:pt>
                      <c:pt idx="76">
                        <c:v>45778</c:v>
                      </c:pt>
                      <c:pt idx="77">
                        <c:v>45809</c:v>
                      </c:pt>
                      <c:pt idx="78">
                        <c:v>45839</c:v>
                      </c:pt>
                      <c:pt idx="79">
                        <c:v>45870</c:v>
                      </c:pt>
                      <c:pt idx="80">
                        <c:v>45901</c:v>
                      </c:pt>
                      <c:pt idx="81">
                        <c:v>45931</c:v>
                      </c:pt>
                      <c:pt idx="82">
                        <c:v>45962</c:v>
                      </c:pt>
                      <c:pt idx="83">
                        <c:v>45992</c:v>
                      </c:pt>
                      <c:pt idx="84">
                        <c:v>46023</c:v>
                      </c:pt>
                      <c:pt idx="85">
                        <c:v>46054</c:v>
                      </c:pt>
                      <c:pt idx="86">
                        <c:v>46082</c:v>
                      </c:pt>
                      <c:pt idx="87">
                        <c:v>46113</c:v>
                      </c:pt>
                      <c:pt idx="88">
                        <c:v>46143</c:v>
                      </c:pt>
                    </c:numCache>
                  </c:num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meses'!$O$18:$CY$18</c15:sqref>
                        </c15:formulaRef>
                      </c:ext>
                    </c:extLst>
                    <c:numCache>
                      <c:formatCode>#,##0</c:formatCode>
                      <c:ptCount val="89"/>
                      <c:pt idx="0">
                        <c:v>93.22134304476026</c:v>
                      </c:pt>
                      <c:pt idx="1">
                        <c:v>89.022986883062117</c:v>
                      </c:pt>
                      <c:pt idx="2">
                        <c:v>79.608407030752744</c:v>
                      </c:pt>
                      <c:pt idx="3">
                        <c:v>80.535641669633137</c:v>
                      </c:pt>
                      <c:pt idx="4">
                        <c:v>80.408755623587354</c:v>
                      </c:pt>
                      <c:pt idx="5">
                        <c:v>83.371725320293905</c:v>
                      </c:pt>
                      <c:pt idx="6">
                        <c:v>81.227230794428507</c:v>
                      </c:pt>
                      <c:pt idx="7">
                        <c:v>77.937982693604198</c:v>
                      </c:pt>
                      <c:pt idx="8">
                        <c:v>79.828705127378058</c:v>
                      </c:pt>
                      <c:pt idx="9">
                        <c:v>77.629830867493013</c:v>
                      </c:pt>
                      <c:pt idx="10">
                        <c:v>75.412830029601423</c:v>
                      </c:pt>
                      <c:pt idx="11">
                        <c:v>77.357932197394902</c:v>
                      </c:pt>
                      <c:pt idx="12">
                        <c:v>76.340064668481801</c:v>
                      </c:pt>
                      <c:pt idx="13">
                        <c:v>80.477554800647439</c:v>
                      </c:pt>
                      <c:pt idx="14">
                        <c:v>77.446998872929967</c:v>
                      </c:pt>
                      <c:pt idx="15">
                        <c:v>71.33979369945142</c:v>
                      </c:pt>
                      <c:pt idx="16">
                        <c:v>67.30289357233174</c:v>
                      </c:pt>
                      <c:pt idx="17">
                        <c:v>68.42447106684287</c:v>
                      </c:pt>
                      <c:pt idx="18">
                        <c:v>74.646909535430353</c:v>
                      </c:pt>
                      <c:pt idx="19">
                        <c:v>71.673970255267335</c:v>
                      </c:pt>
                      <c:pt idx="20">
                        <c:v>61.495294966136427</c:v>
                      </c:pt>
                      <c:pt idx="21">
                        <c:v>58.487785697440714</c:v>
                      </c:pt>
                      <c:pt idx="22">
                        <c:v>59.609363191951857</c:v>
                      </c:pt>
                      <c:pt idx="23">
                        <c:v>64.836980790648028</c:v>
                      </c:pt>
                      <c:pt idx="24">
                        <c:v>65.866371649072008</c:v>
                      </c:pt>
                      <c:pt idx="25">
                        <c:v>63.822233222287032</c:v>
                      </c:pt>
                      <c:pt idx="26">
                        <c:v>72.057360089678895</c:v>
                      </c:pt>
                      <c:pt idx="27">
                        <c:v>77.20431438179881</c:v>
                      </c:pt>
                      <c:pt idx="28">
                        <c:v>78.233705240222818</c:v>
                      </c:pt>
                      <c:pt idx="29">
                        <c:v>75.145532664950863</c:v>
                      </c:pt>
                      <c:pt idx="30">
                        <c:v>69.998578372830934</c:v>
                      </c:pt>
                      <c:pt idx="31">
                        <c:v>73.086750948102889</c:v>
                      </c:pt>
                      <c:pt idx="32">
                        <c:v>82.351268673918753</c:v>
                      </c:pt>
                      <c:pt idx="33">
                        <c:v>84.410050390766727</c:v>
                      </c:pt>
                      <c:pt idx="34">
                        <c:v>86.468832107614688</c:v>
                      </c:pt>
                      <c:pt idx="35">
                        <c:v>81.321877815494773</c:v>
                      </c:pt>
                      <c:pt idx="36">
                        <c:v>81.295683070596738</c:v>
                      </c:pt>
                      <c:pt idx="37">
                        <c:v>79.158317119054686</c:v>
                      </c:pt>
                      <c:pt idx="38">
                        <c:v>74.883585215970569</c:v>
                      </c:pt>
                      <c:pt idx="39">
                        <c:v>71.74302315090253</c:v>
                      </c:pt>
                      <c:pt idx="40">
                        <c:v>75.651028625414213</c:v>
                      </c:pt>
                      <c:pt idx="41">
                        <c:v>77.500252383077921</c:v>
                      </c:pt>
                      <c:pt idx="42">
                        <c:v>80.378866999165609</c:v>
                      </c:pt>
                      <c:pt idx="43">
                        <c:v>77.107331209607437</c:v>
                      </c:pt>
                      <c:pt idx="44">
                        <c:v>70.852401824369437</c:v>
                      </c:pt>
                      <c:pt idx="45">
                        <c:v>69.692037241455296</c:v>
                      </c:pt>
                      <c:pt idx="46">
                        <c:v>60.375130025843362</c:v>
                      </c:pt>
                      <c:pt idx="47">
                        <c:v>56.178982357453329</c:v>
                      </c:pt>
                      <c:pt idx="48">
                        <c:v>55.175786243927377</c:v>
                      </c:pt>
                      <c:pt idx="49">
                        <c:v>56.178982357453329</c:v>
                      </c:pt>
                      <c:pt idx="50">
                        <c:v>52.16619790334952</c:v>
                      </c:pt>
                      <c:pt idx="51">
                        <c:v>56.178982357453329</c:v>
                      </c:pt>
                      <c:pt idx="52">
                        <c:v>52.16619790334952</c:v>
                      </c:pt>
                      <c:pt idx="53">
                        <c:v>50.159805676297616</c:v>
                      </c:pt>
                      <c:pt idx="54">
                        <c:v>45.143825108667855</c:v>
                      </c:pt>
                      <c:pt idx="55">
                        <c:v>46.147021222193807</c:v>
                      </c:pt>
                      <c:pt idx="56">
                        <c:v>49.156609562771663</c:v>
                      </c:pt>
                      <c:pt idx="57">
                        <c:v>53.169394016875472</c:v>
                      </c:pt>
                      <c:pt idx="58">
                        <c:v>57.182178470979281</c:v>
                      </c:pt>
                      <c:pt idx="59">
                        <c:v>62.198159038609042</c:v>
                      </c:pt>
                      <c:pt idx="60">
                        <c:v>64.214090399754014</c:v>
                      </c:pt>
                      <c:pt idx="61">
                        <c:v>62.217237306795177</c:v>
                      </c:pt>
                      <c:pt idx="62">
                        <c:v>65.250673482605706</c:v>
                      </c:pt>
                      <c:pt idx="63">
                        <c:v>65.279290884884915</c:v>
                      </c:pt>
                      <c:pt idx="64">
                        <c:v>71.346163236505973</c:v>
                      </c:pt>
                      <c:pt idx="65">
                        <c:v>73.390711999930147</c:v>
                      </c:pt>
                      <c:pt idx="66">
                        <c:v>74.412986381642241</c:v>
                      </c:pt>
                      <c:pt idx="67">
                        <c:v>77.475039959731973</c:v>
                      </c:pt>
                      <c:pt idx="68">
                        <c:v>79.519588723156147</c:v>
                      </c:pt>
                      <c:pt idx="69">
                        <c:v>80.570480507147465</c:v>
                      </c:pt>
                      <c:pt idx="70">
                        <c:v>79.591132228854192</c:v>
                      </c:pt>
                      <c:pt idx="71">
                        <c:v>78.621323084653966</c:v>
                      </c:pt>
                      <c:pt idx="72">
                        <c:v>77.617454987766251</c:v>
                      </c:pt>
                      <c:pt idx="73">
                        <c:v>79.649776683650259</c:v>
                      </c:pt>
                      <c:pt idx="74">
                        <c:v>78.658201337816806</c:v>
                      </c:pt>
                      <c:pt idx="75">
                        <c:v>79.787460431282696</c:v>
                      </c:pt>
                      <c:pt idx="76">
                        <c:v>74.834270180486968</c:v>
                      </c:pt>
                      <c:pt idx="77">
                        <c:v>67.800690079528096</c:v>
                      </c:pt>
                      <c:pt idx="78">
                        <c:v>67.88940873172227</c:v>
                      </c:pt>
                      <c:pt idx="79">
                        <c:v>67.103239681635216</c:v>
                      </c:pt>
                      <c:pt idx="80">
                        <c:v>87.950061375914743</c:v>
                      </c:pt>
                      <c:pt idx="81">
                        <c:v>105.74843216837573</c:v>
                      </c:pt>
                      <c:pt idx="82">
                        <c:v>117.32939717750156</c:v>
                      </c:pt>
                      <c:pt idx="83">
                        <c:v>124.82796422503232</c:v>
                      </c:pt>
                      <c:pt idx="84" formatCode="General">
                        <c:v>126</c:v>
                      </c:pt>
                      <c:pt idx="85" formatCode="General">
                        <c:v>142</c:v>
                      </c:pt>
                      <c:pt idx="86" formatCode="General">
                        <c:v>154</c:v>
                      </c:pt>
                      <c:pt idx="87" formatCode="General">
                        <c:v>153</c:v>
                      </c:pt>
                      <c:pt idx="88" formatCode="General">
                        <c:v>170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7-CE1C-439E-A671-94FE7D6DBDE5}"/>
                  </c:ext>
                </c:extLst>
              </c15:ser>
            </c15:filteredBarSeries>
            <c15:filteredBarSeries>
              <c15:ser>
                <c:idx val="17"/>
                <c:order val="17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'acumulado 12 meses'!$A$19</c15:sqref>
                        </c15:formulaRef>
                      </c:ext>
                    </c:extLst>
                    <c:strCache>
                      <c:ptCount val="1"/>
                      <c:pt idx="0">
                        <c:v>San Juan</c:v>
                      </c:pt>
                    </c:strCache>
                  </c:strRef>
                </c:tx>
                <c:spPr>
                  <a:solidFill>
                    <a:schemeClr val="accent6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meses'!$O$1:$CY$1</c15:sqref>
                        </c15:formulaRef>
                      </c:ext>
                    </c:extLst>
                    <c:numCache>
                      <c:formatCode>mmm\-yy</c:formatCode>
                      <c:ptCount val="89"/>
                      <c:pt idx="0">
                        <c:v>43466</c:v>
                      </c:pt>
                      <c:pt idx="1">
                        <c:v>43497</c:v>
                      </c:pt>
                      <c:pt idx="2">
                        <c:v>43525</c:v>
                      </c:pt>
                      <c:pt idx="3">
                        <c:v>43556</c:v>
                      </c:pt>
                      <c:pt idx="4">
                        <c:v>43586</c:v>
                      </c:pt>
                      <c:pt idx="5">
                        <c:v>43617</c:v>
                      </c:pt>
                      <c:pt idx="6">
                        <c:v>43647</c:v>
                      </c:pt>
                      <c:pt idx="7">
                        <c:v>43678</c:v>
                      </c:pt>
                      <c:pt idx="8">
                        <c:v>43709</c:v>
                      </c:pt>
                      <c:pt idx="9">
                        <c:v>43739</c:v>
                      </c:pt>
                      <c:pt idx="10">
                        <c:v>43770</c:v>
                      </c:pt>
                      <c:pt idx="11">
                        <c:v>43800</c:v>
                      </c:pt>
                      <c:pt idx="12">
                        <c:v>43831</c:v>
                      </c:pt>
                      <c:pt idx="13">
                        <c:v>43862</c:v>
                      </c:pt>
                      <c:pt idx="14">
                        <c:v>43891</c:v>
                      </c:pt>
                      <c:pt idx="15">
                        <c:v>43922</c:v>
                      </c:pt>
                      <c:pt idx="16">
                        <c:v>43952</c:v>
                      </c:pt>
                      <c:pt idx="17">
                        <c:v>43983</c:v>
                      </c:pt>
                      <c:pt idx="18">
                        <c:v>44013</c:v>
                      </c:pt>
                      <c:pt idx="19">
                        <c:v>44044</c:v>
                      </c:pt>
                      <c:pt idx="20">
                        <c:v>44075</c:v>
                      </c:pt>
                      <c:pt idx="21">
                        <c:v>44105</c:v>
                      </c:pt>
                      <c:pt idx="22">
                        <c:v>44136</c:v>
                      </c:pt>
                      <c:pt idx="23">
                        <c:v>44166</c:v>
                      </c:pt>
                      <c:pt idx="24">
                        <c:v>44197</c:v>
                      </c:pt>
                      <c:pt idx="25">
                        <c:v>44228</c:v>
                      </c:pt>
                      <c:pt idx="26">
                        <c:v>44256</c:v>
                      </c:pt>
                      <c:pt idx="27">
                        <c:v>44287</c:v>
                      </c:pt>
                      <c:pt idx="28">
                        <c:v>44317</c:v>
                      </c:pt>
                      <c:pt idx="29">
                        <c:v>44348</c:v>
                      </c:pt>
                      <c:pt idx="30">
                        <c:v>44378</c:v>
                      </c:pt>
                      <c:pt idx="31">
                        <c:v>44409</c:v>
                      </c:pt>
                      <c:pt idx="32">
                        <c:v>44440</c:v>
                      </c:pt>
                      <c:pt idx="33">
                        <c:v>44470</c:v>
                      </c:pt>
                      <c:pt idx="34">
                        <c:v>44501</c:v>
                      </c:pt>
                      <c:pt idx="35">
                        <c:v>44531</c:v>
                      </c:pt>
                      <c:pt idx="36">
                        <c:v>44562</c:v>
                      </c:pt>
                      <c:pt idx="37">
                        <c:v>44593</c:v>
                      </c:pt>
                      <c:pt idx="38">
                        <c:v>44621</c:v>
                      </c:pt>
                      <c:pt idx="39">
                        <c:v>44652</c:v>
                      </c:pt>
                      <c:pt idx="40">
                        <c:v>44682</c:v>
                      </c:pt>
                      <c:pt idx="41">
                        <c:v>44713</c:v>
                      </c:pt>
                      <c:pt idx="42">
                        <c:v>44743</c:v>
                      </c:pt>
                      <c:pt idx="43">
                        <c:v>44774</c:v>
                      </c:pt>
                      <c:pt idx="44">
                        <c:v>44805</c:v>
                      </c:pt>
                      <c:pt idx="45">
                        <c:v>44835</c:v>
                      </c:pt>
                      <c:pt idx="46">
                        <c:v>44866</c:v>
                      </c:pt>
                      <c:pt idx="47">
                        <c:v>44896</c:v>
                      </c:pt>
                      <c:pt idx="48">
                        <c:v>44927</c:v>
                      </c:pt>
                      <c:pt idx="49">
                        <c:v>44958</c:v>
                      </c:pt>
                      <c:pt idx="50">
                        <c:v>44986</c:v>
                      </c:pt>
                      <c:pt idx="51">
                        <c:v>45017</c:v>
                      </c:pt>
                      <c:pt idx="52">
                        <c:v>45047</c:v>
                      </c:pt>
                      <c:pt idx="53">
                        <c:v>45078</c:v>
                      </c:pt>
                      <c:pt idx="54">
                        <c:v>45108</c:v>
                      </c:pt>
                      <c:pt idx="55">
                        <c:v>45139</c:v>
                      </c:pt>
                      <c:pt idx="56">
                        <c:v>45170</c:v>
                      </c:pt>
                      <c:pt idx="57">
                        <c:v>45200</c:v>
                      </c:pt>
                      <c:pt idx="58">
                        <c:v>45231</c:v>
                      </c:pt>
                      <c:pt idx="59">
                        <c:v>45261</c:v>
                      </c:pt>
                      <c:pt idx="60">
                        <c:v>45292</c:v>
                      </c:pt>
                      <c:pt idx="61">
                        <c:v>45323</c:v>
                      </c:pt>
                      <c:pt idx="62">
                        <c:v>45352</c:v>
                      </c:pt>
                      <c:pt idx="63">
                        <c:v>45383</c:v>
                      </c:pt>
                      <c:pt idx="64">
                        <c:v>45413</c:v>
                      </c:pt>
                      <c:pt idx="65">
                        <c:v>45444</c:v>
                      </c:pt>
                      <c:pt idx="66">
                        <c:v>45474</c:v>
                      </c:pt>
                      <c:pt idx="67">
                        <c:v>45505</c:v>
                      </c:pt>
                      <c:pt idx="68">
                        <c:v>45536</c:v>
                      </c:pt>
                      <c:pt idx="69">
                        <c:v>45566</c:v>
                      </c:pt>
                      <c:pt idx="70">
                        <c:v>45597</c:v>
                      </c:pt>
                      <c:pt idx="71">
                        <c:v>45627</c:v>
                      </c:pt>
                      <c:pt idx="72">
                        <c:v>45658</c:v>
                      </c:pt>
                      <c:pt idx="73">
                        <c:v>45689</c:v>
                      </c:pt>
                      <c:pt idx="74">
                        <c:v>45717</c:v>
                      </c:pt>
                      <c:pt idx="75">
                        <c:v>45748</c:v>
                      </c:pt>
                      <c:pt idx="76">
                        <c:v>45778</c:v>
                      </c:pt>
                      <c:pt idx="77">
                        <c:v>45809</c:v>
                      </c:pt>
                      <c:pt idx="78">
                        <c:v>45839</c:v>
                      </c:pt>
                      <c:pt idx="79">
                        <c:v>45870</c:v>
                      </c:pt>
                      <c:pt idx="80">
                        <c:v>45901</c:v>
                      </c:pt>
                      <c:pt idx="81">
                        <c:v>45931</c:v>
                      </c:pt>
                      <c:pt idx="82">
                        <c:v>45962</c:v>
                      </c:pt>
                      <c:pt idx="83">
                        <c:v>45992</c:v>
                      </c:pt>
                      <c:pt idx="84">
                        <c:v>46023</c:v>
                      </c:pt>
                      <c:pt idx="85">
                        <c:v>46054</c:v>
                      </c:pt>
                      <c:pt idx="86">
                        <c:v>46082</c:v>
                      </c:pt>
                      <c:pt idx="87">
                        <c:v>46113</c:v>
                      </c:pt>
                      <c:pt idx="88">
                        <c:v>46143</c:v>
                      </c:pt>
                    </c:numCache>
                  </c:num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meses'!$O$19:$CY$19</c15:sqref>
                        </c15:formulaRef>
                      </c:ext>
                    </c:extLst>
                    <c:numCache>
                      <c:formatCode>#,##0</c:formatCode>
                      <c:ptCount val="89"/>
                      <c:pt idx="0">
                        <c:v>358.43583441618591</c:v>
                      </c:pt>
                      <c:pt idx="1">
                        <c:v>388.55494898942817</c:v>
                      </c:pt>
                      <c:pt idx="2">
                        <c:v>384.97567564049922</c:v>
                      </c:pt>
                      <c:pt idx="3">
                        <c:v>398.80890975113203</c:v>
                      </c:pt>
                      <c:pt idx="4">
                        <c:v>413.29747983054722</c:v>
                      </c:pt>
                      <c:pt idx="5">
                        <c:v>415.84353823310329</c:v>
                      </c:pt>
                      <c:pt idx="6">
                        <c:v>416.66201340394446</c:v>
                      </c:pt>
                      <c:pt idx="7">
                        <c:v>405.55888263648001</c:v>
                      </c:pt>
                      <c:pt idx="8">
                        <c:v>400.92548860262485</c:v>
                      </c:pt>
                      <c:pt idx="9">
                        <c:v>394.23823293293708</c:v>
                      </c:pt>
                      <c:pt idx="10">
                        <c:v>367.99397527782207</c:v>
                      </c:pt>
                      <c:pt idx="11">
                        <c:v>364.39657535088651</c:v>
                      </c:pt>
                      <c:pt idx="12">
                        <c:v>364.40600678181704</c:v>
                      </c:pt>
                      <c:pt idx="13">
                        <c:v>319.70471838801518</c:v>
                      </c:pt>
                      <c:pt idx="14">
                        <c:v>305.59285293736269</c:v>
                      </c:pt>
                      <c:pt idx="15">
                        <c:v>267.93175436757826</c:v>
                      </c:pt>
                      <c:pt idx="16">
                        <c:v>208.89543769061902</c:v>
                      </c:pt>
                      <c:pt idx="17">
                        <c:v>202.04692489648886</c:v>
                      </c:pt>
                      <c:pt idx="18">
                        <c:v>210.42033171801145</c:v>
                      </c:pt>
                      <c:pt idx="19">
                        <c:v>187.21679848420646</c:v>
                      </c:pt>
                      <c:pt idx="20">
                        <c:v>176.20462893833673</c:v>
                      </c:pt>
                      <c:pt idx="21">
                        <c:v>181.65118979773985</c:v>
                      </c:pt>
                      <c:pt idx="22">
                        <c:v>178.78196048317486</c:v>
                      </c:pt>
                      <c:pt idx="23">
                        <c:v>173.94613608784908</c:v>
                      </c:pt>
                      <c:pt idx="24">
                        <c:v>176.0070097032775</c:v>
                      </c:pt>
                      <c:pt idx="25">
                        <c:v>186.31974537474116</c:v>
                      </c:pt>
                      <c:pt idx="26">
                        <c:v>204.84878082637289</c:v>
                      </c:pt>
                      <c:pt idx="27">
                        <c:v>241.90685172963634</c:v>
                      </c:pt>
                      <c:pt idx="28">
                        <c:v>271.7591866239319</c:v>
                      </c:pt>
                      <c:pt idx="29">
                        <c:v>289.25883121713963</c:v>
                      </c:pt>
                      <c:pt idx="30">
                        <c:v>284.11187692501971</c:v>
                      </c:pt>
                      <c:pt idx="31">
                        <c:v>300.58213065980345</c:v>
                      </c:pt>
                      <c:pt idx="32">
                        <c:v>319.11116611143524</c:v>
                      </c:pt>
                      <c:pt idx="33">
                        <c:v>317.05238439458725</c:v>
                      </c:pt>
                      <c:pt idx="34">
                        <c:v>329.40507469567501</c:v>
                      </c:pt>
                      <c:pt idx="35">
                        <c:v>333.52263812937093</c:v>
                      </c:pt>
                      <c:pt idx="36">
                        <c:v>331.43766166762492</c:v>
                      </c:pt>
                      <c:pt idx="37">
                        <c:v>341.97511876334784</c:v>
                      </c:pt>
                      <c:pt idx="38">
                        <c:v>353.22762977871827</c:v>
                      </c:pt>
                      <c:pt idx="39">
                        <c:v>340.24626560007766</c:v>
                      </c:pt>
                      <c:pt idx="40">
                        <c:v>350.52177524682025</c:v>
                      </c:pt>
                      <c:pt idx="41">
                        <c:v>337.40943734368949</c:v>
                      </c:pt>
                      <c:pt idx="42">
                        <c:v>338.01971228374498</c:v>
                      </c:pt>
                      <c:pt idx="43">
                        <c:v>320.07475702727072</c:v>
                      </c:pt>
                      <c:pt idx="44">
                        <c:v>319.18413570073761</c:v>
                      </c:pt>
                      <c:pt idx="45">
                        <c:v>324.44366477985039</c:v>
                      </c:pt>
                      <c:pt idx="46">
                        <c:v>331.73578083091314</c:v>
                      </c:pt>
                      <c:pt idx="47">
                        <c:v>326.03873689593451</c:v>
                      </c:pt>
                      <c:pt idx="48">
                        <c:v>327.04193300946048</c:v>
                      </c:pt>
                      <c:pt idx="49">
                        <c:v>344.09626693940169</c:v>
                      </c:pt>
                      <c:pt idx="50">
                        <c:v>332.05791357709023</c:v>
                      </c:pt>
                      <c:pt idx="51">
                        <c:v>327.04193300946048</c:v>
                      </c:pt>
                      <c:pt idx="52">
                        <c:v>312.99718742009713</c:v>
                      </c:pt>
                      <c:pt idx="53">
                        <c:v>312.99718742009708</c:v>
                      </c:pt>
                      <c:pt idx="54">
                        <c:v>310.99079519304524</c:v>
                      </c:pt>
                      <c:pt idx="55">
                        <c:v>343.09307082587577</c:v>
                      </c:pt>
                      <c:pt idx="56">
                        <c:v>354.12822807466119</c:v>
                      </c:pt>
                      <c:pt idx="57">
                        <c:v>358.14101252876503</c:v>
                      </c:pt>
                      <c:pt idx="58">
                        <c:v>369.17616977755057</c:v>
                      </c:pt>
                      <c:pt idx="59">
                        <c:v>388.23689593454355</c:v>
                      </c:pt>
                      <c:pt idx="60">
                        <c:v>390.26236642978165</c:v>
                      </c:pt>
                      <c:pt idx="61">
                        <c:v>415.68567809528088</c:v>
                      </c:pt>
                      <c:pt idx="62">
                        <c:v>463.20315209358375</c:v>
                      </c:pt>
                      <c:pt idx="63">
                        <c:v>503.61240109036743</c:v>
                      </c:pt>
                      <c:pt idx="64">
                        <c:v>539.01520865361442</c:v>
                      </c:pt>
                      <c:pt idx="65">
                        <c:v>542.17742313968131</c:v>
                      </c:pt>
                      <c:pt idx="66">
                        <c:v>576.5150302177974</c:v>
                      </c:pt>
                      <c:pt idx="67">
                        <c:v>601.9478810173897</c:v>
                      </c:pt>
                      <c:pt idx="68">
                        <c:v>601.15454585391126</c:v>
                      </c:pt>
                      <c:pt idx="69">
                        <c:v>620.49190689960335</c:v>
                      </c:pt>
                      <c:pt idx="70">
                        <c:v>631.80369903708788</c:v>
                      </c:pt>
                      <c:pt idx="71">
                        <c:v>629.97855035780424</c:v>
                      </c:pt>
                      <c:pt idx="72">
                        <c:v>629.99494069254331</c:v>
                      </c:pt>
                      <c:pt idx="73">
                        <c:v>615.10901775398725</c:v>
                      </c:pt>
                      <c:pt idx="74">
                        <c:v>582.02644397722463</c:v>
                      </c:pt>
                      <c:pt idx="75">
                        <c:v>593.30170728147004</c:v>
                      </c:pt>
                      <c:pt idx="76">
                        <c:v>582.05517300485417</c:v>
                      </c:pt>
                      <c:pt idx="77">
                        <c:v>596.15681168948095</c:v>
                      </c:pt>
                      <c:pt idx="78">
                        <c:v>585.88983673597966</c:v>
                      </c:pt>
                      <c:pt idx="79">
                        <c:v>579.28996905260351</c:v>
                      </c:pt>
                      <c:pt idx="80">
                        <c:v>614.44348373927744</c:v>
                      </c:pt>
                      <c:pt idx="81">
                        <c:v>606.57493175907723</c:v>
                      </c:pt>
                      <c:pt idx="82">
                        <c:v>599.01410211008704</c:v>
                      </c:pt>
                      <c:pt idx="83">
                        <c:v>606.45357622745246</c:v>
                      </c:pt>
                      <c:pt idx="84" formatCode="General">
                        <c:v>607</c:v>
                      </c:pt>
                      <c:pt idx="85" formatCode="General">
                        <c:v>617</c:v>
                      </c:pt>
                      <c:pt idx="86" formatCode="General">
                        <c:v>624</c:v>
                      </c:pt>
                      <c:pt idx="87" formatCode="General">
                        <c:v>605</c:v>
                      </c:pt>
                      <c:pt idx="88" formatCode="General">
                        <c:v>608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8-CE1C-439E-A671-94FE7D6DBDE5}"/>
                  </c:ext>
                </c:extLst>
              </c15:ser>
            </c15:filteredBarSeries>
            <c15:filteredBarSeries>
              <c15:ser>
                <c:idx val="18"/>
                <c:order val="18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'acumulado 12 meses'!$A$20</c15:sqref>
                        </c15:formulaRef>
                      </c:ext>
                    </c:extLst>
                    <c:strCache>
                      <c:ptCount val="1"/>
                      <c:pt idx="0">
                        <c:v>San Luis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meses'!$O$1:$CY$1</c15:sqref>
                        </c15:formulaRef>
                      </c:ext>
                    </c:extLst>
                    <c:numCache>
                      <c:formatCode>mmm\-yy</c:formatCode>
                      <c:ptCount val="89"/>
                      <c:pt idx="0">
                        <c:v>43466</c:v>
                      </c:pt>
                      <c:pt idx="1">
                        <c:v>43497</c:v>
                      </c:pt>
                      <c:pt idx="2">
                        <c:v>43525</c:v>
                      </c:pt>
                      <c:pt idx="3">
                        <c:v>43556</c:v>
                      </c:pt>
                      <c:pt idx="4">
                        <c:v>43586</c:v>
                      </c:pt>
                      <c:pt idx="5">
                        <c:v>43617</c:v>
                      </c:pt>
                      <c:pt idx="6">
                        <c:v>43647</c:v>
                      </c:pt>
                      <c:pt idx="7">
                        <c:v>43678</c:v>
                      </c:pt>
                      <c:pt idx="8">
                        <c:v>43709</c:v>
                      </c:pt>
                      <c:pt idx="9">
                        <c:v>43739</c:v>
                      </c:pt>
                      <c:pt idx="10">
                        <c:v>43770</c:v>
                      </c:pt>
                      <c:pt idx="11">
                        <c:v>43800</c:v>
                      </c:pt>
                      <c:pt idx="12">
                        <c:v>43831</c:v>
                      </c:pt>
                      <c:pt idx="13">
                        <c:v>43862</c:v>
                      </c:pt>
                      <c:pt idx="14">
                        <c:v>43891</c:v>
                      </c:pt>
                      <c:pt idx="15">
                        <c:v>43922</c:v>
                      </c:pt>
                      <c:pt idx="16">
                        <c:v>43952</c:v>
                      </c:pt>
                      <c:pt idx="17">
                        <c:v>43983</c:v>
                      </c:pt>
                      <c:pt idx="18">
                        <c:v>44013</c:v>
                      </c:pt>
                      <c:pt idx="19">
                        <c:v>44044</c:v>
                      </c:pt>
                      <c:pt idx="20">
                        <c:v>44075</c:v>
                      </c:pt>
                      <c:pt idx="21">
                        <c:v>44105</c:v>
                      </c:pt>
                      <c:pt idx="22">
                        <c:v>44136</c:v>
                      </c:pt>
                      <c:pt idx="23">
                        <c:v>44166</c:v>
                      </c:pt>
                      <c:pt idx="24">
                        <c:v>44197</c:v>
                      </c:pt>
                      <c:pt idx="25">
                        <c:v>44228</c:v>
                      </c:pt>
                      <c:pt idx="26">
                        <c:v>44256</c:v>
                      </c:pt>
                      <c:pt idx="27">
                        <c:v>44287</c:v>
                      </c:pt>
                      <c:pt idx="28">
                        <c:v>44317</c:v>
                      </c:pt>
                      <c:pt idx="29">
                        <c:v>44348</c:v>
                      </c:pt>
                      <c:pt idx="30">
                        <c:v>44378</c:v>
                      </c:pt>
                      <c:pt idx="31">
                        <c:v>44409</c:v>
                      </c:pt>
                      <c:pt idx="32">
                        <c:v>44440</c:v>
                      </c:pt>
                      <c:pt idx="33">
                        <c:v>44470</c:v>
                      </c:pt>
                      <c:pt idx="34">
                        <c:v>44501</c:v>
                      </c:pt>
                      <c:pt idx="35">
                        <c:v>44531</c:v>
                      </c:pt>
                      <c:pt idx="36">
                        <c:v>44562</c:v>
                      </c:pt>
                      <c:pt idx="37">
                        <c:v>44593</c:v>
                      </c:pt>
                      <c:pt idx="38">
                        <c:v>44621</c:v>
                      </c:pt>
                      <c:pt idx="39">
                        <c:v>44652</c:v>
                      </c:pt>
                      <c:pt idx="40">
                        <c:v>44682</c:v>
                      </c:pt>
                      <c:pt idx="41">
                        <c:v>44713</c:v>
                      </c:pt>
                      <c:pt idx="42">
                        <c:v>44743</c:v>
                      </c:pt>
                      <c:pt idx="43">
                        <c:v>44774</c:v>
                      </c:pt>
                      <c:pt idx="44">
                        <c:v>44805</c:v>
                      </c:pt>
                      <c:pt idx="45">
                        <c:v>44835</c:v>
                      </c:pt>
                      <c:pt idx="46">
                        <c:v>44866</c:v>
                      </c:pt>
                      <c:pt idx="47">
                        <c:v>44896</c:v>
                      </c:pt>
                      <c:pt idx="48">
                        <c:v>44927</c:v>
                      </c:pt>
                      <c:pt idx="49">
                        <c:v>44958</c:v>
                      </c:pt>
                      <c:pt idx="50">
                        <c:v>44986</c:v>
                      </c:pt>
                      <c:pt idx="51">
                        <c:v>45017</c:v>
                      </c:pt>
                      <c:pt idx="52">
                        <c:v>45047</c:v>
                      </c:pt>
                      <c:pt idx="53">
                        <c:v>45078</c:v>
                      </c:pt>
                      <c:pt idx="54">
                        <c:v>45108</c:v>
                      </c:pt>
                      <c:pt idx="55">
                        <c:v>45139</c:v>
                      </c:pt>
                      <c:pt idx="56">
                        <c:v>45170</c:v>
                      </c:pt>
                      <c:pt idx="57">
                        <c:v>45200</c:v>
                      </c:pt>
                      <c:pt idx="58">
                        <c:v>45231</c:v>
                      </c:pt>
                      <c:pt idx="59">
                        <c:v>45261</c:v>
                      </c:pt>
                      <c:pt idx="60">
                        <c:v>45292</c:v>
                      </c:pt>
                      <c:pt idx="61">
                        <c:v>45323</c:v>
                      </c:pt>
                      <c:pt idx="62">
                        <c:v>45352</c:v>
                      </c:pt>
                      <c:pt idx="63">
                        <c:v>45383</c:v>
                      </c:pt>
                      <c:pt idx="64">
                        <c:v>45413</c:v>
                      </c:pt>
                      <c:pt idx="65">
                        <c:v>45444</c:v>
                      </c:pt>
                      <c:pt idx="66">
                        <c:v>45474</c:v>
                      </c:pt>
                      <c:pt idx="67">
                        <c:v>45505</c:v>
                      </c:pt>
                      <c:pt idx="68">
                        <c:v>45536</c:v>
                      </c:pt>
                      <c:pt idx="69">
                        <c:v>45566</c:v>
                      </c:pt>
                      <c:pt idx="70">
                        <c:v>45597</c:v>
                      </c:pt>
                      <c:pt idx="71">
                        <c:v>45627</c:v>
                      </c:pt>
                      <c:pt idx="72">
                        <c:v>45658</c:v>
                      </c:pt>
                      <c:pt idx="73">
                        <c:v>45689</c:v>
                      </c:pt>
                      <c:pt idx="74">
                        <c:v>45717</c:v>
                      </c:pt>
                      <c:pt idx="75">
                        <c:v>45748</c:v>
                      </c:pt>
                      <c:pt idx="76">
                        <c:v>45778</c:v>
                      </c:pt>
                      <c:pt idx="77">
                        <c:v>45809</c:v>
                      </c:pt>
                      <c:pt idx="78">
                        <c:v>45839</c:v>
                      </c:pt>
                      <c:pt idx="79">
                        <c:v>45870</c:v>
                      </c:pt>
                      <c:pt idx="80">
                        <c:v>45901</c:v>
                      </c:pt>
                      <c:pt idx="81">
                        <c:v>45931</c:v>
                      </c:pt>
                      <c:pt idx="82">
                        <c:v>45962</c:v>
                      </c:pt>
                      <c:pt idx="83">
                        <c:v>45992</c:v>
                      </c:pt>
                      <c:pt idx="84">
                        <c:v>46023</c:v>
                      </c:pt>
                      <c:pt idx="85">
                        <c:v>46054</c:v>
                      </c:pt>
                      <c:pt idx="86">
                        <c:v>46082</c:v>
                      </c:pt>
                      <c:pt idx="87">
                        <c:v>46113</c:v>
                      </c:pt>
                      <c:pt idx="88">
                        <c:v>46143</c:v>
                      </c:pt>
                    </c:numCache>
                  </c:num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meses'!$O$20:$CY$20</c15:sqref>
                        </c15:formulaRef>
                      </c:ext>
                    </c:extLst>
                    <c:numCache>
                      <c:formatCode>#,##0</c:formatCode>
                      <c:ptCount val="89"/>
                      <c:pt idx="0">
                        <c:v>1144.5197160541011</c:v>
                      </c:pt>
                      <c:pt idx="1">
                        <c:v>1197.3609738280959</c:v>
                      </c:pt>
                      <c:pt idx="2">
                        <c:v>1240.2438544095851</c:v>
                      </c:pt>
                      <c:pt idx="3">
                        <c:v>1241.5754320857029</c:v>
                      </c:pt>
                      <c:pt idx="4">
                        <c:v>1300.9435854878734</c:v>
                      </c:pt>
                      <c:pt idx="5">
                        <c:v>1329.8119661786648</c:v>
                      </c:pt>
                      <c:pt idx="6">
                        <c:v>1344.6658469787576</c:v>
                      </c:pt>
                      <c:pt idx="7">
                        <c:v>1382.1512380895701</c:v>
                      </c:pt>
                      <c:pt idx="8">
                        <c:v>1411.8380939512022</c:v>
                      </c:pt>
                      <c:pt idx="9">
                        <c:v>1457.4664252933194</c:v>
                      </c:pt>
                      <c:pt idx="10">
                        <c:v>1525.0862783948342</c:v>
                      </c:pt>
                      <c:pt idx="11">
                        <c:v>1528.8370284274627</c:v>
                      </c:pt>
                      <c:pt idx="12">
                        <c:v>1534.105563259707</c:v>
                      </c:pt>
                      <c:pt idx="13">
                        <c:v>1548.5356328637465</c:v>
                      </c:pt>
                      <c:pt idx="14">
                        <c:v>1496.7242843228225</c:v>
                      </c:pt>
                      <c:pt idx="15">
                        <c:v>1396.9732664893395</c:v>
                      </c:pt>
                      <c:pt idx="16">
                        <c:v>1242.2804487535714</c:v>
                      </c:pt>
                      <c:pt idx="17">
                        <c:v>1138.6884273946539</c:v>
                      </c:pt>
                      <c:pt idx="18">
                        <c:v>1100.6662910780774</c:v>
                      </c:pt>
                      <c:pt idx="19">
                        <c:v>1283.6943382119525</c:v>
                      </c:pt>
                      <c:pt idx="20">
                        <c:v>1301.7087181011962</c:v>
                      </c:pt>
                      <c:pt idx="21">
                        <c:v>1351.0081402760404</c:v>
                      </c:pt>
                      <c:pt idx="22">
                        <c:v>1406.3341043177868</c:v>
                      </c:pt>
                      <c:pt idx="23">
                        <c:v>1404.8131045559965</c:v>
                      </c:pt>
                      <c:pt idx="24">
                        <c:v>1401.7646780537525</c:v>
                      </c:pt>
                      <c:pt idx="25">
                        <c:v>1383.5013137218348</c:v>
                      </c:pt>
                      <c:pt idx="26">
                        <c:v>1466.8819732541776</c:v>
                      </c:pt>
                      <c:pt idx="27">
                        <c:v>1653.2017186289188</c:v>
                      </c:pt>
                      <c:pt idx="28">
                        <c:v>1813.7866925430603</c:v>
                      </c:pt>
                      <c:pt idx="29">
                        <c:v>2029.9587728120971</c:v>
                      </c:pt>
                      <c:pt idx="30">
                        <c:v>2124.6627317871039</c:v>
                      </c:pt>
                      <c:pt idx="31">
                        <c:v>1982.6067933245938</c:v>
                      </c:pt>
                      <c:pt idx="32">
                        <c:v>2021.7236459447056</c:v>
                      </c:pt>
                      <c:pt idx="33">
                        <c:v>1953.7838492887222</c:v>
                      </c:pt>
                      <c:pt idx="34">
                        <c:v>1897.1673520754032</c:v>
                      </c:pt>
                      <c:pt idx="35">
                        <c:v>1887.9028343495875</c:v>
                      </c:pt>
                      <c:pt idx="36">
                        <c:v>1884.474130090641</c:v>
                      </c:pt>
                      <c:pt idx="37">
                        <c:v>1916.7307668701642</c:v>
                      </c:pt>
                      <c:pt idx="38">
                        <c:v>1883.9786110995879</c:v>
                      </c:pt>
                      <c:pt idx="39">
                        <c:v>1867.1990089107326</c:v>
                      </c:pt>
                      <c:pt idx="40">
                        <c:v>1882.1209653738367</c:v>
                      </c:pt>
                      <c:pt idx="41">
                        <c:v>1825.9363683709914</c:v>
                      </c:pt>
                      <c:pt idx="42">
                        <c:v>1783.9118990671984</c:v>
                      </c:pt>
                      <c:pt idx="43">
                        <c:v>1785.7215176271718</c:v>
                      </c:pt>
                      <c:pt idx="44">
                        <c:v>1816.911965673276</c:v>
                      </c:pt>
                      <c:pt idx="45">
                        <c:v>1825.0473020457807</c:v>
                      </c:pt>
                      <c:pt idx="46">
                        <c:v>1814.0171332816999</c:v>
                      </c:pt>
                      <c:pt idx="47">
                        <c:v>1822.8073382766554</c:v>
                      </c:pt>
                      <c:pt idx="48">
                        <c:v>1820.8009460496032</c:v>
                      </c:pt>
                      <c:pt idx="49">
                        <c:v>1846.8840450012781</c:v>
                      </c:pt>
                      <c:pt idx="50">
                        <c:v>2063.5744055228838</c:v>
                      </c:pt>
                      <c:pt idx="51">
                        <c:v>2153.8620557402196</c:v>
                      </c:pt>
                      <c:pt idx="52">
                        <c:v>2221.0761953464585</c:v>
                      </c:pt>
                      <c:pt idx="53">
                        <c:v>2244.1497059575554</c:v>
                      </c:pt>
                      <c:pt idx="54">
                        <c:v>2297.3190999744306</c:v>
                      </c:pt>
                      <c:pt idx="55">
                        <c:v>2323.4021989261055</c:v>
                      </c:pt>
                      <c:pt idx="56">
                        <c:v>2347.4789056507288</c:v>
                      </c:pt>
                      <c:pt idx="57">
                        <c:v>2460.8400664791611</c:v>
                      </c:pt>
                      <c:pt idx="58">
                        <c:v>2628.3738174379951</c:v>
                      </c:pt>
                      <c:pt idx="59">
                        <c:v>2743.7413704934793</c:v>
                      </c:pt>
                      <c:pt idx="60">
                        <c:v>2783.1044972733184</c:v>
                      </c:pt>
                      <c:pt idx="61">
                        <c:v>2806.0905686438241</c:v>
                      </c:pt>
                      <c:pt idx="62">
                        <c:v>2746.3503236679344</c:v>
                      </c:pt>
                      <c:pt idx="63">
                        <c:v>2838.3025527845102</c:v>
                      </c:pt>
                      <c:pt idx="64">
                        <c:v>2869.7052975610395</c:v>
                      </c:pt>
                      <c:pt idx="65">
                        <c:v>2862.6097942269057</c:v>
                      </c:pt>
                      <c:pt idx="66">
                        <c:v>2868.4318316253998</c:v>
                      </c:pt>
                      <c:pt idx="67">
                        <c:v>2902.8012386390874</c:v>
                      </c:pt>
                      <c:pt idx="68">
                        <c:v>2942.2867871283825</c:v>
                      </c:pt>
                      <c:pt idx="69">
                        <c:v>2951.6573739437131</c:v>
                      </c:pt>
                      <c:pt idx="70">
                        <c:v>2936.0148318595461</c:v>
                      </c:pt>
                      <c:pt idx="71">
                        <c:v>2933.1801304659366</c:v>
                      </c:pt>
                      <c:pt idx="72">
                        <c:v>2931.3608831216602</c:v>
                      </c:pt>
                      <c:pt idx="73">
                        <c:v>3011.0885538011989</c:v>
                      </c:pt>
                      <c:pt idx="74">
                        <c:v>3075.0862392090003</c:v>
                      </c:pt>
                      <c:pt idx="75">
                        <c:v>3099.588861821002</c:v>
                      </c:pt>
                      <c:pt idx="76">
                        <c:v>3175.0818710122799</c:v>
                      </c:pt>
                      <c:pt idx="77">
                        <c:v>3288.6023117305749</c:v>
                      </c:pt>
                      <c:pt idx="78">
                        <c:v>3427.2997148001336</c:v>
                      </c:pt>
                      <c:pt idx="79">
                        <c:v>3489.8353194071537</c:v>
                      </c:pt>
                      <c:pt idx="80">
                        <c:v>3557.7763762957975</c:v>
                      </c:pt>
                      <c:pt idx="81">
                        <c:v>3596.7086706051773</c:v>
                      </c:pt>
                      <c:pt idx="82">
                        <c:v>3520.6539410410646</c:v>
                      </c:pt>
                      <c:pt idx="83">
                        <c:v>3497.2784835185021</c:v>
                      </c:pt>
                      <c:pt idx="84">
                        <c:v>3471</c:v>
                      </c:pt>
                      <c:pt idx="85">
                        <c:v>3543</c:v>
                      </c:pt>
                      <c:pt idx="86">
                        <c:v>3503</c:v>
                      </c:pt>
                      <c:pt idx="87">
                        <c:v>3427</c:v>
                      </c:pt>
                      <c:pt idx="88">
                        <c:v>3429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9-CE1C-439E-A671-94FE7D6DBDE5}"/>
                  </c:ext>
                </c:extLst>
              </c15:ser>
            </c15:filteredBarSeries>
            <c15:filteredBarSeries>
              <c15:ser>
                <c:idx val="19"/>
                <c:order val="19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'acumulado 12 meses'!$A$21</c15:sqref>
                        </c15:formulaRef>
                      </c:ext>
                    </c:extLst>
                    <c:strCache>
                      <c:ptCount val="1"/>
                      <c:pt idx="0">
                        <c:v>Santa Cruz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meses'!$O$1:$CY$1</c15:sqref>
                        </c15:formulaRef>
                      </c:ext>
                    </c:extLst>
                    <c:numCache>
                      <c:formatCode>mmm\-yy</c:formatCode>
                      <c:ptCount val="89"/>
                      <c:pt idx="0">
                        <c:v>43466</c:v>
                      </c:pt>
                      <c:pt idx="1">
                        <c:v>43497</c:v>
                      </c:pt>
                      <c:pt idx="2">
                        <c:v>43525</c:v>
                      </c:pt>
                      <c:pt idx="3">
                        <c:v>43556</c:v>
                      </c:pt>
                      <c:pt idx="4">
                        <c:v>43586</c:v>
                      </c:pt>
                      <c:pt idx="5">
                        <c:v>43617</c:v>
                      </c:pt>
                      <c:pt idx="6">
                        <c:v>43647</c:v>
                      </c:pt>
                      <c:pt idx="7">
                        <c:v>43678</c:v>
                      </c:pt>
                      <c:pt idx="8">
                        <c:v>43709</c:v>
                      </c:pt>
                      <c:pt idx="9">
                        <c:v>43739</c:v>
                      </c:pt>
                      <c:pt idx="10">
                        <c:v>43770</c:v>
                      </c:pt>
                      <c:pt idx="11">
                        <c:v>43800</c:v>
                      </c:pt>
                      <c:pt idx="12">
                        <c:v>43831</c:v>
                      </c:pt>
                      <c:pt idx="13">
                        <c:v>43862</c:v>
                      </c:pt>
                      <c:pt idx="14">
                        <c:v>43891</c:v>
                      </c:pt>
                      <c:pt idx="15">
                        <c:v>43922</c:v>
                      </c:pt>
                      <c:pt idx="16">
                        <c:v>43952</c:v>
                      </c:pt>
                      <c:pt idx="17">
                        <c:v>43983</c:v>
                      </c:pt>
                      <c:pt idx="18">
                        <c:v>44013</c:v>
                      </c:pt>
                      <c:pt idx="19">
                        <c:v>44044</c:v>
                      </c:pt>
                      <c:pt idx="20">
                        <c:v>44075</c:v>
                      </c:pt>
                      <c:pt idx="21">
                        <c:v>44105</c:v>
                      </c:pt>
                      <c:pt idx="22">
                        <c:v>44136</c:v>
                      </c:pt>
                      <c:pt idx="23">
                        <c:v>44166</c:v>
                      </c:pt>
                      <c:pt idx="24">
                        <c:v>44197</c:v>
                      </c:pt>
                      <c:pt idx="25">
                        <c:v>44228</c:v>
                      </c:pt>
                      <c:pt idx="26">
                        <c:v>44256</c:v>
                      </c:pt>
                      <c:pt idx="27">
                        <c:v>44287</c:v>
                      </c:pt>
                      <c:pt idx="28">
                        <c:v>44317</c:v>
                      </c:pt>
                      <c:pt idx="29">
                        <c:v>44348</c:v>
                      </c:pt>
                      <c:pt idx="30">
                        <c:v>44378</c:v>
                      </c:pt>
                      <c:pt idx="31">
                        <c:v>44409</c:v>
                      </c:pt>
                      <c:pt idx="32">
                        <c:v>44440</c:v>
                      </c:pt>
                      <c:pt idx="33">
                        <c:v>44470</c:v>
                      </c:pt>
                      <c:pt idx="34">
                        <c:v>44501</c:v>
                      </c:pt>
                      <c:pt idx="35">
                        <c:v>44531</c:v>
                      </c:pt>
                      <c:pt idx="36">
                        <c:v>44562</c:v>
                      </c:pt>
                      <c:pt idx="37">
                        <c:v>44593</c:v>
                      </c:pt>
                      <c:pt idx="38">
                        <c:v>44621</c:v>
                      </c:pt>
                      <c:pt idx="39">
                        <c:v>44652</c:v>
                      </c:pt>
                      <c:pt idx="40">
                        <c:v>44682</c:v>
                      </c:pt>
                      <c:pt idx="41">
                        <c:v>44713</c:v>
                      </c:pt>
                      <c:pt idx="42">
                        <c:v>44743</c:v>
                      </c:pt>
                      <c:pt idx="43">
                        <c:v>44774</c:v>
                      </c:pt>
                      <c:pt idx="44">
                        <c:v>44805</c:v>
                      </c:pt>
                      <c:pt idx="45">
                        <c:v>44835</c:v>
                      </c:pt>
                      <c:pt idx="46">
                        <c:v>44866</c:v>
                      </c:pt>
                      <c:pt idx="47">
                        <c:v>44896</c:v>
                      </c:pt>
                      <c:pt idx="48">
                        <c:v>44927</c:v>
                      </c:pt>
                      <c:pt idx="49">
                        <c:v>44958</c:v>
                      </c:pt>
                      <c:pt idx="50">
                        <c:v>44986</c:v>
                      </c:pt>
                      <c:pt idx="51">
                        <c:v>45017</c:v>
                      </c:pt>
                      <c:pt idx="52">
                        <c:v>45047</c:v>
                      </c:pt>
                      <c:pt idx="53">
                        <c:v>45078</c:v>
                      </c:pt>
                      <c:pt idx="54">
                        <c:v>45108</c:v>
                      </c:pt>
                      <c:pt idx="55">
                        <c:v>45139</c:v>
                      </c:pt>
                      <c:pt idx="56">
                        <c:v>45170</c:v>
                      </c:pt>
                      <c:pt idx="57">
                        <c:v>45200</c:v>
                      </c:pt>
                      <c:pt idx="58">
                        <c:v>45231</c:v>
                      </c:pt>
                      <c:pt idx="59">
                        <c:v>45261</c:v>
                      </c:pt>
                      <c:pt idx="60">
                        <c:v>45292</c:v>
                      </c:pt>
                      <c:pt idx="61">
                        <c:v>45323</c:v>
                      </c:pt>
                      <c:pt idx="62">
                        <c:v>45352</c:v>
                      </c:pt>
                      <c:pt idx="63">
                        <c:v>45383</c:v>
                      </c:pt>
                      <c:pt idx="64">
                        <c:v>45413</c:v>
                      </c:pt>
                      <c:pt idx="65">
                        <c:v>45444</c:v>
                      </c:pt>
                      <c:pt idx="66">
                        <c:v>45474</c:v>
                      </c:pt>
                      <c:pt idx="67">
                        <c:v>45505</c:v>
                      </c:pt>
                      <c:pt idx="68">
                        <c:v>45536</c:v>
                      </c:pt>
                      <c:pt idx="69">
                        <c:v>45566</c:v>
                      </c:pt>
                      <c:pt idx="70">
                        <c:v>45597</c:v>
                      </c:pt>
                      <c:pt idx="71">
                        <c:v>45627</c:v>
                      </c:pt>
                      <c:pt idx="72">
                        <c:v>45658</c:v>
                      </c:pt>
                      <c:pt idx="73">
                        <c:v>45689</c:v>
                      </c:pt>
                      <c:pt idx="74">
                        <c:v>45717</c:v>
                      </c:pt>
                      <c:pt idx="75">
                        <c:v>45748</c:v>
                      </c:pt>
                      <c:pt idx="76">
                        <c:v>45778</c:v>
                      </c:pt>
                      <c:pt idx="77">
                        <c:v>45809</c:v>
                      </c:pt>
                      <c:pt idx="78">
                        <c:v>45839</c:v>
                      </c:pt>
                      <c:pt idx="79">
                        <c:v>45870</c:v>
                      </c:pt>
                      <c:pt idx="80">
                        <c:v>45901</c:v>
                      </c:pt>
                      <c:pt idx="81">
                        <c:v>45931</c:v>
                      </c:pt>
                      <c:pt idx="82">
                        <c:v>45962</c:v>
                      </c:pt>
                      <c:pt idx="83">
                        <c:v>45992</c:v>
                      </c:pt>
                      <c:pt idx="84">
                        <c:v>46023</c:v>
                      </c:pt>
                      <c:pt idx="85">
                        <c:v>46054</c:v>
                      </c:pt>
                      <c:pt idx="86">
                        <c:v>46082</c:v>
                      </c:pt>
                      <c:pt idx="87">
                        <c:v>46113</c:v>
                      </c:pt>
                      <c:pt idx="88">
                        <c:v>46143</c:v>
                      </c:pt>
                    </c:numCache>
                  </c:num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meses'!$O$21:$CY$21</c15:sqref>
                        </c15:formulaRef>
                      </c:ext>
                    </c:extLst>
                    <c:numCache>
                      <c:formatCode>#,##0</c:formatCode>
                      <c:ptCount val="89"/>
                      <c:pt idx="0">
                        <c:v>23.809737881144976</c:v>
                      </c:pt>
                      <c:pt idx="1">
                        <c:v>23.809737881144976</c:v>
                      </c:pt>
                      <c:pt idx="2">
                        <c:v>28.89907552571043</c:v>
                      </c:pt>
                      <c:pt idx="3">
                        <c:v>30.916684005530072</c:v>
                      </c:pt>
                      <c:pt idx="4">
                        <c:v>30.844177693503912</c:v>
                      </c:pt>
                      <c:pt idx="5">
                        <c:v>31.843918644410465</c:v>
                      </c:pt>
                      <c:pt idx="6">
                        <c:v>102.04052498340066</c:v>
                      </c:pt>
                      <c:pt idx="7">
                        <c:v>107.03922973793341</c:v>
                      </c:pt>
                      <c:pt idx="8">
                        <c:v>116.16378434213814</c:v>
                      </c:pt>
                      <c:pt idx="9">
                        <c:v>121.23499540869707</c:v>
                      </c:pt>
                      <c:pt idx="10">
                        <c:v>140.50197214601963</c:v>
                      </c:pt>
                      <c:pt idx="11">
                        <c:v>143.51932157674585</c:v>
                      </c:pt>
                      <c:pt idx="12">
                        <c:v>142.50145404783274</c:v>
                      </c:pt>
                      <c:pt idx="13">
                        <c:v>153.80174260611187</c:v>
                      </c:pt>
                      <c:pt idx="14">
                        <c:v>151.80057753681839</c:v>
                      </c:pt>
                      <c:pt idx="15">
                        <c:v>148.74697495007911</c:v>
                      </c:pt>
                      <c:pt idx="16">
                        <c:v>144.67550483442673</c:v>
                      </c:pt>
                      <c:pt idx="17">
                        <c:v>142.63976977660053</c:v>
                      </c:pt>
                      <c:pt idx="18">
                        <c:v>71.40056608219507</c:v>
                      </c:pt>
                      <c:pt idx="19">
                        <c:v>61.221890793064176</c:v>
                      </c:pt>
                      <c:pt idx="20">
                        <c:v>52.084129691868135</c:v>
                      </c:pt>
                      <c:pt idx="21">
                        <c:v>48.035706235237555</c:v>
                      </c:pt>
                      <c:pt idx="22">
                        <c:v>24.624753070236462</c:v>
                      </c:pt>
                      <c:pt idx="23">
                        <c:v>20.564806284094988</c:v>
                      </c:pt>
                      <c:pt idx="24">
                        <c:v>20.564806284094988</c:v>
                      </c:pt>
                      <c:pt idx="25">
                        <c:v>13.382081159511795</c:v>
                      </c:pt>
                      <c:pt idx="26">
                        <c:v>24.705380602175627</c:v>
                      </c:pt>
                      <c:pt idx="27">
                        <c:v>33.969898327991487</c:v>
                      </c:pt>
                      <c:pt idx="28">
                        <c:v>36.028680044839454</c:v>
                      </c:pt>
                      <c:pt idx="29">
                        <c:v>41.175634336959376</c:v>
                      </c:pt>
                      <c:pt idx="30">
                        <c:v>41.175634336959384</c:v>
                      </c:pt>
                      <c:pt idx="31">
                        <c:v>43.234416053807351</c:v>
                      </c:pt>
                      <c:pt idx="32">
                        <c:v>50.44015206277524</c:v>
                      </c:pt>
                      <c:pt idx="33">
                        <c:v>51.469542921199221</c:v>
                      </c:pt>
                      <c:pt idx="34">
                        <c:v>58.67527893016711</c:v>
                      </c:pt>
                      <c:pt idx="35">
                        <c:v>72.057360089678909</c:v>
                      </c:pt>
                      <c:pt idx="36">
                        <c:v>72.057360089678909</c:v>
                      </c:pt>
                      <c:pt idx="37">
                        <c:v>69.946188883034878</c:v>
                      </c:pt>
                      <c:pt idx="38">
                        <c:v>68.576266340936485</c:v>
                      </c:pt>
                      <c:pt idx="39">
                        <c:v>67.337317523328238</c:v>
                      </c:pt>
                      <c:pt idx="40">
                        <c:v>70.294516374110032</c:v>
                      </c:pt>
                      <c:pt idx="41">
                        <c:v>78.189111557827502</c:v>
                      </c:pt>
                      <c:pt idx="42">
                        <c:v>83.178897380559235</c:v>
                      </c:pt>
                      <c:pt idx="43">
                        <c:v>87.139292344866959</c:v>
                      </c:pt>
                      <c:pt idx="44">
                        <c:v>95.932304662518234</c:v>
                      </c:pt>
                      <c:pt idx="45">
                        <c:v>107.89207379013557</c:v>
                      </c:pt>
                      <c:pt idx="46">
                        <c:v>115.73427948405697</c:v>
                      </c:pt>
                      <c:pt idx="47">
                        <c:v>111.35476860138071</c:v>
                      </c:pt>
                      <c:pt idx="48">
                        <c:v>112.35796471490667</c:v>
                      </c:pt>
                      <c:pt idx="49">
                        <c:v>123.39312196369215</c:v>
                      </c:pt>
                      <c:pt idx="50">
                        <c:v>139.44425978010742</c:v>
                      </c:pt>
                      <c:pt idx="51">
                        <c:v>149.47622091536695</c:v>
                      </c:pt>
                      <c:pt idx="52">
                        <c:v>156.4985937100486</c:v>
                      </c:pt>
                      <c:pt idx="53">
                        <c:v>155.49539759652262</c:v>
                      </c:pt>
                      <c:pt idx="54">
                        <c:v>153.48900536947073</c:v>
                      </c:pt>
                      <c:pt idx="55">
                        <c:v>160.51137816415238</c:v>
                      </c:pt>
                      <c:pt idx="56">
                        <c:v>159.5081820506264</c:v>
                      </c:pt>
                      <c:pt idx="57">
                        <c:v>162.51777039120429</c:v>
                      </c:pt>
                      <c:pt idx="58">
                        <c:v>158.50498593710049</c:v>
                      </c:pt>
                      <c:pt idx="59">
                        <c:v>168.53694707235999</c:v>
                      </c:pt>
                      <c:pt idx="60">
                        <c:v>167.53375095883405</c:v>
                      </c:pt>
                      <c:pt idx="61">
                        <c:v>168.60372101101146</c:v>
                      </c:pt>
                      <c:pt idx="62">
                        <c:v>170.75796981650598</c:v>
                      </c:pt>
                      <c:pt idx="63">
                        <c:v>171.85178770391605</c:v>
                      </c:pt>
                      <c:pt idx="64">
                        <c:v>192.0683361199242</c:v>
                      </c:pt>
                      <c:pt idx="65">
                        <c:v>195.14946796620006</c:v>
                      </c:pt>
                      <c:pt idx="66">
                        <c:v>207.26413440125606</c:v>
                      </c:pt>
                      <c:pt idx="67">
                        <c:v>217.4057955785859</c:v>
                      </c:pt>
                      <c:pt idx="68">
                        <c:v>225.55060366295686</c:v>
                      </c:pt>
                      <c:pt idx="69">
                        <c:v>233.70018131437439</c:v>
                      </c:pt>
                      <c:pt idx="70">
                        <c:v>243.83230335761112</c:v>
                      </c:pt>
                      <c:pt idx="71">
                        <c:v>239.89583197625188</c:v>
                      </c:pt>
                      <c:pt idx="72">
                        <c:v>239.89583197625188</c:v>
                      </c:pt>
                      <c:pt idx="73">
                        <c:v>236.91700835506677</c:v>
                      </c:pt>
                      <c:pt idx="74">
                        <c:v>213.76657837137759</c:v>
                      </c:pt>
                      <c:pt idx="75">
                        <c:v>218.19697659317441</c:v>
                      </c:pt>
                      <c:pt idx="76">
                        <c:v>213.62499421147226</c:v>
                      </c:pt>
                      <c:pt idx="77">
                        <c:v>209.83710778271626</c:v>
                      </c:pt>
                      <c:pt idx="78">
                        <c:v>213.28241842235607</c:v>
                      </c:pt>
                      <c:pt idx="79">
                        <c:v>209.67196929798843</c:v>
                      </c:pt>
                      <c:pt idx="80">
                        <c:v>216.48093304455634</c:v>
                      </c:pt>
                      <c:pt idx="81">
                        <c:v>216.08681386651043</c:v>
                      </c:pt>
                      <c:pt idx="82">
                        <c:v>217.77312551597208</c:v>
                      </c:pt>
                      <c:pt idx="83">
                        <c:v>221.3979752996141</c:v>
                      </c:pt>
                      <c:pt idx="84" formatCode="General">
                        <c:v>221</c:v>
                      </c:pt>
                      <c:pt idx="85" formatCode="General">
                        <c:v>226</c:v>
                      </c:pt>
                      <c:pt idx="86" formatCode="General">
                        <c:v>249</c:v>
                      </c:pt>
                      <c:pt idx="87" formatCode="General">
                        <c:v>257</c:v>
                      </c:pt>
                      <c:pt idx="88" formatCode="General">
                        <c:v>248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A-CE1C-439E-A671-94FE7D6DBDE5}"/>
                  </c:ext>
                </c:extLst>
              </c15:ser>
            </c15:filteredBarSeries>
            <c15:filteredBarSeries>
              <c15:ser>
                <c:idx val="20"/>
                <c:order val="20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'acumulado 12 meses'!$A$22</c15:sqref>
                        </c15:formulaRef>
                      </c:ext>
                    </c:extLst>
                    <c:strCache>
                      <c:ptCount val="1"/>
                      <c:pt idx="0">
                        <c:v>Santa Fe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meses'!$O$1:$CY$1</c15:sqref>
                        </c15:formulaRef>
                      </c:ext>
                    </c:extLst>
                    <c:numCache>
                      <c:formatCode>mmm\-yy</c:formatCode>
                      <c:ptCount val="89"/>
                      <c:pt idx="0">
                        <c:v>43466</c:v>
                      </c:pt>
                      <c:pt idx="1">
                        <c:v>43497</c:v>
                      </c:pt>
                      <c:pt idx="2">
                        <c:v>43525</c:v>
                      </c:pt>
                      <c:pt idx="3">
                        <c:v>43556</c:v>
                      </c:pt>
                      <c:pt idx="4">
                        <c:v>43586</c:v>
                      </c:pt>
                      <c:pt idx="5">
                        <c:v>43617</c:v>
                      </c:pt>
                      <c:pt idx="6">
                        <c:v>43647</c:v>
                      </c:pt>
                      <c:pt idx="7">
                        <c:v>43678</c:v>
                      </c:pt>
                      <c:pt idx="8">
                        <c:v>43709</c:v>
                      </c:pt>
                      <c:pt idx="9">
                        <c:v>43739</c:v>
                      </c:pt>
                      <c:pt idx="10">
                        <c:v>43770</c:v>
                      </c:pt>
                      <c:pt idx="11">
                        <c:v>43800</c:v>
                      </c:pt>
                      <c:pt idx="12">
                        <c:v>43831</c:v>
                      </c:pt>
                      <c:pt idx="13">
                        <c:v>43862</c:v>
                      </c:pt>
                      <c:pt idx="14">
                        <c:v>43891</c:v>
                      </c:pt>
                      <c:pt idx="15">
                        <c:v>43922</c:v>
                      </c:pt>
                      <c:pt idx="16">
                        <c:v>43952</c:v>
                      </c:pt>
                      <c:pt idx="17">
                        <c:v>43983</c:v>
                      </c:pt>
                      <c:pt idx="18">
                        <c:v>44013</c:v>
                      </c:pt>
                      <c:pt idx="19">
                        <c:v>44044</c:v>
                      </c:pt>
                      <c:pt idx="20">
                        <c:v>44075</c:v>
                      </c:pt>
                      <c:pt idx="21">
                        <c:v>44105</c:v>
                      </c:pt>
                      <c:pt idx="22">
                        <c:v>44136</c:v>
                      </c:pt>
                      <c:pt idx="23">
                        <c:v>44166</c:v>
                      </c:pt>
                      <c:pt idx="24">
                        <c:v>44197</c:v>
                      </c:pt>
                      <c:pt idx="25">
                        <c:v>44228</c:v>
                      </c:pt>
                      <c:pt idx="26">
                        <c:v>44256</c:v>
                      </c:pt>
                      <c:pt idx="27">
                        <c:v>44287</c:v>
                      </c:pt>
                      <c:pt idx="28">
                        <c:v>44317</c:v>
                      </c:pt>
                      <c:pt idx="29">
                        <c:v>44348</c:v>
                      </c:pt>
                      <c:pt idx="30">
                        <c:v>44378</c:v>
                      </c:pt>
                      <c:pt idx="31">
                        <c:v>44409</c:v>
                      </c:pt>
                      <c:pt idx="32">
                        <c:v>44440</c:v>
                      </c:pt>
                      <c:pt idx="33">
                        <c:v>44470</c:v>
                      </c:pt>
                      <c:pt idx="34">
                        <c:v>44501</c:v>
                      </c:pt>
                      <c:pt idx="35">
                        <c:v>44531</c:v>
                      </c:pt>
                      <c:pt idx="36">
                        <c:v>44562</c:v>
                      </c:pt>
                      <c:pt idx="37">
                        <c:v>44593</c:v>
                      </c:pt>
                      <c:pt idx="38">
                        <c:v>44621</c:v>
                      </c:pt>
                      <c:pt idx="39">
                        <c:v>44652</c:v>
                      </c:pt>
                      <c:pt idx="40">
                        <c:v>44682</c:v>
                      </c:pt>
                      <c:pt idx="41">
                        <c:v>44713</c:v>
                      </c:pt>
                      <c:pt idx="42">
                        <c:v>44743</c:v>
                      </c:pt>
                      <c:pt idx="43">
                        <c:v>44774</c:v>
                      </c:pt>
                      <c:pt idx="44">
                        <c:v>44805</c:v>
                      </c:pt>
                      <c:pt idx="45">
                        <c:v>44835</c:v>
                      </c:pt>
                      <c:pt idx="46">
                        <c:v>44866</c:v>
                      </c:pt>
                      <c:pt idx="47">
                        <c:v>44896</c:v>
                      </c:pt>
                      <c:pt idx="48">
                        <c:v>44927</c:v>
                      </c:pt>
                      <c:pt idx="49">
                        <c:v>44958</c:v>
                      </c:pt>
                      <c:pt idx="50">
                        <c:v>44986</c:v>
                      </c:pt>
                      <c:pt idx="51">
                        <c:v>45017</c:v>
                      </c:pt>
                      <c:pt idx="52">
                        <c:v>45047</c:v>
                      </c:pt>
                      <c:pt idx="53">
                        <c:v>45078</c:v>
                      </c:pt>
                      <c:pt idx="54">
                        <c:v>45108</c:v>
                      </c:pt>
                      <c:pt idx="55">
                        <c:v>45139</c:v>
                      </c:pt>
                      <c:pt idx="56">
                        <c:v>45170</c:v>
                      </c:pt>
                      <c:pt idx="57">
                        <c:v>45200</c:v>
                      </c:pt>
                      <c:pt idx="58">
                        <c:v>45231</c:v>
                      </c:pt>
                      <c:pt idx="59">
                        <c:v>45261</c:v>
                      </c:pt>
                      <c:pt idx="60">
                        <c:v>45292</c:v>
                      </c:pt>
                      <c:pt idx="61">
                        <c:v>45323</c:v>
                      </c:pt>
                      <c:pt idx="62">
                        <c:v>45352</c:v>
                      </c:pt>
                      <c:pt idx="63">
                        <c:v>45383</c:v>
                      </c:pt>
                      <c:pt idx="64">
                        <c:v>45413</c:v>
                      </c:pt>
                      <c:pt idx="65">
                        <c:v>45444</c:v>
                      </c:pt>
                      <c:pt idx="66">
                        <c:v>45474</c:v>
                      </c:pt>
                      <c:pt idx="67">
                        <c:v>45505</c:v>
                      </c:pt>
                      <c:pt idx="68">
                        <c:v>45536</c:v>
                      </c:pt>
                      <c:pt idx="69">
                        <c:v>45566</c:v>
                      </c:pt>
                      <c:pt idx="70">
                        <c:v>45597</c:v>
                      </c:pt>
                      <c:pt idx="71">
                        <c:v>45627</c:v>
                      </c:pt>
                      <c:pt idx="72">
                        <c:v>45658</c:v>
                      </c:pt>
                      <c:pt idx="73">
                        <c:v>45689</c:v>
                      </c:pt>
                      <c:pt idx="74">
                        <c:v>45717</c:v>
                      </c:pt>
                      <c:pt idx="75">
                        <c:v>45748</c:v>
                      </c:pt>
                      <c:pt idx="76">
                        <c:v>45778</c:v>
                      </c:pt>
                      <c:pt idx="77">
                        <c:v>45809</c:v>
                      </c:pt>
                      <c:pt idx="78">
                        <c:v>45839</c:v>
                      </c:pt>
                      <c:pt idx="79">
                        <c:v>45870</c:v>
                      </c:pt>
                      <c:pt idx="80">
                        <c:v>45901</c:v>
                      </c:pt>
                      <c:pt idx="81">
                        <c:v>45931</c:v>
                      </c:pt>
                      <c:pt idx="82">
                        <c:v>45962</c:v>
                      </c:pt>
                      <c:pt idx="83">
                        <c:v>45992</c:v>
                      </c:pt>
                      <c:pt idx="84">
                        <c:v>46023</c:v>
                      </c:pt>
                      <c:pt idx="85">
                        <c:v>46054</c:v>
                      </c:pt>
                      <c:pt idx="86">
                        <c:v>46082</c:v>
                      </c:pt>
                      <c:pt idx="87">
                        <c:v>46113</c:v>
                      </c:pt>
                      <c:pt idx="88">
                        <c:v>46143</c:v>
                      </c:pt>
                    </c:numCache>
                  </c:num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meses'!$O$22:$CY$22</c15:sqref>
                        </c15:formulaRef>
                      </c:ext>
                    </c:extLst>
                    <c:numCache>
                      <c:formatCode>#,##0</c:formatCode>
                      <c:ptCount val="89"/>
                      <c:pt idx="0">
                        <c:v>15756.09323040593</c:v>
                      </c:pt>
                      <c:pt idx="1">
                        <c:v>16233.96650170981</c:v>
                      </c:pt>
                      <c:pt idx="2">
                        <c:v>16419.38406219679</c:v>
                      </c:pt>
                      <c:pt idx="3">
                        <c:v>16652.959337465163</c:v>
                      </c:pt>
                      <c:pt idx="4">
                        <c:v>17020.847084297686</c:v>
                      </c:pt>
                      <c:pt idx="5">
                        <c:v>17319.254950429837</c:v>
                      </c:pt>
                      <c:pt idx="6">
                        <c:v>17305.774334714064</c:v>
                      </c:pt>
                      <c:pt idx="7">
                        <c:v>17682.328756838513</c:v>
                      </c:pt>
                      <c:pt idx="8">
                        <c:v>18261.582986381742</c:v>
                      </c:pt>
                      <c:pt idx="9">
                        <c:v>18441.155451268973</c:v>
                      </c:pt>
                      <c:pt idx="10">
                        <c:v>18516.549906582764</c:v>
                      </c:pt>
                      <c:pt idx="11">
                        <c:v>18522.135423631513</c:v>
                      </c:pt>
                      <c:pt idx="12">
                        <c:v>18537.206103527245</c:v>
                      </c:pt>
                      <c:pt idx="13">
                        <c:v>18439.689627532283</c:v>
                      </c:pt>
                      <c:pt idx="14">
                        <c:v>18054.913053612352</c:v>
                      </c:pt>
                      <c:pt idx="15">
                        <c:v>16469.25981683793</c:v>
                      </c:pt>
                      <c:pt idx="16">
                        <c:v>14587.579979092463</c:v>
                      </c:pt>
                      <c:pt idx="17">
                        <c:v>13970.860100003272</c:v>
                      </c:pt>
                      <c:pt idx="18">
                        <c:v>15023.520056307114</c:v>
                      </c:pt>
                      <c:pt idx="19">
                        <c:v>14577.467984720452</c:v>
                      </c:pt>
                      <c:pt idx="20">
                        <c:v>13313.695407405681</c:v>
                      </c:pt>
                      <c:pt idx="21">
                        <c:v>13897.256872302016</c:v>
                      </c:pt>
                      <c:pt idx="22">
                        <c:v>14436.058947383501</c:v>
                      </c:pt>
                      <c:pt idx="23">
                        <c:v>14746.75482655556</c:v>
                      </c:pt>
                      <c:pt idx="24">
                        <c:v>14746.936821732059</c:v>
                      </c:pt>
                      <c:pt idx="25">
                        <c:v>15051.753131875499</c:v>
                      </c:pt>
                      <c:pt idx="26">
                        <c:v>16094.526071458997</c:v>
                      </c:pt>
                      <c:pt idx="27">
                        <c:v>18136.83753457218</c:v>
                      </c:pt>
                      <c:pt idx="28">
                        <c:v>19885.772603034533</c:v>
                      </c:pt>
                      <c:pt idx="29">
                        <c:v>20922.369197467484</c:v>
                      </c:pt>
                      <c:pt idx="30">
                        <c:v>20004.15255175329</c:v>
                      </c:pt>
                      <c:pt idx="31">
                        <c:v>19250.638443386932</c:v>
                      </c:pt>
                      <c:pt idx="32">
                        <c:v>19397.841336141562</c:v>
                      </c:pt>
                      <c:pt idx="33">
                        <c:v>17497.585811490888</c:v>
                      </c:pt>
                      <c:pt idx="34">
                        <c:v>15927.764752394312</c:v>
                      </c:pt>
                      <c:pt idx="35">
                        <c:v>14824.257752163801</c:v>
                      </c:pt>
                      <c:pt idx="36">
                        <c:v>14763.793434773166</c:v>
                      </c:pt>
                      <c:pt idx="37">
                        <c:v>13509.143100762536</c:v>
                      </c:pt>
                      <c:pt idx="38">
                        <c:v>11894.001396829033</c:v>
                      </c:pt>
                      <c:pt idx="39">
                        <c:v>10569.559235082059</c:v>
                      </c:pt>
                      <c:pt idx="40">
                        <c:v>9421.7297976434456</c:v>
                      </c:pt>
                      <c:pt idx="41">
                        <c:v>8004.304734277337</c:v>
                      </c:pt>
                      <c:pt idx="42">
                        <c:v>7369.7200381119092</c:v>
                      </c:pt>
                      <c:pt idx="43">
                        <c:v>7211.7136811685068</c:v>
                      </c:pt>
                      <c:pt idx="44">
                        <c:v>7362.0580648288396</c:v>
                      </c:pt>
                      <c:pt idx="45">
                        <c:v>7686.2859308434272</c:v>
                      </c:pt>
                      <c:pt idx="46">
                        <c:v>8110.6160544440245</c:v>
                      </c:pt>
                      <c:pt idx="47">
                        <c:v>8573.3139861927884</c:v>
                      </c:pt>
                      <c:pt idx="48">
                        <c:v>8583.3459473280491</c:v>
                      </c:pt>
                      <c:pt idx="49">
                        <c:v>9147.1421631296344</c:v>
                      </c:pt>
                      <c:pt idx="50">
                        <c:v>9739.0278701099469</c:v>
                      </c:pt>
                      <c:pt idx="51">
                        <c:v>10142.31270774738</c:v>
                      </c:pt>
                      <c:pt idx="52">
                        <c:v>10696.076962413706</c:v>
                      </c:pt>
                      <c:pt idx="53">
                        <c:v>11208.710176425466</c:v>
                      </c:pt>
                      <c:pt idx="54">
                        <c:v>11506.659422142675</c:v>
                      </c:pt>
                      <c:pt idx="55">
                        <c:v>12112.58987471235</c:v>
                      </c:pt>
                      <c:pt idx="56">
                        <c:v>12471.73408335464</c:v>
                      </c:pt>
                      <c:pt idx="57">
                        <c:v>12938.220276144208</c:v>
                      </c:pt>
                      <c:pt idx="58">
                        <c:v>13274.290974175403</c:v>
                      </c:pt>
                      <c:pt idx="59">
                        <c:v>13534.118767578624</c:v>
                      </c:pt>
                      <c:pt idx="60">
                        <c:v>13569.583579513477</c:v>
                      </c:pt>
                      <c:pt idx="61">
                        <c:v>13957.249739833547</c:v>
                      </c:pt>
                      <c:pt idx="62">
                        <c:v>14258.14341238379</c:v>
                      </c:pt>
                      <c:pt idx="63">
                        <c:v>14651.618888434967</c:v>
                      </c:pt>
                      <c:pt idx="64">
                        <c:v>15167.291920620693</c:v>
                      </c:pt>
                      <c:pt idx="65">
                        <c:v>15304.763192074646</c:v>
                      </c:pt>
                      <c:pt idx="66">
                        <c:v>15763.554520047543</c:v>
                      </c:pt>
                      <c:pt idx="67">
                        <c:v>16178.877736444645</c:v>
                      </c:pt>
                      <c:pt idx="68">
                        <c:v>16339.854962077176</c:v>
                      </c:pt>
                      <c:pt idx="69">
                        <c:v>16468.353116280199</c:v>
                      </c:pt>
                      <c:pt idx="70">
                        <c:v>16488.707999072125</c:v>
                      </c:pt>
                      <c:pt idx="71">
                        <c:v>16448.991941262411</c:v>
                      </c:pt>
                      <c:pt idx="72">
                        <c:v>16502.934515460718</c:v>
                      </c:pt>
                      <c:pt idx="73">
                        <c:v>16677.341540626701</c:v>
                      </c:pt>
                      <c:pt idx="74">
                        <c:v>16791.459113807832</c:v>
                      </c:pt>
                      <c:pt idx="75">
                        <c:v>17053.59724593244</c:v>
                      </c:pt>
                      <c:pt idx="76">
                        <c:v>17247.935836769295</c:v>
                      </c:pt>
                      <c:pt idx="77">
                        <c:v>17628.39153669629</c:v>
                      </c:pt>
                      <c:pt idx="78">
                        <c:v>17761.420200053915</c:v>
                      </c:pt>
                      <c:pt idx="79">
                        <c:v>18041.369876581262</c:v>
                      </c:pt>
                      <c:pt idx="80">
                        <c:v>18528.032917592256</c:v>
                      </c:pt>
                      <c:pt idx="81">
                        <c:v>19100.520364612512</c:v>
                      </c:pt>
                      <c:pt idx="82">
                        <c:v>19477.884691061656</c:v>
                      </c:pt>
                      <c:pt idx="83">
                        <c:v>19787.292022496233</c:v>
                      </c:pt>
                      <c:pt idx="84">
                        <c:v>19785</c:v>
                      </c:pt>
                      <c:pt idx="85">
                        <c:v>19990</c:v>
                      </c:pt>
                      <c:pt idx="86">
                        <c:v>20407</c:v>
                      </c:pt>
                      <c:pt idx="87">
                        <c:v>20855</c:v>
                      </c:pt>
                      <c:pt idx="88">
                        <c:v>20943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B-CE1C-439E-A671-94FE7D6DBDE5}"/>
                  </c:ext>
                </c:extLst>
              </c15:ser>
            </c15:filteredBarSeries>
            <c15:filteredBarSeries>
              <c15:ser>
                <c:idx val="21"/>
                <c:order val="21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'acumulado 12 meses'!$A$23</c15:sqref>
                        </c15:formulaRef>
                      </c:ext>
                    </c:extLst>
                    <c:strCache>
                      <c:ptCount val="1"/>
                      <c:pt idx="0">
                        <c:v>Santiago del Estero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meses'!$O$1:$CY$1</c15:sqref>
                        </c15:formulaRef>
                      </c:ext>
                    </c:extLst>
                    <c:numCache>
                      <c:formatCode>mmm\-yy</c:formatCode>
                      <c:ptCount val="89"/>
                      <c:pt idx="0">
                        <c:v>43466</c:v>
                      </c:pt>
                      <c:pt idx="1">
                        <c:v>43497</c:v>
                      </c:pt>
                      <c:pt idx="2">
                        <c:v>43525</c:v>
                      </c:pt>
                      <c:pt idx="3">
                        <c:v>43556</c:v>
                      </c:pt>
                      <c:pt idx="4">
                        <c:v>43586</c:v>
                      </c:pt>
                      <c:pt idx="5">
                        <c:v>43617</c:v>
                      </c:pt>
                      <c:pt idx="6">
                        <c:v>43647</c:v>
                      </c:pt>
                      <c:pt idx="7">
                        <c:v>43678</c:v>
                      </c:pt>
                      <c:pt idx="8">
                        <c:v>43709</c:v>
                      </c:pt>
                      <c:pt idx="9">
                        <c:v>43739</c:v>
                      </c:pt>
                      <c:pt idx="10">
                        <c:v>43770</c:v>
                      </c:pt>
                      <c:pt idx="11">
                        <c:v>43800</c:v>
                      </c:pt>
                      <c:pt idx="12">
                        <c:v>43831</c:v>
                      </c:pt>
                      <c:pt idx="13">
                        <c:v>43862</c:v>
                      </c:pt>
                      <c:pt idx="14">
                        <c:v>43891</c:v>
                      </c:pt>
                      <c:pt idx="15">
                        <c:v>43922</c:v>
                      </c:pt>
                      <c:pt idx="16">
                        <c:v>43952</c:v>
                      </c:pt>
                      <c:pt idx="17">
                        <c:v>43983</c:v>
                      </c:pt>
                      <c:pt idx="18">
                        <c:v>44013</c:v>
                      </c:pt>
                      <c:pt idx="19">
                        <c:v>44044</c:v>
                      </c:pt>
                      <c:pt idx="20">
                        <c:v>44075</c:v>
                      </c:pt>
                      <c:pt idx="21">
                        <c:v>44105</c:v>
                      </c:pt>
                      <c:pt idx="22">
                        <c:v>44136</c:v>
                      </c:pt>
                      <c:pt idx="23">
                        <c:v>44166</c:v>
                      </c:pt>
                      <c:pt idx="24">
                        <c:v>44197</c:v>
                      </c:pt>
                      <c:pt idx="25">
                        <c:v>44228</c:v>
                      </c:pt>
                      <c:pt idx="26">
                        <c:v>44256</c:v>
                      </c:pt>
                      <c:pt idx="27">
                        <c:v>44287</c:v>
                      </c:pt>
                      <c:pt idx="28">
                        <c:v>44317</c:v>
                      </c:pt>
                      <c:pt idx="29">
                        <c:v>44348</c:v>
                      </c:pt>
                      <c:pt idx="30">
                        <c:v>44378</c:v>
                      </c:pt>
                      <c:pt idx="31">
                        <c:v>44409</c:v>
                      </c:pt>
                      <c:pt idx="32">
                        <c:v>44440</c:v>
                      </c:pt>
                      <c:pt idx="33">
                        <c:v>44470</c:v>
                      </c:pt>
                      <c:pt idx="34">
                        <c:v>44501</c:v>
                      </c:pt>
                      <c:pt idx="35">
                        <c:v>44531</c:v>
                      </c:pt>
                      <c:pt idx="36">
                        <c:v>44562</c:v>
                      </c:pt>
                      <c:pt idx="37">
                        <c:v>44593</c:v>
                      </c:pt>
                      <c:pt idx="38">
                        <c:v>44621</c:v>
                      </c:pt>
                      <c:pt idx="39">
                        <c:v>44652</c:v>
                      </c:pt>
                      <c:pt idx="40">
                        <c:v>44682</c:v>
                      </c:pt>
                      <c:pt idx="41">
                        <c:v>44713</c:v>
                      </c:pt>
                      <c:pt idx="42">
                        <c:v>44743</c:v>
                      </c:pt>
                      <c:pt idx="43">
                        <c:v>44774</c:v>
                      </c:pt>
                      <c:pt idx="44">
                        <c:v>44805</c:v>
                      </c:pt>
                      <c:pt idx="45">
                        <c:v>44835</c:v>
                      </c:pt>
                      <c:pt idx="46">
                        <c:v>44866</c:v>
                      </c:pt>
                      <c:pt idx="47">
                        <c:v>44896</c:v>
                      </c:pt>
                      <c:pt idx="48">
                        <c:v>44927</c:v>
                      </c:pt>
                      <c:pt idx="49">
                        <c:v>44958</c:v>
                      </c:pt>
                      <c:pt idx="50">
                        <c:v>44986</c:v>
                      </c:pt>
                      <c:pt idx="51">
                        <c:v>45017</c:v>
                      </c:pt>
                      <c:pt idx="52">
                        <c:v>45047</c:v>
                      </c:pt>
                      <c:pt idx="53">
                        <c:v>45078</c:v>
                      </c:pt>
                      <c:pt idx="54">
                        <c:v>45108</c:v>
                      </c:pt>
                      <c:pt idx="55">
                        <c:v>45139</c:v>
                      </c:pt>
                      <c:pt idx="56">
                        <c:v>45170</c:v>
                      </c:pt>
                      <c:pt idx="57">
                        <c:v>45200</c:v>
                      </c:pt>
                      <c:pt idx="58">
                        <c:v>45231</c:v>
                      </c:pt>
                      <c:pt idx="59">
                        <c:v>45261</c:v>
                      </c:pt>
                      <c:pt idx="60">
                        <c:v>45292</c:v>
                      </c:pt>
                      <c:pt idx="61">
                        <c:v>45323</c:v>
                      </c:pt>
                      <c:pt idx="62">
                        <c:v>45352</c:v>
                      </c:pt>
                      <c:pt idx="63">
                        <c:v>45383</c:v>
                      </c:pt>
                      <c:pt idx="64">
                        <c:v>45413</c:v>
                      </c:pt>
                      <c:pt idx="65">
                        <c:v>45444</c:v>
                      </c:pt>
                      <c:pt idx="66">
                        <c:v>45474</c:v>
                      </c:pt>
                      <c:pt idx="67">
                        <c:v>45505</c:v>
                      </c:pt>
                      <c:pt idx="68">
                        <c:v>45536</c:v>
                      </c:pt>
                      <c:pt idx="69">
                        <c:v>45566</c:v>
                      </c:pt>
                      <c:pt idx="70">
                        <c:v>45597</c:v>
                      </c:pt>
                      <c:pt idx="71">
                        <c:v>45627</c:v>
                      </c:pt>
                      <c:pt idx="72">
                        <c:v>45658</c:v>
                      </c:pt>
                      <c:pt idx="73">
                        <c:v>45689</c:v>
                      </c:pt>
                      <c:pt idx="74">
                        <c:v>45717</c:v>
                      </c:pt>
                      <c:pt idx="75">
                        <c:v>45748</c:v>
                      </c:pt>
                      <c:pt idx="76">
                        <c:v>45778</c:v>
                      </c:pt>
                      <c:pt idx="77">
                        <c:v>45809</c:v>
                      </c:pt>
                      <c:pt idx="78">
                        <c:v>45839</c:v>
                      </c:pt>
                      <c:pt idx="79">
                        <c:v>45870</c:v>
                      </c:pt>
                      <c:pt idx="80">
                        <c:v>45901</c:v>
                      </c:pt>
                      <c:pt idx="81">
                        <c:v>45931</c:v>
                      </c:pt>
                      <c:pt idx="82">
                        <c:v>45962</c:v>
                      </c:pt>
                      <c:pt idx="83">
                        <c:v>45992</c:v>
                      </c:pt>
                      <c:pt idx="84">
                        <c:v>46023</c:v>
                      </c:pt>
                      <c:pt idx="85">
                        <c:v>46054</c:v>
                      </c:pt>
                      <c:pt idx="86">
                        <c:v>46082</c:v>
                      </c:pt>
                      <c:pt idx="87">
                        <c:v>46113</c:v>
                      </c:pt>
                      <c:pt idx="88">
                        <c:v>46143</c:v>
                      </c:pt>
                    </c:numCache>
                  </c:num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meses'!$O$23:$CY$23</c15:sqref>
                        </c15:formulaRef>
                      </c:ext>
                    </c:extLst>
                    <c:numCache>
                      <c:formatCode>#,##0</c:formatCode>
                      <c:ptCount val="89"/>
                      <c:pt idx="0">
                        <c:v>662.78245633647248</c:v>
                      </c:pt>
                      <c:pt idx="1">
                        <c:v>675.61594949619871</c:v>
                      </c:pt>
                      <c:pt idx="2">
                        <c:v>662.53146340492765</c:v>
                      </c:pt>
                      <c:pt idx="3">
                        <c:v>676.07467226745587</c:v>
                      </c:pt>
                      <c:pt idx="4">
                        <c:v>596.7409430673481</c:v>
                      </c:pt>
                      <c:pt idx="5">
                        <c:v>577.95081567928924</c:v>
                      </c:pt>
                      <c:pt idx="6">
                        <c:v>586.89410450342859</c:v>
                      </c:pt>
                      <c:pt idx="7">
                        <c:v>583.84328107723616</c:v>
                      </c:pt>
                      <c:pt idx="8">
                        <c:v>555.49078205226874</c:v>
                      </c:pt>
                      <c:pt idx="9">
                        <c:v>560.49226596734843</c:v>
                      </c:pt>
                      <c:pt idx="10">
                        <c:v>578.67164802427851</c:v>
                      </c:pt>
                      <c:pt idx="11">
                        <c:v>542.52339291067756</c:v>
                      </c:pt>
                      <c:pt idx="12">
                        <c:v>530.32784542558136</c:v>
                      </c:pt>
                      <c:pt idx="13">
                        <c:v>547.09472886564458</c:v>
                      </c:pt>
                      <c:pt idx="14">
                        <c:v>559.86225902912452</c:v>
                      </c:pt>
                      <c:pt idx="15">
                        <c:v>505.9152799967307</c:v>
                      </c:pt>
                      <c:pt idx="16">
                        <c:v>472.32565154259879</c:v>
                      </c:pt>
                      <c:pt idx="17">
                        <c:v>433.95781534069539</c:v>
                      </c:pt>
                      <c:pt idx="18">
                        <c:v>449.64066813678397</c:v>
                      </c:pt>
                      <c:pt idx="19">
                        <c:v>425.55754732819662</c:v>
                      </c:pt>
                      <c:pt idx="20">
                        <c:v>446.38735441640506</c:v>
                      </c:pt>
                      <c:pt idx="21">
                        <c:v>445.10063577678693</c:v>
                      </c:pt>
                      <c:pt idx="22">
                        <c:v>432.67499096667933</c:v>
                      </c:pt>
                      <c:pt idx="23">
                        <c:v>430.17450819646297</c:v>
                      </c:pt>
                      <c:pt idx="24">
                        <c:v>430.17869199362383</c:v>
                      </c:pt>
                      <c:pt idx="25">
                        <c:v>437.49111483019345</c:v>
                      </c:pt>
                      <c:pt idx="26">
                        <c:v>469.40223144133694</c:v>
                      </c:pt>
                      <c:pt idx="27">
                        <c:v>522.93055607938413</c:v>
                      </c:pt>
                      <c:pt idx="28">
                        <c:v>564.10619041634345</c:v>
                      </c:pt>
                      <c:pt idx="29">
                        <c:v>576.45888071743138</c:v>
                      </c:pt>
                      <c:pt idx="30">
                        <c:v>598.07608874433504</c:v>
                      </c:pt>
                      <c:pt idx="31">
                        <c:v>626.89903278020654</c:v>
                      </c:pt>
                      <c:pt idx="32">
                        <c:v>653.66319509923017</c:v>
                      </c:pt>
                      <c:pt idx="33">
                        <c:v>664.98649454189388</c:v>
                      </c:pt>
                      <c:pt idx="34">
                        <c:v>670.13344883401373</c:v>
                      </c:pt>
                      <c:pt idx="35">
                        <c:v>766.89618952586852</c:v>
                      </c:pt>
                      <c:pt idx="36">
                        <c:v>765.84060392254651</c:v>
                      </c:pt>
                      <c:pt idx="37">
                        <c:v>740.2446019938377</c:v>
                      </c:pt>
                      <c:pt idx="38">
                        <c:v>730.14964823868559</c:v>
                      </c:pt>
                      <c:pt idx="39">
                        <c:v>746.84505154745511</c:v>
                      </c:pt>
                      <c:pt idx="40">
                        <c:v>771.88036070320857</c:v>
                      </c:pt>
                      <c:pt idx="41">
                        <c:v>801.95784517148979</c:v>
                      </c:pt>
                      <c:pt idx="42">
                        <c:v>787.42319523646461</c:v>
                      </c:pt>
                      <c:pt idx="43">
                        <c:v>769.85276221596348</c:v>
                      </c:pt>
                      <c:pt idx="44">
                        <c:v>776.12328321600296</c:v>
                      </c:pt>
                      <c:pt idx="45">
                        <c:v>755.07175644675931</c:v>
                      </c:pt>
                      <c:pt idx="46">
                        <c:v>737.05601276299171</c:v>
                      </c:pt>
                      <c:pt idx="47">
                        <c:v>654.08386601892084</c:v>
                      </c:pt>
                      <c:pt idx="48">
                        <c:v>656.09025824597268</c:v>
                      </c:pt>
                      <c:pt idx="49">
                        <c:v>646.0582971107134</c:v>
                      </c:pt>
                      <c:pt idx="50">
                        <c:v>653.08066990539487</c:v>
                      </c:pt>
                      <c:pt idx="51">
                        <c:v>631.01035540782402</c:v>
                      </c:pt>
                      <c:pt idx="52">
                        <c:v>634.01994374840183</c:v>
                      </c:pt>
                      <c:pt idx="53">
                        <c:v>611.94962925083098</c:v>
                      </c:pt>
                      <c:pt idx="54">
                        <c:v>623.98798261314244</c:v>
                      </c:pt>
                      <c:pt idx="55">
                        <c:v>634.01994374840183</c:v>
                      </c:pt>
                      <c:pt idx="56">
                        <c:v>622.98478649961635</c:v>
                      </c:pt>
                      <c:pt idx="57">
                        <c:v>616.96560981846073</c:v>
                      </c:pt>
                      <c:pt idx="58">
                        <c:v>607.9368447967272</c:v>
                      </c:pt>
                      <c:pt idx="59">
                        <c:v>577.84096139094856</c:v>
                      </c:pt>
                      <c:pt idx="60">
                        <c:v>587.93492689781306</c:v>
                      </c:pt>
                      <c:pt idx="61">
                        <c:v>606.19277875723458</c:v>
                      </c:pt>
                      <c:pt idx="62">
                        <c:v>578.34176593083464</c:v>
                      </c:pt>
                      <c:pt idx="63">
                        <c:v>677.35134184517199</c:v>
                      </c:pt>
                      <c:pt idx="64">
                        <c:v>706.91144670798496</c:v>
                      </c:pt>
                      <c:pt idx="65">
                        <c:v>743.42715042682812</c:v>
                      </c:pt>
                      <c:pt idx="66">
                        <c:v>733.61458937570922</c:v>
                      </c:pt>
                      <c:pt idx="67">
                        <c:v>760.06971455701364</c:v>
                      </c:pt>
                      <c:pt idx="68">
                        <c:v>805.73342247375376</c:v>
                      </c:pt>
                      <c:pt idx="69">
                        <c:v>832.18377808801176</c:v>
                      </c:pt>
                      <c:pt idx="70">
                        <c:v>831.41429075976589</c:v>
                      </c:pt>
                      <c:pt idx="71">
                        <c:v>862.81862257004877</c:v>
                      </c:pt>
                      <c:pt idx="72">
                        <c:v>855.78744830814992</c:v>
                      </c:pt>
                      <c:pt idx="73">
                        <c:v>871.14049578676838</c:v>
                      </c:pt>
                      <c:pt idx="74">
                        <c:v>893.61076678466588</c:v>
                      </c:pt>
                      <c:pt idx="75">
                        <c:v>831.54712223290653</c:v>
                      </c:pt>
                      <c:pt idx="76">
                        <c:v>802.48643068383922</c:v>
                      </c:pt>
                      <c:pt idx="77">
                        <c:v>779.62603413301213</c:v>
                      </c:pt>
                      <c:pt idx="78">
                        <c:v>829.06312978343351</c:v>
                      </c:pt>
                      <c:pt idx="79">
                        <c:v>790.61747509999987</c:v>
                      </c:pt>
                      <c:pt idx="80">
                        <c:v>768.51337687485045</c:v>
                      </c:pt>
                      <c:pt idx="81">
                        <c:v>772.46906318397942</c:v>
                      </c:pt>
                      <c:pt idx="82">
                        <c:v>781.25152177788664</c:v>
                      </c:pt>
                      <c:pt idx="83">
                        <c:v>811.34484249624563</c:v>
                      </c:pt>
                      <c:pt idx="84" formatCode="General">
                        <c:v>808</c:v>
                      </c:pt>
                      <c:pt idx="85" formatCode="General">
                        <c:v>812</c:v>
                      </c:pt>
                      <c:pt idx="86" formatCode="General">
                        <c:v>874</c:v>
                      </c:pt>
                      <c:pt idx="87" formatCode="General">
                        <c:v>887</c:v>
                      </c:pt>
                      <c:pt idx="88" formatCode="General">
                        <c:v>904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C-CE1C-439E-A671-94FE7D6DBDE5}"/>
                  </c:ext>
                </c:extLst>
              </c15:ser>
            </c15:filteredBarSeries>
            <c15:filteredBarSeries>
              <c15:ser>
                <c:idx val="22"/>
                <c:order val="22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'acumulado 12 meses'!$A$24</c15:sqref>
                        </c15:formulaRef>
                      </c:ext>
                    </c:extLst>
                    <c:strCache>
                      <c:ptCount val="1"/>
                      <c:pt idx="0">
                        <c:v>Sin datos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meses'!$O$1:$CY$1</c15:sqref>
                        </c15:formulaRef>
                      </c:ext>
                    </c:extLst>
                    <c:numCache>
                      <c:formatCode>mmm\-yy</c:formatCode>
                      <c:ptCount val="89"/>
                      <c:pt idx="0">
                        <c:v>43466</c:v>
                      </c:pt>
                      <c:pt idx="1">
                        <c:v>43497</c:v>
                      </c:pt>
                      <c:pt idx="2">
                        <c:v>43525</c:v>
                      </c:pt>
                      <c:pt idx="3">
                        <c:v>43556</c:v>
                      </c:pt>
                      <c:pt idx="4">
                        <c:v>43586</c:v>
                      </c:pt>
                      <c:pt idx="5">
                        <c:v>43617</c:v>
                      </c:pt>
                      <c:pt idx="6">
                        <c:v>43647</c:v>
                      </c:pt>
                      <c:pt idx="7">
                        <c:v>43678</c:v>
                      </c:pt>
                      <c:pt idx="8">
                        <c:v>43709</c:v>
                      </c:pt>
                      <c:pt idx="9">
                        <c:v>43739</c:v>
                      </c:pt>
                      <c:pt idx="10">
                        <c:v>43770</c:v>
                      </c:pt>
                      <c:pt idx="11">
                        <c:v>43800</c:v>
                      </c:pt>
                      <c:pt idx="12">
                        <c:v>43831</c:v>
                      </c:pt>
                      <c:pt idx="13">
                        <c:v>43862</c:v>
                      </c:pt>
                      <c:pt idx="14">
                        <c:v>43891</c:v>
                      </c:pt>
                      <c:pt idx="15">
                        <c:v>43922</c:v>
                      </c:pt>
                      <c:pt idx="16">
                        <c:v>43952</c:v>
                      </c:pt>
                      <c:pt idx="17">
                        <c:v>43983</c:v>
                      </c:pt>
                      <c:pt idx="18">
                        <c:v>44013</c:v>
                      </c:pt>
                      <c:pt idx="19">
                        <c:v>44044</c:v>
                      </c:pt>
                      <c:pt idx="20">
                        <c:v>44075</c:v>
                      </c:pt>
                      <c:pt idx="21">
                        <c:v>44105</c:v>
                      </c:pt>
                      <c:pt idx="22">
                        <c:v>44136</c:v>
                      </c:pt>
                      <c:pt idx="23">
                        <c:v>44166</c:v>
                      </c:pt>
                      <c:pt idx="24">
                        <c:v>44197</c:v>
                      </c:pt>
                      <c:pt idx="25">
                        <c:v>44228</c:v>
                      </c:pt>
                      <c:pt idx="26">
                        <c:v>44256</c:v>
                      </c:pt>
                      <c:pt idx="27">
                        <c:v>44287</c:v>
                      </c:pt>
                      <c:pt idx="28">
                        <c:v>44317</c:v>
                      </c:pt>
                      <c:pt idx="29">
                        <c:v>44348</c:v>
                      </c:pt>
                      <c:pt idx="30">
                        <c:v>44378</c:v>
                      </c:pt>
                      <c:pt idx="31">
                        <c:v>44409</c:v>
                      </c:pt>
                      <c:pt idx="32">
                        <c:v>44440</c:v>
                      </c:pt>
                      <c:pt idx="33">
                        <c:v>44470</c:v>
                      </c:pt>
                      <c:pt idx="34">
                        <c:v>44501</c:v>
                      </c:pt>
                      <c:pt idx="35">
                        <c:v>44531</c:v>
                      </c:pt>
                      <c:pt idx="36">
                        <c:v>44562</c:v>
                      </c:pt>
                      <c:pt idx="37">
                        <c:v>44593</c:v>
                      </c:pt>
                      <c:pt idx="38">
                        <c:v>44621</c:v>
                      </c:pt>
                      <c:pt idx="39">
                        <c:v>44652</c:v>
                      </c:pt>
                      <c:pt idx="40">
                        <c:v>44682</c:v>
                      </c:pt>
                      <c:pt idx="41">
                        <c:v>44713</c:v>
                      </c:pt>
                      <c:pt idx="42">
                        <c:v>44743</c:v>
                      </c:pt>
                      <c:pt idx="43">
                        <c:v>44774</c:v>
                      </c:pt>
                      <c:pt idx="44">
                        <c:v>44805</c:v>
                      </c:pt>
                      <c:pt idx="45">
                        <c:v>44835</c:v>
                      </c:pt>
                      <c:pt idx="46">
                        <c:v>44866</c:v>
                      </c:pt>
                      <c:pt idx="47">
                        <c:v>44896</c:v>
                      </c:pt>
                      <c:pt idx="48">
                        <c:v>44927</c:v>
                      </c:pt>
                      <c:pt idx="49">
                        <c:v>44958</c:v>
                      </c:pt>
                      <c:pt idx="50">
                        <c:v>44986</c:v>
                      </c:pt>
                      <c:pt idx="51">
                        <c:v>45017</c:v>
                      </c:pt>
                      <c:pt idx="52">
                        <c:v>45047</c:v>
                      </c:pt>
                      <c:pt idx="53">
                        <c:v>45078</c:v>
                      </c:pt>
                      <c:pt idx="54">
                        <c:v>45108</c:v>
                      </c:pt>
                      <c:pt idx="55">
                        <c:v>45139</c:v>
                      </c:pt>
                      <c:pt idx="56">
                        <c:v>45170</c:v>
                      </c:pt>
                      <c:pt idx="57">
                        <c:v>45200</c:v>
                      </c:pt>
                      <c:pt idx="58">
                        <c:v>45231</c:v>
                      </c:pt>
                      <c:pt idx="59">
                        <c:v>45261</c:v>
                      </c:pt>
                      <c:pt idx="60">
                        <c:v>45292</c:v>
                      </c:pt>
                      <c:pt idx="61">
                        <c:v>45323</c:v>
                      </c:pt>
                      <c:pt idx="62">
                        <c:v>45352</c:v>
                      </c:pt>
                      <c:pt idx="63">
                        <c:v>45383</c:v>
                      </c:pt>
                      <c:pt idx="64">
                        <c:v>45413</c:v>
                      </c:pt>
                      <c:pt idx="65">
                        <c:v>45444</c:v>
                      </c:pt>
                      <c:pt idx="66">
                        <c:v>45474</c:v>
                      </c:pt>
                      <c:pt idx="67">
                        <c:v>45505</c:v>
                      </c:pt>
                      <c:pt idx="68">
                        <c:v>45536</c:v>
                      </c:pt>
                      <c:pt idx="69">
                        <c:v>45566</c:v>
                      </c:pt>
                      <c:pt idx="70">
                        <c:v>45597</c:v>
                      </c:pt>
                      <c:pt idx="71">
                        <c:v>45627</c:v>
                      </c:pt>
                      <c:pt idx="72">
                        <c:v>45658</c:v>
                      </c:pt>
                      <c:pt idx="73">
                        <c:v>45689</c:v>
                      </c:pt>
                      <c:pt idx="74">
                        <c:v>45717</c:v>
                      </c:pt>
                      <c:pt idx="75">
                        <c:v>45748</c:v>
                      </c:pt>
                      <c:pt idx="76">
                        <c:v>45778</c:v>
                      </c:pt>
                      <c:pt idx="77">
                        <c:v>45809</c:v>
                      </c:pt>
                      <c:pt idx="78">
                        <c:v>45839</c:v>
                      </c:pt>
                      <c:pt idx="79">
                        <c:v>45870</c:v>
                      </c:pt>
                      <c:pt idx="80">
                        <c:v>45901</c:v>
                      </c:pt>
                      <c:pt idx="81">
                        <c:v>45931</c:v>
                      </c:pt>
                      <c:pt idx="82">
                        <c:v>45962</c:v>
                      </c:pt>
                      <c:pt idx="83">
                        <c:v>45992</c:v>
                      </c:pt>
                      <c:pt idx="84">
                        <c:v>46023</c:v>
                      </c:pt>
                      <c:pt idx="85">
                        <c:v>46054</c:v>
                      </c:pt>
                      <c:pt idx="86">
                        <c:v>46082</c:v>
                      </c:pt>
                      <c:pt idx="87">
                        <c:v>46113</c:v>
                      </c:pt>
                      <c:pt idx="88">
                        <c:v>46143</c:v>
                      </c:pt>
                    </c:numCache>
                  </c:num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meses'!$O$24:$CY$24</c15:sqref>
                        </c15:formulaRef>
                      </c:ext>
                    </c:extLst>
                    <c:numCache>
                      <c:formatCode>#,##0</c:formatCode>
                      <c:ptCount val="89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4">
                        <c:v>0</c:v>
                      </c:pt>
                      <c:pt idx="25">
                        <c:v>0</c:v>
                      </c:pt>
                      <c:pt idx="26">
                        <c:v>0</c:v>
                      </c:pt>
                      <c:pt idx="27">
                        <c:v>0</c:v>
                      </c:pt>
                      <c:pt idx="28">
                        <c:v>0</c:v>
                      </c:pt>
                      <c:pt idx="29">
                        <c:v>0</c:v>
                      </c:pt>
                      <c:pt idx="30">
                        <c:v>0</c:v>
                      </c:pt>
                      <c:pt idx="31">
                        <c:v>0</c:v>
                      </c:pt>
                      <c:pt idx="32">
                        <c:v>0</c:v>
                      </c:pt>
                      <c:pt idx="33">
                        <c:v>0</c:v>
                      </c:pt>
                      <c:pt idx="34">
                        <c:v>0</c:v>
                      </c:pt>
                      <c:pt idx="35">
                        <c:v>0</c:v>
                      </c:pt>
                      <c:pt idx="36">
                        <c:v>0</c:v>
                      </c:pt>
                      <c:pt idx="37">
                        <c:v>0</c:v>
                      </c:pt>
                      <c:pt idx="38">
                        <c:v>0</c:v>
                      </c:pt>
                      <c:pt idx="39">
                        <c:v>0</c:v>
                      </c:pt>
                      <c:pt idx="40">
                        <c:v>0</c:v>
                      </c:pt>
                      <c:pt idx="41">
                        <c:v>0</c:v>
                      </c:pt>
                      <c:pt idx="42">
                        <c:v>0</c:v>
                      </c:pt>
                      <c:pt idx="43">
                        <c:v>0</c:v>
                      </c:pt>
                      <c:pt idx="44">
                        <c:v>0</c:v>
                      </c:pt>
                      <c:pt idx="45">
                        <c:v>0</c:v>
                      </c:pt>
                      <c:pt idx="46">
                        <c:v>0</c:v>
                      </c:pt>
                      <c:pt idx="47">
                        <c:v>0</c:v>
                      </c:pt>
                      <c:pt idx="48">
                        <c:v>0</c:v>
                      </c:pt>
                      <c:pt idx="49">
                        <c:v>0</c:v>
                      </c:pt>
                      <c:pt idx="50">
                        <c:v>0</c:v>
                      </c:pt>
                      <c:pt idx="51">
                        <c:v>0</c:v>
                      </c:pt>
                      <c:pt idx="52">
                        <c:v>0</c:v>
                      </c:pt>
                      <c:pt idx="53">
                        <c:v>0</c:v>
                      </c:pt>
                      <c:pt idx="54">
                        <c:v>0</c:v>
                      </c:pt>
                      <c:pt idx="55">
                        <c:v>0</c:v>
                      </c:pt>
                      <c:pt idx="56">
                        <c:v>0</c:v>
                      </c:pt>
                      <c:pt idx="57">
                        <c:v>0</c:v>
                      </c:pt>
                      <c:pt idx="58">
                        <c:v>0</c:v>
                      </c:pt>
                      <c:pt idx="59">
                        <c:v>0</c:v>
                      </c:pt>
                      <c:pt idx="60">
                        <c:v>0</c:v>
                      </c:pt>
                      <c:pt idx="61">
                        <c:v>0</c:v>
                      </c:pt>
                      <c:pt idx="62">
                        <c:v>0</c:v>
                      </c:pt>
                      <c:pt idx="63">
                        <c:v>0</c:v>
                      </c:pt>
                      <c:pt idx="64">
                        <c:v>0</c:v>
                      </c:pt>
                      <c:pt idx="65">
                        <c:v>0</c:v>
                      </c:pt>
                      <c:pt idx="66">
                        <c:v>0</c:v>
                      </c:pt>
                      <c:pt idx="67">
                        <c:v>0</c:v>
                      </c:pt>
                      <c:pt idx="68">
                        <c:v>0</c:v>
                      </c:pt>
                      <c:pt idx="69">
                        <c:v>0</c:v>
                      </c:pt>
                      <c:pt idx="70">
                        <c:v>0</c:v>
                      </c:pt>
                      <c:pt idx="71">
                        <c:v>0</c:v>
                      </c:pt>
                      <c:pt idx="72">
                        <c:v>0</c:v>
                      </c:pt>
                      <c:pt idx="73">
                        <c:v>0</c:v>
                      </c:pt>
                      <c:pt idx="74">
                        <c:v>0</c:v>
                      </c:pt>
                      <c:pt idx="75">
                        <c:v>0</c:v>
                      </c:pt>
                      <c:pt idx="76">
                        <c:v>0</c:v>
                      </c:pt>
                      <c:pt idx="77">
                        <c:v>0</c:v>
                      </c:pt>
                      <c:pt idx="78">
                        <c:v>0</c:v>
                      </c:pt>
                      <c:pt idx="79">
                        <c:v>0</c:v>
                      </c:pt>
                      <c:pt idx="80">
                        <c:v>0</c:v>
                      </c:pt>
                      <c:pt idx="81">
                        <c:v>0</c:v>
                      </c:pt>
                      <c:pt idx="82">
                        <c:v>0</c:v>
                      </c:pt>
                      <c:pt idx="83">
                        <c:v>0</c:v>
                      </c:pt>
                      <c:pt idx="84" formatCode="General">
                        <c:v>0</c:v>
                      </c:pt>
                      <c:pt idx="85" formatCode="General">
                        <c:v>0</c:v>
                      </c:pt>
                      <c:pt idx="86" formatCode="General">
                        <c:v>0</c:v>
                      </c:pt>
                      <c:pt idx="87" formatCode="General">
                        <c:v>0</c:v>
                      </c:pt>
                      <c:pt idx="88" formatCode="General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D-CE1C-439E-A671-94FE7D6DBDE5}"/>
                  </c:ext>
                </c:extLst>
              </c15:ser>
            </c15:filteredBarSeries>
            <c15:filteredBarSeries>
              <c15:ser>
                <c:idx val="23"/>
                <c:order val="23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'acumulado 12 meses'!$A$25</c15:sqref>
                        </c15:formulaRef>
                      </c:ext>
                    </c:extLst>
                    <c:strCache>
                      <c:ptCount val="1"/>
                      <c:pt idx="0">
                        <c:v>Tierra del Fuego</c:v>
                      </c:pt>
                    </c:strCache>
                  </c:strRef>
                </c:tx>
                <c:spPr>
                  <a:solidFill>
                    <a:schemeClr val="accent6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meses'!$O$1:$CY$1</c15:sqref>
                        </c15:formulaRef>
                      </c:ext>
                    </c:extLst>
                    <c:numCache>
                      <c:formatCode>mmm\-yy</c:formatCode>
                      <c:ptCount val="89"/>
                      <c:pt idx="0">
                        <c:v>43466</c:v>
                      </c:pt>
                      <c:pt idx="1">
                        <c:v>43497</c:v>
                      </c:pt>
                      <c:pt idx="2">
                        <c:v>43525</c:v>
                      </c:pt>
                      <c:pt idx="3">
                        <c:v>43556</c:v>
                      </c:pt>
                      <c:pt idx="4">
                        <c:v>43586</c:v>
                      </c:pt>
                      <c:pt idx="5">
                        <c:v>43617</c:v>
                      </c:pt>
                      <c:pt idx="6">
                        <c:v>43647</c:v>
                      </c:pt>
                      <c:pt idx="7">
                        <c:v>43678</c:v>
                      </c:pt>
                      <c:pt idx="8">
                        <c:v>43709</c:v>
                      </c:pt>
                      <c:pt idx="9">
                        <c:v>43739</c:v>
                      </c:pt>
                      <c:pt idx="10">
                        <c:v>43770</c:v>
                      </c:pt>
                      <c:pt idx="11">
                        <c:v>43800</c:v>
                      </c:pt>
                      <c:pt idx="12">
                        <c:v>43831</c:v>
                      </c:pt>
                      <c:pt idx="13">
                        <c:v>43862</c:v>
                      </c:pt>
                      <c:pt idx="14">
                        <c:v>43891</c:v>
                      </c:pt>
                      <c:pt idx="15">
                        <c:v>43922</c:v>
                      </c:pt>
                      <c:pt idx="16">
                        <c:v>43952</c:v>
                      </c:pt>
                      <c:pt idx="17">
                        <c:v>43983</c:v>
                      </c:pt>
                      <c:pt idx="18">
                        <c:v>44013</c:v>
                      </c:pt>
                      <c:pt idx="19">
                        <c:v>44044</c:v>
                      </c:pt>
                      <c:pt idx="20">
                        <c:v>44075</c:v>
                      </c:pt>
                      <c:pt idx="21">
                        <c:v>44105</c:v>
                      </c:pt>
                      <c:pt idx="22">
                        <c:v>44136</c:v>
                      </c:pt>
                      <c:pt idx="23">
                        <c:v>44166</c:v>
                      </c:pt>
                      <c:pt idx="24">
                        <c:v>44197</c:v>
                      </c:pt>
                      <c:pt idx="25">
                        <c:v>44228</c:v>
                      </c:pt>
                      <c:pt idx="26">
                        <c:v>44256</c:v>
                      </c:pt>
                      <c:pt idx="27">
                        <c:v>44287</c:v>
                      </c:pt>
                      <c:pt idx="28">
                        <c:v>44317</c:v>
                      </c:pt>
                      <c:pt idx="29">
                        <c:v>44348</c:v>
                      </c:pt>
                      <c:pt idx="30">
                        <c:v>44378</c:v>
                      </c:pt>
                      <c:pt idx="31">
                        <c:v>44409</c:v>
                      </c:pt>
                      <c:pt idx="32">
                        <c:v>44440</c:v>
                      </c:pt>
                      <c:pt idx="33">
                        <c:v>44470</c:v>
                      </c:pt>
                      <c:pt idx="34">
                        <c:v>44501</c:v>
                      </c:pt>
                      <c:pt idx="35">
                        <c:v>44531</c:v>
                      </c:pt>
                      <c:pt idx="36">
                        <c:v>44562</c:v>
                      </c:pt>
                      <c:pt idx="37">
                        <c:v>44593</c:v>
                      </c:pt>
                      <c:pt idx="38">
                        <c:v>44621</c:v>
                      </c:pt>
                      <c:pt idx="39">
                        <c:v>44652</c:v>
                      </c:pt>
                      <c:pt idx="40">
                        <c:v>44682</c:v>
                      </c:pt>
                      <c:pt idx="41">
                        <c:v>44713</c:v>
                      </c:pt>
                      <c:pt idx="42">
                        <c:v>44743</c:v>
                      </c:pt>
                      <c:pt idx="43">
                        <c:v>44774</c:v>
                      </c:pt>
                      <c:pt idx="44">
                        <c:v>44805</c:v>
                      </c:pt>
                      <c:pt idx="45">
                        <c:v>44835</c:v>
                      </c:pt>
                      <c:pt idx="46">
                        <c:v>44866</c:v>
                      </c:pt>
                      <c:pt idx="47">
                        <c:v>44896</c:v>
                      </c:pt>
                      <c:pt idx="48">
                        <c:v>44927</c:v>
                      </c:pt>
                      <c:pt idx="49">
                        <c:v>44958</c:v>
                      </c:pt>
                      <c:pt idx="50">
                        <c:v>44986</c:v>
                      </c:pt>
                      <c:pt idx="51">
                        <c:v>45017</c:v>
                      </c:pt>
                      <c:pt idx="52">
                        <c:v>45047</c:v>
                      </c:pt>
                      <c:pt idx="53">
                        <c:v>45078</c:v>
                      </c:pt>
                      <c:pt idx="54">
                        <c:v>45108</c:v>
                      </c:pt>
                      <c:pt idx="55">
                        <c:v>45139</c:v>
                      </c:pt>
                      <c:pt idx="56">
                        <c:v>45170</c:v>
                      </c:pt>
                      <c:pt idx="57">
                        <c:v>45200</c:v>
                      </c:pt>
                      <c:pt idx="58">
                        <c:v>45231</c:v>
                      </c:pt>
                      <c:pt idx="59">
                        <c:v>45261</c:v>
                      </c:pt>
                      <c:pt idx="60">
                        <c:v>45292</c:v>
                      </c:pt>
                      <c:pt idx="61">
                        <c:v>45323</c:v>
                      </c:pt>
                      <c:pt idx="62">
                        <c:v>45352</c:v>
                      </c:pt>
                      <c:pt idx="63">
                        <c:v>45383</c:v>
                      </c:pt>
                      <c:pt idx="64">
                        <c:v>45413</c:v>
                      </c:pt>
                      <c:pt idx="65">
                        <c:v>45444</c:v>
                      </c:pt>
                      <c:pt idx="66">
                        <c:v>45474</c:v>
                      </c:pt>
                      <c:pt idx="67">
                        <c:v>45505</c:v>
                      </c:pt>
                      <c:pt idx="68">
                        <c:v>45536</c:v>
                      </c:pt>
                      <c:pt idx="69">
                        <c:v>45566</c:v>
                      </c:pt>
                      <c:pt idx="70">
                        <c:v>45597</c:v>
                      </c:pt>
                      <c:pt idx="71">
                        <c:v>45627</c:v>
                      </c:pt>
                      <c:pt idx="72">
                        <c:v>45658</c:v>
                      </c:pt>
                      <c:pt idx="73">
                        <c:v>45689</c:v>
                      </c:pt>
                      <c:pt idx="74">
                        <c:v>45717</c:v>
                      </c:pt>
                      <c:pt idx="75">
                        <c:v>45748</c:v>
                      </c:pt>
                      <c:pt idx="76">
                        <c:v>45778</c:v>
                      </c:pt>
                      <c:pt idx="77">
                        <c:v>45809</c:v>
                      </c:pt>
                      <c:pt idx="78">
                        <c:v>45839</c:v>
                      </c:pt>
                      <c:pt idx="79">
                        <c:v>45870</c:v>
                      </c:pt>
                      <c:pt idx="80">
                        <c:v>45901</c:v>
                      </c:pt>
                      <c:pt idx="81">
                        <c:v>45931</c:v>
                      </c:pt>
                      <c:pt idx="82">
                        <c:v>45962</c:v>
                      </c:pt>
                      <c:pt idx="83">
                        <c:v>45992</c:v>
                      </c:pt>
                      <c:pt idx="84">
                        <c:v>46023</c:v>
                      </c:pt>
                      <c:pt idx="85">
                        <c:v>46054</c:v>
                      </c:pt>
                      <c:pt idx="86">
                        <c:v>46082</c:v>
                      </c:pt>
                      <c:pt idx="87">
                        <c:v>46113</c:v>
                      </c:pt>
                      <c:pt idx="88">
                        <c:v>46143</c:v>
                      </c:pt>
                    </c:numCache>
                  </c:num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meses'!$O$25:$CY$25</c15:sqref>
                        </c15:formulaRef>
                      </c:ext>
                    </c:extLst>
                    <c:numCache>
                      <c:formatCode>#,##0</c:formatCode>
                      <c:ptCount val="89"/>
                      <c:pt idx="0">
                        <c:v>104.6172782208762</c:v>
                      </c:pt>
                      <c:pt idx="1">
                        <c:v>111.59733829921552</c:v>
                      </c:pt>
                      <c:pt idx="2">
                        <c:v>114.48780168389594</c:v>
                      </c:pt>
                      <c:pt idx="3">
                        <c:v>126.64783229683341</c:v>
                      </c:pt>
                      <c:pt idx="4">
                        <c:v>153.00362858053455</c:v>
                      </c:pt>
                      <c:pt idx="5">
                        <c:v>175.16106870253753</c:v>
                      </c:pt>
                      <c:pt idx="6">
                        <c:v>183.17712288779649</c:v>
                      </c:pt>
                      <c:pt idx="7">
                        <c:v>176.70738615418711</c:v>
                      </c:pt>
                      <c:pt idx="8">
                        <c:v>178.57998200995442</c:v>
                      </c:pt>
                      <c:pt idx="9">
                        <c:v>188.48675862898725</c:v>
                      </c:pt>
                      <c:pt idx="10">
                        <c:v>203.64601209464436</c:v>
                      </c:pt>
                      <c:pt idx="11">
                        <c:v>217.82365118740148</c:v>
                      </c:pt>
                      <c:pt idx="12">
                        <c:v>216.80578365848839</c:v>
                      </c:pt>
                      <c:pt idx="13">
                        <c:v>241.60243015869077</c:v>
                      </c:pt>
                      <c:pt idx="14">
                        <c:v>242.77010097124545</c:v>
                      </c:pt>
                      <c:pt idx="15">
                        <c:v>227.5020880375491</c:v>
                      </c:pt>
                      <c:pt idx="16">
                        <c:v>194.93032711233016</c:v>
                      </c:pt>
                      <c:pt idx="17">
                        <c:v>159.30496360037196</c:v>
                      </c:pt>
                      <c:pt idx="18">
                        <c:v>160.50720440145935</c:v>
                      </c:pt>
                      <c:pt idx="19">
                        <c:v>152.43340414721999</c:v>
                      </c:pt>
                      <c:pt idx="20">
                        <c:v>153.58955163026383</c:v>
                      </c:pt>
                      <c:pt idx="21">
                        <c:v>144.61311714222029</c:v>
                      </c:pt>
                      <c:pt idx="22">
                        <c:v>141.76693448667714</c:v>
                      </c:pt>
                      <c:pt idx="23">
                        <c:v>158.44460815265697</c:v>
                      </c:pt>
                      <c:pt idx="24">
                        <c:v>158.44460815265697</c:v>
                      </c:pt>
                      <c:pt idx="25">
                        <c:v>162.64375563098955</c:v>
                      </c:pt>
                      <c:pt idx="26">
                        <c:v>186.31974537474116</c:v>
                      </c:pt>
                      <c:pt idx="27">
                        <c:v>221.31903456115663</c:v>
                      </c:pt>
                      <c:pt idx="28">
                        <c:v>255.2889328891481</c:v>
                      </c:pt>
                      <c:pt idx="29">
                        <c:v>275.87675005762776</c:v>
                      </c:pt>
                      <c:pt idx="30">
                        <c:v>269.70040490708391</c:v>
                      </c:pt>
                      <c:pt idx="31">
                        <c:v>283.08248606659572</c:v>
                      </c:pt>
                      <c:pt idx="32">
                        <c:v>308.81725752719535</c:v>
                      </c:pt>
                      <c:pt idx="33">
                        <c:v>343.81654671361076</c:v>
                      </c:pt>
                      <c:pt idx="34">
                        <c:v>375.7276633247543</c:v>
                      </c:pt>
                      <c:pt idx="35">
                        <c:v>360.28680044839456</c:v>
                      </c:pt>
                      <c:pt idx="36">
                        <c:v>360.28680044839456</c:v>
                      </c:pt>
                      <c:pt idx="37">
                        <c:v>333.07732746610446</c:v>
                      </c:pt>
                      <c:pt idx="38">
                        <c:v>318.08957106041197</c:v>
                      </c:pt>
                      <c:pt idx="39">
                        <c:v>308.17018471214527</c:v>
                      </c:pt>
                      <c:pt idx="40">
                        <c:v>311.31854258461397</c:v>
                      </c:pt>
                      <c:pt idx="41">
                        <c:v>315.81062825428313</c:v>
                      </c:pt>
                      <c:pt idx="42">
                        <c:v>344.64136809755541</c:v>
                      </c:pt>
                      <c:pt idx="43">
                        <c:v>367.21717855558973</c:v>
                      </c:pt>
                      <c:pt idx="44">
                        <c:v>352.20322740499921</c:v>
                      </c:pt>
                      <c:pt idx="45">
                        <c:v>337.85194068426028</c:v>
                      </c:pt>
                      <c:pt idx="46">
                        <c:v>311.48849534610787</c:v>
                      </c:pt>
                      <c:pt idx="47">
                        <c:v>326.03873689593451</c:v>
                      </c:pt>
                      <c:pt idx="48">
                        <c:v>326.03873689593451</c:v>
                      </c:pt>
                      <c:pt idx="49">
                        <c:v>342.08987471234974</c:v>
                      </c:pt>
                      <c:pt idx="50">
                        <c:v>350.11544362055736</c:v>
                      </c:pt>
                      <c:pt idx="51">
                        <c:v>354.12822807466119</c:v>
                      </c:pt>
                      <c:pt idx="52">
                        <c:v>360.14740475581686</c:v>
                      </c:pt>
                      <c:pt idx="53">
                        <c:v>401.27844541038098</c:v>
                      </c:pt>
                      <c:pt idx="54">
                        <c:v>390.2432881615955</c:v>
                      </c:pt>
                      <c:pt idx="55">
                        <c:v>403.28483763743293</c:v>
                      </c:pt>
                      <c:pt idx="56">
                        <c:v>433.38072104321145</c:v>
                      </c:pt>
                      <c:pt idx="57">
                        <c:v>418.33277934032219</c:v>
                      </c:pt>
                      <c:pt idx="58">
                        <c:v>463.47660444898997</c:v>
                      </c:pt>
                      <c:pt idx="59">
                        <c:v>479.52774226540532</c:v>
                      </c:pt>
                      <c:pt idx="60">
                        <c:v>488.59943339055769</c:v>
                      </c:pt>
                      <c:pt idx="61">
                        <c:v>475.65327525565101</c:v>
                      </c:pt>
                      <c:pt idx="62">
                        <c:v>494.94771019792421</c:v>
                      </c:pt>
                      <c:pt idx="63">
                        <c:v>509.1975471702886</c:v>
                      </c:pt>
                      <c:pt idx="64">
                        <c:v>556.77702554019652</c:v>
                      </c:pt>
                      <c:pt idx="65">
                        <c:v>571.20333649328256</c:v>
                      </c:pt>
                      <c:pt idx="66">
                        <c:v>576.37671277344793</c:v>
                      </c:pt>
                      <c:pt idx="67">
                        <c:v>559.50362239127503</c:v>
                      </c:pt>
                      <c:pt idx="68">
                        <c:v>553.70861536130644</c:v>
                      </c:pt>
                      <c:pt idx="69">
                        <c:v>590.10031033693974</c:v>
                      </c:pt>
                      <c:pt idx="70">
                        <c:v>575.30992525456327</c:v>
                      </c:pt>
                      <c:pt idx="71">
                        <c:v>570.50857520402747</c:v>
                      </c:pt>
                      <c:pt idx="72">
                        <c:v>562.44894734313243</c:v>
                      </c:pt>
                      <c:pt idx="73">
                        <c:v>602.00136632286012</c:v>
                      </c:pt>
                      <c:pt idx="74">
                        <c:v>612.32278056598591</c:v>
                      </c:pt>
                      <c:pt idx="75">
                        <c:v>643.82666800333436</c:v>
                      </c:pt>
                      <c:pt idx="76">
                        <c:v>590.02031594730056</c:v>
                      </c:pt>
                      <c:pt idx="77">
                        <c:v>534.10654974840622</c:v>
                      </c:pt>
                      <c:pt idx="78">
                        <c:v>514.23557175658766</c:v>
                      </c:pt>
                      <c:pt idx="79">
                        <c:v>506.83723620346404</c:v>
                      </c:pt>
                      <c:pt idx="80">
                        <c:v>517.28394349427595</c:v>
                      </c:pt>
                      <c:pt idx="81">
                        <c:v>510.44791105474923</c:v>
                      </c:pt>
                      <c:pt idx="82">
                        <c:v>498.60854742205487</c:v>
                      </c:pt>
                      <c:pt idx="83">
                        <c:v>500.03185654766571</c:v>
                      </c:pt>
                      <c:pt idx="84" formatCode="General">
                        <c:v>501</c:v>
                      </c:pt>
                      <c:pt idx="85" formatCode="General">
                        <c:v>484</c:v>
                      </c:pt>
                      <c:pt idx="86" formatCode="General">
                        <c:v>490</c:v>
                      </c:pt>
                      <c:pt idx="87" formatCode="General">
                        <c:v>470</c:v>
                      </c:pt>
                      <c:pt idx="88" formatCode="General">
                        <c:v>484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E-CE1C-439E-A671-94FE7D6DBDE5}"/>
                  </c:ext>
                </c:extLst>
              </c15:ser>
            </c15:filteredBarSeries>
            <c15:filteredBarSeries>
              <c15:ser>
                <c:idx val="24"/>
                <c:order val="24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'acumulado 12 meses'!$A$26</c15:sqref>
                        </c15:formulaRef>
                      </c:ext>
                    </c:extLst>
                    <c:strCache>
                      <c:ptCount val="1"/>
                      <c:pt idx="0">
                        <c:v>Tucumán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meses'!$O$1:$CY$1</c15:sqref>
                        </c15:formulaRef>
                      </c:ext>
                    </c:extLst>
                    <c:numCache>
                      <c:formatCode>mmm\-yy</c:formatCode>
                      <c:ptCount val="89"/>
                      <c:pt idx="0">
                        <c:v>43466</c:v>
                      </c:pt>
                      <c:pt idx="1">
                        <c:v>43497</c:v>
                      </c:pt>
                      <c:pt idx="2">
                        <c:v>43525</c:v>
                      </c:pt>
                      <c:pt idx="3">
                        <c:v>43556</c:v>
                      </c:pt>
                      <c:pt idx="4">
                        <c:v>43586</c:v>
                      </c:pt>
                      <c:pt idx="5">
                        <c:v>43617</c:v>
                      </c:pt>
                      <c:pt idx="6">
                        <c:v>43647</c:v>
                      </c:pt>
                      <c:pt idx="7">
                        <c:v>43678</c:v>
                      </c:pt>
                      <c:pt idx="8">
                        <c:v>43709</c:v>
                      </c:pt>
                      <c:pt idx="9">
                        <c:v>43739</c:v>
                      </c:pt>
                      <c:pt idx="10">
                        <c:v>43770</c:v>
                      </c:pt>
                      <c:pt idx="11">
                        <c:v>43800</c:v>
                      </c:pt>
                      <c:pt idx="12">
                        <c:v>43831</c:v>
                      </c:pt>
                      <c:pt idx="13">
                        <c:v>43862</c:v>
                      </c:pt>
                      <c:pt idx="14">
                        <c:v>43891</c:v>
                      </c:pt>
                      <c:pt idx="15">
                        <c:v>43922</c:v>
                      </c:pt>
                      <c:pt idx="16">
                        <c:v>43952</c:v>
                      </c:pt>
                      <c:pt idx="17">
                        <c:v>43983</c:v>
                      </c:pt>
                      <c:pt idx="18">
                        <c:v>44013</c:v>
                      </c:pt>
                      <c:pt idx="19">
                        <c:v>44044</c:v>
                      </c:pt>
                      <c:pt idx="20">
                        <c:v>44075</c:v>
                      </c:pt>
                      <c:pt idx="21">
                        <c:v>44105</c:v>
                      </c:pt>
                      <c:pt idx="22">
                        <c:v>44136</c:v>
                      </c:pt>
                      <c:pt idx="23">
                        <c:v>44166</c:v>
                      </c:pt>
                      <c:pt idx="24">
                        <c:v>44197</c:v>
                      </c:pt>
                      <c:pt idx="25">
                        <c:v>44228</c:v>
                      </c:pt>
                      <c:pt idx="26">
                        <c:v>44256</c:v>
                      </c:pt>
                      <c:pt idx="27">
                        <c:v>44287</c:v>
                      </c:pt>
                      <c:pt idx="28">
                        <c:v>44317</c:v>
                      </c:pt>
                      <c:pt idx="29">
                        <c:v>44348</c:v>
                      </c:pt>
                      <c:pt idx="30">
                        <c:v>44378</c:v>
                      </c:pt>
                      <c:pt idx="31">
                        <c:v>44409</c:v>
                      </c:pt>
                      <c:pt idx="32">
                        <c:v>44440</c:v>
                      </c:pt>
                      <c:pt idx="33">
                        <c:v>44470</c:v>
                      </c:pt>
                      <c:pt idx="34">
                        <c:v>44501</c:v>
                      </c:pt>
                      <c:pt idx="35">
                        <c:v>44531</c:v>
                      </c:pt>
                      <c:pt idx="36">
                        <c:v>44562</c:v>
                      </c:pt>
                      <c:pt idx="37">
                        <c:v>44593</c:v>
                      </c:pt>
                      <c:pt idx="38">
                        <c:v>44621</c:v>
                      </c:pt>
                      <c:pt idx="39">
                        <c:v>44652</c:v>
                      </c:pt>
                      <c:pt idx="40">
                        <c:v>44682</c:v>
                      </c:pt>
                      <c:pt idx="41">
                        <c:v>44713</c:v>
                      </c:pt>
                      <c:pt idx="42">
                        <c:v>44743</c:v>
                      </c:pt>
                      <c:pt idx="43">
                        <c:v>44774</c:v>
                      </c:pt>
                      <c:pt idx="44">
                        <c:v>44805</c:v>
                      </c:pt>
                      <c:pt idx="45">
                        <c:v>44835</c:v>
                      </c:pt>
                      <c:pt idx="46">
                        <c:v>44866</c:v>
                      </c:pt>
                      <c:pt idx="47">
                        <c:v>44896</c:v>
                      </c:pt>
                      <c:pt idx="48">
                        <c:v>44927</c:v>
                      </c:pt>
                      <c:pt idx="49">
                        <c:v>44958</c:v>
                      </c:pt>
                      <c:pt idx="50">
                        <c:v>44986</c:v>
                      </c:pt>
                      <c:pt idx="51">
                        <c:v>45017</c:v>
                      </c:pt>
                      <c:pt idx="52">
                        <c:v>45047</c:v>
                      </c:pt>
                      <c:pt idx="53">
                        <c:v>45078</c:v>
                      </c:pt>
                      <c:pt idx="54">
                        <c:v>45108</c:v>
                      </c:pt>
                      <c:pt idx="55">
                        <c:v>45139</c:v>
                      </c:pt>
                      <c:pt idx="56">
                        <c:v>45170</c:v>
                      </c:pt>
                      <c:pt idx="57">
                        <c:v>45200</c:v>
                      </c:pt>
                      <c:pt idx="58">
                        <c:v>45231</c:v>
                      </c:pt>
                      <c:pt idx="59">
                        <c:v>45261</c:v>
                      </c:pt>
                      <c:pt idx="60">
                        <c:v>45292</c:v>
                      </c:pt>
                      <c:pt idx="61">
                        <c:v>45323</c:v>
                      </c:pt>
                      <c:pt idx="62">
                        <c:v>45352</c:v>
                      </c:pt>
                      <c:pt idx="63">
                        <c:v>45383</c:v>
                      </c:pt>
                      <c:pt idx="64">
                        <c:v>45413</c:v>
                      </c:pt>
                      <c:pt idx="65">
                        <c:v>45444</c:v>
                      </c:pt>
                      <c:pt idx="66">
                        <c:v>45474</c:v>
                      </c:pt>
                      <c:pt idx="67">
                        <c:v>45505</c:v>
                      </c:pt>
                      <c:pt idx="68">
                        <c:v>45536</c:v>
                      </c:pt>
                      <c:pt idx="69">
                        <c:v>45566</c:v>
                      </c:pt>
                      <c:pt idx="70">
                        <c:v>45597</c:v>
                      </c:pt>
                      <c:pt idx="71">
                        <c:v>45627</c:v>
                      </c:pt>
                      <c:pt idx="72">
                        <c:v>45658</c:v>
                      </c:pt>
                      <c:pt idx="73">
                        <c:v>45689</c:v>
                      </c:pt>
                      <c:pt idx="74">
                        <c:v>45717</c:v>
                      </c:pt>
                      <c:pt idx="75">
                        <c:v>45748</c:v>
                      </c:pt>
                      <c:pt idx="76">
                        <c:v>45778</c:v>
                      </c:pt>
                      <c:pt idx="77">
                        <c:v>45809</c:v>
                      </c:pt>
                      <c:pt idx="78">
                        <c:v>45839</c:v>
                      </c:pt>
                      <c:pt idx="79">
                        <c:v>45870</c:v>
                      </c:pt>
                      <c:pt idx="80">
                        <c:v>45901</c:v>
                      </c:pt>
                      <c:pt idx="81">
                        <c:v>45931</c:v>
                      </c:pt>
                      <c:pt idx="82">
                        <c:v>45962</c:v>
                      </c:pt>
                      <c:pt idx="83">
                        <c:v>45992</c:v>
                      </c:pt>
                      <c:pt idx="84">
                        <c:v>46023</c:v>
                      </c:pt>
                      <c:pt idx="85">
                        <c:v>46054</c:v>
                      </c:pt>
                      <c:pt idx="86">
                        <c:v>46082</c:v>
                      </c:pt>
                      <c:pt idx="87">
                        <c:v>46113</c:v>
                      </c:pt>
                      <c:pt idx="88">
                        <c:v>46143</c:v>
                      </c:pt>
                    </c:numCache>
                  </c:num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'acumulado 12 meses'!$O$26:$CY$26</c15:sqref>
                        </c15:formulaRef>
                      </c:ext>
                    </c:extLst>
                    <c:numCache>
                      <c:formatCode>#,##0</c:formatCode>
                      <c:ptCount val="89"/>
                      <c:pt idx="0">
                        <c:v>280.66377008518737</c:v>
                      </c:pt>
                      <c:pt idx="1">
                        <c:v>273.23054555668455</c:v>
                      </c:pt>
                      <c:pt idx="2">
                        <c:v>262.63495897340323</c:v>
                      </c:pt>
                      <c:pt idx="3">
                        <c:v>250.98525170519571</c:v>
                      </c:pt>
                      <c:pt idx="4">
                        <c:v>237.17292333311622</c:v>
                      </c:pt>
                      <c:pt idx="5">
                        <c:v>214.19978720081895</c:v>
                      </c:pt>
                      <c:pt idx="6">
                        <c:v>207.74817704521615</c:v>
                      </c:pt>
                      <c:pt idx="7">
                        <c:v>219.60005583204241</c:v>
                      </c:pt>
                      <c:pt idx="8">
                        <c:v>214.03942715930691</c:v>
                      </c:pt>
                      <c:pt idx="9">
                        <c:v>216.7486247639219</c:v>
                      </c:pt>
                      <c:pt idx="10">
                        <c:v>224.61966632512855</c:v>
                      </c:pt>
                      <c:pt idx="11">
                        <c:v>201.53777072479204</c:v>
                      </c:pt>
                      <c:pt idx="12">
                        <c:v>197.47573204007011</c:v>
                      </c:pt>
                      <c:pt idx="13">
                        <c:v>199.62464426906189</c:v>
                      </c:pt>
                      <c:pt idx="14">
                        <c:v>199.77444755270349</c:v>
                      </c:pt>
                      <c:pt idx="15">
                        <c:v>185.52430214792022</c:v>
                      </c:pt>
                      <c:pt idx="16">
                        <c:v>167.21420995699552</c:v>
                      </c:pt>
                      <c:pt idx="17">
                        <c:v>170.41761582737638</c:v>
                      </c:pt>
                      <c:pt idx="18">
                        <c:v>179.83193683683385</c:v>
                      </c:pt>
                      <c:pt idx="19">
                        <c:v>171.9655565137906</c:v>
                      </c:pt>
                      <c:pt idx="20">
                        <c:v>166.03120128297545</c:v>
                      </c:pt>
                      <c:pt idx="21">
                        <c:v>163.19654195694312</c:v>
                      </c:pt>
                      <c:pt idx="22">
                        <c:v>163.46157853569366</c:v>
                      </c:pt>
                      <c:pt idx="23">
                        <c:v>164.67534266629195</c:v>
                      </c:pt>
                      <c:pt idx="24">
                        <c:v>163.64804370644839</c:v>
                      </c:pt>
                      <c:pt idx="25">
                        <c:v>188.37852709158915</c:v>
                      </c:pt>
                      <c:pt idx="26">
                        <c:v>216.17208026903677</c:v>
                      </c:pt>
                      <c:pt idx="27">
                        <c:v>238.81867915436442</c:v>
                      </c:pt>
                      <c:pt idx="28">
                        <c:v>256.31832374757215</c:v>
                      </c:pt>
                      <c:pt idx="29">
                        <c:v>267.64162319023598</c:v>
                      </c:pt>
                      <c:pt idx="30">
                        <c:v>264.55345061496405</c:v>
                      </c:pt>
                      <c:pt idx="31">
                        <c:v>281.02370434974773</c:v>
                      </c:pt>
                      <c:pt idx="32">
                        <c:v>300.58213065980345</c:v>
                      </c:pt>
                      <c:pt idx="33">
                        <c:v>303.67030323507544</c:v>
                      </c:pt>
                      <c:pt idx="34">
                        <c:v>308.81725752719535</c:v>
                      </c:pt>
                      <c:pt idx="35">
                        <c:v>314.99360267773926</c:v>
                      </c:pt>
                      <c:pt idx="36">
                        <c:v>314.99360267773926</c:v>
                      </c:pt>
                      <c:pt idx="37">
                        <c:v>299.00265015852074</c:v>
                      </c:pt>
                      <c:pt idx="38">
                        <c:v>279.89733031913238</c:v>
                      </c:pt>
                      <c:pt idx="39">
                        <c:v>281.32743815842753</c:v>
                      </c:pt>
                      <c:pt idx="40">
                        <c:v>277.84634440968512</c:v>
                      </c:pt>
                      <c:pt idx="41">
                        <c:v>275.2112783050805</c:v>
                      </c:pt>
                      <c:pt idx="42">
                        <c:v>267.69120535733623</c:v>
                      </c:pt>
                      <c:pt idx="43">
                        <c:v>245.57629717736992</c:v>
                      </c:pt>
                      <c:pt idx="44">
                        <c:v>244.68567585083684</c:v>
                      </c:pt>
                      <c:pt idx="45">
                        <c:v>246.11578369013202</c:v>
                      </c:pt>
                      <c:pt idx="46">
                        <c:v>233.3439774706757</c:v>
                      </c:pt>
                      <c:pt idx="47">
                        <c:v>229.73190999744307</c:v>
                      </c:pt>
                      <c:pt idx="48">
                        <c:v>229.73190999744307</c:v>
                      </c:pt>
                      <c:pt idx="49">
                        <c:v>236.75428279212474</c:v>
                      </c:pt>
                      <c:pt idx="50">
                        <c:v>239.7638711327026</c:v>
                      </c:pt>
                      <c:pt idx="51">
                        <c:v>257.82140117616973</c:v>
                      </c:pt>
                      <c:pt idx="52">
                        <c:v>284.90769624137045</c:v>
                      </c:pt>
                      <c:pt idx="53">
                        <c:v>303.9684223983636</c:v>
                      </c:pt>
                      <c:pt idx="54">
                        <c:v>318.01316798772689</c:v>
                      </c:pt>
                      <c:pt idx="55">
                        <c:v>349.11224750703138</c:v>
                      </c:pt>
                      <c:pt idx="56">
                        <c:v>354.12822807466125</c:v>
                      </c:pt>
                      <c:pt idx="57">
                        <c:v>370.17936589107643</c:v>
                      </c:pt>
                      <c:pt idx="58">
                        <c:v>390.2432881615955</c:v>
                      </c:pt>
                      <c:pt idx="59">
                        <c:v>388.23689593454361</c:v>
                      </c:pt>
                      <c:pt idx="60">
                        <c:v>388.23689593454361</c:v>
                      </c:pt>
                      <c:pt idx="61">
                        <c:v>391.39434085356402</c:v>
                      </c:pt>
                      <c:pt idx="62">
                        <c:v>401.59323683545222</c:v>
                      </c:pt>
                      <c:pt idx="63">
                        <c:v>381.63424503995691</c:v>
                      </c:pt>
                      <c:pt idx="64">
                        <c:v>361.67525324446166</c:v>
                      </c:pt>
                      <c:pt idx="65">
                        <c:v>338.68759484020239</c:v>
                      </c:pt>
                      <c:pt idx="66">
                        <c:v>331.75584381940484</c:v>
                      </c:pt>
                      <c:pt idx="67">
                        <c:v>312.84297424085429</c:v>
                      </c:pt>
                      <c:pt idx="68">
                        <c:v>299.92543350822677</c:v>
                      </c:pt>
                      <c:pt idx="69">
                        <c:v>290.03655938436333</c:v>
                      </c:pt>
                      <c:pt idx="70">
                        <c:v>275.08877858945129</c:v>
                      </c:pt>
                      <c:pt idx="71">
                        <c:v>281.22242487972386</c:v>
                      </c:pt>
                      <c:pt idx="72">
                        <c:v>281.22242487972386</c:v>
                      </c:pt>
                      <c:pt idx="73">
                        <c:v>271.22881733137888</c:v>
                      </c:pt>
                      <c:pt idx="74">
                        <c:v>261.25160011777302</c:v>
                      </c:pt>
                      <c:pt idx="75">
                        <c:v>275.98691434066814</c:v>
                      </c:pt>
                      <c:pt idx="76">
                        <c:v>282.51988207567666</c:v>
                      </c:pt>
                      <c:pt idx="77">
                        <c:v>300.43158685210796</c:v>
                      </c:pt>
                      <c:pt idx="78">
                        <c:v>321.45590732245086</c:v>
                      </c:pt>
                      <c:pt idx="79">
                        <c:v>339.65594771851318</c:v>
                      </c:pt>
                      <c:pt idx="80">
                        <c:v>367.13985613865316</c:v>
                      </c:pt>
                      <c:pt idx="81">
                        <c:v>386.46182367380902</c:v>
                      </c:pt>
                      <c:pt idx="82">
                        <c:v>409.96292667650528</c:v>
                      </c:pt>
                      <c:pt idx="83">
                        <c:v>425.27635168836918</c:v>
                      </c:pt>
                      <c:pt idx="84" formatCode="General">
                        <c:v>429</c:v>
                      </c:pt>
                      <c:pt idx="85" formatCode="General">
                        <c:v>457</c:v>
                      </c:pt>
                      <c:pt idx="86" formatCode="General">
                        <c:v>467</c:v>
                      </c:pt>
                      <c:pt idx="87" formatCode="General">
                        <c:v>486</c:v>
                      </c:pt>
                      <c:pt idx="88" formatCode="General">
                        <c:v>514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F-CE1C-439E-A671-94FE7D6DBDE5}"/>
                  </c:ext>
                </c:extLst>
              </c15:ser>
            </c15:filteredBarSeries>
          </c:ext>
        </c:extLst>
      </c:barChart>
      <c:dateAx>
        <c:axId val="2085493599"/>
        <c:scaling>
          <c:orientation val="minMax"/>
          <c:max val="46143"/>
          <c:min val="43497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085498879"/>
        <c:crosses val="autoZero"/>
        <c:auto val="1"/>
        <c:lblOffset val="100"/>
        <c:baseTimeUnit val="months"/>
        <c:majorUnit val="6"/>
        <c:majorTimeUnit val="months"/>
      </c:dateAx>
      <c:valAx>
        <c:axId val="2085498879"/>
        <c:scaling>
          <c:orientation val="minMax"/>
          <c:max val="140000"/>
        </c:scaling>
        <c:delete val="1"/>
        <c:axPos val="l"/>
        <c:numFmt formatCode="#,##0" sourceLinked="1"/>
        <c:majorTickMark val="none"/>
        <c:minorTickMark val="none"/>
        <c:tickLblPos val="nextTo"/>
        <c:crossAx val="20854935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507813946360859E-2"/>
          <c:y val="0.1376388956756576"/>
          <c:w val="0.96156693678358807"/>
          <c:h val="0.777197630873051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Datos!$F$1</c:f>
              <c:strCache>
                <c:ptCount val="1"/>
                <c:pt idx="0">
                  <c:v>Cantidad de juicios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>
              <a:innerShdw blurRad="419100">
                <a:schemeClr val="tx1">
                  <a:alpha val="0"/>
                </a:schemeClr>
              </a:inn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376092"/>
              </a:solidFill>
              <a:ln>
                <a:noFill/>
              </a:ln>
              <a:effectLst>
                <a:innerShdw blurRad="419100">
                  <a:schemeClr val="tx1">
                    <a:alpha val="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9AD2-48D1-A8B3-EC7D8B7385FD}"/>
              </c:ext>
            </c:extLst>
          </c:dPt>
          <c:dPt>
            <c:idx val="1"/>
            <c:invertIfNegative val="0"/>
            <c:bubble3D val="0"/>
            <c:spPr>
              <a:solidFill>
                <a:srgbClr val="E46C0A"/>
              </a:solidFill>
              <a:ln>
                <a:noFill/>
              </a:ln>
              <a:effectLst>
                <a:innerShdw blurRad="419100">
                  <a:schemeClr val="tx1">
                    <a:alpha val="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9AD2-48D1-A8B3-EC7D8B7385FD}"/>
              </c:ext>
            </c:extLst>
          </c:dPt>
          <c:dPt>
            <c:idx val="2"/>
            <c:invertIfNegative val="0"/>
            <c:bubble3D val="0"/>
            <c:spPr>
              <a:solidFill>
                <a:srgbClr val="D02D43"/>
              </a:solidFill>
              <a:ln>
                <a:noFill/>
              </a:ln>
              <a:effectLst>
                <a:innerShdw blurRad="419100">
                  <a:schemeClr val="tx1">
                    <a:alpha val="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9AD2-48D1-A8B3-EC7D8B7385FD}"/>
              </c:ext>
            </c:extLst>
          </c:dPt>
          <c:dPt>
            <c:idx val="3"/>
            <c:invertIfNegative val="0"/>
            <c:bubble3D val="0"/>
            <c:spPr>
              <a:solidFill>
                <a:srgbClr val="6F91CB"/>
              </a:solidFill>
              <a:ln>
                <a:noFill/>
              </a:ln>
              <a:effectLst>
                <a:innerShdw blurRad="419100">
                  <a:schemeClr val="tx1">
                    <a:alpha val="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7-9AD2-48D1-A8B3-EC7D8B7385FD}"/>
              </c:ext>
            </c:extLst>
          </c:dPt>
          <c:dPt>
            <c:idx val="4"/>
            <c:invertIfNegative val="0"/>
            <c:bubble3D val="0"/>
            <c:spPr>
              <a:solidFill>
                <a:srgbClr val="EDA33A"/>
              </a:solidFill>
              <a:ln>
                <a:noFill/>
              </a:ln>
              <a:effectLst>
                <a:innerShdw blurRad="419100">
                  <a:schemeClr val="tx1">
                    <a:alpha val="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9-9AD2-48D1-A8B3-EC7D8B7385FD}"/>
              </c:ext>
            </c:extLst>
          </c:dPt>
          <c:dLbls>
            <c:dLbl>
              <c:idx val="0"/>
              <c:layout>
                <c:manualLayout>
                  <c:x val="0"/>
                  <c:y val="0.102196102460135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4000" b="1" i="0" u="none" strike="noStrike" kern="1200" spc="0" baseline="0">
                      <a:solidFill>
                        <a:schemeClr val="bg1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D2-48D1-A8B3-EC7D8B7385FD}"/>
                </c:ext>
              </c:extLst>
            </c:dLbl>
            <c:dLbl>
              <c:idx val="1"/>
              <c:layout>
                <c:manualLayout>
                  <c:x val="0"/>
                  <c:y val="9.034727898649642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4000" b="1" i="0" u="none" strike="noStrike" kern="1200" spc="0" baseline="0">
                      <a:solidFill>
                        <a:schemeClr val="bg1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AD2-48D1-A8B3-EC7D8B7385FD}"/>
                </c:ext>
              </c:extLst>
            </c:dLbl>
            <c:dLbl>
              <c:idx val="2"/>
              <c:layout>
                <c:manualLayout>
                  <c:x val="0"/>
                  <c:y val="8.88661760522914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4000" b="1" i="0" u="none" strike="noStrike" kern="1200" spc="0" baseline="0">
                      <a:solidFill>
                        <a:schemeClr val="bg1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AD2-48D1-A8B3-EC7D8B7385FD}"/>
                </c:ext>
              </c:extLst>
            </c:dLbl>
            <c:dLbl>
              <c:idx val="3"/>
              <c:layout>
                <c:manualLayout>
                  <c:x val="-1.0440184697170839E-16"/>
                  <c:y val="8.886617605229134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4000" b="1" i="0" u="none" strike="noStrike" kern="1200" spc="0" baseline="0">
                      <a:solidFill>
                        <a:schemeClr val="bg1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AD2-48D1-A8B3-EC7D8B7385FD}"/>
                </c:ext>
              </c:extLst>
            </c:dLbl>
            <c:dLbl>
              <c:idx val="4"/>
              <c:layout>
                <c:manualLayout>
                  <c:x val="-1.0440184697170839E-16"/>
                  <c:y val="8.1460661381267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4000" b="1" i="0" u="none" strike="noStrike" kern="1200" spc="0" baseline="0">
                      <a:solidFill>
                        <a:schemeClr val="bg1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AD2-48D1-A8B3-EC7D8B7385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3200" b="0" i="0" u="none" strike="noStrike" kern="1200" spc="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Barlow" panose="00000500000000000000" pitchFamily="50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Datos!$E$2:$E$6</c:f>
              <c:strCache>
                <c:ptCount val="5"/>
                <c:pt idx="0">
                  <c:v>PBA</c:v>
                </c:pt>
                <c:pt idx="1">
                  <c:v>CABA</c:v>
                </c:pt>
                <c:pt idx="2">
                  <c:v>Santa Fe</c:v>
                </c:pt>
                <c:pt idx="3">
                  <c:v>Córdoba</c:v>
                </c:pt>
                <c:pt idx="4">
                  <c:v>Mendoza</c:v>
                </c:pt>
              </c:strCache>
              <c:extLst/>
            </c:strRef>
          </c:cat>
          <c:val>
            <c:numRef>
              <c:f>Datos!$F$2:$F$6</c:f>
              <c:numCache>
                <c:formatCode>#,##0</c:formatCode>
                <c:ptCount val="5"/>
                <c:pt idx="0">
                  <c:v>52314</c:v>
                </c:pt>
                <c:pt idx="1">
                  <c:v>25325</c:v>
                </c:pt>
                <c:pt idx="2">
                  <c:v>19787</c:v>
                </c:pt>
                <c:pt idx="3">
                  <c:v>8414</c:v>
                </c:pt>
                <c:pt idx="4">
                  <c:v>9335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A-9AD2-48D1-A8B3-EC7D8B7385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7"/>
        <c:overlap val="62"/>
        <c:axId val="194449792"/>
        <c:axId val="194451328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Datos!$G$1</c15:sqref>
                        </c15:formulaRef>
                      </c:ext>
                    </c:extLst>
                    <c:strCache>
                      <c:ptCount val="1"/>
                      <c:pt idx="0">
                        <c:v>Variación anual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Datos!$E$2:$E$6</c15:sqref>
                        </c15:formulaRef>
                      </c:ext>
                    </c:extLst>
                    <c:strCache>
                      <c:ptCount val="5"/>
                      <c:pt idx="0">
                        <c:v>PBA</c:v>
                      </c:pt>
                      <c:pt idx="1">
                        <c:v>CABA</c:v>
                      </c:pt>
                      <c:pt idx="2">
                        <c:v>Santa Fe</c:v>
                      </c:pt>
                      <c:pt idx="3">
                        <c:v>Córdoba</c:v>
                      </c:pt>
                      <c:pt idx="4">
                        <c:v>Mendoza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Datos!$G$2:$G$6</c15:sqref>
                        </c15:formulaRef>
                      </c:ext>
                    </c:extLst>
                    <c:numCache>
                      <c:formatCode>0.0%</c:formatCode>
                      <c:ptCount val="5"/>
                      <c:pt idx="0">
                        <c:v>4.7740297719945035E-2</c:v>
                      </c:pt>
                      <c:pt idx="1">
                        <c:v>-1.9661666927548449E-2</c:v>
                      </c:pt>
                      <c:pt idx="2">
                        <c:v>0.21537221770703319</c:v>
                      </c:pt>
                      <c:pt idx="3">
                        <c:v>4.2131677445281346E-2</c:v>
                      </c:pt>
                      <c:pt idx="4">
                        <c:v>0.18383862416069063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1-9AD2-48D1-A8B3-EC7D8B7385FD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2"/>
          <c:order val="2"/>
          <c:tx>
            <c:strRef>
              <c:f>Datos!$H$1</c:f>
              <c:strCache>
                <c:ptCount val="1"/>
                <c:pt idx="0">
                  <c:v>Participación sobre Total País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24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Pt>
            <c:idx val="0"/>
            <c:marker>
              <c:spPr>
                <a:solidFill>
                  <a:srgbClr val="376092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9AD2-48D1-A8B3-EC7D8B7385FD}"/>
              </c:ext>
            </c:extLst>
          </c:dPt>
          <c:dPt>
            <c:idx val="1"/>
            <c:marker>
              <c:spPr>
                <a:solidFill>
                  <a:srgbClr val="CC66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9AD2-48D1-A8B3-EC7D8B7385FD}"/>
              </c:ext>
            </c:extLst>
          </c:dPt>
          <c:dPt>
            <c:idx val="2"/>
            <c:marker>
              <c:spPr>
                <a:solidFill>
                  <a:srgbClr val="9E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9AD2-48D1-A8B3-EC7D8B7385FD}"/>
              </c:ext>
            </c:extLst>
          </c:dPt>
          <c:dPt>
            <c:idx val="3"/>
            <c:marker>
              <c:spPr>
                <a:solidFill>
                  <a:schemeClr val="accent1">
                    <a:lumMod val="60000"/>
                    <a:lumOff val="40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E-9AD2-48D1-A8B3-EC7D8B7385FD}"/>
              </c:ext>
            </c:extLst>
          </c:dPt>
          <c:dPt>
            <c:idx val="4"/>
            <c:marker>
              <c:spPr>
                <a:solidFill>
                  <a:srgbClr val="EDA33A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F-9AD2-48D1-A8B3-EC7D8B7385FD}"/>
              </c:ext>
            </c:extLst>
          </c:dPt>
          <c:dLbls>
            <c:dLbl>
              <c:idx val="0"/>
              <c:layout>
                <c:manualLayout>
                  <c:x val="2.3490686931919549E-2"/>
                  <c:y val="-2.665985281568747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lang="en-US" sz="4000" b="0" i="0" u="none" strike="noStrike" kern="1200" spc="0" baseline="0">
                        <a:solidFill>
                          <a:schemeClr val="bg1"/>
                        </a:solidFill>
                        <a:latin typeface="Barlow" panose="00000500000000000000" pitchFamily="50" charset="0"/>
                        <a:ea typeface="+mn-ea"/>
                        <a:cs typeface="+mn-cs"/>
                      </a:defRPr>
                    </a:pPr>
                    <a:endParaRPr lang="en-US" b="1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9AD2-48D1-A8B3-EC7D8B7385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3200" b="0" i="0" u="none" strike="noStrike" kern="1200" spc="0" baseline="0">
                    <a:solidFill>
                      <a:schemeClr val="bg1"/>
                    </a:solidFill>
                    <a:latin typeface="Barlow" panose="00000500000000000000" pitchFamily="50" charset="0"/>
                    <a:ea typeface="+mn-ea"/>
                    <a:cs typeface="+mn-cs"/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Datos!$E$2:$E$6</c:f>
              <c:strCache>
                <c:ptCount val="5"/>
                <c:pt idx="0">
                  <c:v>PBA</c:v>
                </c:pt>
                <c:pt idx="1">
                  <c:v>CABA</c:v>
                </c:pt>
                <c:pt idx="2">
                  <c:v>Santa Fe</c:v>
                </c:pt>
                <c:pt idx="3">
                  <c:v>Córdoba</c:v>
                </c:pt>
                <c:pt idx="4">
                  <c:v>Mendoza</c:v>
                </c:pt>
              </c:strCache>
              <c:extLst/>
            </c:strRef>
          </c:cat>
          <c:val>
            <c:numRef>
              <c:f>Datos!$H$2:$H$6</c:f>
              <c:numCache>
                <c:formatCode>0.0%</c:formatCode>
                <c:ptCount val="5"/>
                <c:pt idx="0">
                  <c:v>0.39</c:v>
                </c:pt>
                <c:pt idx="1">
                  <c:v>0.19</c:v>
                </c:pt>
                <c:pt idx="2">
                  <c:v>0.15</c:v>
                </c:pt>
                <c:pt idx="3">
                  <c:v>0.06</c:v>
                </c:pt>
                <c:pt idx="4">
                  <c:v>7.0000000000000007E-2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10-9AD2-48D1-A8B3-EC7D8B7385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4466944"/>
        <c:axId val="194452864"/>
      </c:lineChart>
      <c:catAx>
        <c:axId val="194449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3000" b="1" i="0" u="none" strike="noStrike" kern="1200" spc="0" baseline="0">
                <a:solidFill>
                  <a:schemeClr val="tx1">
                    <a:lumMod val="95000"/>
                    <a:lumOff val="5000"/>
                  </a:schemeClr>
                </a:solidFill>
                <a:latin typeface="Barlow" panose="00000500000000000000" pitchFamily="2" charset="0"/>
                <a:ea typeface="+mn-ea"/>
                <a:cs typeface="+mn-cs"/>
              </a:defRPr>
            </a:pPr>
            <a:endParaRPr lang="es-AR"/>
          </a:p>
        </c:txPr>
        <c:crossAx val="194451328"/>
        <c:crosses val="autoZero"/>
        <c:auto val="1"/>
        <c:lblAlgn val="ctr"/>
        <c:lblOffset val="100"/>
        <c:noMultiLvlLbl val="0"/>
      </c:catAx>
      <c:valAx>
        <c:axId val="194451328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32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endParaRPr lang="es-AR"/>
          </a:p>
        </c:txPr>
        <c:crossAx val="194449792"/>
        <c:crosses val="autoZero"/>
        <c:crossBetween val="between"/>
      </c:valAx>
      <c:valAx>
        <c:axId val="194452864"/>
        <c:scaling>
          <c:orientation val="minMax"/>
          <c:max val="0.41000000000000003"/>
        </c:scaling>
        <c:delete val="0"/>
        <c:axPos val="r"/>
        <c:numFmt formatCode="0.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32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endParaRPr lang="es-AR"/>
          </a:p>
        </c:txPr>
        <c:crossAx val="194466944"/>
        <c:crosses val="max"/>
        <c:crossBetween val="between"/>
      </c:valAx>
      <c:catAx>
        <c:axId val="1944669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44528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6866226339130297"/>
          <c:y val="6.2489482128277291E-2"/>
          <c:w val="0.33049660916319179"/>
          <c:h val="0.143342945649328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800" b="0" i="0" u="none" strike="noStrike" kern="1200" spc="0" baseline="0">
              <a:solidFill>
                <a:schemeClr val="tx1">
                  <a:lumMod val="75000"/>
                  <a:lumOff val="25000"/>
                </a:schemeClr>
              </a:solidFill>
              <a:latin typeface="Barlow" panose="00000500000000000000" pitchFamily="50" charset="0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lang="en-US" sz="3200" b="1" i="0" u="none" strike="noStrike" kern="1200" spc="0" baseline="0">
          <a:solidFill>
            <a:prstClr val="black">
              <a:lumMod val="65000"/>
              <a:lumOff val="35000"/>
            </a:prstClr>
          </a:solidFill>
          <a:latin typeface="Barlow" panose="00000500000000000000" pitchFamily="50" charset="0"/>
          <a:ea typeface="+mn-ea"/>
          <a:cs typeface="+mn-cs"/>
        </a:defRPr>
      </a:pPr>
      <a:endParaRPr lang="es-AR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r>
              <a:rPr lang="es-E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50" charset="0"/>
              </a:rPr>
              <a:t>INDICADOR JUICIOS / CÁPITAS</a:t>
            </a:r>
          </a:p>
          <a:p>
            <a:pPr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50" charset="0"/>
              </a:defRPr>
            </a:pPr>
            <a:r>
              <a:rPr lang="es-ES" sz="3000" b="0" dirty="0">
                <a:solidFill>
                  <a:schemeClr val="bg1">
                    <a:lumMod val="50000"/>
                  </a:schemeClr>
                </a:solidFill>
                <a:latin typeface="Barlow" panose="00000500000000000000" pitchFamily="50" charset="0"/>
              </a:rPr>
              <a:t>(por cada 10 mil trabajadores cubiertos)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0" baseline="0">
              <a:solidFill>
                <a:schemeClr val="tx1">
                  <a:lumMod val="75000"/>
                  <a:lumOff val="25000"/>
                </a:schemeClr>
              </a:solidFill>
              <a:latin typeface="Barlow" panose="00000500000000000000" pitchFamily="50" charset="0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7.7360523185286594E-3"/>
          <c:y val="0.1510715229647423"/>
          <c:w val="0.98452789536294272"/>
          <c:h val="0.751341999850266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Total!$B$94</c:f>
              <c:strCache>
                <c:ptCount val="1"/>
                <c:pt idx="0">
                  <c:v>Manufacturas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innerShdw blurRad="419100">
                <a:prstClr val="black">
                  <a:alpha val="0"/>
                </a:prstClr>
              </a:innerShdw>
            </a:effectLst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99000">
                    <a:srgbClr val="AA2939"/>
                  </a:gs>
                  <a:gs pos="0">
                    <a:srgbClr val="D02D43"/>
                  </a:gs>
                </a:gsLst>
                <a:lin ang="16200000" scaled="1"/>
              </a:gradFill>
              <a:ln>
                <a:noFill/>
              </a:ln>
              <a:effectLst>
                <a:innerShdw blurRad="419100">
                  <a:prstClr val="black">
                    <a:alpha val="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9894-492C-8502-01656A54677F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99000">
                    <a:srgbClr val="5979AF"/>
                  </a:gs>
                  <a:gs pos="0">
                    <a:srgbClr val="6F91CB"/>
                  </a:gs>
                </a:gsLst>
                <a:lin ang="16200000" scaled="1"/>
              </a:gradFill>
              <a:ln>
                <a:noFill/>
              </a:ln>
              <a:effectLst>
                <a:innerShdw blurRad="419100">
                  <a:prstClr val="black">
                    <a:alpha val="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9894-492C-8502-01656A54677F}"/>
              </c:ext>
            </c:extLst>
          </c:dPt>
          <c:dPt>
            <c:idx val="2"/>
            <c:invertIfNegative val="0"/>
            <c:bubble3D val="0"/>
            <c:spPr>
              <a:gradFill>
                <a:gsLst>
                  <a:gs pos="99000">
                    <a:srgbClr val="114F82"/>
                  </a:gs>
                  <a:gs pos="0">
                    <a:srgbClr val="376092"/>
                  </a:gs>
                </a:gsLst>
                <a:lin ang="16200000" scaled="1"/>
              </a:gradFill>
              <a:ln>
                <a:noFill/>
              </a:ln>
              <a:effectLst>
                <a:innerShdw blurRad="419100">
                  <a:prstClr val="black">
                    <a:alpha val="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9894-492C-8502-01656A54677F}"/>
              </c:ext>
            </c:extLst>
          </c:dPt>
          <c:dPt>
            <c:idx val="3"/>
            <c:invertIfNegative val="0"/>
            <c:bubble3D val="0"/>
            <c:spPr>
              <a:gradFill>
                <a:gsLst>
                  <a:gs pos="99000">
                    <a:srgbClr val="E19044"/>
                  </a:gs>
                  <a:gs pos="0">
                    <a:srgbClr val="EDA33A"/>
                  </a:gs>
                </a:gsLst>
                <a:lin ang="16200000" scaled="1"/>
              </a:gradFill>
              <a:ln>
                <a:noFill/>
              </a:ln>
              <a:effectLst>
                <a:innerShdw blurRad="419100">
                  <a:prstClr val="black">
                    <a:alpha val="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7-9894-492C-8502-01656A54677F}"/>
              </c:ext>
            </c:extLst>
          </c:dPt>
          <c:dPt>
            <c:idx val="4"/>
            <c:invertIfNegative val="0"/>
            <c:bubble3D val="0"/>
            <c:spPr>
              <a:gradFill>
                <a:gsLst>
                  <a:gs pos="99000">
                    <a:srgbClr val="D95B2D"/>
                  </a:gs>
                  <a:gs pos="0">
                    <a:srgbClr val="E46C0A"/>
                  </a:gs>
                </a:gsLst>
                <a:lin ang="16200000" scaled="1"/>
              </a:gradFill>
              <a:ln>
                <a:noFill/>
              </a:ln>
              <a:effectLst>
                <a:innerShdw blurRad="419100">
                  <a:prstClr val="black">
                    <a:alpha val="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9-9894-492C-8502-01656A54677F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rgbClr val="D02D43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894-492C-8502-01656A54677F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rgbClr val="6F91CB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894-492C-8502-01656A54677F}"/>
                </c:ext>
              </c:extLst>
            </c:dLbl>
            <c:dLbl>
              <c:idx val="2"/>
              <c:layout>
                <c:manualLayout>
                  <c:x val="-5.4904072572279728E-17"/>
                  <c:y val="7.345708596549737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rgbClr val="376092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894-492C-8502-01656A54677F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rgbClr val="EDA33A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9894-492C-8502-01656A54677F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rgbClr val="E46C0A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9894-492C-8502-01656A54677F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9894-492C-8502-01656A5467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low" panose="00000500000000000000" pitchFamily="50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Total!$A$95:$A$99</c:f>
              <c:strCache>
                <c:ptCount val="5"/>
                <c:pt idx="0">
                  <c:v>Santa Fe</c:v>
                </c:pt>
                <c:pt idx="1">
                  <c:v>PBA</c:v>
                </c:pt>
                <c:pt idx="2">
                  <c:v>Córdoba</c:v>
                </c:pt>
                <c:pt idx="3">
                  <c:v>Mendoza</c:v>
                </c:pt>
                <c:pt idx="4">
                  <c:v>CABA</c:v>
                </c:pt>
              </c:strCache>
            </c:strRef>
          </c:cat>
          <c:val>
            <c:numRef>
              <c:f>Total!$B$95:$B$99</c:f>
              <c:numCache>
                <c:formatCode>_-* #,##0.0_-;\-* #,##0.0_-;_-* "-"??_-;_-@_-</c:formatCode>
                <c:ptCount val="5"/>
                <c:pt idx="0">
                  <c:v>419.4</c:v>
                </c:pt>
                <c:pt idx="1">
                  <c:v>270.2</c:v>
                </c:pt>
                <c:pt idx="2">
                  <c:v>223.2</c:v>
                </c:pt>
                <c:pt idx="3">
                  <c:v>192.7</c:v>
                </c:pt>
                <c:pt idx="4">
                  <c:v>184.4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894-492C-8502-01656A5467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overlap val="-27"/>
        <c:axId val="195162112"/>
        <c:axId val="195163648"/>
      </c:barChart>
      <c:lineChart>
        <c:grouping val="standard"/>
        <c:varyColors val="0"/>
        <c:ser>
          <c:idx val="1"/>
          <c:order val="1"/>
          <c:tx>
            <c:strRef>
              <c:f>Total!$C$94</c:f>
              <c:strCache>
                <c:ptCount val="1"/>
              </c:strCache>
            </c:strRef>
          </c:tx>
          <c:spPr>
            <a:ln w="73025" cap="rnd" cmpd="sng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894-492C-8502-01656A54677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894-492C-8502-01656A54677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894-492C-8502-01656A54677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894-492C-8502-01656A54677F}"/>
                </c:ext>
              </c:extLst>
            </c:dLbl>
            <c:dLbl>
              <c:idx val="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894-492C-8502-01656A5467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400" b="1" i="0" u="none" strike="noStrike" kern="1200" baseline="0">
                    <a:solidFill>
                      <a:schemeClr val="tx1"/>
                    </a:solidFill>
                    <a:latin typeface="Barlow Black" pitchFamily="2" charset="77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Total!$A$95:$A$99</c:f>
              <c:strCache>
                <c:ptCount val="5"/>
                <c:pt idx="0">
                  <c:v>Santa Fe</c:v>
                </c:pt>
                <c:pt idx="1">
                  <c:v>PBA</c:v>
                </c:pt>
                <c:pt idx="2">
                  <c:v>Córdoba</c:v>
                </c:pt>
                <c:pt idx="3">
                  <c:v>Mendoza</c:v>
                </c:pt>
                <c:pt idx="4">
                  <c:v>CABA</c:v>
                </c:pt>
              </c:strCache>
            </c:strRef>
          </c:cat>
          <c:val>
            <c:numRef>
              <c:f>Total!$C$95:$C$99</c:f>
              <c:numCache>
                <c:formatCode>General</c:formatCode>
                <c:ptCount val="5"/>
                <c:pt idx="0">
                  <c:v>259.8</c:v>
                </c:pt>
                <c:pt idx="1">
                  <c:v>259.8</c:v>
                </c:pt>
                <c:pt idx="2">
                  <c:v>259.8</c:v>
                </c:pt>
                <c:pt idx="3">
                  <c:v>259.8</c:v>
                </c:pt>
                <c:pt idx="4">
                  <c:v>259.8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9894-492C-8502-01656A5467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5162112"/>
        <c:axId val="195163648"/>
      </c:lineChart>
      <c:catAx>
        <c:axId val="195162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endParaRPr lang="es-AR"/>
          </a:p>
        </c:txPr>
        <c:crossAx val="195163648"/>
        <c:crosses val="autoZero"/>
        <c:auto val="1"/>
        <c:lblAlgn val="ctr"/>
        <c:lblOffset val="100"/>
        <c:noMultiLvlLbl val="0"/>
      </c:catAx>
      <c:valAx>
        <c:axId val="195163648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_-* #,##0.0_-;\-* #,##0.0_-;_-* &quot;-&quot;??_-;_-@_-" sourceLinked="1"/>
        <c:majorTickMark val="none"/>
        <c:minorTickMark val="none"/>
        <c:tickLblPos val="nextTo"/>
        <c:crossAx val="195162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800"/>
      </a:pPr>
      <a:endParaRPr lang="es-A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0.21188</cdr:x>
      <cdr:y>0.79311</cdr:y>
    </cdr:from>
    <cdr:to>
      <cdr:x>0.28695</cdr:x>
      <cdr:y>0.86023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702F7CA6-856E-D3AC-E723-EAEC94332764}"/>
            </a:ext>
          </a:extLst>
        </cdr:cNvPr>
        <cdr:cNvSpPr txBox="1"/>
      </cdr:nvSpPr>
      <cdr:spPr>
        <a:xfrm xmlns:a="http://schemas.openxmlformats.org/drawingml/2006/main">
          <a:off x="4211054" y="7393687"/>
          <a:ext cx="1491915" cy="6256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kern="1200" dirty="0"/>
        </a:p>
      </cdr:txBody>
    </cdr:sp>
  </cdr:relSizeAnchor>
  <cdr:relSizeAnchor xmlns:cdr="http://schemas.openxmlformats.org/drawingml/2006/chartDrawing">
    <cdr:from>
      <cdr:x>0.27295</cdr:x>
      <cdr:y>0.7509</cdr:y>
    </cdr:from>
    <cdr:to>
      <cdr:x>0.33833</cdr:x>
      <cdr:y>0.81801</cdr:y>
    </cdr:to>
    <cdr:sp macro="" textlink="">
      <cdr:nvSpPr>
        <cdr:cNvPr id="3" name="CuadroTexto 2">
          <a:extLst xmlns:a="http://schemas.openxmlformats.org/drawingml/2006/main">
            <a:ext uri="{FF2B5EF4-FFF2-40B4-BE49-F238E27FC236}">
              <a16:creationId xmlns:a16="http://schemas.microsoft.com/office/drawing/2014/main" id="{C52CEC6F-7E7A-454F-EDDF-8A8926B0F07E}"/>
            </a:ext>
          </a:extLst>
        </cdr:cNvPr>
        <cdr:cNvSpPr txBox="1"/>
      </cdr:nvSpPr>
      <cdr:spPr>
        <a:xfrm xmlns:a="http://schemas.openxmlformats.org/drawingml/2006/main">
          <a:off x="5424814" y="7000160"/>
          <a:ext cx="1299411" cy="6256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AR" sz="3300" b="0" i="0" kern="1200" dirty="0">
              <a:solidFill>
                <a:schemeClr val="bg1"/>
              </a:solidFill>
              <a:latin typeface="Barlow" pitchFamily="2" charset="77"/>
            </a:rPr>
            <a:t>2024</a:t>
          </a:r>
          <a:endParaRPr lang="es-ES" sz="3300" b="0" i="0" kern="1200" dirty="0">
            <a:solidFill>
              <a:schemeClr val="bg1"/>
            </a:solidFill>
            <a:latin typeface="Barlow" pitchFamily="2" charset="77"/>
          </a:endParaRPr>
        </a:p>
      </cdr:txBody>
    </cdr:sp>
  </cdr:relSizeAnchor>
  <cdr:relSizeAnchor xmlns:cdr="http://schemas.openxmlformats.org/drawingml/2006/chartDrawing">
    <cdr:from>
      <cdr:x>0.71036</cdr:x>
      <cdr:y>0.7509</cdr:y>
    </cdr:from>
    <cdr:to>
      <cdr:x>0.77574</cdr:x>
      <cdr:y>0.81801</cdr:y>
    </cdr:to>
    <cdr:sp macro="" textlink="">
      <cdr:nvSpPr>
        <cdr:cNvPr id="4" name="CuadroTexto 1">
          <a:extLst xmlns:a="http://schemas.openxmlformats.org/drawingml/2006/main">
            <a:ext uri="{FF2B5EF4-FFF2-40B4-BE49-F238E27FC236}">
              <a16:creationId xmlns:a16="http://schemas.microsoft.com/office/drawing/2014/main" id="{F6D0FBA2-3B73-90E7-7FC4-444BBCAEAE74}"/>
            </a:ext>
          </a:extLst>
        </cdr:cNvPr>
        <cdr:cNvSpPr txBox="1"/>
      </cdr:nvSpPr>
      <cdr:spPr>
        <a:xfrm xmlns:a="http://schemas.openxmlformats.org/drawingml/2006/main">
          <a:off x="14118185" y="7000136"/>
          <a:ext cx="1299411" cy="6256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AR" sz="3300" b="0" i="0" kern="1200" dirty="0">
              <a:solidFill>
                <a:schemeClr val="bg1"/>
              </a:solidFill>
              <a:latin typeface="Barlow" pitchFamily="2" charset="77"/>
            </a:rPr>
            <a:t>2024</a:t>
          </a:r>
          <a:endParaRPr lang="es-ES" sz="3300" b="0" i="0" kern="1200" dirty="0">
            <a:solidFill>
              <a:schemeClr val="bg1"/>
            </a:solidFill>
            <a:latin typeface="Barlow" pitchFamily="2" charset="77"/>
          </a:endParaRPr>
        </a:p>
      </cdr:txBody>
    </cdr:sp>
  </cdr:relSizeAnchor>
  <cdr:relSizeAnchor xmlns:cdr="http://schemas.openxmlformats.org/drawingml/2006/chartDrawing">
    <cdr:from>
      <cdr:x>0.49118</cdr:x>
      <cdr:y>0.69669</cdr:y>
    </cdr:from>
    <cdr:to>
      <cdr:x>0.56933</cdr:x>
      <cdr:y>0.79478</cdr:y>
    </cdr:to>
    <cdr:sp macro="" textlink="">
      <cdr:nvSpPr>
        <cdr:cNvPr id="5" name="CuadroTexto 1">
          <a:extLst xmlns:a="http://schemas.openxmlformats.org/drawingml/2006/main">
            <a:ext uri="{FF2B5EF4-FFF2-40B4-BE49-F238E27FC236}">
              <a16:creationId xmlns:a16="http://schemas.microsoft.com/office/drawing/2014/main" id="{F6D0FBA2-3B73-90E7-7FC4-444BBCAEAE74}"/>
            </a:ext>
          </a:extLst>
        </cdr:cNvPr>
        <cdr:cNvSpPr txBox="1"/>
      </cdr:nvSpPr>
      <cdr:spPr>
        <a:xfrm xmlns:a="http://schemas.openxmlformats.org/drawingml/2006/main">
          <a:off x="9762081" y="6494795"/>
          <a:ext cx="1553250" cy="9144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AR" sz="3300" kern="1200" dirty="0">
            <a:solidFill>
              <a:schemeClr val="bg1"/>
            </a:solidFill>
            <a:latin typeface="Barlow" pitchFamily="2" charset="77"/>
          </a:endParaRPr>
        </a:p>
        <a:p xmlns:a="http://schemas.openxmlformats.org/drawingml/2006/main">
          <a:pPr algn="ctr"/>
          <a:r>
            <a:rPr lang="es-AR" sz="3300" b="0" i="0" kern="1200" dirty="0">
              <a:solidFill>
                <a:schemeClr val="bg1"/>
              </a:solidFill>
              <a:latin typeface="Barlow" pitchFamily="2" charset="77"/>
            </a:rPr>
            <a:t>2024</a:t>
          </a:r>
          <a:endParaRPr lang="es-ES" sz="3300" b="0" i="0" kern="1200" dirty="0">
            <a:solidFill>
              <a:schemeClr val="bg1"/>
            </a:solidFill>
            <a:latin typeface="Barlow" pitchFamily="2" charset="77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0.06859</cdr:x>
      <cdr:y>0.02887</cdr:y>
    </cdr:from>
    <cdr:to>
      <cdr:x>0.16552</cdr:x>
      <cdr:y>0.23055</cdr:y>
    </cdr:to>
    <cdr:sp macro="" textlink="">
      <cdr:nvSpPr>
        <cdr:cNvPr id="11" name="Elipse 10">
          <a:extLst xmlns:a="http://schemas.openxmlformats.org/drawingml/2006/main">
            <a:ext uri="{FF2B5EF4-FFF2-40B4-BE49-F238E27FC236}">
              <a16:creationId xmlns:a16="http://schemas.microsoft.com/office/drawing/2014/main" id="{ADBA898C-B1EE-0C42-A395-18388A909DC2}"/>
            </a:ext>
          </a:extLst>
        </cdr:cNvPr>
        <cdr:cNvSpPr/>
      </cdr:nvSpPr>
      <cdr:spPr>
        <a:xfrm xmlns:a="http://schemas.openxmlformats.org/drawingml/2006/main">
          <a:off x="1223693" y="247575"/>
          <a:ext cx="1729339" cy="1729344"/>
        </a:xfrm>
        <a:prstGeom xmlns:a="http://schemas.openxmlformats.org/drawingml/2006/main" prst="ellipse">
          <a:avLst/>
        </a:prstGeom>
        <a:solidFill xmlns:a="http://schemas.openxmlformats.org/drawingml/2006/main">
          <a:srgbClr val="114F82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AR" kern="1200" dirty="0"/>
        </a:p>
      </cdr:txBody>
    </cdr:sp>
  </cdr:relSizeAnchor>
  <cdr:relSizeAnchor xmlns:cdr="http://schemas.openxmlformats.org/drawingml/2006/chartDrawing">
    <cdr:from>
      <cdr:x>0.45153</cdr:x>
      <cdr:y>0.45561</cdr:y>
    </cdr:from>
    <cdr:to>
      <cdr:x>0.54846</cdr:x>
      <cdr:y>0.65729</cdr:y>
    </cdr:to>
    <cdr:sp macro="" textlink="">
      <cdr:nvSpPr>
        <cdr:cNvPr id="3" name="Elipse 2">
          <a:extLst xmlns:a="http://schemas.openxmlformats.org/drawingml/2006/main">
            <a:ext uri="{FF2B5EF4-FFF2-40B4-BE49-F238E27FC236}">
              <a16:creationId xmlns:a16="http://schemas.microsoft.com/office/drawing/2014/main" id="{1DEC474A-40B9-B667-50A2-D495425D1427}"/>
            </a:ext>
          </a:extLst>
        </cdr:cNvPr>
        <cdr:cNvSpPr/>
      </cdr:nvSpPr>
      <cdr:spPr>
        <a:xfrm xmlns:a="http://schemas.openxmlformats.org/drawingml/2006/main">
          <a:off x="8055886" y="3906749"/>
          <a:ext cx="1729339" cy="1729344"/>
        </a:xfrm>
        <a:prstGeom xmlns:a="http://schemas.openxmlformats.org/drawingml/2006/main" prst="ellipse">
          <a:avLst/>
        </a:prstGeom>
        <a:solidFill xmlns:a="http://schemas.openxmlformats.org/drawingml/2006/main">
          <a:srgbClr val="AA2939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AR" kern="1200"/>
        </a:p>
      </cdr:txBody>
    </cdr:sp>
  </cdr:relSizeAnchor>
  <cdr:relSizeAnchor xmlns:cdr="http://schemas.openxmlformats.org/drawingml/2006/chartDrawing">
    <cdr:from>
      <cdr:x>0.45997</cdr:x>
      <cdr:y>0.5</cdr:y>
    </cdr:from>
    <cdr:to>
      <cdr:x>0.5471</cdr:x>
      <cdr:y>0.60664</cdr:y>
    </cdr:to>
    <cdr:sp macro="" textlink="">
      <cdr:nvSpPr>
        <cdr:cNvPr id="4" name="CuadroTexto 3">
          <a:extLst xmlns:a="http://schemas.openxmlformats.org/drawingml/2006/main">
            <a:ext uri="{FF2B5EF4-FFF2-40B4-BE49-F238E27FC236}">
              <a16:creationId xmlns:a16="http://schemas.microsoft.com/office/drawing/2014/main" id="{D7FFB3FE-9BB4-E4BC-2D42-3D3BEA4C31E9}"/>
            </a:ext>
          </a:extLst>
        </cdr:cNvPr>
        <cdr:cNvSpPr txBox="1"/>
      </cdr:nvSpPr>
      <cdr:spPr>
        <a:xfrm xmlns:a="http://schemas.openxmlformats.org/drawingml/2006/main">
          <a:off x="8206413" y="4287345"/>
          <a:ext cx="1554497" cy="9144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s-AR" sz="4000" b="1" kern="1200" dirty="0">
              <a:solidFill>
                <a:schemeClr val="bg1"/>
              </a:solidFill>
              <a:latin typeface="Barlow" pitchFamily="2" charset="77"/>
            </a:rPr>
            <a:t>15</a:t>
          </a:r>
          <a:r>
            <a:rPr lang="es-AR" sz="4000" kern="1200" dirty="0">
              <a:solidFill>
                <a:schemeClr val="bg1"/>
              </a:solidFill>
              <a:latin typeface="Barlow" pitchFamily="2" charset="77"/>
            </a:rPr>
            <a:t>%</a:t>
          </a:r>
        </a:p>
      </cdr:txBody>
    </cdr:sp>
  </cdr:relSizeAnchor>
  <cdr:relSizeAnchor xmlns:cdr="http://schemas.openxmlformats.org/drawingml/2006/chartDrawing">
    <cdr:from>
      <cdr:x>0.64032</cdr:x>
      <cdr:y>0.60136</cdr:y>
    </cdr:from>
    <cdr:to>
      <cdr:x>0.73724</cdr:x>
      <cdr:y>0.80303</cdr:y>
    </cdr:to>
    <cdr:sp macro="" textlink="">
      <cdr:nvSpPr>
        <cdr:cNvPr id="5" name="Elipse 4">
          <a:extLst xmlns:a="http://schemas.openxmlformats.org/drawingml/2006/main">
            <a:ext uri="{FF2B5EF4-FFF2-40B4-BE49-F238E27FC236}">
              <a16:creationId xmlns:a16="http://schemas.microsoft.com/office/drawing/2014/main" id="{0186F1AC-6781-CA0B-95B3-41C502D513E2}"/>
            </a:ext>
          </a:extLst>
        </cdr:cNvPr>
        <cdr:cNvSpPr/>
      </cdr:nvSpPr>
      <cdr:spPr>
        <a:xfrm xmlns:a="http://schemas.openxmlformats.org/drawingml/2006/main">
          <a:off x="11424021" y="5156473"/>
          <a:ext cx="1729161" cy="1729258"/>
        </a:xfrm>
        <a:prstGeom xmlns:a="http://schemas.openxmlformats.org/drawingml/2006/main" prst="ellipse">
          <a:avLst/>
        </a:prstGeom>
        <a:solidFill xmlns:a="http://schemas.openxmlformats.org/drawingml/2006/main">
          <a:srgbClr val="5979AF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AR" kern="1200"/>
        </a:p>
      </cdr:txBody>
    </cdr:sp>
  </cdr:relSizeAnchor>
  <cdr:relSizeAnchor xmlns:cdr="http://schemas.openxmlformats.org/drawingml/2006/chartDrawing">
    <cdr:from>
      <cdr:x>0.65035</cdr:x>
      <cdr:y>0.65735</cdr:y>
    </cdr:from>
    <cdr:to>
      <cdr:x>0.73747</cdr:x>
      <cdr:y>0.76399</cdr:y>
    </cdr:to>
    <cdr:sp macro="" textlink="">
      <cdr:nvSpPr>
        <cdr:cNvPr id="6" name="CuadroTexto 5">
          <a:extLst xmlns:a="http://schemas.openxmlformats.org/drawingml/2006/main">
            <a:ext uri="{FF2B5EF4-FFF2-40B4-BE49-F238E27FC236}">
              <a16:creationId xmlns:a16="http://schemas.microsoft.com/office/drawing/2014/main" id="{374BB3E2-3E36-9CBD-6EE6-C38B41FA6FF2}"/>
            </a:ext>
          </a:extLst>
        </cdr:cNvPr>
        <cdr:cNvSpPr txBox="1"/>
      </cdr:nvSpPr>
      <cdr:spPr>
        <a:xfrm xmlns:a="http://schemas.openxmlformats.org/drawingml/2006/main">
          <a:off x="11602883" y="5636536"/>
          <a:ext cx="1554318" cy="9144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s-AR" sz="4000" b="1" kern="1200" dirty="0">
              <a:solidFill>
                <a:schemeClr val="bg1"/>
              </a:solidFill>
              <a:latin typeface="Barlow" pitchFamily="2" charset="77"/>
            </a:rPr>
            <a:t>6</a:t>
          </a:r>
          <a:r>
            <a:rPr lang="es-AR" sz="4000" kern="1200" dirty="0">
              <a:solidFill>
                <a:schemeClr val="bg1"/>
              </a:solidFill>
              <a:latin typeface="Barlow" pitchFamily="2" charset="77"/>
            </a:rPr>
            <a:t>%</a:t>
          </a:r>
        </a:p>
      </cdr:txBody>
    </cdr:sp>
  </cdr:relSizeAnchor>
  <cdr:relSizeAnchor xmlns:cdr="http://schemas.openxmlformats.org/drawingml/2006/chartDrawing">
    <cdr:from>
      <cdr:x>0.83679</cdr:x>
      <cdr:y>0.58764</cdr:y>
    </cdr:from>
    <cdr:to>
      <cdr:x>0.93371</cdr:x>
      <cdr:y>0.78932</cdr:y>
    </cdr:to>
    <cdr:sp macro="" textlink="">
      <cdr:nvSpPr>
        <cdr:cNvPr id="7" name="Elipse 6">
          <a:extLst xmlns:a="http://schemas.openxmlformats.org/drawingml/2006/main">
            <a:ext uri="{FF2B5EF4-FFF2-40B4-BE49-F238E27FC236}">
              <a16:creationId xmlns:a16="http://schemas.microsoft.com/office/drawing/2014/main" id="{6BCF8CB4-72B0-D1CD-BB92-2680B6CD387A}"/>
            </a:ext>
          </a:extLst>
        </cdr:cNvPr>
        <cdr:cNvSpPr/>
      </cdr:nvSpPr>
      <cdr:spPr>
        <a:xfrm xmlns:a="http://schemas.openxmlformats.org/drawingml/2006/main">
          <a:off x="14929227" y="5038836"/>
          <a:ext cx="1729160" cy="1729344"/>
        </a:xfrm>
        <a:prstGeom xmlns:a="http://schemas.openxmlformats.org/drawingml/2006/main" prst="ellipse">
          <a:avLst/>
        </a:prstGeom>
        <a:solidFill xmlns:a="http://schemas.openxmlformats.org/drawingml/2006/main">
          <a:srgbClr val="E19044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AR" kern="1200"/>
        </a:p>
      </cdr:txBody>
    </cdr:sp>
  </cdr:relSizeAnchor>
  <cdr:relSizeAnchor xmlns:cdr="http://schemas.openxmlformats.org/drawingml/2006/chartDrawing">
    <cdr:from>
      <cdr:x>0.8468</cdr:x>
      <cdr:y>0.64224</cdr:y>
    </cdr:from>
    <cdr:to>
      <cdr:x>0.93393</cdr:x>
      <cdr:y>0.74888</cdr:y>
    </cdr:to>
    <cdr:sp macro="" textlink="">
      <cdr:nvSpPr>
        <cdr:cNvPr id="8" name="CuadroTexto 7">
          <a:extLst xmlns:a="http://schemas.openxmlformats.org/drawingml/2006/main">
            <a:ext uri="{FF2B5EF4-FFF2-40B4-BE49-F238E27FC236}">
              <a16:creationId xmlns:a16="http://schemas.microsoft.com/office/drawing/2014/main" id="{D62A0CB5-26DF-C040-C5BD-86A0BA0812F9}"/>
            </a:ext>
          </a:extLst>
        </cdr:cNvPr>
        <cdr:cNvSpPr txBox="1"/>
      </cdr:nvSpPr>
      <cdr:spPr>
        <a:xfrm xmlns:a="http://schemas.openxmlformats.org/drawingml/2006/main">
          <a:off x="15107910" y="5506973"/>
          <a:ext cx="1554496" cy="9144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s-AR" sz="4000" b="1" kern="1200" dirty="0">
              <a:solidFill>
                <a:schemeClr val="bg1"/>
              </a:solidFill>
              <a:latin typeface="Barlow" pitchFamily="2" charset="77"/>
            </a:rPr>
            <a:t>7</a:t>
          </a:r>
          <a:r>
            <a:rPr lang="es-AR" sz="4000" kern="1200" dirty="0">
              <a:solidFill>
                <a:schemeClr val="bg1"/>
              </a:solidFill>
              <a:latin typeface="Barlow" pitchFamily="2" charset="77"/>
            </a:rPr>
            <a:t>%</a:t>
          </a:r>
        </a:p>
      </cdr:txBody>
    </cdr:sp>
  </cdr:relSizeAnchor>
  <cdr:relSizeAnchor xmlns:cdr="http://schemas.openxmlformats.org/drawingml/2006/chartDrawing">
    <cdr:from>
      <cdr:x>0.25507</cdr:x>
      <cdr:y>0.37297</cdr:y>
    </cdr:from>
    <cdr:to>
      <cdr:x>0.352</cdr:x>
      <cdr:y>0.57465</cdr:y>
    </cdr:to>
    <cdr:sp macro="" textlink="">
      <cdr:nvSpPr>
        <cdr:cNvPr id="9" name="Elipse 8">
          <a:extLst xmlns:a="http://schemas.openxmlformats.org/drawingml/2006/main">
            <a:ext uri="{FF2B5EF4-FFF2-40B4-BE49-F238E27FC236}">
              <a16:creationId xmlns:a16="http://schemas.microsoft.com/office/drawing/2014/main" id="{D423E0FB-ABA8-8EFD-7C48-4A27B998A87B}"/>
            </a:ext>
          </a:extLst>
        </cdr:cNvPr>
        <cdr:cNvSpPr/>
      </cdr:nvSpPr>
      <cdr:spPr>
        <a:xfrm xmlns:a="http://schemas.openxmlformats.org/drawingml/2006/main">
          <a:off x="4550733" y="3198103"/>
          <a:ext cx="1729339" cy="1729343"/>
        </a:xfrm>
        <a:prstGeom xmlns:a="http://schemas.openxmlformats.org/drawingml/2006/main" prst="ellipse">
          <a:avLst/>
        </a:prstGeom>
        <a:solidFill xmlns:a="http://schemas.openxmlformats.org/drawingml/2006/main">
          <a:srgbClr val="D95B2D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AR" kern="1200"/>
        </a:p>
      </cdr:txBody>
    </cdr:sp>
  </cdr:relSizeAnchor>
  <cdr:relSizeAnchor xmlns:cdr="http://schemas.openxmlformats.org/drawingml/2006/chartDrawing">
    <cdr:from>
      <cdr:x>0.26381</cdr:x>
      <cdr:y>0.43176</cdr:y>
    </cdr:from>
    <cdr:to>
      <cdr:x>0.35094</cdr:x>
      <cdr:y>0.5384</cdr:y>
    </cdr:to>
    <cdr:sp macro="" textlink="">
      <cdr:nvSpPr>
        <cdr:cNvPr id="10" name="CuadroTexto 9">
          <a:extLst xmlns:a="http://schemas.openxmlformats.org/drawingml/2006/main">
            <a:ext uri="{FF2B5EF4-FFF2-40B4-BE49-F238E27FC236}">
              <a16:creationId xmlns:a16="http://schemas.microsoft.com/office/drawing/2014/main" id="{3A813120-492A-0F55-387F-C5A8D52E5B67}"/>
            </a:ext>
          </a:extLst>
        </cdr:cNvPr>
        <cdr:cNvSpPr txBox="1"/>
      </cdr:nvSpPr>
      <cdr:spPr>
        <a:xfrm xmlns:a="http://schemas.openxmlformats.org/drawingml/2006/main">
          <a:off x="4706734" y="3702175"/>
          <a:ext cx="1554496" cy="9144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s-AR" sz="4000" b="1" kern="1200" dirty="0">
              <a:solidFill>
                <a:schemeClr val="bg1"/>
              </a:solidFill>
              <a:latin typeface="Barlow" pitchFamily="2" charset="77"/>
            </a:rPr>
            <a:t>19</a:t>
          </a:r>
          <a:r>
            <a:rPr lang="es-AR" sz="4000" kern="1200" dirty="0">
              <a:solidFill>
                <a:schemeClr val="bg1"/>
              </a:solidFill>
              <a:latin typeface="Barlow" pitchFamily="2" charset="77"/>
            </a:rPr>
            <a:t>%</a:t>
          </a:r>
        </a:p>
      </cdr:txBody>
    </cdr:sp>
  </cdr:relSizeAnchor>
  <cdr:relSizeAnchor xmlns:cdr="http://schemas.openxmlformats.org/drawingml/2006/chartDrawing">
    <cdr:from>
      <cdr:x>0.6988</cdr:x>
      <cdr:y>0.15258</cdr:y>
    </cdr:from>
    <cdr:to>
      <cdr:x>0.71418</cdr:x>
      <cdr:y>0.18457</cdr:y>
    </cdr:to>
    <cdr:sp macro="" textlink="">
      <cdr:nvSpPr>
        <cdr:cNvPr id="13" name="Elipse 12">
          <a:extLst xmlns:a="http://schemas.openxmlformats.org/drawingml/2006/main">
            <a:ext uri="{FF2B5EF4-FFF2-40B4-BE49-F238E27FC236}">
              <a16:creationId xmlns:a16="http://schemas.microsoft.com/office/drawing/2014/main" id="{C0DA994C-EBE0-813F-C0CF-3D5A5092DF34}"/>
            </a:ext>
          </a:extLst>
        </cdr:cNvPr>
        <cdr:cNvSpPr/>
      </cdr:nvSpPr>
      <cdr:spPr>
        <a:xfrm xmlns:a="http://schemas.openxmlformats.org/drawingml/2006/main">
          <a:off x="12467452" y="1308353"/>
          <a:ext cx="274320" cy="274320"/>
        </a:xfrm>
        <a:prstGeom xmlns:a="http://schemas.openxmlformats.org/drawingml/2006/main" prst="ellipse">
          <a:avLst/>
        </a:prstGeom>
        <a:solidFill xmlns:a="http://schemas.openxmlformats.org/drawingml/2006/main">
          <a:srgbClr val="31859C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AR" kern="1200"/>
        </a:p>
      </cdr:txBody>
    </cdr:sp>
  </cdr:relSizeAnchor>
  <cdr:relSizeAnchor xmlns:cdr="http://schemas.openxmlformats.org/drawingml/2006/chartDrawing">
    <cdr:from>
      <cdr:x>0.07703</cdr:x>
      <cdr:y>0.0911</cdr:y>
    </cdr:from>
    <cdr:to>
      <cdr:x>0.16416</cdr:x>
      <cdr:y>0.19774</cdr:y>
    </cdr:to>
    <cdr:sp macro="" textlink="">
      <cdr:nvSpPr>
        <cdr:cNvPr id="14" name="CuadroTexto 1">
          <a:extLst xmlns:a="http://schemas.openxmlformats.org/drawingml/2006/main">
            <a:ext uri="{FF2B5EF4-FFF2-40B4-BE49-F238E27FC236}">
              <a16:creationId xmlns:a16="http://schemas.microsoft.com/office/drawing/2014/main" id="{7C1BF15B-72DF-0303-AE97-5C47E5B55508}"/>
            </a:ext>
          </a:extLst>
        </cdr:cNvPr>
        <cdr:cNvSpPr txBox="1"/>
      </cdr:nvSpPr>
      <cdr:spPr>
        <a:xfrm xmlns:a="http://schemas.openxmlformats.org/drawingml/2006/main">
          <a:off x="1374254" y="781175"/>
          <a:ext cx="1554496" cy="9144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AR" sz="4000" b="1" kern="1200" dirty="0">
              <a:solidFill>
                <a:schemeClr val="bg1"/>
              </a:solidFill>
              <a:latin typeface="Barlow" pitchFamily="2" charset="77"/>
            </a:rPr>
            <a:t>39%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3" y="5"/>
            <a:ext cx="2945587" cy="4961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915" y="5"/>
            <a:ext cx="2946674" cy="4961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85DA9E-A1B4-4FCD-956E-A4E958450968}" type="datetimeFigureOut">
              <a:rPr lang="es-AR" smtClean="0"/>
              <a:t>10/6/2026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3" y="9429733"/>
            <a:ext cx="2945587" cy="4961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915" y="9429733"/>
            <a:ext cx="2946674" cy="4961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2EBE6-10F1-42CD-A3AD-3C0ED33FD56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02224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57222-9347-4DB3-B793-F6016AF93238}" type="datetimeFigureOut">
              <a:rPr lang="es-AR" smtClean="0"/>
              <a:t>10/6/2026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453" y="4716464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F9E5F-3367-4862-A620-CEC0EBF024B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34635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F3B8CB-003A-F90D-6494-3004B7A6E7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8F689A0-1ADF-70DE-D5E9-864D7FFDDF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5647D87-61D1-936E-69F9-26B0CC3BE5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84BA75C-BDEC-609B-FDDB-D59CE7A420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418780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C8BBC3-2DDA-48AE-A134-334558F0F5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9136186-61A7-D0B1-74B9-83B46CA26D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6134ECA-6C55-2A13-1F30-4D148EB607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A21C986-8E97-B34D-AC87-D0330288DB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3376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6E42C1-C764-5EF7-1456-7B7D1F7DF2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5AFAECB6-6601-D65D-75A9-6FE1B2DB3E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22CCC3D4-E997-571C-C0E1-D16BCBC91A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62F24ABC-6F9E-AC53-F819-D8C62F4E1C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86791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E76F70-B1B7-3AA8-711D-E6500A7E26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A5F8147B-C370-3611-CC8B-6D7757477C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AA269685-F53E-3BF1-E341-BE452142C0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B6273259-C2F9-32BC-9805-F647A0E3A0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1350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207132-4CAF-5AEC-2D77-CCDC72FEC6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582A6137-635C-D4F3-B993-5EE84B6DFE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46BCBB50-364A-5167-59EF-EEF7C8F08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B591FB88-49A0-57AC-EE1C-10BA2BB66C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66772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AB2037-D6EB-FD8B-D7FD-978F16D334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98FE7E9-21A4-8D19-3EE8-367D15225C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FDDAB1C-741A-3D2F-6146-69B8B6435E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67033F7-0DB9-22C7-EAB7-BBE22BEB8D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55140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535E06-9947-D00D-01A4-A840828436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7DD8F6A4-6D52-53C4-0FE8-E672FE31EF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C506E979-7B1C-CF76-907F-B3345BDD03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B20A7F07-E49A-C6AB-4E67-F539BF96EC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30209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B21B96-05AE-77DA-1688-313C6A1181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D851BA6-51EC-491C-A0D9-561C1279D3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BF4F409-D84B-C9DC-642F-0D939A18A3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C220B31-5572-4BF6-CBBA-C7DE93FADC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51167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263757-940D-2735-E78E-D206FA4CC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A656AA05-9881-668E-65FD-B3510FBE4A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849E8236-169B-C5AD-1BDD-5A135D37D4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A7816D78-4EC4-E4E2-156B-1C1B66F4B5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19373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A3179B-79B0-49BD-C17C-0A9FEF8D0E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7EC9BAA8-DF94-717E-4E83-D9A6E44C28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895EF23F-CA94-818F-43A3-235563588E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736671CE-B3E8-17C9-1AE1-60012FB850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53226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9521C2-DF23-4D84-B246-96D24A786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526BCD3-8F48-BCA2-F065-90E560974F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19F60BE-F315-DF33-4128-6768E139B1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B088169-F758-F0D8-3753-B739D31331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3798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EC6C4E-F419-7A07-D8DF-DE084C02D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8C435B7-8428-2A15-4743-0A326B641B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9A6F76B-3079-8FDE-4C0A-FDD0BD2750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543B5A7-A460-5217-9A08-175CE4D474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83514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55FDCA-8957-AF9B-CADB-C56047095D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84B667B9-D664-DA22-E7AD-88829A1A51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4A5DDF8A-D957-CE55-D822-7C0BA025A1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5D86AA17-0EA7-FC97-9D5F-2180D18986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1826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34ADF4-A001-3356-3AB3-9660B953BC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E74D3E-52F4-1CF1-911A-909E2C69B6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7467A6-0769-25DA-EAB7-C8ACD34AE4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Esta y la que sigue es la que se unifica en la que charlamos hace un rato por tel. La letra no debe quedar tan chica (debe ser mas grande)</a:t>
            </a:r>
          </a:p>
          <a:p>
            <a:endParaRPr lang="es-E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B2F3F-5C59-2CFE-7ED1-64468C9DDE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6389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0A8072-A2EA-AD41-2A4A-D36AFFB10E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4342A0F3-D2ED-5F87-2532-9223228558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98FC6F5F-C044-B6F3-9C5B-15A0826685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E9D50049-F401-D2AF-A2CE-79578BEC75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3946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E4A77D-0F6D-3F11-89C7-0DEC54DDB2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F4E01A9C-48AC-A6C3-8AA1-E22DF99EF9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4FD588D5-37C5-488D-8B23-E1A0EF3D15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03E5D90A-BB9D-B9FD-BDD8-9CAB62141A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6623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D84C13-B0A9-3EA2-A3FF-05BB1A66B0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C3DFA90F-EF2B-9A84-BFB6-438AF12AAC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AB728053-8FA1-9D96-6A60-764587FECC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9BD27BA8-D4E6-160B-B792-7D4606C931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8228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90C841-E64B-8FE3-48B3-4A83AA1AB6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78493201-B7F4-6A8F-3306-D50058E2CB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E8C64D5F-278F-7457-B459-AF6095E26E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98E5FB72-5F6E-296B-D068-21524F9617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1594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196EC5-6B3C-A86E-68DA-83235C86C0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443835F6-02D0-A4FB-E36E-A1780F97FA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1A553C20-3DB1-CA55-3004-B950154F6A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428BB414-1EF0-21E9-AE66-657FFD12F0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45296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824A43-DCED-EE56-E586-A277600BD4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58BDCF77-3C8E-640A-6D26-E487E0043E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18D91C50-54AC-0659-2E2C-649DC2A72F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6717AAE9-C04E-48F5-DC18-60E6BA777F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29490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913F35-9C48-5EF1-A9A1-4C147ED6CD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D6B43D06-BFAA-DDE1-84B9-6511B195A2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70C542CE-CAF8-877E-5A63-769597895C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C9F5E1E5-148E-6F49-DF14-63CB0A968A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4398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older 6">
            <a:extLst>
              <a:ext uri="{FF2B5EF4-FFF2-40B4-BE49-F238E27FC236}">
                <a16:creationId xmlns:a16="http://schemas.microsoft.com/office/drawing/2014/main" id="{C93F2ED5-6704-52AB-FD1B-4A0675CDA6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1637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DE3599-B097-B379-681C-FDA283AAB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4CF14E7-A1A5-041A-97CE-51ECBA813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10/06/2026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AF4C3CF-9F41-AF23-C9BE-B969B8330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CAF30EA-BB0E-CE7F-D623-F5DE1B650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7546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EDE445B-5DEC-FA5F-9CE8-C75B32649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10/06/2026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B9EECAD-C198-B968-27A7-EA75E60CE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FF415AB-E892-2F53-371B-E8CA73467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7535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B0AFA6-CE6F-BE12-86EA-59459F998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DBBE9E-AE1C-B0AB-2597-8BA9510EB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6861" y="1628338"/>
            <a:ext cx="10177701" cy="8036969"/>
          </a:xfrm>
        </p:spPr>
        <p:txBody>
          <a:bodyPr/>
          <a:lstStyle>
            <a:lvl1pPr>
              <a:defRPr sz="5277"/>
            </a:lvl1pPr>
            <a:lvl2pPr>
              <a:defRPr sz="4617"/>
            </a:lvl2pPr>
            <a:lvl3pPr>
              <a:defRPr sz="3958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F59FACE-64CD-2F5A-D512-26736805BC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75ED9E5-924E-F419-D4D3-4E5F9AE07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10/06/2026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7917281-B66E-42C8-1433-7B170B99C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C140D9F-A796-B445-49C0-D370F4B57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4130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87D170-274E-38B5-C245-B10DF44CE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02573B7-F11C-BD12-E291-F89CD6DDB5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546861" y="1628338"/>
            <a:ext cx="10177701" cy="8036969"/>
          </a:xfrm>
        </p:spPr>
        <p:txBody>
          <a:bodyPr/>
          <a:lstStyle>
            <a:lvl1pPr marL="0" indent="0">
              <a:buNone/>
              <a:defRPr sz="5277"/>
            </a:lvl1pPr>
            <a:lvl2pPr marL="753923" indent="0">
              <a:buNone/>
              <a:defRPr sz="4617"/>
            </a:lvl2pPr>
            <a:lvl3pPr marL="1507846" indent="0">
              <a:buNone/>
              <a:defRPr sz="3958"/>
            </a:lvl3pPr>
            <a:lvl4pPr marL="2261768" indent="0">
              <a:buNone/>
              <a:defRPr sz="3298"/>
            </a:lvl4pPr>
            <a:lvl5pPr marL="3015691" indent="0">
              <a:buNone/>
              <a:defRPr sz="3298"/>
            </a:lvl5pPr>
            <a:lvl6pPr marL="3769614" indent="0">
              <a:buNone/>
              <a:defRPr sz="3298"/>
            </a:lvl6pPr>
            <a:lvl7pPr marL="4523537" indent="0">
              <a:buNone/>
              <a:defRPr sz="3298"/>
            </a:lvl7pPr>
            <a:lvl8pPr marL="5277460" indent="0">
              <a:buNone/>
              <a:defRPr sz="3298"/>
            </a:lvl8pPr>
            <a:lvl9pPr marL="6031382" indent="0">
              <a:buNone/>
              <a:defRPr sz="3298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73B2524-F633-1704-678D-8D775CFFD5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D23CA39-9146-409D-FF1F-C52876334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10/06/2026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4742C71-5510-F596-67AA-F3F954592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CB57485-1C79-6A1D-75AF-38614C957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9565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E1FE8A-C401-6ADD-E7C5-47F7D4DE8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114069D-8CDA-BBC5-3CCE-696CC27579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F54A8A-D402-E53A-0619-30448D5ED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10/06/2026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16F8D7C-842F-66A2-7839-C18E18B44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FC303C-E2A0-88A9-AF28-FF38388CD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545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72CA875-6898-3B35-6E79-AA8132AEB4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4386996" y="602118"/>
            <a:ext cx="4334947" cy="958415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65AD539-365D-E5D2-E594-F8A244A989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382157" y="602118"/>
            <a:ext cx="12753538" cy="9584151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E6A143-CB3A-0ACF-8B6B-C57F479ED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10/06/2026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286AA8-DDF2-B323-9185-1274E2B2C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28C2C7-9C10-2972-D93A-86C68ADB0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3231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older 6">
            <a:extLst>
              <a:ext uri="{FF2B5EF4-FFF2-40B4-BE49-F238E27FC236}">
                <a16:creationId xmlns:a16="http://schemas.microsoft.com/office/drawing/2014/main" id="{E08414A6-F235-A664-C8E3-B2E069019B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30000" y="1091676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36397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lder 6">
            <a:extLst>
              <a:ext uri="{FF2B5EF4-FFF2-40B4-BE49-F238E27FC236}">
                <a16:creationId xmlns:a16="http://schemas.microsoft.com/office/drawing/2014/main" id="{C00C360C-563C-0784-0638-BB14D8930F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10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765555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 You Light" userDrawn="1">
  <p:cSld name="Thank You Light">
    <p:bg>
      <p:bgPr>
        <a:solidFill>
          <a:schemeClr val="lt1"/>
        </a:soli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2"/>
          <p:cNvSpPr/>
          <p:nvPr/>
        </p:nvSpPr>
        <p:spPr>
          <a:xfrm>
            <a:off x="8795546" y="0"/>
            <a:ext cx="11308556" cy="11309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36" tIns="75348" rIns="150736" bIns="75348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68" dirty="0">
              <a:solidFill>
                <a:schemeClr val="dk1"/>
              </a:solidFill>
              <a:latin typeface="Merriweather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42"/>
          <p:cNvSpPr/>
          <p:nvPr/>
        </p:nvSpPr>
        <p:spPr>
          <a:xfrm>
            <a:off x="8795546" y="0"/>
            <a:ext cx="11308556" cy="11309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36" tIns="75348" rIns="150736" bIns="75348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68" dirty="0">
              <a:solidFill>
                <a:schemeClr val="dk1"/>
              </a:solidFill>
              <a:latin typeface="Merriweather" panose="00000500000000000000" pitchFamily="2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8245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BEEA9C-E6C1-BAEF-41B9-F8957445A7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3013" y="1850860"/>
            <a:ext cx="15078075" cy="3937329"/>
          </a:xfrm>
        </p:spPr>
        <p:txBody>
          <a:bodyPr anchor="b"/>
          <a:lstStyle>
            <a:lvl1pPr algn="ctr">
              <a:defRPr sz="9894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085BFFC-DC88-5A03-4B22-2B7EC76783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3013" y="5940028"/>
            <a:ext cx="15078075" cy="2730474"/>
          </a:xfrm>
        </p:spPr>
        <p:txBody>
          <a:bodyPr/>
          <a:lstStyle>
            <a:lvl1pPr marL="0" indent="0" algn="ctr">
              <a:buNone/>
              <a:defRPr sz="3958"/>
            </a:lvl1pPr>
            <a:lvl2pPr marL="753923" indent="0" algn="ctr">
              <a:buNone/>
              <a:defRPr sz="3298"/>
            </a:lvl2pPr>
            <a:lvl3pPr marL="1507846" indent="0" algn="ctr">
              <a:buNone/>
              <a:defRPr sz="2968"/>
            </a:lvl3pPr>
            <a:lvl4pPr marL="2261768" indent="0" algn="ctr">
              <a:buNone/>
              <a:defRPr sz="2638"/>
            </a:lvl4pPr>
            <a:lvl5pPr marL="3015691" indent="0" algn="ctr">
              <a:buNone/>
              <a:defRPr sz="2638"/>
            </a:lvl5pPr>
            <a:lvl6pPr marL="3769614" indent="0" algn="ctr">
              <a:buNone/>
              <a:defRPr sz="2638"/>
            </a:lvl6pPr>
            <a:lvl7pPr marL="4523537" indent="0" algn="ctr">
              <a:buNone/>
              <a:defRPr sz="2638"/>
            </a:lvl7pPr>
            <a:lvl8pPr marL="5277460" indent="0" algn="ctr">
              <a:buNone/>
              <a:defRPr sz="2638"/>
            </a:lvl8pPr>
            <a:lvl9pPr marL="6031382" indent="0" algn="ctr">
              <a:buNone/>
              <a:defRPr sz="2638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C8BD37-F512-6560-383C-68CAD3ABD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10/06/2026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C3DEC4-CFEC-8813-BA84-3C0306ADA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378D4A-0672-F686-2639-8D8AA61D6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1208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208D9B-EDE8-A1DA-893D-FB0CEF152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3874A0-74E0-9336-0CE8-FA3A74346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260AD5-D371-E60B-BA50-5CC939078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10/06/2026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8B6ADD-8C52-F58C-23EE-1B0F18471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087F68-F904-9FAA-3C9B-77B213120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4555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1A19ED-CB2F-007A-C0A7-129591F39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86" y="2819485"/>
            <a:ext cx="17339786" cy="4704375"/>
          </a:xfrm>
        </p:spPr>
        <p:txBody>
          <a:bodyPr anchor="b"/>
          <a:lstStyle>
            <a:lvl1pPr>
              <a:defRPr sz="9894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C95D9B6-0FFE-CBE1-DF8D-A251FB648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86" y="7568366"/>
            <a:ext cx="17339786" cy="2473919"/>
          </a:xfrm>
        </p:spPr>
        <p:txBody>
          <a:bodyPr/>
          <a:lstStyle>
            <a:lvl1pPr marL="0" indent="0">
              <a:buNone/>
              <a:defRPr sz="3958">
                <a:solidFill>
                  <a:schemeClr val="tx1">
                    <a:tint val="75000"/>
                  </a:schemeClr>
                </a:solidFill>
              </a:defRPr>
            </a:lvl1pPr>
            <a:lvl2pPr marL="753923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2pPr>
            <a:lvl3pPr marL="1507846" indent="0">
              <a:buNone/>
              <a:defRPr sz="2968">
                <a:solidFill>
                  <a:schemeClr val="tx1">
                    <a:tint val="75000"/>
                  </a:schemeClr>
                </a:solidFill>
              </a:defRPr>
            </a:lvl3pPr>
            <a:lvl4pPr marL="2261768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4pPr>
            <a:lvl5pPr marL="3015691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5pPr>
            <a:lvl6pPr marL="3769614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6pPr>
            <a:lvl7pPr marL="4523537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7pPr>
            <a:lvl8pPr marL="5277460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8pPr>
            <a:lvl9pPr marL="6031382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C7BF8E-7E41-A650-7410-36FAD255E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10/06/2026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5D210A-2076-6D28-8B0E-C4256304E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7FA1A2-DEBF-6E6F-5598-6E38FF0B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3499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4A8BAF-1DC4-3860-1642-C98D0B95B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825AED-6FD4-07BE-E790-924A5455AE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82157" y="3010591"/>
            <a:ext cx="8544243" cy="71756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58F067D-F6E5-94D9-0192-512B403BF3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177700" y="3010591"/>
            <a:ext cx="8544243" cy="71756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B7CEC0D-0D0D-9000-5D47-349407DA9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10/06/2026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3CB9477-0740-9001-DEE8-256E4617A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16A1B65-64BA-F653-8DDE-FD9B968CB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5597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09F06F-5727-4BDE-F062-4B2913DAC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776" y="602119"/>
            <a:ext cx="17339786" cy="218595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5B3B746-116C-F89D-D21F-D6D41EA6AF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4776" y="2772362"/>
            <a:ext cx="8504976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2004BB6-B5DA-64D2-1E31-9A20DE508A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84776" y="4131054"/>
            <a:ext cx="8504976" cy="607615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C58AF5A-EC8B-52DD-1807-16B61CFB25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177701" y="2772362"/>
            <a:ext cx="8546861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BCF9956-A74C-0FF7-324D-94B1C562C8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177701" y="4131054"/>
            <a:ext cx="8546861" cy="607615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6A01C3C-00A9-CFD3-63E5-9E57C92F3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10/06/2026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E57F090-9C01-DE2D-C431-992B99742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84EF337-4445-E15E-4935-3BE2BBFD5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9526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AD532739-A191-765B-B5CF-658E4F21D65B}"/>
              </a:ext>
            </a:extLst>
          </p:cNvPr>
          <p:cNvSpPr/>
          <p:nvPr/>
        </p:nvSpPr>
        <p:spPr>
          <a:xfrm>
            <a:off x="0" y="10747948"/>
            <a:ext cx="556935" cy="561402"/>
          </a:xfrm>
          <a:prstGeom prst="rect">
            <a:avLst/>
          </a:prstGeom>
          <a:solidFill>
            <a:srgbClr val="0E4C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F675C227-DCDE-5D66-C246-980B841E4F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09860" y="10918269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849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1" r:id="rId3"/>
    <p:sldLayoutId id="2147483760" r:id="rId4"/>
  </p:sldLayoutIdLst>
  <p:hf hdr="0" ftr="0" dt="0"/>
  <p:txStyles>
    <p:titleStyle>
      <a:lvl1pPr>
        <a:defRPr b="1" i="0">
          <a:latin typeface="Aptos" panose="020B0004020202020204" pitchFamily="34" charset="0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FCDAF73-2C3B-97A0-FFD7-76DDC25B4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157" y="602119"/>
            <a:ext cx="17339786" cy="218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12386F-87CD-36A1-A077-33BED3E2EF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2157" y="3010591"/>
            <a:ext cx="17339786" cy="717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B0F452-3349-FBA5-EBB6-A0DBD74B4E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E6E7A-6C6F-4517-AE4A-8569DBF597D5}" type="datetimeFigureOut">
              <a:rPr lang="es-ES" smtClean="0"/>
              <a:t>10/06/2026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CD1C00-0B34-551B-AF66-179DF46D8C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0668DA-203E-53B8-F5DF-DFDC791498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2637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1507846" rtl="0" eaLnBrk="1" latinLnBrk="0" hangingPunct="1">
        <a:lnSpc>
          <a:spcPct val="90000"/>
        </a:lnSpc>
        <a:spcBef>
          <a:spcPct val="0"/>
        </a:spcBef>
        <a:buNone/>
        <a:defRPr sz="72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961" indent="-376961" algn="l" defTabSz="1507846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Char char="•"/>
        <a:defRPr sz="4617" kern="1200">
          <a:solidFill>
            <a:schemeClr val="tx1"/>
          </a:solidFill>
          <a:latin typeface="+mn-lt"/>
          <a:ea typeface="+mn-ea"/>
          <a:cs typeface="+mn-cs"/>
        </a:defRPr>
      </a:lvl1pPr>
      <a:lvl2pPr marL="113088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2pPr>
      <a:lvl3pPr marL="1884807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3pPr>
      <a:lvl4pPr marL="2638730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392653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4146575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498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421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34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23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846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768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691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614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537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46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382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8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6.emf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EA642D-AD7B-4622-8544-2D13E6671D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>
            <a:extLst>
              <a:ext uri="{FF2B5EF4-FFF2-40B4-BE49-F238E27FC236}">
                <a16:creationId xmlns:a16="http://schemas.microsoft.com/office/drawing/2014/main" id="{C308B47C-6DD4-15CF-B125-40054CA14D6F}"/>
              </a:ext>
            </a:extLst>
          </p:cNvPr>
          <p:cNvSpPr>
            <a:spLocks/>
          </p:cNvSpPr>
          <p:nvPr/>
        </p:nvSpPr>
        <p:spPr>
          <a:xfrm>
            <a:off x="-14855" y="0"/>
            <a:ext cx="7329169" cy="113093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s-AR" sz="1600" dirty="0"/>
          </a:p>
        </p:txBody>
      </p:sp>
      <p:sp>
        <p:nvSpPr>
          <p:cNvPr id="3" name="Cheurón 2">
            <a:extLst>
              <a:ext uri="{FF2B5EF4-FFF2-40B4-BE49-F238E27FC236}">
                <a16:creationId xmlns:a16="http://schemas.microsoft.com/office/drawing/2014/main" id="{3B164A6D-60DE-FF7B-C576-D4DD0B3EF056}"/>
              </a:ext>
            </a:extLst>
          </p:cNvPr>
          <p:cNvSpPr/>
          <p:nvPr/>
        </p:nvSpPr>
        <p:spPr>
          <a:xfrm>
            <a:off x="6003049" y="1925681"/>
            <a:ext cx="3637508" cy="7625356"/>
          </a:xfrm>
          <a:prstGeom prst="chevron">
            <a:avLst/>
          </a:prstGeom>
          <a:solidFill>
            <a:srgbClr val="009A8B">
              <a:alpha val="57832"/>
            </a:srgb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s-AR" sz="1600" dirty="0">
              <a:solidFill>
                <a:schemeClr val="tx1"/>
              </a:solidFill>
            </a:endParaRPr>
          </a:p>
        </p:txBody>
      </p:sp>
      <p:sp>
        <p:nvSpPr>
          <p:cNvPr id="4" name="Cheurón 3">
            <a:extLst>
              <a:ext uri="{FF2B5EF4-FFF2-40B4-BE49-F238E27FC236}">
                <a16:creationId xmlns:a16="http://schemas.microsoft.com/office/drawing/2014/main" id="{A22A7470-3A5A-AB65-EFB3-9A6890A3D12B}"/>
              </a:ext>
            </a:extLst>
          </p:cNvPr>
          <p:cNvSpPr/>
          <p:nvPr/>
        </p:nvSpPr>
        <p:spPr>
          <a:xfrm>
            <a:off x="5507781" y="1975108"/>
            <a:ext cx="3637508" cy="7551214"/>
          </a:xfrm>
          <a:prstGeom prst="chevron">
            <a:avLst/>
          </a:prstGeom>
          <a:solidFill>
            <a:srgbClr val="009A8B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s-AR" sz="1600" dirty="0">
              <a:solidFill>
                <a:schemeClr val="tx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4507AD3-762C-9FF8-A1B4-07BC9A73F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25877" y="9623592"/>
            <a:ext cx="2614659" cy="1383525"/>
          </a:xfrm>
          <a:prstGeom prst="rect">
            <a:avLst/>
          </a:prstGeom>
        </p:spPr>
      </p:pic>
      <p:sp>
        <p:nvSpPr>
          <p:cNvPr id="12" name="object 18">
            <a:extLst>
              <a:ext uri="{FF2B5EF4-FFF2-40B4-BE49-F238E27FC236}">
                <a16:creationId xmlns:a16="http://schemas.microsoft.com/office/drawing/2014/main" id="{BDE588A0-5D2E-401F-FFC1-E87F114CCC5D}"/>
              </a:ext>
            </a:extLst>
          </p:cNvPr>
          <p:cNvSpPr txBox="1">
            <a:spLocks/>
          </p:cNvSpPr>
          <p:nvPr/>
        </p:nvSpPr>
        <p:spPr>
          <a:xfrm>
            <a:off x="1740552" y="5046079"/>
            <a:ext cx="5564332" cy="1491433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ES" sz="9600" kern="0" dirty="0">
                <a:solidFill>
                  <a:srgbClr val="0E4C52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JUICIOS</a:t>
            </a:r>
          </a:p>
        </p:txBody>
      </p:sp>
      <p:sp>
        <p:nvSpPr>
          <p:cNvPr id="13" name="object 18">
            <a:extLst>
              <a:ext uri="{FF2B5EF4-FFF2-40B4-BE49-F238E27FC236}">
                <a16:creationId xmlns:a16="http://schemas.microsoft.com/office/drawing/2014/main" id="{7BAD5227-1491-6FF1-56F3-0228D367AA15}"/>
              </a:ext>
            </a:extLst>
          </p:cNvPr>
          <p:cNvSpPr txBox="1">
            <a:spLocks/>
          </p:cNvSpPr>
          <p:nvPr/>
        </p:nvSpPr>
        <p:spPr>
          <a:xfrm>
            <a:off x="513874" y="3807920"/>
            <a:ext cx="1533401" cy="3399648"/>
          </a:xfrm>
          <a:prstGeom prst="rect">
            <a:avLst/>
          </a:prstGeom>
        </p:spPr>
        <p:txBody>
          <a:bodyPr vert="horz" wrap="square" lIns="0" tIns="13969" rIns="0" bIns="0" rtlCol="0" anchor="ctr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ES" sz="22000" kern="0" dirty="0">
                <a:solidFill>
                  <a:srgbClr val="FF9900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-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EE91E13E-0619-E147-9AF3-ED40A4487341}"/>
              </a:ext>
            </a:extLst>
          </p:cNvPr>
          <p:cNvGrpSpPr/>
          <p:nvPr/>
        </p:nvGrpSpPr>
        <p:grpSpPr>
          <a:xfrm>
            <a:off x="9760749" y="1877479"/>
            <a:ext cx="10343351" cy="2784094"/>
            <a:chOff x="9760749" y="1447685"/>
            <a:chExt cx="10343351" cy="2784094"/>
          </a:xfrm>
        </p:grpSpPr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FF4A5896-4870-6B49-53C1-3F3B8F77C534}"/>
                </a:ext>
              </a:extLst>
            </p:cNvPr>
            <p:cNvSpPr/>
            <p:nvPr/>
          </p:nvSpPr>
          <p:spPr>
            <a:xfrm rot="10800000">
              <a:off x="10867080" y="2262650"/>
              <a:ext cx="9237020" cy="1621757"/>
            </a:xfrm>
            <a:prstGeom prst="rect">
              <a:avLst/>
            </a:prstGeom>
            <a:solidFill>
              <a:srgbClr val="009A8B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s-AR" sz="1600"/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86594E91-56E0-2F35-F19F-BDBB73284558}"/>
                </a:ext>
              </a:extLst>
            </p:cNvPr>
            <p:cNvSpPr/>
            <p:nvPr/>
          </p:nvSpPr>
          <p:spPr>
            <a:xfrm>
              <a:off x="9760749" y="2166088"/>
              <a:ext cx="1814884" cy="1814884"/>
            </a:xfrm>
            <a:prstGeom prst="ellipse">
              <a:avLst/>
            </a:prstGeom>
            <a:solidFill>
              <a:srgbClr val="FF9900"/>
            </a:solidFill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s-AR" sz="1600" dirty="0"/>
            </a:p>
          </p:txBody>
        </p:sp>
        <p:sp>
          <p:nvSpPr>
            <p:cNvPr id="27" name="object 18">
              <a:extLst>
                <a:ext uri="{FF2B5EF4-FFF2-40B4-BE49-F238E27FC236}">
                  <a16:creationId xmlns:a16="http://schemas.microsoft.com/office/drawing/2014/main" id="{B8C24B6D-347F-5F45-3A05-C1D068E70D33}"/>
                </a:ext>
              </a:extLst>
            </p:cNvPr>
            <p:cNvSpPr txBox="1">
              <a:spLocks/>
            </p:cNvSpPr>
            <p:nvPr/>
          </p:nvSpPr>
          <p:spPr>
            <a:xfrm>
              <a:off x="13443553" y="2476331"/>
              <a:ext cx="6520848" cy="1029768"/>
            </a:xfrm>
            <a:prstGeom prst="rect">
              <a:avLst/>
            </a:prstGeom>
          </p:spPr>
          <p:txBody>
            <a:bodyPr vert="horz" wrap="square" lIns="0" tIns="13969" rIns="0" bIns="0" rtlCol="0">
              <a:spAutoFit/>
            </a:bodyPr>
            <a:lstStyle>
              <a:lvl1pPr>
                <a:defRPr b="1" i="0">
                  <a:latin typeface="Aptos" panose="020B0004020202020204" pitchFamily="34" charset="0"/>
                  <a:ea typeface="+mj-ea"/>
                  <a:cs typeface="+mj-cs"/>
                </a:defRPr>
              </a:lvl1pPr>
            </a:lstStyle>
            <a:p>
              <a:pPr marL="12699" defTabSz="914400">
                <a:spcBef>
                  <a:spcPts val="110"/>
                </a:spcBef>
              </a:pPr>
              <a:r>
                <a:rPr lang="es-ES" sz="6600" kern="0" dirty="0">
                  <a:solidFill>
                    <a:schemeClr val="bg1"/>
                  </a:solidFill>
                  <a:latin typeface="Barlow" panose="00000500000000000000" pitchFamily="50" charset="0"/>
                  <a:cs typeface="Arial" panose="020B0604020202020204" pitchFamily="34" charset="0"/>
                </a:rPr>
                <a:t>COMPETITIVIDAD</a:t>
              </a:r>
            </a:p>
          </p:txBody>
        </p:sp>
        <p:sp>
          <p:nvSpPr>
            <p:cNvPr id="28" name="object 18">
              <a:extLst>
                <a:ext uri="{FF2B5EF4-FFF2-40B4-BE49-F238E27FC236}">
                  <a16:creationId xmlns:a16="http://schemas.microsoft.com/office/drawing/2014/main" id="{A9E274C1-C78D-3F0A-27A7-4F859308C8AD}"/>
                </a:ext>
              </a:extLst>
            </p:cNvPr>
            <p:cNvSpPr txBox="1">
              <a:spLocks/>
            </p:cNvSpPr>
            <p:nvPr/>
          </p:nvSpPr>
          <p:spPr>
            <a:xfrm>
              <a:off x="9901490" y="1447685"/>
              <a:ext cx="1533401" cy="2784094"/>
            </a:xfrm>
            <a:prstGeom prst="rect">
              <a:avLst/>
            </a:prstGeom>
          </p:spPr>
          <p:txBody>
            <a:bodyPr vert="horz" wrap="square" lIns="0" tIns="13969" rIns="0" bIns="0" rtlCol="0" anchor="ctr">
              <a:spAutoFit/>
            </a:bodyPr>
            <a:lstStyle>
              <a:lvl1pPr>
                <a:defRPr b="1" i="0">
                  <a:latin typeface="Aptos" panose="020B0004020202020204" pitchFamily="34" charset="0"/>
                  <a:ea typeface="+mj-ea"/>
                  <a:cs typeface="+mj-cs"/>
                </a:defRPr>
              </a:lvl1pPr>
            </a:lstStyle>
            <a:p>
              <a:pPr marL="12699" algn="ctr" defTabSz="914400">
                <a:spcBef>
                  <a:spcPts val="110"/>
                </a:spcBef>
              </a:pPr>
              <a:r>
                <a:rPr lang="es-ES" sz="18000" kern="0" dirty="0">
                  <a:solidFill>
                    <a:schemeClr val="bg1"/>
                  </a:solidFill>
                  <a:latin typeface="Barlow" panose="00000500000000000000" pitchFamily="50" charset="0"/>
                  <a:cs typeface="Arial" panose="020B0604020202020204" pitchFamily="34" charset="0"/>
                </a:rPr>
                <a:t>+</a:t>
              </a:r>
            </a:p>
          </p:txBody>
        </p:sp>
        <p:pic>
          <p:nvPicPr>
            <p:cNvPr id="46" name="Imagen 45" descr="Icono&#10;&#10;Descripción generada automáticamente">
              <a:extLst>
                <a:ext uri="{FF2B5EF4-FFF2-40B4-BE49-F238E27FC236}">
                  <a16:creationId xmlns:a16="http://schemas.microsoft.com/office/drawing/2014/main" id="{84E209FA-747D-0BC2-E582-2BB5056FAC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9326" y="2437306"/>
              <a:ext cx="1307065" cy="1307065"/>
            </a:xfrm>
            <a:prstGeom prst="rect">
              <a:avLst/>
            </a:prstGeom>
          </p:spPr>
        </p:pic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1158D436-79B0-0CA3-D28D-530BC72F5BCE}"/>
              </a:ext>
            </a:extLst>
          </p:cNvPr>
          <p:cNvGrpSpPr/>
          <p:nvPr/>
        </p:nvGrpSpPr>
        <p:grpSpPr>
          <a:xfrm>
            <a:off x="9793407" y="6237638"/>
            <a:ext cx="11614410" cy="2784094"/>
            <a:chOff x="9760749" y="6435321"/>
            <a:chExt cx="11614410" cy="2784094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4CEBC580-EBE9-7F04-5387-1F5853D19A32}"/>
                </a:ext>
              </a:extLst>
            </p:cNvPr>
            <p:cNvSpPr/>
            <p:nvPr/>
          </p:nvSpPr>
          <p:spPr>
            <a:xfrm rot="10800000">
              <a:off x="10867079" y="7201298"/>
              <a:ext cx="9237021" cy="1621757"/>
            </a:xfrm>
            <a:prstGeom prst="rect">
              <a:avLst/>
            </a:prstGeom>
            <a:solidFill>
              <a:srgbClr val="009A8B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s-AR" sz="1600" dirty="0"/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36288130-DCC6-9E86-80F8-A4A2121BA519}"/>
                </a:ext>
              </a:extLst>
            </p:cNvPr>
            <p:cNvSpPr/>
            <p:nvPr/>
          </p:nvSpPr>
          <p:spPr>
            <a:xfrm>
              <a:off x="9760749" y="7153724"/>
              <a:ext cx="1814884" cy="1814884"/>
            </a:xfrm>
            <a:prstGeom prst="ellipse">
              <a:avLst/>
            </a:prstGeom>
            <a:solidFill>
              <a:srgbClr val="FF9900"/>
            </a:solidFill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s-AR" sz="1600" dirty="0"/>
            </a:p>
          </p:txBody>
        </p:sp>
        <p:sp>
          <p:nvSpPr>
            <p:cNvPr id="14" name="object 18">
              <a:extLst>
                <a:ext uri="{FF2B5EF4-FFF2-40B4-BE49-F238E27FC236}">
                  <a16:creationId xmlns:a16="http://schemas.microsoft.com/office/drawing/2014/main" id="{F4529C7E-18B0-EA69-00EA-9BA15DA973FC}"/>
                </a:ext>
              </a:extLst>
            </p:cNvPr>
            <p:cNvSpPr txBox="1">
              <a:spLocks/>
            </p:cNvSpPr>
            <p:nvPr/>
          </p:nvSpPr>
          <p:spPr>
            <a:xfrm>
              <a:off x="13443552" y="7463967"/>
              <a:ext cx="7931607" cy="1029768"/>
            </a:xfrm>
            <a:prstGeom prst="rect">
              <a:avLst/>
            </a:prstGeom>
          </p:spPr>
          <p:txBody>
            <a:bodyPr vert="horz" wrap="square" lIns="0" tIns="13969" rIns="0" bIns="0" rtlCol="0">
              <a:spAutoFit/>
            </a:bodyPr>
            <a:lstStyle>
              <a:lvl1pPr>
                <a:defRPr b="1" i="0">
                  <a:latin typeface="Aptos" panose="020B0004020202020204" pitchFamily="34" charset="0"/>
                  <a:ea typeface="+mj-ea"/>
                  <a:cs typeface="+mj-cs"/>
                </a:defRPr>
              </a:lvl1pPr>
            </a:lstStyle>
            <a:p>
              <a:pPr marL="12699" defTabSz="914400">
                <a:spcBef>
                  <a:spcPts val="110"/>
                </a:spcBef>
              </a:pPr>
              <a:r>
                <a:rPr lang="es-ES" sz="6600" kern="0" dirty="0">
                  <a:solidFill>
                    <a:schemeClr val="bg1"/>
                  </a:solidFill>
                  <a:latin typeface="Barlow" panose="00000500000000000000" pitchFamily="50" charset="0"/>
                  <a:cs typeface="Arial" panose="020B0604020202020204" pitchFamily="34" charset="0"/>
                </a:rPr>
                <a:t>EMPLEO</a:t>
              </a:r>
            </a:p>
          </p:txBody>
        </p:sp>
        <p:sp>
          <p:nvSpPr>
            <p:cNvPr id="16" name="object 18">
              <a:extLst>
                <a:ext uri="{FF2B5EF4-FFF2-40B4-BE49-F238E27FC236}">
                  <a16:creationId xmlns:a16="http://schemas.microsoft.com/office/drawing/2014/main" id="{4BF067EF-6D3F-5253-AF6C-E7CC799F4D37}"/>
                </a:ext>
              </a:extLst>
            </p:cNvPr>
            <p:cNvSpPr txBox="1">
              <a:spLocks/>
            </p:cNvSpPr>
            <p:nvPr/>
          </p:nvSpPr>
          <p:spPr>
            <a:xfrm>
              <a:off x="9901490" y="6435321"/>
              <a:ext cx="1533401" cy="2784094"/>
            </a:xfrm>
            <a:prstGeom prst="rect">
              <a:avLst/>
            </a:prstGeom>
          </p:spPr>
          <p:txBody>
            <a:bodyPr vert="horz" wrap="square" lIns="0" tIns="13969" rIns="0" bIns="0" rtlCol="0" anchor="ctr">
              <a:spAutoFit/>
            </a:bodyPr>
            <a:lstStyle>
              <a:lvl1pPr>
                <a:defRPr b="1" i="0">
                  <a:latin typeface="Aptos" panose="020B0004020202020204" pitchFamily="34" charset="0"/>
                  <a:ea typeface="+mj-ea"/>
                  <a:cs typeface="+mj-cs"/>
                </a:defRPr>
              </a:lvl1pPr>
            </a:lstStyle>
            <a:p>
              <a:pPr marL="12699" algn="ctr" defTabSz="914400">
                <a:spcBef>
                  <a:spcPts val="110"/>
                </a:spcBef>
              </a:pPr>
              <a:r>
                <a:rPr lang="es-ES" sz="18000" kern="0" dirty="0">
                  <a:solidFill>
                    <a:schemeClr val="bg1"/>
                  </a:solidFill>
                  <a:latin typeface="Barlow" panose="00000500000000000000" pitchFamily="50" charset="0"/>
                  <a:cs typeface="Arial" panose="020B0604020202020204" pitchFamily="34" charset="0"/>
                </a:rPr>
                <a:t>+</a:t>
              </a:r>
            </a:p>
          </p:txBody>
        </p:sp>
        <p:pic>
          <p:nvPicPr>
            <p:cNvPr id="48" name="Imagen 47" descr="Icono&#10;&#10;Descripción generada automáticamente">
              <a:extLst>
                <a:ext uri="{FF2B5EF4-FFF2-40B4-BE49-F238E27FC236}">
                  <a16:creationId xmlns:a16="http://schemas.microsoft.com/office/drawing/2014/main" id="{E199F6CD-5383-4047-61EC-C73C558704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80569" y="7578887"/>
              <a:ext cx="1497664" cy="924578"/>
            </a:xfrm>
            <a:prstGeom prst="rect">
              <a:avLst/>
            </a:prstGeom>
          </p:spPr>
        </p:pic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B496C9EC-1618-1480-475A-044B69DF33ED}"/>
              </a:ext>
            </a:extLst>
          </p:cNvPr>
          <p:cNvGrpSpPr/>
          <p:nvPr/>
        </p:nvGrpSpPr>
        <p:grpSpPr>
          <a:xfrm>
            <a:off x="9793406" y="4054555"/>
            <a:ext cx="11614410" cy="2784094"/>
            <a:chOff x="9760749" y="3969212"/>
            <a:chExt cx="11614410" cy="2784094"/>
          </a:xfrm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F79B8EA5-7BCF-DD3E-7EFF-CD724838DD9D}"/>
                </a:ext>
              </a:extLst>
            </p:cNvPr>
            <p:cNvSpPr/>
            <p:nvPr/>
          </p:nvSpPr>
          <p:spPr>
            <a:xfrm rot="10800000">
              <a:off x="10867080" y="4784177"/>
              <a:ext cx="9237020" cy="1621757"/>
            </a:xfrm>
            <a:prstGeom prst="rect">
              <a:avLst/>
            </a:prstGeom>
            <a:solidFill>
              <a:srgbClr val="009A8B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s-AR" sz="1600"/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23DE69CA-6C6D-F568-F399-7281EEEB903E}"/>
                </a:ext>
              </a:extLst>
            </p:cNvPr>
            <p:cNvSpPr/>
            <p:nvPr/>
          </p:nvSpPr>
          <p:spPr>
            <a:xfrm>
              <a:off x="9760749" y="4687615"/>
              <a:ext cx="1814884" cy="1814884"/>
            </a:xfrm>
            <a:prstGeom prst="ellipse">
              <a:avLst/>
            </a:prstGeom>
            <a:solidFill>
              <a:srgbClr val="FF9900"/>
            </a:solidFill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s-AR" sz="1600" dirty="0"/>
            </a:p>
          </p:txBody>
        </p:sp>
        <p:sp>
          <p:nvSpPr>
            <p:cNvPr id="23" name="object 18">
              <a:extLst>
                <a:ext uri="{FF2B5EF4-FFF2-40B4-BE49-F238E27FC236}">
                  <a16:creationId xmlns:a16="http://schemas.microsoft.com/office/drawing/2014/main" id="{E408900D-8D5C-9806-F328-90CC5D9301D3}"/>
                </a:ext>
              </a:extLst>
            </p:cNvPr>
            <p:cNvSpPr txBox="1">
              <a:spLocks/>
            </p:cNvSpPr>
            <p:nvPr/>
          </p:nvSpPr>
          <p:spPr>
            <a:xfrm>
              <a:off x="13443552" y="4997858"/>
              <a:ext cx="7931607" cy="1029768"/>
            </a:xfrm>
            <a:prstGeom prst="rect">
              <a:avLst/>
            </a:prstGeom>
          </p:spPr>
          <p:txBody>
            <a:bodyPr vert="horz" wrap="square" lIns="0" tIns="13969" rIns="0" bIns="0" rtlCol="0">
              <a:spAutoFit/>
            </a:bodyPr>
            <a:lstStyle>
              <a:lvl1pPr>
                <a:defRPr b="1" i="0">
                  <a:latin typeface="Aptos" panose="020B0004020202020204" pitchFamily="34" charset="0"/>
                  <a:ea typeface="+mj-ea"/>
                  <a:cs typeface="+mj-cs"/>
                </a:defRPr>
              </a:lvl1pPr>
            </a:lstStyle>
            <a:p>
              <a:pPr marL="12699" defTabSz="914400">
                <a:spcBef>
                  <a:spcPts val="110"/>
                </a:spcBef>
              </a:pPr>
              <a:r>
                <a:rPr lang="es-ES" sz="6600" kern="0" dirty="0">
                  <a:solidFill>
                    <a:schemeClr val="bg1"/>
                  </a:solidFill>
                  <a:latin typeface="Barlow" panose="00000500000000000000" pitchFamily="50" charset="0"/>
                  <a:cs typeface="Arial" panose="020B0604020202020204" pitchFamily="34" charset="0"/>
                </a:rPr>
                <a:t>CRECIMIENTO</a:t>
              </a:r>
            </a:p>
          </p:txBody>
        </p:sp>
        <p:sp>
          <p:nvSpPr>
            <p:cNvPr id="24" name="object 18">
              <a:extLst>
                <a:ext uri="{FF2B5EF4-FFF2-40B4-BE49-F238E27FC236}">
                  <a16:creationId xmlns:a16="http://schemas.microsoft.com/office/drawing/2014/main" id="{4868FD65-ADE1-CC86-F839-626BA849FDA9}"/>
                </a:ext>
              </a:extLst>
            </p:cNvPr>
            <p:cNvSpPr txBox="1">
              <a:spLocks/>
            </p:cNvSpPr>
            <p:nvPr/>
          </p:nvSpPr>
          <p:spPr>
            <a:xfrm>
              <a:off x="9901490" y="3969212"/>
              <a:ext cx="1533401" cy="2784094"/>
            </a:xfrm>
            <a:prstGeom prst="rect">
              <a:avLst/>
            </a:prstGeom>
          </p:spPr>
          <p:txBody>
            <a:bodyPr vert="horz" wrap="square" lIns="0" tIns="13969" rIns="0" bIns="0" rtlCol="0" anchor="ctr">
              <a:spAutoFit/>
            </a:bodyPr>
            <a:lstStyle>
              <a:lvl1pPr>
                <a:defRPr b="1" i="0">
                  <a:latin typeface="Aptos" panose="020B0004020202020204" pitchFamily="34" charset="0"/>
                  <a:ea typeface="+mj-ea"/>
                  <a:cs typeface="+mj-cs"/>
                </a:defRPr>
              </a:lvl1pPr>
            </a:lstStyle>
            <a:p>
              <a:pPr marL="12699" algn="ctr" defTabSz="914400">
                <a:spcBef>
                  <a:spcPts val="110"/>
                </a:spcBef>
              </a:pPr>
              <a:r>
                <a:rPr lang="es-ES" sz="18000" kern="0" dirty="0">
                  <a:solidFill>
                    <a:schemeClr val="bg1"/>
                  </a:solidFill>
                  <a:latin typeface="Barlow" panose="00000500000000000000" pitchFamily="50" charset="0"/>
                  <a:cs typeface="Arial" panose="020B0604020202020204" pitchFamily="34" charset="0"/>
                </a:rPr>
                <a:t>+</a:t>
              </a:r>
            </a:p>
          </p:txBody>
        </p:sp>
        <p:pic>
          <p:nvPicPr>
            <p:cNvPr id="50" name="Imagen 49">
              <a:extLst>
                <a:ext uri="{FF2B5EF4-FFF2-40B4-BE49-F238E27FC236}">
                  <a16:creationId xmlns:a16="http://schemas.microsoft.com/office/drawing/2014/main" id="{7CBED6B6-FAC6-D51A-61CD-DAED5EC282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768662" y="5047539"/>
              <a:ext cx="1481861" cy="1029767"/>
            </a:xfrm>
            <a:prstGeom prst="rect">
              <a:avLst/>
            </a:prstGeom>
          </p:spPr>
        </p:pic>
      </p:grpSp>
      <p:sp>
        <p:nvSpPr>
          <p:cNvPr id="2" name="Elipse 1">
            <a:extLst>
              <a:ext uri="{FF2B5EF4-FFF2-40B4-BE49-F238E27FC236}">
                <a16:creationId xmlns:a16="http://schemas.microsoft.com/office/drawing/2014/main" id="{CFE0FDA8-D06D-03B8-C493-FE80077659C4}"/>
              </a:ext>
            </a:extLst>
          </p:cNvPr>
          <p:cNvSpPr/>
          <p:nvPr/>
        </p:nvSpPr>
        <p:spPr>
          <a:xfrm>
            <a:off x="373133" y="4884354"/>
            <a:ext cx="1814884" cy="1814884"/>
          </a:xfrm>
          <a:prstGeom prst="ellipse">
            <a:avLst/>
          </a:prstGeom>
          <a:noFill/>
          <a:ln w="76200">
            <a:solidFill>
              <a:srgbClr val="009A8B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s-AR" sz="1600" dirty="0"/>
          </a:p>
        </p:txBody>
      </p:sp>
      <p:sp>
        <p:nvSpPr>
          <p:cNvPr id="10" name="Triángulo rectángulo 9">
            <a:extLst>
              <a:ext uri="{FF2B5EF4-FFF2-40B4-BE49-F238E27FC236}">
                <a16:creationId xmlns:a16="http://schemas.microsoft.com/office/drawing/2014/main" id="{C3DEB70F-D4C9-6C72-9719-953AFDB8E438}"/>
              </a:ext>
            </a:extLst>
          </p:cNvPr>
          <p:cNvSpPr/>
          <p:nvPr/>
        </p:nvSpPr>
        <p:spPr>
          <a:xfrm>
            <a:off x="7429342" y="1891464"/>
            <a:ext cx="513514" cy="1399100"/>
          </a:xfrm>
          <a:prstGeom prst="rtTriangle">
            <a:avLst/>
          </a:prstGeom>
          <a:solidFill>
            <a:srgbClr val="31859C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s-AR" sz="1600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D762CC48-E27F-90CC-0C0C-FEF9DDA5BC73}"/>
              </a:ext>
            </a:extLst>
          </p:cNvPr>
          <p:cNvSpPr/>
          <p:nvPr/>
        </p:nvSpPr>
        <p:spPr>
          <a:xfrm>
            <a:off x="0" y="1891464"/>
            <a:ext cx="7429228" cy="1399100"/>
          </a:xfrm>
          <a:prstGeom prst="rect">
            <a:avLst/>
          </a:prstGeom>
          <a:solidFill>
            <a:srgbClr val="31859C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s-AR" sz="1600"/>
          </a:p>
        </p:txBody>
      </p:sp>
      <p:sp>
        <p:nvSpPr>
          <p:cNvPr id="30" name="object 18">
            <a:extLst>
              <a:ext uri="{FF2B5EF4-FFF2-40B4-BE49-F238E27FC236}">
                <a16:creationId xmlns:a16="http://schemas.microsoft.com/office/drawing/2014/main" id="{A996819F-C0A0-3995-0FC6-94BAC053150A}"/>
              </a:ext>
            </a:extLst>
          </p:cNvPr>
          <p:cNvSpPr txBox="1">
            <a:spLocks/>
          </p:cNvSpPr>
          <p:nvPr/>
        </p:nvSpPr>
        <p:spPr>
          <a:xfrm>
            <a:off x="297036" y="1817268"/>
            <a:ext cx="7396804" cy="139910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ES" sz="9000" b="0" i="1" kern="0" dirty="0">
                <a:solidFill>
                  <a:schemeClr val="bg1"/>
                </a:solidFill>
                <a:latin typeface="Barlow Light" panose="00000400000000000000" pitchFamily="50" charset="0"/>
                <a:cs typeface="Arial" panose="020B0604020202020204" pitchFamily="34" charset="0"/>
              </a:rPr>
              <a:t>La </a:t>
            </a:r>
            <a:r>
              <a:rPr lang="es-ES" sz="9000" i="1" kern="0" dirty="0">
                <a:solidFill>
                  <a:schemeClr val="bg1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ECUACIÓN</a:t>
            </a:r>
          </a:p>
        </p:txBody>
      </p:sp>
      <p:pic>
        <p:nvPicPr>
          <p:cNvPr id="15" name="Imagen 14" descr="Logotipo&#10;&#10;Descripción generada automáticamente">
            <a:extLst>
              <a:ext uri="{FF2B5EF4-FFF2-40B4-BE49-F238E27FC236}">
                <a16:creationId xmlns:a16="http://schemas.microsoft.com/office/drawing/2014/main" id="{CD064D3D-1763-C281-F86D-974C801FE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5474">
            <a:off x="835384" y="7230501"/>
            <a:ext cx="3885822" cy="388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141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DB0030-FE73-CDC2-9C0F-6751483A9B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>
            <a:extLst>
              <a:ext uri="{FF2B5EF4-FFF2-40B4-BE49-F238E27FC236}">
                <a16:creationId xmlns:a16="http://schemas.microsoft.com/office/drawing/2014/main" id="{634A305D-6D0D-CA24-B223-BDC17DA31D1D}"/>
              </a:ext>
            </a:extLst>
          </p:cNvPr>
          <p:cNvSpPr>
            <a:spLocks/>
          </p:cNvSpPr>
          <p:nvPr/>
        </p:nvSpPr>
        <p:spPr>
          <a:xfrm>
            <a:off x="0" y="0"/>
            <a:ext cx="7329169" cy="113093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Cheurón 2">
            <a:extLst>
              <a:ext uri="{FF2B5EF4-FFF2-40B4-BE49-F238E27FC236}">
                <a16:creationId xmlns:a16="http://schemas.microsoft.com/office/drawing/2014/main" id="{63BC7DEC-7E9C-63AF-7FE9-056ADDA5788A}"/>
              </a:ext>
            </a:extLst>
          </p:cNvPr>
          <p:cNvSpPr/>
          <p:nvPr/>
        </p:nvSpPr>
        <p:spPr>
          <a:xfrm>
            <a:off x="6003049" y="1925681"/>
            <a:ext cx="3637508" cy="7625356"/>
          </a:xfrm>
          <a:prstGeom prst="chevron">
            <a:avLst/>
          </a:prstGeom>
          <a:solidFill>
            <a:srgbClr val="FD6412">
              <a:alpha val="57832"/>
            </a:srgb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Cheurón 3">
            <a:extLst>
              <a:ext uri="{FF2B5EF4-FFF2-40B4-BE49-F238E27FC236}">
                <a16:creationId xmlns:a16="http://schemas.microsoft.com/office/drawing/2014/main" id="{DAC44397-17E3-7108-8CD5-EA1B436A2E96}"/>
              </a:ext>
            </a:extLst>
          </p:cNvPr>
          <p:cNvSpPr/>
          <p:nvPr/>
        </p:nvSpPr>
        <p:spPr>
          <a:xfrm>
            <a:off x="5507781" y="1975108"/>
            <a:ext cx="3637508" cy="7551214"/>
          </a:xfrm>
          <a:prstGeom prst="chevron">
            <a:avLst/>
          </a:prstGeom>
          <a:solidFill>
            <a:srgbClr val="D04A0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AA63B514-53F0-9517-04EB-8DF4D30E4B54}"/>
              </a:ext>
            </a:extLst>
          </p:cNvPr>
          <p:cNvGrpSpPr/>
          <p:nvPr/>
        </p:nvGrpSpPr>
        <p:grpSpPr>
          <a:xfrm>
            <a:off x="9760750" y="4717938"/>
            <a:ext cx="10343350" cy="1814884"/>
            <a:chOff x="9760749" y="7153724"/>
            <a:chExt cx="10343350" cy="1814884"/>
          </a:xfrm>
          <a:solidFill>
            <a:srgbClr val="741910"/>
          </a:solidFill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716D340D-23BB-8010-E889-5BB9FD9CC618}"/>
                </a:ext>
              </a:extLst>
            </p:cNvPr>
            <p:cNvSpPr/>
            <p:nvPr/>
          </p:nvSpPr>
          <p:spPr>
            <a:xfrm rot="10800000">
              <a:off x="10867078" y="7250283"/>
              <a:ext cx="9237021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26B0A38C-F9ED-FA9E-9BA1-27BAF8E1229A}"/>
                </a:ext>
              </a:extLst>
            </p:cNvPr>
            <p:cNvSpPr/>
            <p:nvPr/>
          </p:nvSpPr>
          <p:spPr>
            <a:xfrm>
              <a:off x="9760749" y="7153724"/>
              <a:ext cx="1814884" cy="1814884"/>
            </a:xfrm>
            <a:prstGeom prst="ellipse">
              <a:avLst/>
            </a:prstGeom>
            <a:grpFill/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05452A42-0E2E-50C4-A5ED-02AC6ABF09E5}"/>
              </a:ext>
            </a:extLst>
          </p:cNvPr>
          <p:cNvGrpSpPr/>
          <p:nvPr/>
        </p:nvGrpSpPr>
        <p:grpSpPr>
          <a:xfrm>
            <a:off x="9747251" y="2499995"/>
            <a:ext cx="10356849" cy="1814884"/>
            <a:chOff x="9760749" y="4687615"/>
            <a:chExt cx="10343351" cy="1814884"/>
          </a:xfrm>
          <a:solidFill>
            <a:srgbClr val="741910"/>
          </a:solidFill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4EB33EC7-19FE-601D-163A-D0C21B180C8F}"/>
                </a:ext>
              </a:extLst>
            </p:cNvPr>
            <p:cNvSpPr/>
            <p:nvPr/>
          </p:nvSpPr>
          <p:spPr>
            <a:xfrm rot="10800000">
              <a:off x="10867080" y="4784177"/>
              <a:ext cx="9237020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9ABEAC07-42B7-8DA6-C938-BE763EA3BB53}"/>
                </a:ext>
              </a:extLst>
            </p:cNvPr>
            <p:cNvSpPr/>
            <p:nvPr/>
          </p:nvSpPr>
          <p:spPr>
            <a:xfrm>
              <a:off x="9760749" y="4687615"/>
              <a:ext cx="1814884" cy="1814884"/>
            </a:xfrm>
            <a:prstGeom prst="ellipse">
              <a:avLst/>
            </a:prstGeom>
            <a:grpFill/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5" name="object 18">
            <a:extLst>
              <a:ext uri="{FF2B5EF4-FFF2-40B4-BE49-F238E27FC236}">
                <a16:creationId xmlns:a16="http://schemas.microsoft.com/office/drawing/2014/main" id="{115D62F3-543D-8D42-92AF-682E37AF2B17}"/>
              </a:ext>
            </a:extLst>
          </p:cNvPr>
          <p:cNvSpPr txBox="1">
            <a:spLocks/>
          </p:cNvSpPr>
          <p:nvPr/>
        </p:nvSpPr>
        <p:spPr>
          <a:xfrm>
            <a:off x="11737339" y="2762433"/>
            <a:ext cx="8366761" cy="118109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Cumplir con la Ley de adhesión: </a:t>
            </a:r>
          </a:p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CMF y plazo de caducidad</a:t>
            </a:r>
          </a:p>
        </p:txBody>
      </p:sp>
      <p:sp>
        <p:nvSpPr>
          <p:cNvPr id="37" name="object 18">
            <a:extLst>
              <a:ext uri="{FF2B5EF4-FFF2-40B4-BE49-F238E27FC236}">
                <a16:creationId xmlns:a16="http://schemas.microsoft.com/office/drawing/2014/main" id="{E97E2D26-665B-104E-6F41-7EFE744CF77C}"/>
              </a:ext>
            </a:extLst>
          </p:cNvPr>
          <p:cNvSpPr txBox="1">
            <a:spLocks/>
          </p:cNvSpPr>
          <p:nvPr/>
        </p:nvSpPr>
        <p:spPr>
          <a:xfrm>
            <a:off x="11737339" y="4968968"/>
            <a:ext cx="8366761" cy="118109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Resolver la colisión intrajudicial:</a:t>
            </a:r>
          </a:p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500" kern="0" dirty="0">
                <a:solidFill>
                  <a:srgbClr val="FFFFFF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entre CSJN, TSJ, Cámaras y Juzgados</a:t>
            </a:r>
            <a:endParaRPr kumimoji="0" lang="es-ES" sz="35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3212BCBF-8651-ED79-8FEF-909080A2CB25}"/>
              </a:ext>
            </a:extLst>
          </p:cNvPr>
          <p:cNvGrpSpPr/>
          <p:nvPr/>
        </p:nvGrpSpPr>
        <p:grpSpPr>
          <a:xfrm>
            <a:off x="9760750" y="6927738"/>
            <a:ext cx="10343350" cy="1814884"/>
            <a:chOff x="9760749" y="7153724"/>
            <a:chExt cx="10343350" cy="1814884"/>
          </a:xfrm>
          <a:solidFill>
            <a:srgbClr val="741910"/>
          </a:solidFill>
        </p:grpSpPr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56D719AD-2DAA-8252-EF17-F3A9D3FA3699}"/>
                </a:ext>
              </a:extLst>
            </p:cNvPr>
            <p:cNvSpPr/>
            <p:nvPr/>
          </p:nvSpPr>
          <p:spPr>
            <a:xfrm rot="10800000">
              <a:off x="10867078" y="7250283"/>
              <a:ext cx="9237021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2D371A2D-D0EC-A612-8522-3CBE6E088B2E}"/>
                </a:ext>
              </a:extLst>
            </p:cNvPr>
            <p:cNvSpPr/>
            <p:nvPr/>
          </p:nvSpPr>
          <p:spPr>
            <a:xfrm>
              <a:off x="9760749" y="7153724"/>
              <a:ext cx="1814884" cy="1814884"/>
            </a:xfrm>
            <a:prstGeom prst="ellipse">
              <a:avLst/>
            </a:prstGeom>
            <a:grpFill/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7" name="object 18">
            <a:extLst>
              <a:ext uri="{FF2B5EF4-FFF2-40B4-BE49-F238E27FC236}">
                <a16:creationId xmlns:a16="http://schemas.microsoft.com/office/drawing/2014/main" id="{7D475FD5-9012-36F2-F3BF-24BC17222BDF}"/>
              </a:ext>
            </a:extLst>
          </p:cNvPr>
          <p:cNvSpPr txBox="1">
            <a:spLocks/>
          </p:cNvSpPr>
          <p:nvPr/>
        </p:nvSpPr>
        <p:spPr>
          <a:xfrm>
            <a:off x="11737339" y="7148288"/>
            <a:ext cx="8531861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Fijar </a:t>
            </a:r>
            <a:r>
              <a:rPr lang="es-ES" sz="4000" kern="0" dirty="0">
                <a:solidFill>
                  <a:srgbClr val="FFFFFF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un r</a:t>
            </a: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umbo jurisprudencial sostenible: </a:t>
            </a:r>
            <a:r>
              <a:rPr kumimoji="0" lang="es-ES" sz="3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intereses y actualizaciones</a:t>
            </a:r>
          </a:p>
        </p:txBody>
      </p:sp>
      <p:pic>
        <p:nvPicPr>
          <p:cNvPr id="14" name="Imagen 11">
            <a:extLst>
              <a:ext uri="{FF2B5EF4-FFF2-40B4-BE49-F238E27FC236}">
                <a16:creationId xmlns:a16="http://schemas.microsoft.com/office/drawing/2014/main" id="{C5686E65-1E1F-D48A-F42F-E3643B03E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grpSp>
        <p:nvGrpSpPr>
          <p:cNvPr id="7" name="Grupo 8">
            <a:extLst>
              <a:ext uri="{FF2B5EF4-FFF2-40B4-BE49-F238E27FC236}">
                <a16:creationId xmlns:a16="http://schemas.microsoft.com/office/drawing/2014/main" id="{2E4DCBE7-0A10-5964-0FCF-D32F721DCC19}"/>
              </a:ext>
            </a:extLst>
          </p:cNvPr>
          <p:cNvGrpSpPr/>
          <p:nvPr/>
        </p:nvGrpSpPr>
        <p:grpSpPr>
          <a:xfrm>
            <a:off x="0" y="4414590"/>
            <a:ext cx="6918960" cy="1399100"/>
            <a:chOff x="-1402080" y="4177464"/>
            <a:chExt cx="8049210" cy="1399100"/>
          </a:xfrm>
          <a:solidFill>
            <a:srgbClr val="741910"/>
          </a:solidFill>
        </p:grpSpPr>
        <p:sp>
          <p:nvSpPr>
            <p:cNvPr id="8" name="Triángulo rectángulo 9">
              <a:extLst>
                <a:ext uri="{FF2B5EF4-FFF2-40B4-BE49-F238E27FC236}">
                  <a16:creationId xmlns:a16="http://schemas.microsoft.com/office/drawing/2014/main" id="{05E32FA6-2A66-42B0-887E-E1465E00A30D}"/>
                </a:ext>
              </a:extLst>
            </p:cNvPr>
            <p:cNvSpPr/>
            <p:nvPr/>
          </p:nvSpPr>
          <p:spPr>
            <a:xfrm>
              <a:off x="6014512" y="4192704"/>
              <a:ext cx="632618" cy="1369896"/>
            </a:xfrm>
            <a:prstGeom prst="rtTriangle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Rectángulo 16">
              <a:extLst>
                <a:ext uri="{FF2B5EF4-FFF2-40B4-BE49-F238E27FC236}">
                  <a16:creationId xmlns:a16="http://schemas.microsoft.com/office/drawing/2014/main" id="{EB04CF72-5277-AEE5-76FB-2F678C5CB5AE}"/>
                </a:ext>
              </a:extLst>
            </p:cNvPr>
            <p:cNvSpPr/>
            <p:nvPr/>
          </p:nvSpPr>
          <p:spPr>
            <a:xfrm>
              <a:off x="-1402080" y="4177464"/>
              <a:ext cx="7429228" cy="139910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3" name="Grupo 1">
            <a:extLst>
              <a:ext uri="{FF2B5EF4-FFF2-40B4-BE49-F238E27FC236}">
                <a16:creationId xmlns:a16="http://schemas.microsoft.com/office/drawing/2014/main" id="{F0FC7315-6AC6-A62D-0DC7-D9A5B3A5E96B}"/>
              </a:ext>
            </a:extLst>
          </p:cNvPr>
          <p:cNvGrpSpPr/>
          <p:nvPr/>
        </p:nvGrpSpPr>
        <p:grpSpPr>
          <a:xfrm flipV="1">
            <a:off x="0" y="5688063"/>
            <a:ext cx="6918960" cy="1494796"/>
            <a:chOff x="-1402080" y="4177464"/>
            <a:chExt cx="8049210" cy="1399100"/>
          </a:xfrm>
          <a:solidFill>
            <a:srgbClr val="741910"/>
          </a:solidFill>
        </p:grpSpPr>
        <p:sp>
          <p:nvSpPr>
            <p:cNvPr id="15" name="Triángulo rectángulo 11">
              <a:extLst>
                <a:ext uri="{FF2B5EF4-FFF2-40B4-BE49-F238E27FC236}">
                  <a16:creationId xmlns:a16="http://schemas.microsoft.com/office/drawing/2014/main" id="{F52F9A33-8053-49EF-7AC3-6FDE8D873195}"/>
                </a:ext>
              </a:extLst>
            </p:cNvPr>
            <p:cNvSpPr/>
            <p:nvPr/>
          </p:nvSpPr>
          <p:spPr>
            <a:xfrm>
              <a:off x="6014512" y="4192704"/>
              <a:ext cx="632618" cy="1369896"/>
            </a:xfrm>
            <a:prstGeom prst="rtTriangle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Rectángulo 12">
              <a:extLst>
                <a:ext uri="{FF2B5EF4-FFF2-40B4-BE49-F238E27FC236}">
                  <a16:creationId xmlns:a16="http://schemas.microsoft.com/office/drawing/2014/main" id="{B5A15944-E54A-3779-24A4-AE4952326EB5}"/>
                </a:ext>
              </a:extLst>
            </p:cNvPr>
            <p:cNvSpPr/>
            <p:nvPr/>
          </p:nvSpPr>
          <p:spPr>
            <a:xfrm>
              <a:off x="-1402080" y="4177464"/>
              <a:ext cx="7429228" cy="139910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8" name="object 18">
            <a:extLst>
              <a:ext uri="{FF2B5EF4-FFF2-40B4-BE49-F238E27FC236}">
                <a16:creationId xmlns:a16="http://schemas.microsoft.com/office/drawing/2014/main" id="{6EF64848-0A0D-353F-A588-CB08B722E092}"/>
              </a:ext>
            </a:extLst>
          </p:cNvPr>
          <p:cNvSpPr txBox="1">
            <a:spLocks/>
          </p:cNvSpPr>
          <p:nvPr/>
        </p:nvSpPr>
        <p:spPr>
          <a:xfrm>
            <a:off x="193268" y="4524385"/>
            <a:ext cx="6585293" cy="2507096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5400" b="0" i="1" kern="0" dirty="0">
                <a:solidFill>
                  <a:srgbClr val="FFFFFF"/>
                </a:solidFill>
                <a:latin typeface="Barlow Light" panose="00000400000000000000" pitchFamily="50" charset="0"/>
                <a:cs typeface="Arial" panose="020B0604020202020204" pitchFamily="34" charset="0"/>
              </a:rPr>
              <a:t>La Solución está en el Poder Judicial de cada provincia adherida</a:t>
            </a:r>
            <a:endParaRPr kumimoji="0" lang="es-ES" sz="54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71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B23B69-3E7E-10C3-68D1-A96A886544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4757BEFD-FA3E-BDAD-4AAA-CEEAD7BA5126}"/>
              </a:ext>
            </a:extLst>
          </p:cNvPr>
          <p:cNvGrpSpPr/>
          <p:nvPr/>
        </p:nvGrpSpPr>
        <p:grpSpPr>
          <a:xfrm>
            <a:off x="-7894" y="0"/>
            <a:ext cx="20104091" cy="1958148"/>
            <a:chOff x="-686767" y="99845"/>
            <a:chExt cx="20104091" cy="1958148"/>
          </a:xfrm>
        </p:grpSpPr>
        <p:sp>
          <p:nvSpPr>
            <p:cNvPr id="3" name="object 15">
              <a:extLst>
                <a:ext uri="{FF2B5EF4-FFF2-40B4-BE49-F238E27FC236}">
                  <a16:creationId xmlns:a16="http://schemas.microsoft.com/office/drawing/2014/main" id="{B440C1F2-6248-5C4F-F712-AC9727FD0E34}"/>
                </a:ext>
              </a:extLst>
            </p:cNvPr>
            <p:cNvSpPr/>
            <p:nvPr/>
          </p:nvSpPr>
          <p:spPr>
            <a:xfrm>
              <a:off x="-686767" y="99845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rgbClr val="741910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B9098CC3-5C70-431F-EF0A-40647D5CE3C6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11" name="Retardo 10">
                <a:extLst>
                  <a:ext uri="{FF2B5EF4-FFF2-40B4-BE49-F238E27FC236}">
                    <a16:creationId xmlns:a16="http://schemas.microsoft.com/office/drawing/2014/main" id="{25D2D534-336E-A4DC-FA00-23055C8330FF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id="{BE859BFB-E6AF-11F9-AABC-B1E9B24D369E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0E658736-AEB3-A487-BDF9-FB9FA5708231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8" name="Retardo 7">
                <a:extLst>
                  <a:ext uri="{FF2B5EF4-FFF2-40B4-BE49-F238E27FC236}">
                    <a16:creationId xmlns:a16="http://schemas.microsoft.com/office/drawing/2014/main" id="{803457F9-6E27-0560-B80B-2F65B1133B0F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E4EA0F68-F896-B0D7-6088-66AA478467C8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CC548DF8-B0B2-8993-613A-68CA2C6655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sp>
        <p:nvSpPr>
          <p:cNvPr id="7" name="object 18">
            <a:extLst>
              <a:ext uri="{FF2B5EF4-FFF2-40B4-BE49-F238E27FC236}">
                <a16:creationId xmlns:a16="http://schemas.microsoft.com/office/drawing/2014/main" id="{1F540E88-38BA-AECE-A919-767D38BB6135}"/>
              </a:ext>
            </a:extLst>
          </p:cNvPr>
          <p:cNvSpPr txBox="1">
            <a:spLocks/>
          </p:cNvSpPr>
          <p:nvPr/>
        </p:nvSpPr>
        <p:spPr>
          <a:xfrm>
            <a:off x="9688866" y="557938"/>
            <a:ext cx="10415234" cy="777776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Acumulado móvil últimos 12 meses</a:t>
            </a:r>
            <a:endParaRPr kumimoji="0" lang="es-ES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object 18">
            <a:extLst>
              <a:ext uri="{FF2B5EF4-FFF2-40B4-BE49-F238E27FC236}">
                <a16:creationId xmlns:a16="http://schemas.microsoft.com/office/drawing/2014/main" id="{6ABFDE54-E0CE-E2D6-4434-D1471A5F7F9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7894" y="560012"/>
            <a:ext cx="8925998" cy="847667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/>
          <a:p>
            <a:pPr>
              <a:lnSpc>
                <a:spcPts val="6500"/>
              </a:lnSpc>
            </a:pPr>
            <a:r>
              <a:rPr lang="es-ES" sz="6000" dirty="0">
                <a:solidFill>
                  <a:srgbClr val="0E4C52"/>
                </a:solidFill>
                <a:latin typeface="Barlow"/>
                <a:ea typeface="Roboto"/>
                <a:cs typeface="Arial"/>
              </a:rPr>
              <a:t>No competitividad laboral</a:t>
            </a:r>
            <a:endParaRPr lang="es-ES" sz="6000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0EDA0002-A8D1-DF1B-CA8A-6DF0DC9B4E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1749F59-B355-18AC-A42E-EA5F93F909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363676"/>
              </p:ext>
            </p:extLst>
          </p:nvPr>
        </p:nvGraphicFramePr>
        <p:xfrm>
          <a:off x="842210" y="2225340"/>
          <a:ext cx="18360000" cy="8505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6544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6E838F-C90C-641B-69A3-7A6B60BAC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171B438D-0937-720B-0231-F23DB91E8CA5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3" name="object 15">
              <a:extLst>
                <a:ext uri="{FF2B5EF4-FFF2-40B4-BE49-F238E27FC236}">
                  <a16:creationId xmlns:a16="http://schemas.microsoft.com/office/drawing/2014/main" id="{80F1B385-D163-4BB4-6A9C-EC7C005BBE49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rgbClr val="741910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71BA1DDE-0354-FD78-8EF6-A80BB95DB77F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11" name="Retardo 10">
                <a:extLst>
                  <a:ext uri="{FF2B5EF4-FFF2-40B4-BE49-F238E27FC236}">
                    <a16:creationId xmlns:a16="http://schemas.microsoft.com/office/drawing/2014/main" id="{6EB50F17-ECDB-C772-7BB4-C85D65763D44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id="{C0365D15-6E42-4997-D107-F28790593CE7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DC54A2EA-2E3E-CF5B-181B-88474F761E65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8" name="Retardo 7">
                <a:extLst>
                  <a:ext uri="{FF2B5EF4-FFF2-40B4-BE49-F238E27FC236}">
                    <a16:creationId xmlns:a16="http://schemas.microsoft.com/office/drawing/2014/main" id="{4102A45A-17EC-0731-9CBC-15A2DA2CACF6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2FC14707-4B3B-8DC8-4D7E-DE0E4D6F37D8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sp>
        <p:nvSpPr>
          <p:cNvPr id="7" name="object 18">
            <a:extLst>
              <a:ext uri="{FF2B5EF4-FFF2-40B4-BE49-F238E27FC236}">
                <a16:creationId xmlns:a16="http://schemas.microsoft.com/office/drawing/2014/main" id="{637F7176-71D8-7A14-91FF-AC525A298075}"/>
              </a:ext>
            </a:extLst>
          </p:cNvPr>
          <p:cNvSpPr txBox="1">
            <a:spLocks/>
          </p:cNvSpPr>
          <p:nvPr/>
        </p:nvSpPr>
        <p:spPr>
          <a:xfrm>
            <a:off x="9988940" y="536210"/>
            <a:ext cx="9304919" cy="777776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J</a:t>
            </a:r>
            <a:r>
              <a:rPr kumimoji="0" lang="es-ES" sz="5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uicios</a:t>
            </a:r>
            <a:r>
              <a:rPr kumimoji="0" lang="es-ES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 ingresados en 2025</a:t>
            </a:r>
            <a:endParaRPr kumimoji="0" lang="es-ES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object 18">
            <a:extLst>
              <a:ext uri="{FF2B5EF4-FFF2-40B4-BE49-F238E27FC236}">
                <a16:creationId xmlns:a16="http://schemas.microsoft.com/office/drawing/2014/main" id="{46A4A8A1-3B40-8F94-E01F-1888C25E184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7894" y="560012"/>
            <a:ext cx="11900590" cy="847667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/>
          <a:p>
            <a:pPr>
              <a:lnSpc>
                <a:spcPts val="6500"/>
              </a:lnSpc>
            </a:pPr>
            <a:r>
              <a:rPr lang="es-ES" sz="6000" dirty="0">
                <a:solidFill>
                  <a:srgbClr val="0E4C52"/>
                </a:solidFill>
                <a:latin typeface="Barlow"/>
                <a:ea typeface="Roboto"/>
                <a:cs typeface="Arial"/>
              </a:rPr>
              <a:t>No competitividad laboral 1</a:t>
            </a:r>
            <a:endParaRPr lang="es-ES" sz="6000" dirty="0">
              <a:latin typeface="Aptos"/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E3BC3E9-8E4F-949B-B12F-E26061F257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2" name="Chart 1">
            <a:extLst>
              <a:ext uri="{FF2B5EF4-FFF2-40B4-BE49-F238E27FC236}">
                <a16:creationId xmlns:a16="http://schemas.microsoft.com/office/drawing/2014/main" id="{C7F05A05-3658-A03C-961D-01EBF92FE4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0037199"/>
              </p:ext>
            </p:extLst>
          </p:nvPr>
        </p:nvGraphicFramePr>
        <p:xfrm>
          <a:off x="1068383" y="2270585"/>
          <a:ext cx="17841113" cy="8574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81977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DAF3F5-2C64-06CF-842C-663266B3C5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A3F3C3D1-68E7-B1D4-FA4F-076E2E6EB091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12" name="object 15">
              <a:extLst>
                <a:ext uri="{FF2B5EF4-FFF2-40B4-BE49-F238E27FC236}">
                  <a16:creationId xmlns:a16="http://schemas.microsoft.com/office/drawing/2014/main" id="{BBA86531-5287-3F2B-95A1-C75111470BAB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rgbClr val="741910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86ED7E0C-E1F8-DA7E-20B2-5DA7C6159228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18" name="Retardo 17">
                <a:extLst>
                  <a:ext uri="{FF2B5EF4-FFF2-40B4-BE49-F238E27FC236}">
                    <a16:creationId xmlns:a16="http://schemas.microsoft.com/office/drawing/2014/main" id="{BE45E49B-EB59-78DE-4188-1F218FF9EA0D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Rectángulo 18">
                <a:extLst>
                  <a:ext uri="{FF2B5EF4-FFF2-40B4-BE49-F238E27FC236}">
                    <a16:creationId xmlns:a16="http://schemas.microsoft.com/office/drawing/2014/main" id="{DA4ADA28-6050-C3EE-4BC1-37CF6F2120AD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CE117EC6-7FD9-A0EE-01C6-C40DB1F246A0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6" name="Retardo 15">
                <a:extLst>
                  <a:ext uri="{FF2B5EF4-FFF2-40B4-BE49-F238E27FC236}">
                    <a16:creationId xmlns:a16="http://schemas.microsoft.com/office/drawing/2014/main" id="{B05907D7-7C76-2897-0B43-96616CD5C147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Rectángulo 16">
                <a:extLst>
                  <a:ext uri="{FF2B5EF4-FFF2-40B4-BE49-F238E27FC236}">
                    <a16:creationId xmlns:a16="http://schemas.microsoft.com/office/drawing/2014/main" id="{0E3B1A35-B3B2-8611-4CC2-6B83643C18D8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sp>
        <p:nvSpPr>
          <p:cNvPr id="21" name="object 18">
            <a:extLst>
              <a:ext uri="{FF2B5EF4-FFF2-40B4-BE49-F238E27FC236}">
                <a16:creationId xmlns:a16="http://schemas.microsoft.com/office/drawing/2014/main" id="{0222684D-9A73-6E0E-0EA6-A268AD484851}"/>
              </a:ext>
            </a:extLst>
          </p:cNvPr>
          <p:cNvSpPr txBox="1">
            <a:spLocks/>
          </p:cNvSpPr>
          <p:nvPr/>
        </p:nvSpPr>
        <p:spPr>
          <a:xfrm>
            <a:off x="10052044" y="518825"/>
            <a:ext cx="9744716" cy="777776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Índice judicial en la Industria</a:t>
            </a:r>
          </a:p>
        </p:txBody>
      </p:sp>
      <p:sp>
        <p:nvSpPr>
          <p:cNvPr id="25" name="object 18">
            <a:extLst>
              <a:ext uri="{FF2B5EF4-FFF2-40B4-BE49-F238E27FC236}">
                <a16:creationId xmlns:a16="http://schemas.microsoft.com/office/drawing/2014/main" id="{6DF4FAE5-17B4-5EDD-1412-EC19BD2F6A0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7894" y="560012"/>
            <a:ext cx="11900590" cy="847667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/>
          <a:p>
            <a:pPr>
              <a:lnSpc>
                <a:spcPts val="6500"/>
              </a:lnSpc>
            </a:pPr>
            <a:r>
              <a:rPr lang="es-ES" sz="6000" dirty="0">
                <a:solidFill>
                  <a:srgbClr val="0E4C52"/>
                </a:solidFill>
                <a:latin typeface="Barlow"/>
                <a:ea typeface="Roboto"/>
                <a:cs typeface="Arial"/>
              </a:rPr>
              <a:t>No competitividad laboral 2</a:t>
            </a:r>
            <a:endParaRPr sz="6000" i="1" dirty="0">
              <a:solidFill>
                <a:srgbClr val="0E4C52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DF18A7-55C8-DB6B-7E8A-85EE0E9C3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2" name="Gráfico 3">
            <a:extLst>
              <a:ext uri="{FF2B5EF4-FFF2-40B4-BE49-F238E27FC236}">
                <a16:creationId xmlns:a16="http://schemas.microsoft.com/office/drawing/2014/main" id="{DE5660AA-5EE3-F57E-3638-93781B6D4F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0800106"/>
              </p:ext>
            </p:extLst>
          </p:nvPr>
        </p:nvGraphicFramePr>
        <p:xfrm>
          <a:off x="1570683" y="2355850"/>
          <a:ext cx="16962723" cy="8644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37048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BBC678-A882-43F7-AE76-5F26621119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>
            <a:extLst>
              <a:ext uri="{FF2B5EF4-FFF2-40B4-BE49-F238E27FC236}">
                <a16:creationId xmlns:a16="http://schemas.microsoft.com/office/drawing/2014/main" id="{C224083B-FC57-2930-BD95-8025E0C562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353810" y="17976901"/>
            <a:ext cx="1139902" cy="4602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1507635" rtl="0" eaLnBrk="1" latinLnBrk="0" hangingPunct="1">
              <a:defRPr sz="2968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753817" algn="l" defTabSz="1507635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635" algn="l" defTabSz="1507635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452" algn="l" defTabSz="1507635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272" algn="l" defTabSz="1507635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090" algn="l" defTabSz="1507635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2907" algn="l" defTabSz="1507635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6726" algn="l" defTabSz="1507635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0543" algn="l" defTabSz="1507635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230">
              <a:defRPr/>
            </a:pPr>
            <a:fld id="{B6F15528-21DE-4FAA-801E-634DDDAF4B2B}" type="slidenum">
              <a:rPr lang="es-AR">
                <a:solidFill>
                  <a:prstClr val="white"/>
                </a:solidFill>
              </a:rPr>
              <a:pPr defTabSz="914230">
                <a:defRPr/>
              </a:pPr>
              <a:t>14</a:t>
            </a:fld>
            <a:endParaRPr lang="es-AR" sz="1801" dirty="0">
              <a:solidFill>
                <a:prstClr val="white"/>
              </a:solidFill>
            </a:endParaRPr>
          </a:p>
        </p:txBody>
      </p:sp>
      <p:sp>
        <p:nvSpPr>
          <p:cNvPr id="4" name="object 14">
            <a:extLst>
              <a:ext uri="{FF2B5EF4-FFF2-40B4-BE49-F238E27FC236}">
                <a16:creationId xmlns:a16="http://schemas.microsoft.com/office/drawing/2014/main" id="{DB8BFFE9-C1EB-0CCD-8028-932AE770CB01}"/>
              </a:ext>
            </a:extLst>
          </p:cNvPr>
          <p:cNvSpPr txBox="1"/>
          <p:nvPr/>
        </p:nvSpPr>
        <p:spPr>
          <a:xfrm>
            <a:off x="794978" y="10865791"/>
            <a:ext cx="2780981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 defTabSz="914230">
              <a:spcBef>
                <a:spcPts val="120"/>
              </a:spcBef>
              <a:defRPr/>
            </a:pPr>
            <a:r>
              <a:rPr sz="1600" b="1" spc="-10" dirty="0">
                <a:solidFill>
                  <a:prstClr val="white">
                    <a:lumMod val="50000"/>
                  </a:prstClr>
                </a:solidFill>
                <a:latin typeface="Aptos" panose="020B0004020202020204" pitchFamily="34" charset="0"/>
                <a:cs typeface="Calibri"/>
              </a:rPr>
              <a:t>Fuente</a:t>
            </a:r>
            <a:r>
              <a:rPr sz="1400" b="1" spc="-10" dirty="0">
                <a:solidFill>
                  <a:prstClr val="white">
                    <a:lumMod val="50000"/>
                  </a:prstClr>
                </a:solidFill>
                <a:latin typeface="Aptos" panose="020B0004020202020204" pitchFamily="34" charset="0"/>
                <a:cs typeface="Calibri"/>
              </a:rPr>
              <a:t>:</a:t>
            </a:r>
            <a:r>
              <a:rPr sz="1400" b="1" spc="106" dirty="0">
                <a:solidFill>
                  <a:prstClr val="white">
                    <a:lumMod val="50000"/>
                  </a:prst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prstClr val="white">
                    <a:lumMod val="50000"/>
                  </a:prstClr>
                </a:solidFill>
                <a:latin typeface="Aptos" panose="020B0004020202020204" pitchFamily="34" charset="0"/>
                <a:cs typeface="Calibri"/>
              </a:rPr>
              <a:t>UART</a:t>
            </a:r>
            <a:endParaRPr sz="1400" dirty="0">
              <a:solidFill>
                <a:prstClr val="white">
                  <a:lumMod val="50000"/>
                </a:prst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1" name="Imagen 7">
            <a:extLst>
              <a:ext uri="{FF2B5EF4-FFF2-40B4-BE49-F238E27FC236}">
                <a16:creationId xmlns:a16="http://schemas.microsoft.com/office/drawing/2014/main" id="{012F9E1D-D1ED-A394-B3CD-E2ACEE76D3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9121" y="10612337"/>
            <a:ext cx="1043970" cy="695981"/>
          </a:xfrm>
          <a:prstGeom prst="rect">
            <a:avLst/>
          </a:prstGeom>
        </p:spPr>
      </p:pic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D8E58A72-8062-F996-6DAA-698EFE4199BD}"/>
              </a:ext>
            </a:extLst>
          </p:cNvPr>
          <p:cNvGraphicFramePr>
            <a:graphicFrameLocks noGrp="1"/>
          </p:cNvGraphicFramePr>
          <p:nvPr/>
        </p:nvGraphicFramePr>
        <p:xfrm>
          <a:off x="827629" y="2876503"/>
          <a:ext cx="18264142" cy="843167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971083">
                  <a:extLst>
                    <a:ext uri="{9D8B030D-6E8A-4147-A177-3AD203B41FA5}">
                      <a16:colId xmlns:a16="http://schemas.microsoft.com/office/drawing/2014/main" val="4114923034"/>
                    </a:ext>
                  </a:extLst>
                </a:gridCol>
                <a:gridCol w="7448625">
                  <a:extLst>
                    <a:ext uri="{9D8B030D-6E8A-4147-A177-3AD203B41FA5}">
                      <a16:colId xmlns:a16="http://schemas.microsoft.com/office/drawing/2014/main" val="1882978113"/>
                    </a:ext>
                  </a:extLst>
                </a:gridCol>
                <a:gridCol w="7844434">
                  <a:extLst>
                    <a:ext uri="{9D8B030D-6E8A-4147-A177-3AD203B41FA5}">
                      <a16:colId xmlns:a16="http://schemas.microsoft.com/office/drawing/2014/main" val="460725449"/>
                    </a:ext>
                  </a:extLst>
                </a:gridCol>
              </a:tblGrid>
              <a:tr h="3508886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>
                          <a:solidFill>
                            <a:schemeClr val="tx1"/>
                          </a:solidFill>
                        </a:rPr>
                        <a:t>Fallos de instancia Superior BUENOS</a:t>
                      </a:r>
                    </a:p>
                  </a:txBody>
                  <a:tcPr marL="91426" marR="91426" marT="45714" marB="45714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BUENOS FALLOS Y NO ACATADOS</a:t>
                      </a:r>
                    </a:p>
                    <a:p>
                      <a:pPr algn="ctr"/>
                      <a:endParaRPr lang="es-ES" sz="28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s-ES" sz="2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Santa Fe </a:t>
                      </a:r>
                      <a:r>
                        <a:rPr lang="es-ES" sz="28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(16.449, 13%)</a:t>
                      </a:r>
                    </a:p>
                    <a:p>
                      <a:pPr algn="ctr"/>
                      <a:r>
                        <a:rPr lang="es-ES" sz="2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CABA</a:t>
                      </a:r>
                      <a:r>
                        <a:rPr lang="es-ES" sz="28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(Todas las Salas) (22.988, 18%</a:t>
                      </a:r>
                      <a:r>
                        <a:rPr lang="es-E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)</a:t>
                      </a:r>
                    </a:p>
                  </a:txBody>
                  <a:tcPr marL="91426" marR="91426" marT="45714" marB="45714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BUENOS FALLOS Y ACATADOS</a:t>
                      </a:r>
                    </a:p>
                    <a:p>
                      <a:endParaRPr lang="es-ES" sz="28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s-ES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Córdoba</a:t>
                      </a:r>
                      <a:r>
                        <a:rPr lang="es-E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(10.426, 8%)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Mendoza</a:t>
                      </a:r>
                      <a:r>
                        <a:rPr lang="es-E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(9.888, 8%)</a:t>
                      </a:r>
                      <a:r>
                        <a:rPr lang="es-ES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Chubut</a:t>
                      </a:r>
                      <a:r>
                        <a:rPr lang="es-E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(2.830, 2%)</a:t>
                      </a:r>
                    </a:p>
                    <a:p>
                      <a:pPr algn="ctr"/>
                      <a:r>
                        <a:rPr lang="es-ES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Neuquén </a:t>
                      </a:r>
                      <a:r>
                        <a:rPr lang="es-E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(2.473, 2%)</a:t>
                      </a:r>
                    </a:p>
                    <a:p>
                      <a:pPr algn="ctr"/>
                      <a:endParaRPr lang="es-ES" sz="2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6" marR="91426" marT="45714" marB="45714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053655"/>
                  </a:ext>
                </a:extLst>
              </a:tr>
              <a:tr h="3952881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>
                          <a:solidFill>
                            <a:schemeClr val="tx1"/>
                          </a:solidFill>
                        </a:rPr>
                        <a:t>Fallos de Instancia Superior MALOS</a:t>
                      </a:r>
                    </a:p>
                  </a:txBody>
                  <a:tcPr marL="91426" marR="91426" marT="45714" marB="45714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MALOS FALLOS Y NO ACATADOS</a:t>
                      </a:r>
                    </a:p>
                    <a:p>
                      <a:endParaRPr lang="es-ES" sz="2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endParaRPr lang="es-ES" sz="2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es-ES" sz="28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s-ES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PBA</a:t>
                      </a:r>
                      <a:r>
                        <a:rPr lang="es-ES" sz="2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(Lomas, Morón) (9.723, 19%)</a:t>
                      </a:r>
                    </a:p>
                  </a:txBody>
                  <a:tcPr marL="91426" marR="91426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800" b="1" dirty="0">
                          <a:solidFill>
                            <a:srgbClr val="741910"/>
                          </a:solidFill>
                        </a:rPr>
                        <a:t>MALOS FALLOS Y ACATADOS</a:t>
                      </a:r>
                    </a:p>
                    <a:p>
                      <a:endParaRPr lang="es-ES" sz="2800" dirty="0">
                        <a:solidFill>
                          <a:srgbClr val="741910"/>
                        </a:solidFill>
                      </a:endParaRPr>
                    </a:p>
                    <a:p>
                      <a:endParaRPr lang="es-ES" sz="2800" dirty="0">
                        <a:solidFill>
                          <a:srgbClr val="741910"/>
                        </a:solidFill>
                      </a:endParaRPr>
                    </a:p>
                    <a:p>
                      <a:pPr algn="ctr"/>
                      <a:endParaRPr lang="es-ES" sz="2800" b="1" dirty="0">
                        <a:solidFill>
                          <a:srgbClr val="741910"/>
                        </a:solidFill>
                      </a:endParaRPr>
                    </a:p>
                    <a:p>
                      <a:pPr algn="ctr"/>
                      <a:r>
                        <a:rPr lang="es-ES" sz="2800" b="1" dirty="0">
                          <a:solidFill>
                            <a:srgbClr val="741910"/>
                          </a:solidFill>
                        </a:rPr>
                        <a:t>PBA</a:t>
                      </a:r>
                      <a:r>
                        <a:rPr lang="es-ES" sz="2800" dirty="0">
                          <a:solidFill>
                            <a:srgbClr val="741910"/>
                          </a:solidFill>
                        </a:rPr>
                        <a:t> (</a:t>
                      </a:r>
                      <a:r>
                        <a:rPr lang="es-ES" sz="2800" dirty="0">
                          <a:solidFill>
                            <a:srgbClr val="741910"/>
                          </a:solidFill>
                          <a:latin typeface="+mn-lt"/>
                          <a:ea typeface="+mn-ea"/>
                          <a:cs typeface="+mn-cs"/>
                        </a:rPr>
                        <a:t>La Matanza, San Martin, San </a:t>
                      </a:r>
                      <a:r>
                        <a:rPr lang="es-ES" sz="2800" dirty="0">
                          <a:solidFill>
                            <a:srgbClr val="741910"/>
                          </a:solidFill>
                        </a:rPr>
                        <a:t>Isidro, Quilmes, resto) (41.023, 32%)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41910"/>
                          </a:solidFill>
                          <a:latin typeface="+mn-lt"/>
                          <a:ea typeface="+mn-ea"/>
                          <a:cs typeface="+mn-cs"/>
                        </a:rPr>
                        <a:t>Entre Rios </a:t>
                      </a:r>
                      <a:r>
                        <a:rPr lang="es-ES" sz="2800" dirty="0">
                          <a:solidFill>
                            <a:srgbClr val="741910"/>
                          </a:solidFill>
                          <a:latin typeface="+mn-lt"/>
                          <a:ea typeface="+mn-ea"/>
                          <a:cs typeface="+mn-cs"/>
                        </a:rPr>
                        <a:t>(2.002, 2%)</a:t>
                      </a:r>
                    </a:p>
                    <a:p>
                      <a:pPr algn="ctr"/>
                      <a:endParaRPr lang="es-ES" sz="28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91426" marR="91426" marT="45714" marB="45714">
                    <a:solidFill>
                      <a:srgbClr val="741910">
                        <a:alpha val="3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092511"/>
                  </a:ext>
                </a:extLst>
              </a:tr>
              <a:tr h="969907">
                <a:tc>
                  <a:txBody>
                    <a:bodyPr/>
                    <a:lstStyle/>
                    <a:p>
                      <a:endParaRPr lang="es-ES" sz="2800" dirty="0"/>
                    </a:p>
                  </a:txBody>
                  <a:tcPr marL="91426" marR="91426" marT="45714" marB="4571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/>
                        <a:t>NO ACATADOS por las instancias inferiores</a:t>
                      </a:r>
                    </a:p>
                  </a:txBody>
                  <a:tcPr marL="91426" marR="91426" marT="45714" marB="4571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/>
                        <a:t>ACATADOS por las instancias inferiores</a:t>
                      </a:r>
                    </a:p>
                  </a:txBody>
                  <a:tcPr marL="91426" marR="91426" marT="45714" marB="4571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8206984"/>
                  </a:ext>
                </a:extLst>
              </a:tr>
            </a:tbl>
          </a:graphicData>
        </a:graphic>
      </p:graphicFrame>
      <p:sp>
        <p:nvSpPr>
          <p:cNvPr id="5" name="Elipse 4">
            <a:extLst>
              <a:ext uri="{FF2B5EF4-FFF2-40B4-BE49-F238E27FC236}">
                <a16:creationId xmlns:a16="http://schemas.microsoft.com/office/drawing/2014/main" id="{4F1B383D-FCAF-5BAA-3F36-E8B974D731C5}"/>
              </a:ext>
            </a:extLst>
          </p:cNvPr>
          <p:cNvSpPr/>
          <p:nvPr/>
        </p:nvSpPr>
        <p:spPr>
          <a:xfrm>
            <a:off x="11507356" y="6671827"/>
            <a:ext cx="1475707" cy="1391139"/>
          </a:xfrm>
          <a:prstGeom prst="ellipse">
            <a:avLst/>
          </a:prstGeom>
          <a:noFill/>
          <a:ln>
            <a:solidFill>
              <a:srgbClr val="74191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776"/>
            <a:endParaRPr lang="es-AR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ACCDBA8-3E21-D362-37AA-619C6A519DA9}"/>
              </a:ext>
            </a:extLst>
          </p:cNvPr>
          <p:cNvSpPr txBox="1"/>
          <p:nvPr/>
        </p:nvSpPr>
        <p:spPr>
          <a:xfrm>
            <a:off x="11569490" y="6993645"/>
            <a:ext cx="1413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507776"/>
            <a:r>
              <a:rPr lang="en-US" sz="3600" b="1" dirty="0">
                <a:solidFill>
                  <a:srgbClr val="741910"/>
                </a:solidFill>
                <a:latin typeface="Calibri" panose="020F0502020204030204"/>
              </a:rPr>
              <a:t>34%</a:t>
            </a:r>
            <a:endParaRPr lang="es-AR" sz="3600" b="1" dirty="0">
              <a:solidFill>
                <a:srgbClr val="741910"/>
              </a:solidFill>
              <a:latin typeface="Calibri" panose="020F0502020204030204"/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2C63DC05-6D79-7913-FFF8-735B519751F5}"/>
              </a:ext>
            </a:extLst>
          </p:cNvPr>
          <p:cNvSpPr/>
          <p:nvPr/>
        </p:nvSpPr>
        <p:spPr>
          <a:xfrm>
            <a:off x="11507357" y="4636235"/>
            <a:ext cx="1413574" cy="1375235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776"/>
            <a:endParaRPr lang="es-AR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1EFEE27-A690-8106-5B6E-957F75BB7661}"/>
              </a:ext>
            </a:extLst>
          </p:cNvPr>
          <p:cNvSpPr txBox="1"/>
          <p:nvPr/>
        </p:nvSpPr>
        <p:spPr>
          <a:xfrm>
            <a:off x="11569490" y="5008665"/>
            <a:ext cx="1413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507776"/>
            <a:r>
              <a:rPr lang="en-US" sz="3600" b="1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20%</a:t>
            </a:r>
            <a:endParaRPr lang="es-AR" sz="3600" b="1" dirty="0">
              <a:solidFill>
                <a:srgbClr val="70AD47">
                  <a:lumMod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5AFEBF96-3D00-0E10-A6A9-EA5BFE7C94FF}"/>
              </a:ext>
            </a:extLst>
          </p:cNvPr>
          <p:cNvSpPr/>
          <p:nvPr/>
        </p:nvSpPr>
        <p:spPr>
          <a:xfrm>
            <a:off x="9561811" y="4636236"/>
            <a:ext cx="1475709" cy="1391140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776"/>
            <a:endParaRPr lang="es-AR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07FC85C-3C20-9B9E-CE13-34EF01AC2958}"/>
              </a:ext>
            </a:extLst>
          </p:cNvPr>
          <p:cNvSpPr txBox="1"/>
          <p:nvPr/>
        </p:nvSpPr>
        <p:spPr>
          <a:xfrm>
            <a:off x="9561811" y="5014883"/>
            <a:ext cx="1413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507776"/>
            <a:r>
              <a:rPr lang="en-US" sz="3600" b="1" dirty="0">
                <a:solidFill>
                  <a:srgbClr val="FFC000">
                    <a:lumMod val="50000"/>
                  </a:srgbClr>
                </a:solidFill>
                <a:latin typeface="Calibri" panose="020F0502020204030204"/>
              </a:rPr>
              <a:t>31%</a:t>
            </a:r>
            <a:endParaRPr lang="es-AR" sz="3600" b="1" dirty="0">
              <a:solidFill>
                <a:srgbClr val="FFC000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C64F60F5-72A1-57B1-EA3E-2AE0A058FA23}"/>
              </a:ext>
            </a:extLst>
          </p:cNvPr>
          <p:cNvSpPr/>
          <p:nvPr/>
        </p:nvSpPr>
        <p:spPr>
          <a:xfrm>
            <a:off x="9499680" y="6671829"/>
            <a:ext cx="1475709" cy="139114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776"/>
            <a:endParaRPr lang="es-AR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8FD1F0B-4B7F-9097-197E-8AEA574E6FE8}"/>
              </a:ext>
            </a:extLst>
          </p:cNvPr>
          <p:cNvSpPr txBox="1"/>
          <p:nvPr/>
        </p:nvSpPr>
        <p:spPr>
          <a:xfrm>
            <a:off x="9561811" y="6993646"/>
            <a:ext cx="1413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507776"/>
            <a:r>
              <a:rPr lang="en-US" sz="3600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8%</a:t>
            </a:r>
            <a:endParaRPr lang="es-AR" sz="3600" b="1" dirty="0">
              <a:solidFill>
                <a:srgbClr val="4472C4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EBE73A64-50ED-9DC1-30A2-0A846A4037F6}"/>
              </a:ext>
            </a:extLst>
          </p:cNvPr>
          <p:cNvSpPr txBox="1"/>
          <p:nvPr/>
        </p:nvSpPr>
        <p:spPr>
          <a:xfrm>
            <a:off x="10396613" y="6089537"/>
            <a:ext cx="1660125" cy="5232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 defTabSz="1507776"/>
            <a:r>
              <a:rPr 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Resto 7%</a:t>
            </a:r>
            <a:endParaRPr lang="es-AR" sz="2800" b="1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</p:txBody>
      </p:sp>
      <p:grpSp>
        <p:nvGrpSpPr>
          <p:cNvPr id="30" name="Grupo 29">
            <a:extLst>
              <a:ext uri="{FF2B5EF4-FFF2-40B4-BE49-F238E27FC236}">
                <a16:creationId xmlns:a16="http://schemas.microsoft.com/office/drawing/2014/main" id="{7803216B-37A5-2550-3867-A46FA7DCDCFA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23" name="object 15">
              <a:extLst>
                <a:ext uri="{FF2B5EF4-FFF2-40B4-BE49-F238E27FC236}">
                  <a16:creationId xmlns:a16="http://schemas.microsoft.com/office/drawing/2014/main" id="{F21B42A0-761A-CF26-25CD-F88238A79464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rgbClr val="741910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" name="Grupo 23">
              <a:extLst>
                <a:ext uri="{FF2B5EF4-FFF2-40B4-BE49-F238E27FC236}">
                  <a16:creationId xmlns:a16="http://schemas.microsoft.com/office/drawing/2014/main" id="{AB0CE588-1842-6CD5-B3CE-63725DAA4937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28" name="Retardo 17">
                <a:extLst>
                  <a:ext uri="{FF2B5EF4-FFF2-40B4-BE49-F238E27FC236}">
                    <a16:creationId xmlns:a16="http://schemas.microsoft.com/office/drawing/2014/main" id="{043DEB08-F1B8-83AE-60A2-3022AF12DE6A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Rectángulo 28">
                <a:extLst>
                  <a:ext uri="{FF2B5EF4-FFF2-40B4-BE49-F238E27FC236}">
                    <a16:creationId xmlns:a16="http://schemas.microsoft.com/office/drawing/2014/main" id="{03F0F8FB-95D4-01A6-4F19-C58D9B0431F7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5" name="Grupo 24">
              <a:extLst>
                <a:ext uri="{FF2B5EF4-FFF2-40B4-BE49-F238E27FC236}">
                  <a16:creationId xmlns:a16="http://schemas.microsoft.com/office/drawing/2014/main" id="{B24D4EA3-CD88-DDC9-B210-21A2390EB485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26" name="Retardo 15">
                <a:extLst>
                  <a:ext uri="{FF2B5EF4-FFF2-40B4-BE49-F238E27FC236}">
                    <a16:creationId xmlns:a16="http://schemas.microsoft.com/office/drawing/2014/main" id="{711A9DB3-16A3-A46B-307B-0CF8B543B402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Rectángulo 26">
                <a:extLst>
                  <a:ext uri="{FF2B5EF4-FFF2-40B4-BE49-F238E27FC236}">
                    <a16:creationId xmlns:a16="http://schemas.microsoft.com/office/drawing/2014/main" id="{DFA4F9D8-34B6-6E02-0AD6-A4B3DE1FF886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32" name="object 18">
            <a:extLst>
              <a:ext uri="{FF2B5EF4-FFF2-40B4-BE49-F238E27FC236}">
                <a16:creationId xmlns:a16="http://schemas.microsoft.com/office/drawing/2014/main" id="{C46E6634-78FA-557F-2C56-4815F59A09CD}"/>
              </a:ext>
            </a:extLst>
          </p:cNvPr>
          <p:cNvSpPr txBox="1">
            <a:spLocks/>
          </p:cNvSpPr>
          <p:nvPr/>
        </p:nvSpPr>
        <p:spPr>
          <a:xfrm>
            <a:off x="10052044" y="186833"/>
            <a:ext cx="9744716" cy="1611338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6500"/>
              </a:lnSpc>
              <a:defRPr/>
            </a:pPr>
            <a:r>
              <a:rPr lang="es-ES" sz="5400" kern="0" dirty="0">
                <a:solidFill>
                  <a:prstClr val="white"/>
                </a:solidFill>
                <a:latin typeface="Barlow"/>
                <a:cs typeface="Arial"/>
              </a:rPr>
              <a:t>Fallos de Instancia Superior y Acatamiento de Inferiores</a:t>
            </a:r>
            <a:endParaRPr kumimoji="0" lang="es-ES" sz="5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4" name="object 18">
            <a:extLst>
              <a:ext uri="{FF2B5EF4-FFF2-40B4-BE49-F238E27FC236}">
                <a16:creationId xmlns:a16="http://schemas.microsoft.com/office/drawing/2014/main" id="{93763773-6FAD-E874-2E8A-EE36B07B0D50}"/>
              </a:ext>
            </a:extLst>
          </p:cNvPr>
          <p:cNvSpPr txBox="1">
            <a:spLocks/>
          </p:cNvSpPr>
          <p:nvPr/>
        </p:nvSpPr>
        <p:spPr>
          <a:xfrm>
            <a:off x="379323" y="560012"/>
            <a:ext cx="11900590" cy="847667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 algn="l" defTabSz="15078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5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6500"/>
              </a:lnSpc>
            </a:pPr>
            <a:r>
              <a:rPr lang="es-ES" sz="7000" b="1" dirty="0">
                <a:solidFill>
                  <a:srgbClr val="0E4C52"/>
                </a:solidFill>
                <a:latin typeface="Barlow"/>
                <a:ea typeface="Roboto"/>
                <a:cs typeface="Arial"/>
              </a:rPr>
              <a:t>Tasas</a:t>
            </a:r>
            <a:endParaRPr lang="es-ES" sz="7000" b="1" i="1" dirty="0">
              <a:solidFill>
                <a:srgbClr val="0E4C52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321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74B166-9E97-3996-46D8-733594A89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1 Marcador de número de diapositiva">
            <a:extLst>
              <a:ext uri="{FF2B5EF4-FFF2-40B4-BE49-F238E27FC236}">
                <a16:creationId xmlns:a16="http://schemas.microsoft.com/office/drawing/2014/main" id="{B5D9F5F8-E6D9-59CC-C1FE-222E3499C00F}"/>
              </a:ext>
            </a:extLst>
          </p:cNvPr>
          <p:cNvSpPr txBox="1">
            <a:spLocks/>
          </p:cNvSpPr>
          <p:nvPr/>
        </p:nvSpPr>
        <p:spPr>
          <a:xfrm>
            <a:off x="-304949" y="10901777"/>
            <a:ext cx="691334" cy="279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AR"/>
            </a:defPPr>
            <a:lvl1pPr marL="0" algn="r" defTabSz="914314" rtl="0" eaLnBrk="1" latinLnBrk="0" hangingPunct="1">
              <a:defRPr sz="197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6F15528-21DE-4FAA-801E-634DDDAF4B2B}" type="slidenum">
              <a:rPr lang="es-AR" sz="1800" b="1" smtClean="0">
                <a:solidFill>
                  <a:prstClr val="white"/>
                </a:solidFill>
                <a:latin typeface="Aptos" panose="020B0004020202020204" pitchFamily="34" charset="0"/>
              </a:rPr>
              <a:pPr>
                <a:defRPr/>
              </a:pPr>
              <a:t>15</a:t>
            </a:fld>
            <a:endParaRPr lang="es-AR" sz="1800" b="1" dirty="0">
              <a:solidFill>
                <a:prstClr val="white"/>
              </a:solidFill>
              <a:latin typeface="Aptos" panose="020B0004020202020204" pitchFamily="34" charset="0"/>
            </a:endParaRPr>
          </a:p>
        </p:txBody>
      </p:sp>
      <p:grpSp>
        <p:nvGrpSpPr>
          <p:cNvPr id="46" name="Grupo 45">
            <a:extLst>
              <a:ext uri="{FF2B5EF4-FFF2-40B4-BE49-F238E27FC236}">
                <a16:creationId xmlns:a16="http://schemas.microsoft.com/office/drawing/2014/main" id="{975135E5-6C69-45CD-DF66-4F98B1F1A78D}"/>
              </a:ext>
            </a:extLst>
          </p:cNvPr>
          <p:cNvGrpSpPr/>
          <p:nvPr/>
        </p:nvGrpSpPr>
        <p:grpSpPr>
          <a:xfrm>
            <a:off x="4748463" y="4097867"/>
            <a:ext cx="14983104" cy="2880000"/>
            <a:chOff x="6494986" y="4071298"/>
            <a:chExt cx="13283428" cy="2945033"/>
          </a:xfrm>
        </p:grpSpPr>
        <p:sp>
          <p:nvSpPr>
            <p:cNvPr id="47" name="Rectángulo 46">
              <a:extLst>
                <a:ext uri="{FF2B5EF4-FFF2-40B4-BE49-F238E27FC236}">
                  <a16:creationId xmlns:a16="http://schemas.microsoft.com/office/drawing/2014/main" id="{05D254C5-0F5E-1EBE-B121-A9F1FDC9A7DD}"/>
                </a:ext>
              </a:extLst>
            </p:cNvPr>
            <p:cNvSpPr/>
            <p:nvPr/>
          </p:nvSpPr>
          <p:spPr>
            <a:xfrm>
              <a:off x="6494986" y="4360243"/>
              <a:ext cx="8760935" cy="2327468"/>
            </a:xfrm>
            <a:prstGeom prst="rect">
              <a:avLst/>
            </a:prstGeom>
            <a:solidFill>
              <a:srgbClr val="871A54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TextBox 8">
              <a:extLst>
                <a:ext uri="{FF2B5EF4-FFF2-40B4-BE49-F238E27FC236}">
                  <a16:creationId xmlns:a16="http://schemas.microsoft.com/office/drawing/2014/main" id="{43832F5F-3775-A7F4-C672-3DC52D97DBD2}"/>
                </a:ext>
              </a:extLst>
            </p:cNvPr>
            <p:cNvSpPr txBox="1"/>
            <p:nvPr/>
          </p:nvSpPr>
          <p:spPr>
            <a:xfrm>
              <a:off x="16756968" y="4277433"/>
              <a:ext cx="3021446" cy="2580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871A54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Necesidad </a:t>
              </a:r>
              <a:r>
                <a:rPr lang="es-ES" sz="3200" b="1" dirty="0">
                  <a:solidFill>
                    <a:srgbClr val="871A54"/>
                  </a:solidFill>
                  <a:latin typeface="Aptos" panose="020B0004020202020204" pitchFamily="34" charset="0"/>
                </a:rPr>
                <a:t>técnica </a:t>
              </a:r>
              <a:r>
                <a:rPr kumimoji="0" lang="es-E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871A54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de aumento por </a:t>
              </a:r>
              <a:r>
                <a:rPr kumimoji="0" lang="es-E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71A54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judicialidad</a:t>
              </a:r>
              <a:r>
                <a:rPr kumimoji="0" lang="es-E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871A54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871A54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(de no corregirse)</a:t>
              </a:r>
            </a:p>
          </p:txBody>
        </p:sp>
        <p:sp>
          <p:nvSpPr>
            <p:cNvPr id="49" name="Elipse 48">
              <a:extLst>
                <a:ext uri="{FF2B5EF4-FFF2-40B4-BE49-F238E27FC236}">
                  <a16:creationId xmlns:a16="http://schemas.microsoft.com/office/drawing/2014/main" id="{82B4F645-0983-A204-7C7F-299CED09EB4E}"/>
                </a:ext>
              </a:extLst>
            </p:cNvPr>
            <p:cNvSpPr/>
            <p:nvPr/>
          </p:nvSpPr>
          <p:spPr>
            <a:xfrm>
              <a:off x="14417192" y="4071298"/>
              <a:ext cx="2553294" cy="2945033"/>
            </a:xfrm>
            <a:prstGeom prst="ellipse">
              <a:avLst/>
            </a:prstGeom>
            <a:solidFill>
              <a:srgbClr val="871A54"/>
            </a:solidFill>
            <a:ln w="76200">
              <a:solidFill>
                <a:srgbClr val="BA518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object 18">
              <a:extLst>
                <a:ext uri="{FF2B5EF4-FFF2-40B4-BE49-F238E27FC236}">
                  <a16:creationId xmlns:a16="http://schemas.microsoft.com/office/drawing/2014/main" id="{97BA3BCA-E1DB-25C5-E840-D9FEA32D5FC3}"/>
                </a:ext>
              </a:extLst>
            </p:cNvPr>
            <p:cNvSpPr txBox="1">
              <a:spLocks/>
            </p:cNvSpPr>
            <p:nvPr/>
          </p:nvSpPr>
          <p:spPr>
            <a:xfrm>
              <a:off x="14347864" y="4894191"/>
              <a:ext cx="2775237" cy="1273330"/>
            </a:xfrm>
            <a:prstGeom prst="rect">
              <a:avLst/>
            </a:prstGeom>
          </p:spPr>
          <p:txBody>
            <a:bodyPr vert="horz" wrap="square" lIns="0" tIns="13969" rIns="0" bIns="0" rtlCol="0">
              <a:spAutoFit/>
            </a:bodyPr>
            <a:lstStyle>
              <a:lvl1pPr>
                <a:defRPr sz="5900" b="0" i="0">
                  <a:solidFill>
                    <a:srgbClr val="E7481D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pPr marL="12699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8000" b="1" kern="0" spc="-40" dirty="0">
                  <a:solidFill>
                    <a:prstClr val="white"/>
                  </a:solidFill>
                  <a:latin typeface="Aptos Black" panose="020B0004020202020204" pitchFamily="34" charset="0"/>
                  <a:cs typeface="Arial" panose="020B0604020202020204" pitchFamily="34" charset="0"/>
                </a:rPr>
                <a:t>80</a:t>
              </a:r>
              <a:r>
                <a:rPr kumimoji="0" lang="es-AR" sz="8000" b="1" i="0" u="none" strike="noStrike" kern="0" cap="none" spc="-4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 Black" panose="020B0004020202020204" pitchFamily="34" charset="0"/>
                  <a:ea typeface="+mj-ea"/>
                  <a:cs typeface="Arial" panose="020B0604020202020204" pitchFamily="34" charset="0"/>
                </a:rPr>
                <a:t>%</a:t>
              </a:r>
              <a:endParaRPr kumimoji="0" lang="es-AR" sz="8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j-ea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51" name="Chart 3">
            <a:extLst>
              <a:ext uri="{FF2B5EF4-FFF2-40B4-BE49-F238E27FC236}">
                <a16:creationId xmlns:a16="http://schemas.microsoft.com/office/drawing/2014/main" id="{4BE3290B-4E83-0A11-DE10-963E32BA87FE}"/>
              </a:ext>
            </a:extLst>
          </p:cNvPr>
          <p:cNvGraphicFramePr>
            <a:graphicFrameLocks/>
          </p:cNvGraphicFramePr>
          <p:nvPr/>
        </p:nvGraphicFramePr>
        <p:xfrm>
          <a:off x="830190" y="2488271"/>
          <a:ext cx="12817649" cy="8598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id="{1D9390F6-26E7-1B32-EECA-8935F02FE961}"/>
              </a:ext>
            </a:extLst>
          </p:cNvPr>
          <p:cNvCxnSpPr/>
          <p:nvPr/>
        </p:nvCxnSpPr>
        <p:spPr>
          <a:xfrm>
            <a:off x="1517645" y="9284992"/>
            <a:ext cx="11675165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bject 14">
            <a:extLst>
              <a:ext uri="{FF2B5EF4-FFF2-40B4-BE49-F238E27FC236}">
                <a16:creationId xmlns:a16="http://schemas.microsoft.com/office/drawing/2014/main" id="{BE957021-3F41-5465-FF15-88A79F38CE5C}"/>
              </a:ext>
            </a:extLst>
          </p:cNvPr>
          <p:cNvSpPr txBox="1"/>
          <p:nvPr/>
        </p:nvSpPr>
        <p:spPr>
          <a:xfrm>
            <a:off x="793677" y="10866522"/>
            <a:ext cx="2781371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Fuente:</a:t>
            </a:r>
            <a:r>
              <a:rPr kumimoji="0" sz="1600" b="1" i="0" u="none" strike="noStrike" kern="1200" cap="none" spc="106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lang="es-AR" sz="1600" b="0" i="0" u="none" strike="noStrike" kern="1200" cap="none" spc="-5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UART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sp>
        <p:nvSpPr>
          <p:cNvPr id="55" name="TextBox 8">
            <a:extLst>
              <a:ext uri="{FF2B5EF4-FFF2-40B4-BE49-F238E27FC236}">
                <a16:creationId xmlns:a16="http://schemas.microsoft.com/office/drawing/2014/main" id="{431EE4E8-6526-60B3-7129-46F672241A02}"/>
              </a:ext>
            </a:extLst>
          </p:cNvPr>
          <p:cNvSpPr txBox="1"/>
          <p:nvPr/>
        </p:nvSpPr>
        <p:spPr>
          <a:xfrm>
            <a:off x="1185235" y="9452299"/>
            <a:ext cx="2658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2FAC66"/>
                </a:solidFill>
                <a:effectLst/>
                <a:uLnTx/>
                <a:uFillTx/>
                <a:latin typeface="News Gothic MT" panose="020B0503020103020203" pitchFamily="34" charset="0"/>
              </a:rPr>
              <a:t>Alícuota técnica con litigiosidad marginal</a:t>
            </a:r>
          </a:p>
        </p:txBody>
      </p:sp>
      <p:sp>
        <p:nvSpPr>
          <p:cNvPr id="56" name="TextBox 8">
            <a:extLst>
              <a:ext uri="{FF2B5EF4-FFF2-40B4-BE49-F238E27FC236}">
                <a16:creationId xmlns:a16="http://schemas.microsoft.com/office/drawing/2014/main" id="{E372DEC6-DFB6-D5DB-777A-1407212AB928}"/>
              </a:ext>
            </a:extLst>
          </p:cNvPr>
          <p:cNvSpPr txBox="1"/>
          <p:nvPr/>
        </p:nvSpPr>
        <p:spPr>
          <a:xfrm>
            <a:off x="4620047" y="9503099"/>
            <a:ext cx="20371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1279BF"/>
                </a:solidFill>
                <a:effectLst/>
                <a:uLnTx/>
                <a:uFillTx/>
                <a:latin typeface="News Gothic MT" panose="020B0503020103020203" pitchFamily="34" charset="0"/>
              </a:rPr>
              <a:t>Alícuota actual</a:t>
            </a:r>
          </a:p>
        </p:txBody>
      </p:sp>
      <p:sp>
        <p:nvSpPr>
          <p:cNvPr id="57" name="TextBox 8">
            <a:extLst>
              <a:ext uri="{FF2B5EF4-FFF2-40B4-BE49-F238E27FC236}">
                <a16:creationId xmlns:a16="http://schemas.microsoft.com/office/drawing/2014/main" id="{78EEAE1A-BB35-F59F-24DD-4873C28A5F25}"/>
              </a:ext>
            </a:extLst>
          </p:cNvPr>
          <p:cNvSpPr txBox="1"/>
          <p:nvPr/>
        </p:nvSpPr>
        <p:spPr>
          <a:xfrm>
            <a:off x="7545636" y="9384566"/>
            <a:ext cx="26588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7B619C"/>
                </a:solidFill>
                <a:effectLst/>
                <a:uLnTx/>
                <a:uFillTx/>
                <a:latin typeface="News Gothic MT" panose="020B0503020103020203" pitchFamily="34" charset="0"/>
              </a:rPr>
              <a:t>Alícuota técnica</a:t>
            </a:r>
          </a:p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7B619C"/>
                </a:solidFill>
                <a:effectLst/>
                <a:uLnTx/>
                <a:uFillTx/>
                <a:latin typeface="News Gothic MT" panose="020B0503020103020203" pitchFamily="34" charset="0"/>
              </a:rPr>
              <a:t>con juicios actuales</a:t>
            </a:r>
          </a:p>
        </p:txBody>
      </p:sp>
      <p:sp>
        <p:nvSpPr>
          <p:cNvPr id="58" name="TextBox 8">
            <a:extLst>
              <a:ext uri="{FF2B5EF4-FFF2-40B4-BE49-F238E27FC236}">
                <a16:creationId xmlns:a16="http://schemas.microsoft.com/office/drawing/2014/main" id="{27F527C7-3FCF-CF9B-42B7-DD7D697C252A}"/>
              </a:ext>
            </a:extLst>
          </p:cNvPr>
          <p:cNvSpPr txBox="1"/>
          <p:nvPr/>
        </p:nvSpPr>
        <p:spPr>
          <a:xfrm>
            <a:off x="10564587" y="9357334"/>
            <a:ext cx="2880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F3901E"/>
                </a:solidFill>
                <a:effectLst/>
                <a:uLnTx/>
                <a:uFillTx/>
                <a:latin typeface="News Gothic MT" panose="020B0503020103020203" pitchFamily="34" charset="0"/>
              </a:rPr>
              <a:t>Alícuota técnica</a:t>
            </a:r>
          </a:p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F3901E"/>
                </a:solidFill>
                <a:effectLst/>
                <a:uLnTx/>
                <a:uFillTx/>
                <a:latin typeface="News Gothic MT" panose="020B0503020103020203" pitchFamily="34" charset="0"/>
              </a:rPr>
              <a:t>con juicios actuales y desproporción de tasas</a:t>
            </a:r>
          </a:p>
        </p:txBody>
      </p:sp>
      <p:pic>
        <p:nvPicPr>
          <p:cNvPr id="60" name="Imagen 59">
            <a:extLst>
              <a:ext uri="{FF2B5EF4-FFF2-40B4-BE49-F238E27FC236}">
                <a16:creationId xmlns:a16="http://schemas.microsoft.com/office/drawing/2014/main" id="{DC51DAEE-C0E4-9D7F-344F-91C3B7F289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sp>
        <p:nvSpPr>
          <p:cNvPr id="65" name="object 18">
            <a:extLst>
              <a:ext uri="{FF2B5EF4-FFF2-40B4-BE49-F238E27FC236}">
                <a16:creationId xmlns:a16="http://schemas.microsoft.com/office/drawing/2014/main" id="{85DD96F1-20E8-63AC-02D8-7A21B3CFD734}"/>
              </a:ext>
            </a:extLst>
          </p:cNvPr>
          <p:cNvSpPr txBox="1">
            <a:spLocks/>
          </p:cNvSpPr>
          <p:nvPr/>
        </p:nvSpPr>
        <p:spPr>
          <a:xfrm>
            <a:off x="10052050" y="606339"/>
            <a:ext cx="7507530" cy="719427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5500"/>
              </a:lnSpc>
              <a:defRPr/>
            </a:pPr>
            <a:r>
              <a:rPr lang="es-ES" sz="4800" dirty="0">
                <a:solidFill>
                  <a:prstClr val="white"/>
                </a:solidFill>
                <a:latin typeface="News Gothic MT"/>
              </a:rPr>
              <a:t>¿Cuál escenario elegir?</a:t>
            </a:r>
            <a:endParaRPr lang="es-E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</a:endParaRPr>
          </a:p>
        </p:txBody>
      </p:sp>
      <p:sp>
        <p:nvSpPr>
          <p:cNvPr id="12" name="object 18">
            <a:extLst>
              <a:ext uri="{FF2B5EF4-FFF2-40B4-BE49-F238E27FC236}">
                <a16:creationId xmlns:a16="http://schemas.microsoft.com/office/drawing/2014/main" id="{2EFC50C7-ADFE-0718-A2A6-E4577E40B3D6}"/>
              </a:ext>
            </a:extLst>
          </p:cNvPr>
          <p:cNvSpPr txBox="1">
            <a:spLocks/>
          </p:cNvSpPr>
          <p:nvPr/>
        </p:nvSpPr>
        <p:spPr>
          <a:xfrm>
            <a:off x="9752753" y="576936"/>
            <a:ext cx="10317544" cy="777776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6500"/>
              </a:lnSpc>
            </a:pPr>
            <a:r>
              <a:rPr lang="es-AR" sz="5400" kern="0" dirty="0">
                <a:solidFill>
                  <a:schemeClr val="bg1"/>
                </a:solidFill>
                <a:latin typeface="Barlow"/>
                <a:cs typeface="Arial"/>
              </a:rPr>
              <a:t>¿Cuál escenario elegir?</a:t>
            </a:r>
            <a:endParaRPr lang="es-ES" sz="5400" dirty="0">
              <a:solidFill>
                <a:schemeClr val="bg1"/>
              </a:solidFill>
              <a:latin typeface="Barlow"/>
            </a:endParaRP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CCB32A11-8338-D761-C7F3-01B368296010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11" name="object 15">
              <a:extLst>
                <a:ext uri="{FF2B5EF4-FFF2-40B4-BE49-F238E27FC236}">
                  <a16:creationId xmlns:a16="http://schemas.microsoft.com/office/drawing/2014/main" id="{A4C04543-B048-E24D-6A73-8FC0D9D13B65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rgbClr val="741910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449B9802-63F3-8D42-48DD-88878BB186F2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18" name="Retardo 17">
                <a:extLst>
                  <a:ext uri="{FF2B5EF4-FFF2-40B4-BE49-F238E27FC236}">
                    <a16:creationId xmlns:a16="http://schemas.microsoft.com/office/drawing/2014/main" id="{4C70A1C7-35ED-CE54-9F61-3F99753FFE0A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Rectángulo 18">
                <a:extLst>
                  <a:ext uri="{FF2B5EF4-FFF2-40B4-BE49-F238E27FC236}">
                    <a16:creationId xmlns:a16="http://schemas.microsoft.com/office/drawing/2014/main" id="{B70CB6CD-7108-77F6-1BD0-BF5C7D5D9882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743D7F1F-8830-F4CD-F08F-038653AFC5C5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6" name="Retardo 15">
                <a:extLst>
                  <a:ext uri="{FF2B5EF4-FFF2-40B4-BE49-F238E27FC236}">
                    <a16:creationId xmlns:a16="http://schemas.microsoft.com/office/drawing/2014/main" id="{B4BA50F9-8DCE-A7AA-CD21-09E181AADA8C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Rectángulo 16">
                <a:extLst>
                  <a:ext uri="{FF2B5EF4-FFF2-40B4-BE49-F238E27FC236}">
                    <a16:creationId xmlns:a16="http://schemas.microsoft.com/office/drawing/2014/main" id="{252FD1BE-F694-04B7-4041-EADFBDFA38EA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22" name="object 18">
            <a:extLst>
              <a:ext uri="{FF2B5EF4-FFF2-40B4-BE49-F238E27FC236}">
                <a16:creationId xmlns:a16="http://schemas.microsoft.com/office/drawing/2014/main" id="{0C2C5167-7A1E-0B12-BA35-B1054E3AC702}"/>
              </a:ext>
            </a:extLst>
          </p:cNvPr>
          <p:cNvSpPr txBox="1">
            <a:spLocks/>
          </p:cNvSpPr>
          <p:nvPr/>
        </p:nvSpPr>
        <p:spPr>
          <a:xfrm>
            <a:off x="10052044" y="168389"/>
            <a:ext cx="9744716" cy="1611338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6500"/>
              </a:lnSpc>
              <a:defRPr/>
            </a:pPr>
            <a:r>
              <a:rPr lang="es-ES" sz="5400" kern="0" dirty="0">
                <a:solidFill>
                  <a:prstClr val="white"/>
                </a:solidFill>
                <a:latin typeface="Barlow"/>
                <a:cs typeface="Arial"/>
              </a:rPr>
              <a:t>Alícuotas ante escenarios alternativos</a:t>
            </a:r>
            <a:endParaRPr kumimoji="0" lang="es-ES" sz="5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E0A1F434-781B-57B9-8174-71D14927EBE1}"/>
              </a:ext>
            </a:extLst>
          </p:cNvPr>
          <p:cNvSpPr txBox="1">
            <a:spLocks/>
          </p:cNvSpPr>
          <p:nvPr/>
        </p:nvSpPr>
        <p:spPr>
          <a:xfrm>
            <a:off x="-7894" y="560012"/>
            <a:ext cx="11900590" cy="847667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defTabSz="914400">
              <a:lnSpc>
                <a:spcPts val="6500"/>
              </a:lnSpc>
            </a:pPr>
            <a:r>
              <a:rPr lang="es-ES" sz="6000" kern="0" dirty="0">
                <a:solidFill>
                  <a:srgbClr val="0E4C52"/>
                </a:solidFill>
                <a:latin typeface="Barlow"/>
                <a:ea typeface="Roboto"/>
                <a:cs typeface="Arial"/>
              </a:rPr>
              <a:t>¿Qué escenario elegir?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5096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1" grpId="0">
        <p:bldSub>
          <a:bldChart bld="category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8CCAF4-1575-216A-F096-D6267FF6C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>
            <a:extLst>
              <a:ext uri="{FF2B5EF4-FFF2-40B4-BE49-F238E27FC236}">
                <a16:creationId xmlns:a16="http://schemas.microsoft.com/office/drawing/2014/main" id="{40320043-0336-61A9-651C-475C04745EA2}"/>
              </a:ext>
            </a:extLst>
          </p:cNvPr>
          <p:cNvSpPr>
            <a:spLocks/>
          </p:cNvSpPr>
          <p:nvPr/>
        </p:nvSpPr>
        <p:spPr>
          <a:xfrm>
            <a:off x="0" y="0"/>
            <a:ext cx="7329169" cy="113093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Cheurón 2">
            <a:extLst>
              <a:ext uri="{FF2B5EF4-FFF2-40B4-BE49-F238E27FC236}">
                <a16:creationId xmlns:a16="http://schemas.microsoft.com/office/drawing/2014/main" id="{D08CD47E-1D6F-12F6-82B2-98347B91824F}"/>
              </a:ext>
            </a:extLst>
          </p:cNvPr>
          <p:cNvSpPr/>
          <p:nvPr/>
        </p:nvSpPr>
        <p:spPr>
          <a:xfrm>
            <a:off x="6003049" y="1925681"/>
            <a:ext cx="3637508" cy="7625356"/>
          </a:xfrm>
          <a:prstGeom prst="chevron">
            <a:avLst/>
          </a:prstGeom>
          <a:solidFill>
            <a:schemeClr val="accent1">
              <a:lumMod val="75000"/>
              <a:alpha val="57832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Cheurón 3">
            <a:extLst>
              <a:ext uri="{FF2B5EF4-FFF2-40B4-BE49-F238E27FC236}">
                <a16:creationId xmlns:a16="http://schemas.microsoft.com/office/drawing/2014/main" id="{B96BD75F-8001-5DE6-B6D7-685AA6CF093F}"/>
              </a:ext>
            </a:extLst>
          </p:cNvPr>
          <p:cNvSpPr/>
          <p:nvPr/>
        </p:nvSpPr>
        <p:spPr>
          <a:xfrm>
            <a:off x="5507781" y="1975108"/>
            <a:ext cx="3637508" cy="7551214"/>
          </a:xfrm>
          <a:prstGeom prst="chevron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6F739DB-9DCC-EA08-BC1C-16D3463041F3}"/>
              </a:ext>
            </a:extLst>
          </p:cNvPr>
          <p:cNvGrpSpPr/>
          <p:nvPr/>
        </p:nvGrpSpPr>
        <p:grpSpPr>
          <a:xfrm>
            <a:off x="9760749" y="3820525"/>
            <a:ext cx="10343351" cy="1814884"/>
            <a:chOff x="9760749" y="2166088"/>
            <a:chExt cx="10343351" cy="1814884"/>
          </a:xfrm>
          <a:solidFill>
            <a:schemeClr val="accent1">
              <a:lumMod val="75000"/>
            </a:schemeClr>
          </a:solidFill>
        </p:grpSpPr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EBE4C8B9-39E2-FE54-C182-295EB5986D62}"/>
                </a:ext>
              </a:extLst>
            </p:cNvPr>
            <p:cNvSpPr/>
            <p:nvPr/>
          </p:nvSpPr>
          <p:spPr>
            <a:xfrm rot="10800000">
              <a:off x="10867080" y="2262650"/>
              <a:ext cx="9237020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31E37AC0-A80B-BE54-2B8A-FC94FB127AC1}"/>
                </a:ext>
              </a:extLst>
            </p:cNvPr>
            <p:cNvSpPr/>
            <p:nvPr/>
          </p:nvSpPr>
          <p:spPr>
            <a:xfrm>
              <a:off x="9760749" y="2166088"/>
              <a:ext cx="1814884" cy="181488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76200">
              <a:solidFill>
                <a:srgbClr val="00848D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0611CE63-9563-5FB6-DDAC-73D3B68A2470}"/>
              </a:ext>
            </a:extLst>
          </p:cNvPr>
          <p:cNvGrpSpPr/>
          <p:nvPr/>
        </p:nvGrpSpPr>
        <p:grpSpPr>
          <a:xfrm>
            <a:off x="9791229" y="7765938"/>
            <a:ext cx="10343350" cy="1814884"/>
            <a:chOff x="9760749" y="7153724"/>
            <a:chExt cx="10343350" cy="1814884"/>
          </a:xfrm>
          <a:solidFill>
            <a:schemeClr val="accent1">
              <a:lumMod val="75000"/>
            </a:schemeClr>
          </a:solidFill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A0B64F67-44D5-8D17-7B3D-5407859E4443}"/>
                </a:ext>
              </a:extLst>
            </p:cNvPr>
            <p:cNvSpPr/>
            <p:nvPr/>
          </p:nvSpPr>
          <p:spPr>
            <a:xfrm rot="10800000">
              <a:off x="10867078" y="7250283"/>
              <a:ext cx="9237021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BEDC2BCB-2D75-E146-0D94-754ACD0FD22D}"/>
                </a:ext>
              </a:extLst>
            </p:cNvPr>
            <p:cNvSpPr/>
            <p:nvPr/>
          </p:nvSpPr>
          <p:spPr>
            <a:xfrm>
              <a:off x="9760749" y="7153724"/>
              <a:ext cx="1814884" cy="181488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8B82D20B-6EF7-B577-1917-2B277177B602}"/>
              </a:ext>
            </a:extLst>
          </p:cNvPr>
          <p:cNvGrpSpPr/>
          <p:nvPr/>
        </p:nvGrpSpPr>
        <p:grpSpPr>
          <a:xfrm>
            <a:off x="9791229" y="5760720"/>
            <a:ext cx="10343351" cy="1861265"/>
            <a:chOff x="9760749" y="4687615"/>
            <a:chExt cx="10343351" cy="1814884"/>
          </a:xfrm>
          <a:solidFill>
            <a:schemeClr val="accent1">
              <a:lumMod val="75000"/>
            </a:schemeClr>
          </a:solidFill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6E55F1DD-DAFC-5F58-C660-110F076D1865}"/>
                </a:ext>
              </a:extLst>
            </p:cNvPr>
            <p:cNvSpPr/>
            <p:nvPr/>
          </p:nvSpPr>
          <p:spPr>
            <a:xfrm rot="10800000">
              <a:off x="10867080" y="4784177"/>
              <a:ext cx="9237020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BADAB106-0B69-F6B8-6E7B-B37E0F33052C}"/>
                </a:ext>
              </a:extLst>
            </p:cNvPr>
            <p:cNvSpPr/>
            <p:nvPr/>
          </p:nvSpPr>
          <p:spPr>
            <a:xfrm>
              <a:off x="9760749" y="4687615"/>
              <a:ext cx="1814884" cy="181488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33D25CFF-234E-FE87-E431-AE7B91F5989F}"/>
              </a:ext>
            </a:extLst>
          </p:cNvPr>
          <p:cNvGrpSpPr/>
          <p:nvPr/>
        </p:nvGrpSpPr>
        <p:grpSpPr>
          <a:xfrm>
            <a:off x="9760749" y="1824085"/>
            <a:ext cx="10343351" cy="1814884"/>
            <a:chOff x="9760749" y="2166088"/>
            <a:chExt cx="10343351" cy="1814884"/>
          </a:xfrm>
          <a:solidFill>
            <a:schemeClr val="accent1">
              <a:lumMod val="75000"/>
            </a:schemeClr>
          </a:solidFill>
        </p:grpSpPr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4880E6E8-BDE4-DA7A-55AF-9FA73428D314}"/>
                </a:ext>
              </a:extLst>
            </p:cNvPr>
            <p:cNvSpPr/>
            <p:nvPr/>
          </p:nvSpPr>
          <p:spPr>
            <a:xfrm rot="10800000">
              <a:off x="10867080" y="2262650"/>
              <a:ext cx="9237020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2E93AECD-3AD1-EA81-FA6C-0DA2662F2D8C}"/>
                </a:ext>
              </a:extLst>
            </p:cNvPr>
            <p:cNvSpPr/>
            <p:nvPr/>
          </p:nvSpPr>
          <p:spPr>
            <a:xfrm>
              <a:off x="9760749" y="2166088"/>
              <a:ext cx="1814884" cy="181488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76200">
              <a:solidFill>
                <a:srgbClr val="00848D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object 18">
              <a:extLst>
                <a:ext uri="{FF2B5EF4-FFF2-40B4-BE49-F238E27FC236}">
                  <a16:creationId xmlns:a16="http://schemas.microsoft.com/office/drawing/2014/main" id="{59854142-2034-FD54-3DAC-8DB101204B50}"/>
                </a:ext>
              </a:extLst>
            </p:cNvPr>
            <p:cNvSpPr txBox="1">
              <a:spLocks/>
            </p:cNvSpPr>
            <p:nvPr/>
          </p:nvSpPr>
          <p:spPr>
            <a:xfrm>
              <a:off x="11737339" y="2674451"/>
              <a:ext cx="8366761" cy="629659"/>
            </a:xfrm>
            <a:prstGeom prst="rect">
              <a:avLst/>
            </a:prstGeom>
            <a:grpFill/>
          </p:spPr>
          <p:txBody>
            <a:bodyPr vert="horz" wrap="square" lIns="0" tIns="13969" rIns="0" bIns="0" rtlCol="0" anchor="t">
              <a:spAutoFit/>
            </a:bodyPr>
            <a:lstStyle>
              <a:lvl1pPr>
                <a:defRPr b="1" i="0">
                  <a:latin typeface="Aptos" panose="020B0004020202020204" pitchFamily="34" charset="0"/>
                  <a:ea typeface="+mj-ea"/>
                  <a:cs typeface="+mj-cs"/>
                </a:defRPr>
              </a:lvl1pPr>
            </a:lstStyle>
            <a:p>
              <a:pPr marL="12065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4000" kern="0">
                  <a:solidFill>
                    <a:srgbClr val="FFFFFF"/>
                  </a:solidFill>
                  <a:latin typeface="Barlow"/>
                  <a:cs typeface="Arial"/>
                </a:rPr>
                <a:t>20.000</a:t>
              </a:r>
              <a:r>
                <a:rPr kumimoji="0" lang="es-ES" sz="4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rlow"/>
                  <a:cs typeface="Arial"/>
                </a:rPr>
                <a:t> vidas salvadas</a:t>
              </a:r>
              <a:endParaRPr lang="es-ES">
                <a:latin typeface="Barlow"/>
                <a:cs typeface="Arial"/>
              </a:endParaRPr>
            </a:p>
          </p:txBody>
        </p:sp>
      </p:grpSp>
      <p:sp>
        <p:nvSpPr>
          <p:cNvPr id="35" name="object 18">
            <a:extLst>
              <a:ext uri="{FF2B5EF4-FFF2-40B4-BE49-F238E27FC236}">
                <a16:creationId xmlns:a16="http://schemas.microsoft.com/office/drawing/2014/main" id="{12E7E1FC-75C2-5124-942B-E827E69B1879}"/>
              </a:ext>
            </a:extLst>
          </p:cNvPr>
          <p:cNvSpPr txBox="1">
            <a:spLocks/>
          </p:cNvSpPr>
          <p:nvPr/>
        </p:nvSpPr>
        <p:spPr>
          <a:xfrm>
            <a:off x="11737339" y="4313648"/>
            <a:ext cx="8366761" cy="62965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000" kern="0" dirty="0">
                <a:solidFill>
                  <a:srgbClr val="FFFFFF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5</a:t>
            </a: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,1 millones de accidentes evitados</a:t>
            </a:r>
          </a:p>
        </p:txBody>
      </p:sp>
      <p:sp>
        <p:nvSpPr>
          <p:cNvPr id="36" name="object 18">
            <a:extLst>
              <a:ext uri="{FF2B5EF4-FFF2-40B4-BE49-F238E27FC236}">
                <a16:creationId xmlns:a16="http://schemas.microsoft.com/office/drawing/2014/main" id="{A27D7A28-F8FB-74C4-80F7-BDDF991B39E2}"/>
              </a:ext>
            </a:extLst>
          </p:cNvPr>
          <p:cNvSpPr txBox="1">
            <a:spLocks/>
          </p:cNvSpPr>
          <p:nvPr/>
        </p:nvSpPr>
        <p:spPr>
          <a:xfrm>
            <a:off x="11737339" y="6005288"/>
            <a:ext cx="8366761" cy="1245212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065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000" kern="0" dirty="0">
                <a:solidFill>
                  <a:srgbClr val="FFFFFF"/>
                </a:solidFill>
                <a:latin typeface="Barlow"/>
                <a:cs typeface="Arial"/>
              </a:rPr>
              <a:t>14,1</a:t>
            </a: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/>
                <a:cs typeface="Arial"/>
              </a:rPr>
              <a:t> M de prestaciones asistenciales cada año + crónicos de por vida</a:t>
            </a:r>
            <a:endParaRPr lang="es-ES" dirty="0">
              <a:latin typeface="Barlow"/>
              <a:cs typeface="Arial"/>
            </a:endParaRPr>
          </a:p>
        </p:txBody>
      </p:sp>
      <p:sp>
        <p:nvSpPr>
          <p:cNvPr id="37" name="object 18">
            <a:extLst>
              <a:ext uri="{FF2B5EF4-FFF2-40B4-BE49-F238E27FC236}">
                <a16:creationId xmlns:a16="http://schemas.microsoft.com/office/drawing/2014/main" id="{14767D71-DBD8-E6BA-F8EC-6DBA704C4B2C}"/>
              </a:ext>
            </a:extLst>
          </p:cNvPr>
          <p:cNvSpPr txBox="1">
            <a:spLocks/>
          </p:cNvSpPr>
          <p:nvPr/>
        </p:nvSpPr>
        <p:spPr>
          <a:xfrm>
            <a:off x="11737339" y="8047448"/>
            <a:ext cx="8366761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Indemnizaciones inmediatas, con piso y sin techo, actualizables </a:t>
            </a:r>
          </a:p>
        </p:txBody>
      </p:sp>
      <p:pic>
        <p:nvPicPr>
          <p:cNvPr id="12" name="Imagen 11" descr="Logotipo&#10;&#10;Descripción generada automáticamente">
            <a:extLst>
              <a:ext uri="{FF2B5EF4-FFF2-40B4-BE49-F238E27FC236}">
                <a16:creationId xmlns:a16="http://schemas.microsoft.com/office/drawing/2014/main" id="{952DC14C-00EA-ED0F-41B2-78A2F03F8B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5474">
            <a:off x="663935" y="387741"/>
            <a:ext cx="3885822" cy="3885822"/>
          </a:xfrm>
          <a:prstGeom prst="rect">
            <a:avLst/>
          </a:prstGeom>
        </p:spPr>
      </p:pic>
      <p:pic>
        <p:nvPicPr>
          <p:cNvPr id="13" name="Imagen 8">
            <a:extLst>
              <a:ext uri="{FF2B5EF4-FFF2-40B4-BE49-F238E27FC236}">
                <a16:creationId xmlns:a16="http://schemas.microsoft.com/office/drawing/2014/main" id="{2ED44BEF-095E-0805-A52F-8D3C00448E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grpSp>
        <p:nvGrpSpPr>
          <p:cNvPr id="28" name="Grupo 8">
            <a:extLst>
              <a:ext uri="{FF2B5EF4-FFF2-40B4-BE49-F238E27FC236}">
                <a16:creationId xmlns:a16="http://schemas.microsoft.com/office/drawing/2014/main" id="{3FD40F71-79AB-DA78-FE96-ACA7B275E26E}"/>
              </a:ext>
            </a:extLst>
          </p:cNvPr>
          <p:cNvGrpSpPr/>
          <p:nvPr/>
        </p:nvGrpSpPr>
        <p:grpSpPr>
          <a:xfrm>
            <a:off x="0" y="4389880"/>
            <a:ext cx="6918960" cy="1399100"/>
            <a:chOff x="-1402080" y="4177464"/>
            <a:chExt cx="8049210" cy="1399100"/>
          </a:xfrm>
          <a:solidFill>
            <a:srgbClr val="31859C"/>
          </a:solidFill>
        </p:grpSpPr>
        <p:sp>
          <p:nvSpPr>
            <p:cNvPr id="33" name="Triángulo rectángulo 9">
              <a:extLst>
                <a:ext uri="{FF2B5EF4-FFF2-40B4-BE49-F238E27FC236}">
                  <a16:creationId xmlns:a16="http://schemas.microsoft.com/office/drawing/2014/main" id="{C68EA90B-CCC3-CDD0-3ABE-B77B6DA25681}"/>
                </a:ext>
              </a:extLst>
            </p:cNvPr>
            <p:cNvSpPr/>
            <p:nvPr/>
          </p:nvSpPr>
          <p:spPr>
            <a:xfrm>
              <a:off x="6014512" y="4192704"/>
              <a:ext cx="632618" cy="1369896"/>
            </a:xfrm>
            <a:prstGeom prst="rtTriangle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Rectángulo 16">
              <a:extLst>
                <a:ext uri="{FF2B5EF4-FFF2-40B4-BE49-F238E27FC236}">
                  <a16:creationId xmlns:a16="http://schemas.microsoft.com/office/drawing/2014/main" id="{A78F2215-8C64-105D-914D-B3318EA034A5}"/>
                </a:ext>
              </a:extLst>
            </p:cNvPr>
            <p:cNvSpPr/>
            <p:nvPr/>
          </p:nvSpPr>
          <p:spPr>
            <a:xfrm>
              <a:off x="-1402080" y="4177464"/>
              <a:ext cx="7429228" cy="139910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8" name="Grupo 1">
            <a:extLst>
              <a:ext uri="{FF2B5EF4-FFF2-40B4-BE49-F238E27FC236}">
                <a16:creationId xmlns:a16="http://schemas.microsoft.com/office/drawing/2014/main" id="{4138B319-88FA-AC40-17C9-9435947D8F57}"/>
              </a:ext>
            </a:extLst>
          </p:cNvPr>
          <p:cNvGrpSpPr/>
          <p:nvPr/>
        </p:nvGrpSpPr>
        <p:grpSpPr>
          <a:xfrm flipV="1">
            <a:off x="0" y="5663353"/>
            <a:ext cx="6918960" cy="1494796"/>
            <a:chOff x="-1402080" y="4177464"/>
            <a:chExt cx="8049210" cy="1399100"/>
          </a:xfrm>
          <a:solidFill>
            <a:srgbClr val="31859C"/>
          </a:solidFill>
        </p:grpSpPr>
        <p:sp>
          <p:nvSpPr>
            <p:cNvPr id="39" name="Triángulo rectángulo 11">
              <a:extLst>
                <a:ext uri="{FF2B5EF4-FFF2-40B4-BE49-F238E27FC236}">
                  <a16:creationId xmlns:a16="http://schemas.microsoft.com/office/drawing/2014/main" id="{752586CF-F69B-CE45-408A-7B8CF61BB305}"/>
                </a:ext>
              </a:extLst>
            </p:cNvPr>
            <p:cNvSpPr/>
            <p:nvPr/>
          </p:nvSpPr>
          <p:spPr>
            <a:xfrm>
              <a:off x="6014512" y="4192704"/>
              <a:ext cx="632618" cy="1369896"/>
            </a:xfrm>
            <a:prstGeom prst="rtTriangle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Rectángulo 12">
              <a:extLst>
                <a:ext uri="{FF2B5EF4-FFF2-40B4-BE49-F238E27FC236}">
                  <a16:creationId xmlns:a16="http://schemas.microsoft.com/office/drawing/2014/main" id="{BACC0BFF-88B2-9763-2998-CB3203A1B4A5}"/>
                </a:ext>
              </a:extLst>
            </p:cNvPr>
            <p:cNvSpPr/>
            <p:nvPr/>
          </p:nvSpPr>
          <p:spPr>
            <a:xfrm>
              <a:off x="-1402080" y="4177464"/>
              <a:ext cx="7429228" cy="139910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1" name="object 18">
            <a:extLst>
              <a:ext uri="{FF2B5EF4-FFF2-40B4-BE49-F238E27FC236}">
                <a16:creationId xmlns:a16="http://schemas.microsoft.com/office/drawing/2014/main" id="{22466C40-2BCF-1916-0E33-FE147A92B728}"/>
              </a:ext>
            </a:extLst>
          </p:cNvPr>
          <p:cNvSpPr txBox="1">
            <a:spLocks/>
          </p:cNvSpPr>
          <p:nvPr/>
        </p:nvSpPr>
        <p:spPr>
          <a:xfrm>
            <a:off x="193268" y="5339945"/>
            <a:ext cx="6585293" cy="84510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5400" b="0" i="1" kern="0" dirty="0">
                <a:solidFill>
                  <a:srgbClr val="FFFFFF"/>
                </a:solidFill>
                <a:latin typeface="Barlow Light" panose="00000400000000000000" pitchFamily="50" charset="0"/>
                <a:cs typeface="Arial" panose="020B0604020202020204" pitchFamily="34" charset="0"/>
              </a:rPr>
              <a:t>El Sistema Protege</a:t>
            </a:r>
            <a:endParaRPr kumimoji="0" lang="es-ES" sz="54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89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4079D5-4F7C-5394-B0D8-1797F1B19D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D6040CEC-7947-962A-891C-4AA2FE2ECA3B}"/>
              </a:ext>
            </a:extLst>
          </p:cNvPr>
          <p:cNvGrpSpPr/>
          <p:nvPr/>
        </p:nvGrpSpPr>
        <p:grpSpPr>
          <a:xfrm>
            <a:off x="-678864" y="0"/>
            <a:ext cx="20782964" cy="1958148"/>
            <a:chOff x="-678873" y="0"/>
            <a:chExt cx="20782964" cy="1958148"/>
          </a:xfrm>
        </p:grpSpPr>
        <p:sp>
          <p:nvSpPr>
            <p:cNvPr id="14" name="object 15">
              <a:extLst>
                <a:ext uri="{FF2B5EF4-FFF2-40B4-BE49-F238E27FC236}">
                  <a16:creationId xmlns:a16="http://schemas.microsoft.com/office/drawing/2014/main" id="{F7042A5E-8DAD-B67D-22F0-A6DDE74C64EE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5428F67F-B02C-7D49-A580-52063CAC8ACF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19" name="Retardo 18">
                <a:extLst>
                  <a:ext uri="{FF2B5EF4-FFF2-40B4-BE49-F238E27FC236}">
                    <a16:creationId xmlns:a16="http://schemas.microsoft.com/office/drawing/2014/main" id="{BF01F284-6812-4EC7-F4C5-83C216ED11C7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74D0AABB-4EDD-10DA-0F18-93CDFEEEAAAF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5E7B36C0-6DEB-4573-D053-11C93A45B2F9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7" name="Retardo 16">
                <a:extLst>
                  <a:ext uri="{FF2B5EF4-FFF2-40B4-BE49-F238E27FC236}">
                    <a16:creationId xmlns:a16="http://schemas.microsoft.com/office/drawing/2014/main" id="{A5E7B609-8C8C-C9FD-32ED-88340385B574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18" name="Rectángulo 17">
                <a:extLst>
                  <a:ext uri="{FF2B5EF4-FFF2-40B4-BE49-F238E27FC236}">
                    <a16:creationId xmlns:a16="http://schemas.microsoft.com/office/drawing/2014/main" id="{32378BE5-103A-9B0E-DBB7-7A4E9BD4B429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</p:grpSp>
      <p:sp>
        <p:nvSpPr>
          <p:cNvPr id="5" name="object 18">
            <a:extLst>
              <a:ext uri="{FF2B5EF4-FFF2-40B4-BE49-F238E27FC236}">
                <a16:creationId xmlns:a16="http://schemas.microsoft.com/office/drawing/2014/main" id="{058C34FC-0C72-A975-44A1-1277D914D701}"/>
              </a:ext>
            </a:extLst>
          </p:cNvPr>
          <p:cNvSpPr txBox="1">
            <a:spLocks/>
          </p:cNvSpPr>
          <p:nvPr/>
        </p:nvSpPr>
        <p:spPr>
          <a:xfrm>
            <a:off x="9993648" y="603584"/>
            <a:ext cx="8894542" cy="777776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6500"/>
              </a:lnSpc>
            </a:pPr>
            <a:r>
              <a:rPr lang="es-ES" sz="5400" kern="0" dirty="0">
                <a:solidFill>
                  <a:schemeClr val="bg1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Prevención real y efectiva</a:t>
            </a:r>
          </a:p>
        </p:txBody>
      </p:sp>
      <p:sp>
        <p:nvSpPr>
          <p:cNvPr id="31" name="object 18">
            <a:extLst>
              <a:ext uri="{FF2B5EF4-FFF2-40B4-BE49-F238E27FC236}">
                <a16:creationId xmlns:a16="http://schemas.microsoft.com/office/drawing/2014/main" id="{25E50D12-C0A0-0AF8-A708-E52CDEF7465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58795" y="689880"/>
            <a:ext cx="7650914" cy="847667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/>
          <a:p>
            <a:pPr>
              <a:lnSpc>
                <a:spcPts val="6500"/>
              </a:lnSpc>
            </a:pPr>
            <a:r>
              <a:rPr lang="es-ES" sz="7200" dirty="0">
                <a:solidFill>
                  <a:srgbClr val="0E4C52"/>
                </a:solidFill>
                <a:latin typeface="Barlow"/>
                <a:ea typeface="Roboto"/>
                <a:cs typeface="Arial"/>
              </a:rPr>
              <a:t>Protección</a:t>
            </a:r>
            <a:endParaRPr sz="7200" dirty="0">
              <a:solidFill>
                <a:schemeClr val="bg1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33A1A0-9246-BE5B-20CF-4FC2EF06E0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311261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17</a:t>
            </a:fld>
            <a:endParaRPr lang="es-AR" dirty="0"/>
          </a:p>
        </p:txBody>
      </p:sp>
      <p:sp>
        <p:nvSpPr>
          <p:cNvPr id="94" name="1 Marcador de número de diapositiva">
            <a:extLst>
              <a:ext uri="{FF2B5EF4-FFF2-40B4-BE49-F238E27FC236}">
                <a16:creationId xmlns:a16="http://schemas.microsoft.com/office/drawing/2014/main" id="{D6DBCB54-2273-E18E-7DFF-52869CE0A63E}"/>
              </a:ext>
            </a:extLst>
          </p:cNvPr>
          <p:cNvSpPr txBox="1">
            <a:spLocks/>
          </p:cNvSpPr>
          <p:nvPr/>
        </p:nvSpPr>
        <p:spPr>
          <a:xfrm>
            <a:off x="-349919" y="14896259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914314" rtl="0" eaLnBrk="1" latinLnBrk="0" hangingPunct="1">
              <a:defRPr sz="1800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6F15528-21DE-4FAA-801E-634DDDAF4B2B}" type="slidenum">
              <a:rPr lang="es-AR" smtClean="0">
                <a:solidFill>
                  <a:prstClr val="white"/>
                </a:solidFill>
              </a:rPr>
              <a:pPr>
                <a:defRPr/>
              </a:pPr>
              <a:t>17</a:t>
            </a:fld>
            <a:endParaRPr lang="es-AR">
              <a:solidFill>
                <a:prstClr val="white"/>
              </a:solidFill>
            </a:endParaRPr>
          </a:p>
        </p:txBody>
      </p:sp>
      <p:pic>
        <p:nvPicPr>
          <p:cNvPr id="96" name="Imagen 9">
            <a:extLst>
              <a:ext uri="{FF2B5EF4-FFF2-40B4-BE49-F238E27FC236}">
                <a16:creationId xmlns:a16="http://schemas.microsoft.com/office/drawing/2014/main" id="{3B639864-631F-33DE-D5C2-E17D24B88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850117"/>
            <a:ext cx="1073334" cy="360973"/>
          </a:xfrm>
          <a:prstGeom prst="rect">
            <a:avLst/>
          </a:prstGeom>
        </p:spPr>
      </p:pic>
      <p:sp>
        <p:nvSpPr>
          <p:cNvPr id="12" name="Rectángulo 35">
            <a:extLst>
              <a:ext uri="{FF2B5EF4-FFF2-40B4-BE49-F238E27FC236}">
                <a16:creationId xmlns:a16="http://schemas.microsoft.com/office/drawing/2014/main" id="{DF37AD85-0C1F-2507-F064-ABD725DB1726}"/>
              </a:ext>
            </a:extLst>
          </p:cNvPr>
          <p:cNvSpPr/>
          <p:nvPr/>
        </p:nvSpPr>
        <p:spPr>
          <a:xfrm>
            <a:off x="1089366" y="9179285"/>
            <a:ext cx="313007" cy="313007"/>
          </a:xfrm>
          <a:prstGeom prst="rect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Rectángulo 36">
            <a:extLst>
              <a:ext uri="{FF2B5EF4-FFF2-40B4-BE49-F238E27FC236}">
                <a16:creationId xmlns:a16="http://schemas.microsoft.com/office/drawing/2014/main" id="{1C0250BA-99A1-67D0-72A8-5F0A0D482066}"/>
              </a:ext>
            </a:extLst>
          </p:cNvPr>
          <p:cNvSpPr/>
          <p:nvPr/>
        </p:nvSpPr>
        <p:spPr>
          <a:xfrm>
            <a:off x="1089365" y="9630294"/>
            <a:ext cx="313007" cy="313007"/>
          </a:xfrm>
          <a:prstGeom prst="rect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21" name="Object 55">
            <a:extLst>
              <a:ext uri="{FF2B5EF4-FFF2-40B4-BE49-F238E27FC236}">
                <a16:creationId xmlns:a16="http://schemas.microsoft.com/office/drawing/2014/main" id="{34568345-E65F-1EFA-98B2-2A40AB056D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7320718"/>
              </p:ext>
            </p:extLst>
          </p:nvPr>
        </p:nvGraphicFramePr>
        <p:xfrm>
          <a:off x="485491" y="2336764"/>
          <a:ext cx="19405899" cy="8424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object 18">
            <a:extLst>
              <a:ext uri="{FF2B5EF4-FFF2-40B4-BE49-F238E27FC236}">
                <a16:creationId xmlns:a16="http://schemas.microsoft.com/office/drawing/2014/main" id="{82792B6E-502F-DE4A-925D-29F5E0A74853}"/>
              </a:ext>
            </a:extLst>
          </p:cNvPr>
          <p:cNvSpPr txBox="1">
            <a:spLocks/>
          </p:cNvSpPr>
          <p:nvPr/>
        </p:nvSpPr>
        <p:spPr>
          <a:xfrm>
            <a:off x="10370554" y="2534612"/>
            <a:ext cx="7431951" cy="1688923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065" defTabSz="914400">
              <a:spcBef>
                <a:spcPts val="110"/>
              </a:spcBef>
            </a:pPr>
            <a:r>
              <a:rPr lang="es-AR" sz="7700" b="1" kern="0" spc="-40" dirty="0">
                <a:solidFill>
                  <a:srgbClr val="7965A7"/>
                </a:solidFill>
                <a:latin typeface="Barlow"/>
                <a:cs typeface="Arial"/>
              </a:rPr>
              <a:t>- 79% IF = 20.000</a:t>
            </a:r>
            <a:endParaRPr lang="es-ES" dirty="0"/>
          </a:p>
          <a:p>
            <a:pPr marL="12699" defTabSz="914400">
              <a:spcBef>
                <a:spcPts val="110"/>
              </a:spcBef>
            </a:pPr>
            <a:r>
              <a:rPr lang="es-AR" sz="2800" b="1" kern="0" spc="-40" dirty="0">
                <a:solidFill>
                  <a:srgbClr val="7965A7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				        VIDAS SALVADAS</a:t>
            </a:r>
            <a:endParaRPr lang="es-AR" sz="3600" b="1" kern="0" dirty="0">
              <a:solidFill>
                <a:srgbClr val="7965A7"/>
              </a:solidFill>
              <a:latin typeface="Barlow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3" name="object 14">
            <a:extLst>
              <a:ext uri="{FF2B5EF4-FFF2-40B4-BE49-F238E27FC236}">
                <a16:creationId xmlns:a16="http://schemas.microsoft.com/office/drawing/2014/main" id="{BF5D03B9-91B3-CE60-D9BA-E10D91926ABD}"/>
              </a:ext>
            </a:extLst>
          </p:cNvPr>
          <p:cNvSpPr txBox="1"/>
          <p:nvPr/>
        </p:nvSpPr>
        <p:spPr>
          <a:xfrm>
            <a:off x="728363" y="10883711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Barlow" panose="00000500000000000000" pitchFamily="2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Barlow" panose="00000500000000000000" pitchFamily="2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Barlow" panose="00000500000000000000" pitchFamily="2" charset="0"/>
                <a:cs typeface="Calibri"/>
              </a:rPr>
              <a:t>UART en base a datos propios y de SRT </a:t>
            </a:r>
            <a:endParaRPr sz="1600" dirty="0">
              <a:solidFill>
                <a:schemeClr val="bg1">
                  <a:lumMod val="50000"/>
                </a:schemeClr>
              </a:solidFill>
              <a:latin typeface="Barlow" panose="00000500000000000000" pitchFamily="2" charset="0"/>
              <a:cs typeface="Calibri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0EFA8131-9B5F-604D-B3E3-522E7B6335E0}"/>
              </a:ext>
            </a:extLst>
          </p:cNvPr>
          <p:cNvSpPr txBox="1"/>
          <p:nvPr/>
        </p:nvSpPr>
        <p:spPr>
          <a:xfrm>
            <a:off x="1402372" y="9051189"/>
            <a:ext cx="10868689" cy="529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es-ES" sz="2800" dirty="0">
                <a:solidFill>
                  <a:srgbClr val="7965A7"/>
                </a:solidFill>
                <a:latin typeface="Barlow" panose="00000500000000000000" pitchFamily="2" charset="0"/>
              </a:rPr>
              <a:t>Indice de fallecimientos ATEP (cada millón de trabajadores cubiertos)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0C536A53-D77F-1F8B-25AF-A01A1E37C25A}"/>
              </a:ext>
            </a:extLst>
          </p:cNvPr>
          <p:cNvSpPr txBox="1"/>
          <p:nvPr/>
        </p:nvSpPr>
        <p:spPr>
          <a:xfrm>
            <a:off x="1402371" y="9492292"/>
            <a:ext cx="11221357" cy="529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es-ES" sz="2800" dirty="0">
                <a:solidFill>
                  <a:srgbClr val="009A8B"/>
                </a:solidFill>
                <a:latin typeface="Barlow" panose="00000500000000000000" pitchFamily="2" charset="0"/>
              </a:rPr>
              <a:t>Indice de siniestros (ATEP cada mil trabajadores cubiertos)</a:t>
            </a:r>
          </a:p>
        </p:txBody>
      </p:sp>
      <p:sp>
        <p:nvSpPr>
          <p:cNvPr id="25" name="object 18">
            <a:extLst>
              <a:ext uri="{FF2B5EF4-FFF2-40B4-BE49-F238E27FC236}">
                <a16:creationId xmlns:a16="http://schemas.microsoft.com/office/drawing/2014/main" id="{5B3F7DBC-20B4-50A0-F4BE-E755CF39BE1C}"/>
              </a:ext>
            </a:extLst>
          </p:cNvPr>
          <p:cNvSpPr txBox="1">
            <a:spLocks/>
          </p:cNvSpPr>
          <p:nvPr/>
        </p:nvSpPr>
        <p:spPr>
          <a:xfrm>
            <a:off x="10481088" y="4240318"/>
            <a:ext cx="9520837" cy="15350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7000" b="1" kern="0" spc="-40" dirty="0">
                <a:solidFill>
                  <a:srgbClr val="00848D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- 54% IS = 5,1 millones</a:t>
            </a:r>
          </a:p>
          <a:p>
            <a:pPr marL="12699" defTabSz="914400">
              <a:spcBef>
                <a:spcPts val="110"/>
              </a:spcBef>
            </a:pPr>
            <a:r>
              <a:rPr lang="es-AR" sz="2800" b="1" kern="0" spc="-40" dirty="0">
                <a:solidFill>
                  <a:srgbClr val="00848D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				       ACCIDENTES EVITADOS</a:t>
            </a:r>
            <a:endParaRPr lang="es-AR" sz="3600" b="1" kern="0" dirty="0">
              <a:solidFill>
                <a:srgbClr val="00848D"/>
              </a:solidFill>
              <a:latin typeface="Barlow" panose="000005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62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>
        <p:bldSub>
          <a:bldChart bld="series"/>
        </p:bldSub>
      </p:bldGraphic>
      <p:bldP spid="22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85D66A-1316-DE9B-7C39-9C50904388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F2662F0-B043-A52B-40D0-68E373C068B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V="1">
            <a:off x="4517554" y="2963137"/>
            <a:ext cx="9960455" cy="5127011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6FAA6751-76B7-8934-AABB-D1AF0E2CF5C3}"/>
              </a:ext>
            </a:extLst>
          </p:cNvPr>
          <p:cNvGrpSpPr/>
          <p:nvPr/>
        </p:nvGrpSpPr>
        <p:grpSpPr>
          <a:xfrm>
            <a:off x="-678873" y="-55332"/>
            <a:ext cx="20782964" cy="1958148"/>
            <a:chOff x="-678873" y="0"/>
            <a:chExt cx="20782964" cy="1958148"/>
          </a:xfrm>
        </p:grpSpPr>
        <p:sp>
          <p:nvSpPr>
            <p:cNvPr id="14" name="object 15">
              <a:extLst>
                <a:ext uri="{FF2B5EF4-FFF2-40B4-BE49-F238E27FC236}">
                  <a16:creationId xmlns:a16="http://schemas.microsoft.com/office/drawing/2014/main" id="{B226A337-30E5-676A-1849-ECA97CE0D7C5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5032BE62-2E5A-4CAC-687F-F5A2B9E15810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19" name="Retardo 18">
                <a:extLst>
                  <a:ext uri="{FF2B5EF4-FFF2-40B4-BE49-F238E27FC236}">
                    <a16:creationId xmlns:a16="http://schemas.microsoft.com/office/drawing/2014/main" id="{AEDB3CDB-39FD-8AE8-60D7-192BFF4BB852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4E4146E3-B63B-E14C-D547-EEB9288F18C1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146DA40A-3002-0758-5A32-5A1E14959136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7" name="Retardo 16">
                <a:extLst>
                  <a:ext uri="{FF2B5EF4-FFF2-40B4-BE49-F238E27FC236}">
                    <a16:creationId xmlns:a16="http://schemas.microsoft.com/office/drawing/2014/main" id="{DE9AC7FF-35E4-8862-A7EC-D74F063801F3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18" name="Rectángulo 17">
                <a:extLst>
                  <a:ext uri="{FF2B5EF4-FFF2-40B4-BE49-F238E27FC236}">
                    <a16:creationId xmlns:a16="http://schemas.microsoft.com/office/drawing/2014/main" id="{EC02989C-8208-DA4D-53A9-78522EEA79FF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B6BE2DB6-52F4-91EA-7D70-FEB61C8159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sp>
        <p:nvSpPr>
          <p:cNvPr id="5" name="object 18">
            <a:extLst>
              <a:ext uri="{FF2B5EF4-FFF2-40B4-BE49-F238E27FC236}">
                <a16:creationId xmlns:a16="http://schemas.microsoft.com/office/drawing/2014/main" id="{02677011-3290-C1CA-EB01-8AA64080DCDE}"/>
              </a:ext>
            </a:extLst>
          </p:cNvPr>
          <p:cNvSpPr txBox="1">
            <a:spLocks/>
          </p:cNvSpPr>
          <p:nvPr/>
        </p:nvSpPr>
        <p:spPr>
          <a:xfrm>
            <a:off x="10039368" y="505730"/>
            <a:ext cx="9909792" cy="777776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6500"/>
              </a:lnSpc>
            </a:pPr>
            <a:r>
              <a:rPr lang="es-ES" sz="5400" kern="0" dirty="0">
                <a:solidFill>
                  <a:schemeClr val="bg1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Inmediata, integral y de calidad</a:t>
            </a:r>
          </a:p>
        </p:txBody>
      </p:sp>
      <p:sp>
        <p:nvSpPr>
          <p:cNvPr id="31" name="object 18">
            <a:extLst>
              <a:ext uri="{FF2B5EF4-FFF2-40B4-BE49-F238E27FC236}">
                <a16:creationId xmlns:a16="http://schemas.microsoft.com/office/drawing/2014/main" id="{CB2B4875-DDCB-291D-F67D-B0477C8CE8B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294557" y="634548"/>
            <a:ext cx="7650914" cy="847667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/>
          <a:p>
            <a:pPr>
              <a:lnSpc>
                <a:spcPts val="6500"/>
              </a:lnSpc>
            </a:pPr>
            <a:r>
              <a:rPr lang="es-ES" sz="7200" dirty="0">
                <a:solidFill>
                  <a:srgbClr val="0E4C52"/>
                </a:solidFill>
                <a:latin typeface="Barlow"/>
                <a:ea typeface="Roboto"/>
                <a:cs typeface="Arial"/>
              </a:rPr>
              <a:t>Protección</a:t>
            </a:r>
            <a:endParaRPr lang="es-ES" sz="7200" i="1" dirty="0">
              <a:solidFill>
                <a:schemeClr val="bg1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8A9608-71DD-3BA1-C5A4-939F7A0470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s-AR" smtClean="0"/>
              <a:pPr/>
              <a:t>18</a:t>
            </a:fld>
            <a:endParaRPr lang="es-AR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DF79535-7B21-E0FA-9B68-89E786E647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49"/>
          <a:stretch/>
        </p:blipFill>
        <p:spPr>
          <a:xfrm>
            <a:off x="13654931" y="2759159"/>
            <a:ext cx="1935205" cy="609491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96B79CE-B115-34AB-7580-FB144208B7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" r="996"/>
          <a:stretch/>
        </p:blipFill>
        <p:spPr>
          <a:xfrm>
            <a:off x="3788691" y="4678938"/>
            <a:ext cx="400745" cy="1213888"/>
          </a:xfrm>
          <a:prstGeom prst="rect">
            <a:avLst/>
          </a:prstGeom>
        </p:spPr>
      </p:pic>
      <p:sp>
        <p:nvSpPr>
          <p:cNvPr id="11" name="object 30">
            <a:extLst>
              <a:ext uri="{FF2B5EF4-FFF2-40B4-BE49-F238E27FC236}">
                <a16:creationId xmlns:a16="http://schemas.microsoft.com/office/drawing/2014/main" id="{01C82A3D-4407-3B9B-A45D-5322A053323E}"/>
              </a:ext>
            </a:extLst>
          </p:cNvPr>
          <p:cNvSpPr txBox="1"/>
          <p:nvPr/>
        </p:nvSpPr>
        <p:spPr>
          <a:xfrm>
            <a:off x="403693" y="5583919"/>
            <a:ext cx="3316891" cy="1013730"/>
          </a:xfrm>
          <a:prstGeom prst="rect">
            <a:avLst/>
          </a:prstGeom>
        </p:spPr>
        <p:txBody>
          <a:bodyPr vert="horz" wrap="square" lIns="0" tIns="88256" rIns="0" bIns="0" rtlCol="0">
            <a:spAutoFit/>
          </a:bodyPr>
          <a:lstStyle/>
          <a:p>
            <a:pPr marL="12064" algn="r">
              <a:lnSpc>
                <a:spcPts val="3820"/>
              </a:lnSpc>
              <a:spcBef>
                <a:spcPts val="600"/>
              </a:spcBef>
              <a:buClr>
                <a:srgbClr val="FFCE53"/>
              </a:buClr>
              <a:tabLst>
                <a:tab pos="500968" algn="l"/>
              </a:tabLst>
            </a:pPr>
            <a:r>
              <a:rPr sz="2800" spc="-15" dirty="0">
                <a:solidFill>
                  <a:srgbClr val="009A8B"/>
                </a:solidFill>
                <a:latin typeface="Barlow" pitchFamily="2" charset="77"/>
                <a:cs typeface="Calibri"/>
              </a:rPr>
              <a:t>Por</a:t>
            </a:r>
            <a:r>
              <a:rPr lang="es-AR" sz="2800" spc="-45" dirty="0">
                <a:solidFill>
                  <a:srgbClr val="009A8B"/>
                </a:solidFill>
                <a:latin typeface="Barlow" pitchFamily="2" charset="77"/>
                <a:cs typeface="Calibri"/>
              </a:rPr>
              <a:t> </a:t>
            </a:r>
            <a:r>
              <a:rPr sz="2800" dirty="0" err="1">
                <a:solidFill>
                  <a:srgbClr val="009A8B"/>
                </a:solidFill>
                <a:latin typeface="Barlow" pitchFamily="2" charset="77"/>
                <a:cs typeface="Calibri"/>
              </a:rPr>
              <a:t>incapacidades</a:t>
            </a:r>
            <a:r>
              <a:rPr sz="2800" spc="-74" dirty="0">
                <a:solidFill>
                  <a:srgbClr val="009A8B"/>
                </a:solidFill>
                <a:latin typeface="Barlow" pitchFamily="2" charset="77"/>
                <a:cs typeface="Calibri"/>
              </a:rPr>
              <a:t> </a:t>
            </a:r>
            <a:r>
              <a:rPr sz="2800" spc="-5" dirty="0" err="1">
                <a:solidFill>
                  <a:srgbClr val="009A8B"/>
                </a:solidFill>
                <a:latin typeface="Barlow" pitchFamily="2" charset="77"/>
                <a:cs typeface="Calibri"/>
              </a:rPr>
              <a:t>permanentes</a:t>
            </a:r>
            <a:r>
              <a:rPr lang="es-ES" sz="2800" spc="-5" dirty="0">
                <a:solidFill>
                  <a:srgbClr val="009A8B"/>
                </a:solidFill>
                <a:latin typeface="Barlow" pitchFamily="2" charset="77"/>
                <a:cs typeface="Calibri"/>
              </a:rPr>
              <a:t> </a:t>
            </a:r>
            <a:endParaRPr sz="2800" dirty="0">
              <a:solidFill>
                <a:srgbClr val="009A8B"/>
              </a:solidFill>
              <a:latin typeface="Barlow" pitchFamily="2" charset="77"/>
              <a:cs typeface="Calibri"/>
            </a:endParaRPr>
          </a:p>
        </p:txBody>
      </p:sp>
      <p:sp>
        <p:nvSpPr>
          <p:cNvPr id="12" name="object 18">
            <a:extLst>
              <a:ext uri="{FF2B5EF4-FFF2-40B4-BE49-F238E27FC236}">
                <a16:creationId xmlns:a16="http://schemas.microsoft.com/office/drawing/2014/main" id="{A40D98EB-DD4B-85E8-F91B-809E496BEBB7}"/>
              </a:ext>
            </a:extLst>
          </p:cNvPr>
          <p:cNvSpPr txBox="1"/>
          <p:nvPr/>
        </p:nvSpPr>
        <p:spPr>
          <a:xfrm>
            <a:off x="15303739" y="9105675"/>
            <a:ext cx="4678462" cy="41229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marR="5081" indent="-635"/>
            <a:r>
              <a:rPr lang="es-ES" sz="2600" b="1" spc="10" dirty="0">
                <a:solidFill>
                  <a:srgbClr val="4F466D"/>
                </a:solidFill>
                <a:latin typeface="Barlow" pitchFamily="2" charset="77"/>
                <a:cs typeface="Calibri"/>
              </a:rPr>
              <a:t>RECALIFICACIÓN</a:t>
            </a:r>
            <a:endParaRPr sz="2600" b="1" dirty="0">
              <a:solidFill>
                <a:srgbClr val="4F466D"/>
              </a:solidFill>
              <a:latin typeface="Barlow" pitchFamily="2" charset="77"/>
              <a:cs typeface="Calibri"/>
            </a:endParaRPr>
          </a:p>
        </p:txBody>
      </p:sp>
      <p:sp>
        <p:nvSpPr>
          <p:cNvPr id="13" name="object 25">
            <a:extLst>
              <a:ext uri="{FF2B5EF4-FFF2-40B4-BE49-F238E27FC236}">
                <a16:creationId xmlns:a16="http://schemas.microsoft.com/office/drawing/2014/main" id="{18E054C1-F3A1-D8AE-BE1C-B6CC9826DBD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609549" y="4977850"/>
            <a:ext cx="3227951" cy="498201"/>
          </a:xfrm>
          <a:prstGeom prst="rect">
            <a:avLst/>
          </a:prstGeom>
        </p:spPr>
        <p:txBody>
          <a:bodyPr vert="horz" wrap="square" lIns="0" tIns="135243" rIns="0" bIns="0" rtlCol="0">
            <a:spAutoFit/>
          </a:bodyPr>
          <a:lstStyle/>
          <a:p>
            <a:pPr marL="12699" marR="5081" algn="ctr">
              <a:lnSpc>
                <a:spcPts val="2820"/>
              </a:lnSpc>
              <a:spcBef>
                <a:spcPts val="1065"/>
              </a:spcBef>
            </a:pPr>
            <a:r>
              <a:rPr sz="2800" b="1" dirty="0">
                <a:solidFill>
                  <a:srgbClr val="7965A7"/>
                </a:solidFill>
                <a:latin typeface="Barlow" pitchFamily="2" charset="77"/>
                <a:cs typeface="Calibri"/>
              </a:rPr>
              <a:t>EN </a:t>
            </a:r>
            <a:r>
              <a:rPr lang="es-ES" sz="2800" b="1" dirty="0">
                <a:solidFill>
                  <a:srgbClr val="7965A7"/>
                </a:solidFill>
                <a:latin typeface="Barlow" pitchFamily="2" charset="77"/>
                <a:cs typeface="Calibri"/>
              </a:rPr>
              <a:t> </a:t>
            </a:r>
            <a:r>
              <a:rPr sz="2800" b="1" dirty="0">
                <a:solidFill>
                  <a:srgbClr val="7965A7"/>
                </a:solidFill>
                <a:latin typeface="Barlow" pitchFamily="2" charset="77"/>
                <a:cs typeface="Calibri"/>
              </a:rPr>
              <a:t>ESPECIE</a:t>
            </a:r>
          </a:p>
        </p:txBody>
      </p:sp>
      <p:sp>
        <p:nvSpPr>
          <p:cNvPr id="21" name="object 26">
            <a:extLst>
              <a:ext uri="{FF2B5EF4-FFF2-40B4-BE49-F238E27FC236}">
                <a16:creationId xmlns:a16="http://schemas.microsoft.com/office/drawing/2014/main" id="{4DB401E0-A9C2-0649-EA83-586383AC733C}"/>
              </a:ext>
            </a:extLst>
          </p:cNvPr>
          <p:cNvSpPr txBox="1"/>
          <p:nvPr/>
        </p:nvSpPr>
        <p:spPr>
          <a:xfrm>
            <a:off x="4674681" y="5324509"/>
            <a:ext cx="3905141" cy="44820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699" algn="ctr">
              <a:spcBef>
                <a:spcPts val="135"/>
              </a:spcBef>
            </a:pPr>
            <a:r>
              <a:rPr sz="2800" b="1" dirty="0">
                <a:solidFill>
                  <a:srgbClr val="009A8B"/>
                </a:solidFill>
                <a:latin typeface="Barlow" pitchFamily="2" charset="77"/>
                <a:cs typeface="Calibri"/>
              </a:rPr>
              <a:t>DINERARIAS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22B3223F-B2DE-53FA-B42F-6727F3AE1DF5}"/>
              </a:ext>
            </a:extLst>
          </p:cNvPr>
          <p:cNvSpPr/>
          <p:nvPr/>
        </p:nvSpPr>
        <p:spPr>
          <a:xfrm>
            <a:off x="13493829" y="2700214"/>
            <a:ext cx="787056" cy="787056"/>
          </a:xfrm>
          <a:prstGeom prst="ellipse">
            <a:avLst/>
          </a:prstGeom>
          <a:solidFill>
            <a:srgbClr val="7965A7"/>
          </a:solidFill>
          <a:ln w="38100">
            <a:solidFill>
              <a:srgbClr val="B0A4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3" name="object 31">
            <a:extLst>
              <a:ext uri="{FF2B5EF4-FFF2-40B4-BE49-F238E27FC236}">
                <a16:creationId xmlns:a16="http://schemas.microsoft.com/office/drawing/2014/main" id="{2FC3A241-3185-BD00-5E38-5A5AED7EF3B9}"/>
              </a:ext>
            </a:extLst>
          </p:cNvPr>
          <p:cNvSpPr txBox="1"/>
          <p:nvPr/>
        </p:nvSpPr>
        <p:spPr>
          <a:xfrm>
            <a:off x="14572770" y="2789571"/>
            <a:ext cx="3799407" cy="44306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spcBef>
                <a:spcPts val="96"/>
              </a:spcBef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2800" spc="5" dirty="0">
                <a:solidFill>
                  <a:srgbClr val="7965A7"/>
                </a:solidFill>
                <a:latin typeface="Barlow" pitchFamily="2" charset="77"/>
                <a:cs typeface="Calibri"/>
              </a:rPr>
              <a:t>Consultas</a:t>
            </a:r>
            <a:r>
              <a:rPr lang="es-AR" sz="2800" spc="-145" dirty="0">
                <a:solidFill>
                  <a:srgbClr val="7965A7"/>
                </a:solidFill>
                <a:latin typeface="Barlow" pitchFamily="2" charset="77"/>
                <a:cs typeface="Calibri"/>
              </a:rPr>
              <a:t> </a:t>
            </a:r>
            <a:r>
              <a:rPr lang="es-AR" sz="2800" spc="5" dirty="0">
                <a:solidFill>
                  <a:srgbClr val="7965A7"/>
                </a:solidFill>
                <a:latin typeface="Barlow" pitchFamily="2" charset="77"/>
                <a:cs typeface="Calibri"/>
              </a:rPr>
              <a:t>médicas</a:t>
            </a:r>
            <a:endParaRPr lang="es-AR" sz="2800" dirty="0">
              <a:solidFill>
                <a:srgbClr val="7965A7"/>
              </a:solidFill>
              <a:latin typeface="Barlow" pitchFamily="2" charset="77"/>
              <a:cs typeface="Calibri"/>
            </a:endParaRPr>
          </a:p>
        </p:txBody>
      </p:sp>
      <p:sp>
        <p:nvSpPr>
          <p:cNvPr id="24" name="object 31">
            <a:extLst>
              <a:ext uri="{FF2B5EF4-FFF2-40B4-BE49-F238E27FC236}">
                <a16:creationId xmlns:a16="http://schemas.microsoft.com/office/drawing/2014/main" id="{F2EE4211-EFC9-3127-1152-BEE6DEF82748}"/>
              </a:ext>
            </a:extLst>
          </p:cNvPr>
          <p:cNvSpPr txBox="1"/>
          <p:nvPr/>
        </p:nvSpPr>
        <p:spPr>
          <a:xfrm>
            <a:off x="15303739" y="3423677"/>
            <a:ext cx="4757224" cy="44306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spcBef>
                <a:spcPts val="96"/>
              </a:spcBef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sz="2800" spc="5" dirty="0">
                <a:solidFill>
                  <a:srgbClr val="7965A7"/>
                </a:solidFill>
                <a:latin typeface="Barlow" pitchFamily="2" charset="77"/>
                <a:cs typeface="Calibri"/>
              </a:rPr>
              <a:t>A</a:t>
            </a:r>
            <a:r>
              <a:rPr lang="es-ES" sz="2800" spc="5" dirty="0">
                <a:solidFill>
                  <a:srgbClr val="7965A7"/>
                </a:solidFill>
                <a:latin typeface="Barlow" pitchFamily="2" charset="77"/>
                <a:cs typeface="Calibri"/>
              </a:rPr>
              <a:t>t.</a:t>
            </a:r>
            <a:r>
              <a:rPr sz="2800" spc="-145" dirty="0">
                <a:solidFill>
                  <a:srgbClr val="7965A7"/>
                </a:solidFill>
                <a:latin typeface="Barlow" pitchFamily="2" charset="77"/>
                <a:cs typeface="Calibri"/>
              </a:rPr>
              <a:t> </a:t>
            </a:r>
            <a:r>
              <a:rPr lang="es-ES" sz="2800" spc="5" dirty="0" err="1">
                <a:solidFill>
                  <a:srgbClr val="7965A7"/>
                </a:solidFill>
                <a:latin typeface="Barlow" pitchFamily="2" charset="77"/>
                <a:cs typeface="Calibri"/>
              </a:rPr>
              <a:t>farmaceútica</a:t>
            </a:r>
            <a:endParaRPr sz="2800" dirty="0">
              <a:solidFill>
                <a:srgbClr val="7965A7"/>
              </a:solidFill>
              <a:latin typeface="Barlow" pitchFamily="2" charset="77"/>
              <a:cs typeface="Calibri"/>
            </a:endParaRPr>
          </a:p>
        </p:txBody>
      </p:sp>
      <p:sp>
        <p:nvSpPr>
          <p:cNvPr id="27" name="object 31">
            <a:extLst>
              <a:ext uri="{FF2B5EF4-FFF2-40B4-BE49-F238E27FC236}">
                <a16:creationId xmlns:a16="http://schemas.microsoft.com/office/drawing/2014/main" id="{619AE10C-E21B-8DA8-DCC5-4ADE5AE9AA7D}"/>
              </a:ext>
            </a:extLst>
          </p:cNvPr>
          <p:cNvSpPr txBox="1"/>
          <p:nvPr/>
        </p:nvSpPr>
        <p:spPr>
          <a:xfrm>
            <a:off x="15881331" y="4080558"/>
            <a:ext cx="3907189" cy="44306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2800" dirty="0">
                <a:solidFill>
                  <a:srgbClr val="7965A7"/>
                </a:solidFill>
                <a:latin typeface="Barlow" pitchFamily="2" charset="77"/>
                <a:cs typeface="Calibri"/>
              </a:rPr>
              <a:t>Estudios complejos</a:t>
            </a:r>
          </a:p>
        </p:txBody>
      </p:sp>
      <p:sp>
        <p:nvSpPr>
          <p:cNvPr id="28" name="object 31">
            <a:extLst>
              <a:ext uri="{FF2B5EF4-FFF2-40B4-BE49-F238E27FC236}">
                <a16:creationId xmlns:a16="http://schemas.microsoft.com/office/drawing/2014/main" id="{76CE8C13-06F8-8957-3AFA-15ED695CB478}"/>
              </a:ext>
            </a:extLst>
          </p:cNvPr>
          <p:cNvSpPr txBox="1"/>
          <p:nvPr/>
        </p:nvSpPr>
        <p:spPr>
          <a:xfrm>
            <a:off x="16088328" y="5018862"/>
            <a:ext cx="3494703" cy="44306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2800" spc="-10" dirty="0">
                <a:solidFill>
                  <a:srgbClr val="7965A7"/>
                </a:solidFill>
                <a:latin typeface="Barlow" pitchFamily="2" charset="77"/>
                <a:cs typeface="Calibri"/>
              </a:rPr>
              <a:t>Cirugías</a:t>
            </a:r>
            <a:endParaRPr lang="es-AR" sz="2800" dirty="0">
              <a:solidFill>
                <a:srgbClr val="7965A7"/>
              </a:solidFill>
              <a:latin typeface="Barlow" pitchFamily="2" charset="77"/>
              <a:cs typeface="Calibri"/>
            </a:endParaRPr>
          </a:p>
        </p:txBody>
      </p:sp>
      <p:sp>
        <p:nvSpPr>
          <p:cNvPr id="29" name="object 31">
            <a:extLst>
              <a:ext uri="{FF2B5EF4-FFF2-40B4-BE49-F238E27FC236}">
                <a16:creationId xmlns:a16="http://schemas.microsoft.com/office/drawing/2014/main" id="{034851F4-B5D4-2DF6-CEF7-3564937956A1}"/>
              </a:ext>
            </a:extLst>
          </p:cNvPr>
          <p:cNvSpPr txBox="1"/>
          <p:nvPr/>
        </p:nvSpPr>
        <p:spPr>
          <a:xfrm>
            <a:off x="15881331" y="6976004"/>
            <a:ext cx="4616328" cy="44306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2800" spc="-10" dirty="0">
                <a:solidFill>
                  <a:srgbClr val="7965A7"/>
                </a:solidFill>
                <a:latin typeface="Barlow" pitchFamily="2" charset="77"/>
                <a:cs typeface="Calibri"/>
              </a:rPr>
              <a:t>Radiografías</a:t>
            </a:r>
            <a:endParaRPr lang="es-AR" sz="2800" dirty="0">
              <a:solidFill>
                <a:srgbClr val="7965A7"/>
              </a:solidFill>
              <a:latin typeface="Barlow" pitchFamily="2" charset="77"/>
              <a:cs typeface="Calibri"/>
            </a:endParaRPr>
          </a:p>
        </p:txBody>
      </p:sp>
      <p:sp>
        <p:nvSpPr>
          <p:cNvPr id="30" name="object 31">
            <a:extLst>
              <a:ext uri="{FF2B5EF4-FFF2-40B4-BE49-F238E27FC236}">
                <a16:creationId xmlns:a16="http://schemas.microsoft.com/office/drawing/2014/main" id="{64010A1D-7C18-EE44-BFDD-E60563D54C50}"/>
              </a:ext>
            </a:extLst>
          </p:cNvPr>
          <p:cNvSpPr txBox="1"/>
          <p:nvPr/>
        </p:nvSpPr>
        <p:spPr>
          <a:xfrm>
            <a:off x="15303739" y="7811735"/>
            <a:ext cx="5168627" cy="44306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2800" spc="5" dirty="0">
                <a:solidFill>
                  <a:srgbClr val="7965A7"/>
                </a:solidFill>
                <a:latin typeface="Barlow" pitchFamily="2" charset="77"/>
                <a:cs typeface="Calibri"/>
              </a:rPr>
              <a:t>Sesiones de rehabilitación</a:t>
            </a:r>
            <a:endParaRPr lang="es-AR" sz="2800" dirty="0">
              <a:solidFill>
                <a:srgbClr val="7965A7"/>
              </a:solidFill>
              <a:latin typeface="Barlow" pitchFamily="2" charset="77"/>
              <a:cs typeface="Calibri"/>
            </a:endParaRPr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85952FEF-66E1-F0D9-9FEA-126C8C9BE162}"/>
              </a:ext>
            </a:extLst>
          </p:cNvPr>
          <p:cNvSpPr/>
          <p:nvPr/>
        </p:nvSpPr>
        <p:spPr>
          <a:xfrm>
            <a:off x="3921074" y="4607846"/>
            <a:ext cx="296072" cy="296072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76A6A56C-A876-3A87-0F22-F2541C0DC60F}"/>
              </a:ext>
            </a:extLst>
          </p:cNvPr>
          <p:cNvSpPr/>
          <p:nvPr/>
        </p:nvSpPr>
        <p:spPr>
          <a:xfrm>
            <a:off x="3947968" y="5791187"/>
            <a:ext cx="296072" cy="296072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9" name="object 30">
            <a:extLst>
              <a:ext uri="{FF2B5EF4-FFF2-40B4-BE49-F238E27FC236}">
                <a16:creationId xmlns:a16="http://schemas.microsoft.com/office/drawing/2014/main" id="{B9A9D627-3B01-5814-57E4-EDA5BC2270C9}"/>
              </a:ext>
            </a:extLst>
          </p:cNvPr>
          <p:cNvSpPr txBox="1"/>
          <p:nvPr/>
        </p:nvSpPr>
        <p:spPr>
          <a:xfrm>
            <a:off x="363352" y="4372046"/>
            <a:ext cx="3316891" cy="1013730"/>
          </a:xfrm>
          <a:prstGeom prst="rect">
            <a:avLst/>
          </a:prstGeom>
        </p:spPr>
        <p:txBody>
          <a:bodyPr vert="horz" wrap="square" lIns="0" tIns="88256" rIns="0" bIns="0" rtlCol="0">
            <a:spAutoFit/>
          </a:bodyPr>
          <a:lstStyle/>
          <a:p>
            <a:pPr marL="12064" algn="r">
              <a:lnSpc>
                <a:spcPts val="3820"/>
              </a:lnSpc>
              <a:spcBef>
                <a:spcPts val="694"/>
              </a:spcBef>
              <a:buClr>
                <a:srgbClr val="FFCE53"/>
              </a:buClr>
              <a:tabLst>
                <a:tab pos="500968" algn="l"/>
              </a:tabLst>
            </a:pPr>
            <a:r>
              <a:rPr sz="2800" spc="-15" dirty="0">
                <a:solidFill>
                  <a:srgbClr val="009A8B"/>
                </a:solidFill>
                <a:latin typeface="Barlow" pitchFamily="2" charset="77"/>
                <a:cs typeface="Calibri"/>
              </a:rPr>
              <a:t>Por</a:t>
            </a:r>
            <a:r>
              <a:rPr sz="2800" spc="-40" dirty="0">
                <a:solidFill>
                  <a:srgbClr val="009A8B"/>
                </a:solidFill>
                <a:latin typeface="Barlow" pitchFamily="2" charset="77"/>
                <a:cs typeface="Calibri"/>
              </a:rPr>
              <a:t> </a:t>
            </a:r>
            <a:r>
              <a:rPr sz="2800" dirty="0">
                <a:solidFill>
                  <a:srgbClr val="009A8B"/>
                </a:solidFill>
                <a:latin typeface="Barlow" pitchFamily="2" charset="77"/>
                <a:cs typeface="Calibri"/>
              </a:rPr>
              <a:t>incapacidades</a:t>
            </a:r>
            <a:r>
              <a:rPr sz="2800" spc="-69" dirty="0">
                <a:solidFill>
                  <a:srgbClr val="009A8B"/>
                </a:solidFill>
                <a:latin typeface="Barlow" pitchFamily="2" charset="77"/>
                <a:cs typeface="Calibri"/>
              </a:rPr>
              <a:t> </a:t>
            </a:r>
            <a:r>
              <a:rPr sz="2800" spc="-25" dirty="0">
                <a:solidFill>
                  <a:srgbClr val="009A8B"/>
                </a:solidFill>
                <a:latin typeface="Barlow" pitchFamily="2" charset="77"/>
                <a:cs typeface="Calibri"/>
              </a:rPr>
              <a:t>temporarias</a:t>
            </a:r>
            <a:r>
              <a:rPr sz="2800" spc="140" dirty="0">
                <a:solidFill>
                  <a:srgbClr val="009A8B"/>
                </a:solidFill>
                <a:latin typeface="Barlow" pitchFamily="2" charset="77"/>
                <a:cs typeface="Calibri"/>
              </a:rPr>
              <a:t> </a:t>
            </a:r>
            <a:r>
              <a:rPr sz="2800" spc="-25" dirty="0">
                <a:solidFill>
                  <a:srgbClr val="009A8B"/>
                </a:solidFill>
                <a:latin typeface="Barlow" pitchFamily="2" charset="77"/>
                <a:cs typeface="Calibri"/>
              </a:rPr>
              <a:t>(ILT)</a:t>
            </a:r>
            <a:endParaRPr sz="2800" dirty="0">
              <a:solidFill>
                <a:srgbClr val="009A8B"/>
              </a:solidFill>
              <a:latin typeface="Barlow" pitchFamily="2" charset="77"/>
              <a:cs typeface="Calibri"/>
            </a:endParaRPr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74D83B93-5051-4B92-8DE5-846B60431DE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89"/>
          <a:stretch/>
        </p:blipFill>
        <p:spPr>
          <a:xfrm>
            <a:off x="11824040" y="3928300"/>
            <a:ext cx="1044848" cy="1048873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65CD7288-4FFF-72DC-687C-B9E7A199FE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29401" y="4339999"/>
            <a:ext cx="1243870" cy="93059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664115C7-C402-1C7B-6FC3-C75A0B568E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894" y="2465490"/>
            <a:ext cx="958316" cy="2185428"/>
          </a:xfrm>
          <a:prstGeom prst="rect">
            <a:avLst/>
          </a:prstGeom>
        </p:spPr>
      </p:pic>
      <p:sp>
        <p:nvSpPr>
          <p:cNvPr id="43" name="Text Box 32">
            <a:extLst>
              <a:ext uri="{FF2B5EF4-FFF2-40B4-BE49-F238E27FC236}">
                <a16:creationId xmlns:a16="http://schemas.microsoft.com/office/drawing/2014/main" id="{9FA72A16-78FB-04D6-8D77-09B080EB9AE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10259655" y="5806615"/>
            <a:ext cx="3983056" cy="122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14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7200" b="1" u="none" strike="noStrike" dirty="0">
                <a:solidFill>
                  <a:srgbClr val="7965A7"/>
                </a:solidFill>
                <a:effectLst/>
                <a:latin typeface="Barlow ExtraBold" pitchFamily="2" charset="77"/>
              </a:rPr>
              <a:t>11,8</a:t>
            </a:r>
          </a:p>
          <a:p>
            <a:pPr marL="0" marR="0" lvl="0" indent="0" algn="ctr" defTabSz="914314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4800" b="1" u="none" strike="noStrike" dirty="0">
                <a:solidFill>
                  <a:srgbClr val="7965A7"/>
                </a:solidFill>
                <a:effectLst/>
                <a:latin typeface="Barlow ExtraBold" pitchFamily="2" charset="77"/>
              </a:rPr>
              <a:t>millones</a:t>
            </a:r>
            <a:endParaRPr kumimoji="0" lang="es-ES" sz="4800" b="1" u="none" strike="noStrike" kern="1200" cap="none" spc="0" normalizeH="0" baseline="0" noProof="0" dirty="0">
              <a:ln>
                <a:noFill/>
              </a:ln>
              <a:solidFill>
                <a:srgbClr val="7965A7"/>
              </a:solidFill>
              <a:effectLst/>
              <a:uLnTx/>
              <a:uFillTx/>
              <a:latin typeface="Barlow ExtraBold" pitchFamily="2" charset="77"/>
            </a:endParaRPr>
          </a:p>
        </p:txBody>
      </p:sp>
      <p:sp>
        <p:nvSpPr>
          <p:cNvPr id="44" name="Text Box 32">
            <a:extLst>
              <a:ext uri="{FF2B5EF4-FFF2-40B4-BE49-F238E27FC236}">
                <a16:creationId xmlns:a16="http://schemas.microsoft.com/office/drawing/2014/main" id="{D84505FC-9436-A69A-9778-7F5E044359B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10726134" y="6910462"/>
            <a:ext cx="304120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14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400" u="none" strike="noStrike" kern="1200" cap="none" spc="0" normalizeH="0" baseline="0" noProof="0" dirty="0">
                <a:ln>
                  <a:noFill/>
                </a:ln>
                <a:solidFill>
                  <a:srgbClr val="7965A7"/>
                </a:solidFill>
                <a:effectLst/>
                <a:uLnTx/>
                <a:uFillTx/>
                <a:latin typeface="Barlow Medium" pitchFamily="2" charset="77"/>
              </a:rPr>
              <a:t>De prestaciones asistenciales</a:t>
            </a:r>
          </a:p>
          <a:p>
            <a:pPr marL="0" marR="0" lvl="0" indent="0" algn="ctr" defTabSz="914314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400" u="none" strike="noStrike" kern="1200" cap="none" spc="0" normalizeH="0" baseline="0" noProof="0" dirty="0">
                <a:ln>
                  <a:noFill/>
                </a:ln>
                <a:solidFill>
                  <a:srgbClr val="7965A7"/>
                </a:solidFill>
                <a:effectLst/>
                <a:uLnTx/>
                <a:uFillTx/>
                <a:latin typeface="Barlow Medium" pitchFamily="2" charset="77"/>
              </a:rPr>
              <a:t>al año</a:t>
            </a:r>
            <a:endParaRPr kumimoji="0" lang="es-ES" sz="2400" u="none" strike="noStrike" kern="1200" cap="none" spc="0" normalizeH="0" baseline="0" noProof="0" dirty="0">
              <a:ln>
                <a:noFill/>
              </a:ln>
              <a:solidFill>
                <a:srgbClr val="7965A7"/>
              </a:solidFill>
              <a:effectLst/>
              <a:uLnTx/>
              <a:uFillTx/>
              <a:latin typeface="Barlow Medium" pitchFamily="2" charset="77"/>
            </a:endParaRPr>
          </a:p>
        </p:txBody>
      </p:sp>
      <p:sp>
        <p:nvSpPr>
          <p:cNvPr id="48" name="object 31">
            <a:extLst>
              <a:ext uri="{FF2B5EF4-FFF2-40B4-BE49-F238E27FC236}">
                <a16:creationId xmlns:a16="http://schemas.microsoft.com/office/drawing/2014/main" id="{FF0757AC-6059-BC19-C6E7-875F8D30F907}"/>
              </a:ext>
            </a:extLst>
          </p:cNvPr>
          <p:cNvSpPr txBox="1"/>
          <p:nvPr/>
        </p:nvSpPr>
        <p:spPr>
          <a:xfrm>
            <a:off x="14572770" y="8388679"/>
            <a:ext cx="4878162" cy="44306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2800" spc="5" dirty="0">
                <a:solidFill>
                  <a:srgbClr val="7965A7"/>
                </a:solidFill>
                <a:latin typeface="Barlow" pitchFamily="2" charset="77"/>
                <a:cs typeface="Calibri"/>
              </a:rPr>
              <a:t>Recalificación</a:t>
            </a:r>
            <a:endParaRPr lang="es-AR" sz="2800" dirty="0">
              <a:solidFill>
                <a:srgbClr val="7965A7"/>
              </a:solidFill>
              <a:latin typeface="Barlow" pitchFamily="2" charset="77"/>
              <a:cs typeface="Calibri"/>
            </a:endParaRPr>
          </a:p>
        </p:txBody>
      </p:sp>
      <p:sp>
        <p:nvSpPr>
          <p:cNvPr id="89" name="object 31">
            <a:extLst>
              <a:ext uri="{FF2B5EF4-FFF2-40B4-BE49-F238E27FC236}">
                <a16:creationId xmlns:a16="http://schemas.microsoft.com/office/drawing/2014/main" id="{59A49CC9-FB18-9F56-D10E-2C9159B00AD6}"/>
              </a:ext>
            </a:extLst>
          </p:cNvPr>
          <p:cNvSpPr txBox="1"/>
          <p:nvPr/>
        </p:nvSpPr>
        <p:spPr>
          <a:xfrm>
            <a:off x="16029207" y="6112056"/>
            <a:ext cx="4616328" cy="44306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2800" spc="-10" dirty="0">
                <a:solidFill>
                  <a:srgbClr val="7965A7"/>
                </a:solidFill>
                <a:latin typeface="Barlow" pitchFamily="2" charset="77"/>
                <a:cs typeface="Calibri"/>
              </a:rPr>
              <a:t>Días de internación</a:t>
            </a:r>
            <a:endParaRPr lang="es-AR" sz="2800" dirty="0">
              <a:solidFill>
                <a:srgbClr val="7965A7"/>
              </a:solidFill>
              <a:latin typeface="Barlow" pitchFamily="2" charset="77"/>
              <a:cs typeface="Calibri"/>
            </a:endParaRPr>
          </a:p>
        </p:txBody>
      </p:sp>
      <p:sp>
        <p:nvSpPr>
          <p:cNvPr id="100" name="object 18">
            <a:extLst>
              <a:ext uri="{FF2B5EF4-FFF2-40B4-BE49-F238E27FC236}">
                <a16:creationId xmlns:a16="http://schemas.microsoft.com/office/drawing/2014/main" id="{0F1E9247-7A83-604F-AECD-23567439FAE2}"/>
              </a:ext>
            </a:extLst>
          </p:cNvPr>
          <p:cNvSpPr txBox="1"/>
          <p:nvPr/>
        </p:nvSpPr>
        <p:spPr>
          <a:xfrm>
            <a:off x="15359326" y="9442929"/>
            <a:ext cx="1644395" cy="935512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marR="5081" indent="-635"/>
            <a:r>
              <a:rPr lang="es-ES" sz="6000" b="1" spc="10" dirty="0">
                <a:solidFill>
                  <a:srgbClr val="4F466D"/>
                </a:solidFill>
                <a:latin typeface="Barlow ExtraBold" pitchFamily="2" charset="77"/>
                <a:cs typeface="Calibri"/>
              </a:rPr>
              <a:t>63%</a:t>
            </a:r>
            <a:endParaRPr sz="6000" b="1" dirty="0">
              <a:solidFill>
                <a:srgbClr val="4F466D"/>
              </a:solidFill>
              <a:latin typeface="Barlow ExtraBold" pitchFamily="2" charset="77"/>
              <a:cs typeface="Calibri"/>
            </a:endParaRPr>
          </a:p>
        </p:txBody>
      </p:sp>
      <p:sp>
        <p:nvSpPr>
          <p:cNvPr id="102" name="object 18">
            <a:extLst>
              <a:ext uri="{FF2B5EF4-FFF2-40B4-BE49-F238E27FC236}">
                <a16:creationId xmlns:a16="http://schemas.microsoft.com/office/drawing/2014/main" id="{CE602A26-2FE2-8171-2E70-F407533DA95E}"/>
              </a:ext>
            </a:extLst>
          </p:cNvPr>
          <p:cNvSpPr txBox="1"/>
          <p:nvPr/>
        </p:nvSpPr>
        <p:spPr>
          <a:xfrm>
            <a:off x="16904501" y="9491763"/>
            <a:ext cx="2461557" cy="8124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marR="5081" indent="-635"/>
            <a:r>
              <a:rPr lang="es-ES" sz="2600" spc="10" dirty="0">
                <a:solidFill>
                  <a:srgbClr val="4F466D"/>
                </a:solidFill>
                <a:latin typeface="Barlow Medium" pitchFamily="2" charset="77"/>
                <a:cs typeface="Calibri"/>
              </a:rPr>
              <a:t>Vuelven al mercado laboral</a:t>
            </a:r>
            <a:endParaRPr sz="2600" dirty="0">
              <a:solidFill>
                <a:srgbClr val="4F466D"/>
              </a:solidFill>
              <a:latin typeface="Barlow Medium" pitchFamily="2" charset="77"/>
              <a:cs typeface="Calibri"/>
            </a:endParaRPr>
          </a:p>
        </p:txBody>
      </p:sp>
      <p:sp>
        <p:nvSpPr>
          <p:cNvPr id="106" name="object 18">
            <a:extLst>
              <a:ext uri="{FF2B5EF4-FFF2-40B4-BE49-F238E27FC236}">
                <a16:creationId xmlns:a16="http://schemas.microsoft.com/office/drawing/2014/main" id="{D30812E4-46C5-49D9-E453-5D1585E06E05}"/>
              </a:ext>
            </a:extLst>
          </p:cNvPr>
          <p:cNvSpPr txBox="1"/>
          <p:nvPr/>
        </p:nvSpPr>
        <p:spPr>
          <a:xfrm>
            <a:off x="9552396" y="9601091"/>
            <a:ext cx="5003415" cy="750846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marR="5081" indent="-635" algn="ctr"/>
            <a:r>
              <a:rPr lang="es-ES" sz="4800" b="1" spc="10" dirty="0">
                <a:solidFill>
                  <a:srgbClr val="4F466D"/>
                </a:solidFill>
                <a:latin typeface="Barlow ExtraBold" pitchFamily="2" charset="77"/>
                <a:cs typeface="Calibri"/>
              </a:rPr>
              <a:t>2,3 millones</a:t>
            </a:r>
            <a:endParaRPr sz="4800" b="1" dirty="0">
              <a:solidFill>
                <a:srgbClr val="4F466D"/>
              </a:solidFill>
              <a:latin typeface="Barlow ExtraBold" pitchFamily="2" charset="77"/>
              <a:cs typeface="Calibri"/>
            </a:endParaRPr>
          </a:p>
        </p:txBody>
      </p:sp>
      <p:sp>
        <p:nvSpPr>
          <p:cNvPr id="108" name="object 18">
            <a:extLst>
              <a:ext uri="{FF2B5EF4-FFF2-40B4-BE49-F238E27FC236}">
                <a16:creationId xmlns:a16="http://schemas.microsoft.com/office/drawing/2014/main" id="{29C46C51-1019-3A6D-9E42-E5482E802FAF}"/>
              </a:ext>
            </a:extLst>
          </p:cNvPr>
          <p:cNvSpPr txBox="1"/>
          <p:nvPr/>
        </p:nvSpPr>
        <p:spPr>
          <a:xfrm>
            <a:off x="9738052" y="10341062"/>
            <a:ext cx="4678462" cy="41229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marR="5081" indent="-635" algn="ctr"/>
            <a:r>
              <a:rPr lang="es-ES" sz="2600" b="1" spc="10" dirty="0">
                <a:solidFill>
                  <a:srgbClr val="4F466D"/>
                </a:solidFill>
                <a:latin typeface="Barlow" pitchFamily="2" charset="77"/>
                <a:cs typeface="Calibri"/>
              </a:rPr>
              <a:t>DE TRASLADOS</a:t>
            </a:r>
            <a:endParaRPr sz="2600" b="1" dirty="0">
              <a:solidFill>
                <a:srgbClr val="4F466D"/>
              </a:solidFill>
              <a:latin typeface="Barlow" pitchFamily="2" charset="77"/>
              <a:cs typeface="Calibri"/>
            </a:endParaRPr>
          </a:p>
        </p:txBody>
      </p:sp>
      <p:pic>
        <p:nvPicPr>
          <p:cNvPr id="110" name="Imagen 109">
            <a:extLst>
              <a:ext uri="{FF2B5EF4-FFF2-40B4-BE49-F238E27FC236}">
                <a16:creationId xmlns:a16="http://schemas.microsoft.com/office/drawing/2014/main" id="{6D4B50C8-2B0B-EC59-62A6-CBBEA0C417D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95816" y="8879766"/>
            <a:ext cx="824592" cy="621824"/>
          </a:xfrm>
          <a:prstGeom prst="rect">
            <a:avLst/>
          </a:prstGeom>
        </p:spPr>
      </p:pic>
      <p:pic>
        <p:nvPicPr>
          <p:cNvPr id="112" name="Imagen 111">
            <a:extLst>
              <a:ext uri="{FF2B5EF4-FFF2-40B4-BE49-F238E27FC236}">
                <a16:creationId xmlns:a16="http://schemas.microsoft.com/office/drawing/2014/main" id="{84AD1113-29C9-E3E9-D087-EDF419508E4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15397" y="9005660"/>
            <a:ext cx="831351" cy="486645"/>
          </a:xfrm>
          <a:prstGeom prst="rect">
            <a:avLst/>
          </a:prstGeom>
        </p:spPr>
      </p:pic>
      <p:pic>
        <p:nvPicPr>
          <p:cNvPr id="114" name="Imagen 113">
            <a:extLst>
              <a:ext uri="{FF2B5EF4-FFF2-40B4-BE49-F238E27FC236}">
                <a16:creationId xmlns:a16="http://schemas.microsoft.com/office/drawing/2014/main" id="{341BF1FB-EE02-3C52-E68D-8862EB3A635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67111" y="8225840"/>
            <a:ext cx="861766" cy="723208"/>
          </a:xfrm>
          <a:prstGeom prst="rect">
            <a:avLst/>
          </a:prstGeom>
        </p:spPr>
      </p:pic>
      <p:pic>
        <p:nvPicPr>
          <p:cNvPr id="116" name="Imagen 115">
            <a:extLst>
              <a:ext uri="{FF2B5EF4-FFF2-40B4-BE49-F238E27FC236}">
                <a16:creationId xmlns:a16="http://schemas.microsoft.com/office/drawing/2014/main" id="{DD487392-5A59-0411-C3C7-0C71E1A3B35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" r="3966"/>
          <a:stretch/>
        </p:blipFill>
        <p:spPr>
          <a:xfrm>
            <a:off x="14123830" y="9073178"/>
            <a:ext cx="1127532" cy="1248212"/>
          </a:xfrm>
          <a:prstGeom prst="rect">
            <a:avLst/>
          </a:prstGeom>
        </p:spPr>
      </p:pic>
      <p:sp>
        <p:nvSpPr>
          <p:cNvPr id="118" name="Elipse 117">
            <a:extLst>
              <a:ext uri="{FF2B5EF4-FFF2-40B4-BE49-F238E27FC236}">
                <a16:creationId xmlns:a16="http://schemas.microsoft.com/office/drawing/2014/main" id="{89DEABD3-94C1-45C7-0AB8-82BC702A4542}"/>
              </a:ext>
            </a:extLst>
          </p:cNvPr>
          <p:cNvSpPr/>
          <p:nvPr/>
        </p:nvSpPr>
        <p:spPr>
          <a:xfrm>
            <a:off x="13493829" y="8067345"/>
            <a:ext cx="787056" cy="787056"/>
          </a:xfrm>
          <a:prstGeom prst="ellipse">
            <a:avLst/>
          </a:prstGeom>
          <a:solidFill>
            <a:srgbClr val="7965A7"/>
          </a:solidFill>
          <a:ln w="38100">
            <a:solidFill>
              <a:srgbClr val="B0A4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9" name="Elipse 118">
            <a:extLst>
              <a:ext uri="{FF2B5EF4-FFF2-40B4-BE49-F238E27FC236}">
                <a16:creationId xmlns:a16="http://schemas.microsoft.com/office/drawing/2014/main" id="{C936A946-155C-AC25-FF1C-CBAA29A86E0D}"/>
              </a:ext>
            </a:extLst>
          </p:cNvPr>
          <p:cNvSpPr/>
          <p:nvPr/>
        </p:nvSpPr>
        <p:spPr>
          <a:xfrm>
            <a:off x="14259458" y="3337278"/>
            <a:ext cx="787056" cy="787056"/>
          </a:xfrm>
          <a:prstGeom prst="ellipse">
            <a:avLst/>
          </a:prstGeom>
          <a:solidFill>
            <a:srgbClr val="7965A7"/>
          </a:solidFill>
          <a:ln w="38100">
            <a:solidFill>
              <a:srgbClr val="B0A4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0" name="Elipse 119">
            <a:extLst>
              <a:ext uri="{FF2B5EF4-FFF2-40B4-BE49-F238E27FC236}">
                <a16:creationId xmlns:a16="http://schemas.microsoft.com/office/drawing/2014/main" id="{122250AE-7B9F-3DCA-C318-EE8C5DD1B0CC}"/>
              </a:ext>
            </a:extLst>
          </p:cNvPr>
          <p:cNvSpPr/>
          <p:nvPr/>
        </p:nvSpPr>
        <p:spPr>
          <a:xfrm>
            <a:off x="14264108" y="7524519"/>
            <a:ext cx="787056" cy="787056"/>
          </a:xfrm>
          <a:prstGeom prst="ellipse">
            <a:avLst/>
          </a:prstGeom>
          <a:solidFill>
            <a:srgbClr val="7965A7"/>
          </a:solidFill>
          <a:ln w="38100">
            <a:solidFill>
              <a:srgbClr val="B0A4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1" name="Elipse 120">
            <a:extLst>
              <a:ext uri="{FF2B5EF4-FFF2-40B4-BE49-F238E27FC236}">
                <a16:creationId xmlns:a16="http://schemas.microsoft.com/office/drawing/2014/main" id="{4CED151A-8901-6788-3533-9483023C5D43}"/>
              </a:ext>
            </a:extLst>
          </p:cNvPr>
          <p:cNvSpPr/>
          <p:nvPr/>
        </p:nvSpPr>
        <p:spPr>
          <a:xfrm>
            <a:off x="14837611" y="4051472"/>
            <a:ext cx="787056" cy="787056"/>
          </a:xfrm>
          <a:prstGeom prst="ellipse">
            <a:avLst/>
          </a:prstGeom>
          <a:solidFill>
            <a:srgbClr val="7965A7"/>
          </a:solidFill>
          <a:ln w="38100">
            <a:solidFill>
              <a:srgbClr val="B0A4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2" name="Elipse 121">
            <a:extLst>
              <a:ext uri="{FF2B5EF4-FFF2-40B4-BE49-F238E27FC236}">
                <a16:creationId xmlns:a16="http://schemas.microsoft.com/office/drawing/2014/main" id="{D9DEF718-5955-AF36-08DF-FC399D2717FA}"/>
              </a:ext>
            </a:extLst>
          </p:cNvPr>
          <p:cNvSpPr/>
          <p:nvPr/>
        </p:nvSpPr>
        <p:spPr>
          <a:xfrm>
            <a:off x="14896538" y="6812610"/>
            <a:ext cx="787056" cy="787056"/>
          </a:xfrm>
          <a:prstGeom prst="ellipse">
            <a:avLst/>
          </a:prstGeom>
          <a:solidFill>
            <a:srgbClr val="7965A7"/>
          </a:solidFill>
          <a:ln w="38100">
            <a:solidFill>
              <a:srgbClr val="B0A4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3" name="Elipse 122">
            <a:extLst>
              <a:ext uri="{FF2B5EF4-FFF2-40B4-BE49-F238E27FC236}">
                <a16:creationId xmlns:a16="http://schemas.microsoft.com/office/drawing/2014/main" id="{D2A80450-C3E8-94F7-B737-62CCAB0926A1}"/>
              </a:ext>
            </a:extLst>
          </p:cNvPr>
          <p:cNvSpPr/>
          <p:nvPr/>
        </p:nvSpPr>
        <p:spPr>
          <a:xfrm>
            <a:off x="15152309" y="4912498"/>
            <a:ext cx="787056" cy="787056"/>
          </a:xfrm>
          <a:prstGeom prst="ellipse">
            <a:avLst/>
          </a:prstGeom>
          <a:solidFill>
            <a:srgbClr val="7965A7"/>
          </a:solidFill>
          <a:ln w="38100">
            <a:solidFill>
              <a:srgbClr val="B0A4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4" name="Elipse 123">
            <a:extLst>
              <a:ext uri="{FF2B5EF4-FFF2-40B4-BE49-F238E27FC236}">
                <a16:creationId xmlns:a16="http://schemas.microsoft.com/office/drawing/2014/main" id="{0AE2A60E-A2A5-E9AA-323C-67DEC833A741}"/>
              </a:ext>
            </a:extLst>
          </p:cNvPr>
          <p:cNvSpPr/>
          <p:nvPr/>
        </p:nvSpPr>
        <p:spPr>
          <a:xfrm>
            <a:off x="15091968" y="5885052"/>
            <a:ext cx="787056" cy="787056"/>
          </a:xfrm>
          <a:prstGeom prst="ellipse">
            <a:avLst/>
          </a:prstGeom>
          <a:solidFill>
            <a:srgbClr val="7965A7"/>
          </a:solidFill>
          <a:ln w="38100">
            <a:solidFill>
              <a:srgbClr val="B0A4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57" name="Imagen 56">
            <a:extLst>
              <a:ext uri="{FF2B5EF4-FFF2-40B4-BE49-F238E27FC236}">
                <a16:creationId xmlns:a16="http://schemas.microsoft.com/office/drawing/2014/main" id="{066C5708-5DDD-937D-F5EA-0D0D371B5F7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12522" y="2795107"/>
            <a:ext cx="563685" cy="542171"/>
          </a:xfrm>
          <a:prstGeom prst="rect">
            <a:avLst/>
          </a:prstGeom>
        </p:spPr>
      </p:pic>
      <p:pic>
        <p:nvPicPr>
          <p:cNvPr id="80" name="Imagen 79">
            <a:extLst>
              <a:ext uri="{FF2B5EF4-FFF2-40B4-BE49-F238E27FC236}">
                <a16:creationId xmlns:a16="http://schemas.microsoft.com/office/drawing/2014/main" id="{EA75E07A-C56F-7033-55DD-037CB4E928E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96827" y="3447445"/>
            <a:ext cx="488585" cy="577419"/>
          </a:xfrm>
          <a:prstGeom prst="rect">
            <a:avLst/>
          </a:prstGeom>
        </p:spPr>
      </p:pic>
      <p:pic>
        <p:nvPicPr>
          <p:cNvPr id="86" name="Imagen 85">
            <a:extLst>
              <a:ext uri="{FF2B5EF4-FFF2-40B4-BE49-F238E27FC236}">
                <a16:creationId xmlns:a16="http://schemas.microsoft.com/office/drawing/2014/main" id="{24691589-86ED-A44C-64F7-0E9BA73915F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948833" y="4209783"/>
            <a:ext cx="533593" cy="466893"/>
          </a:xfrm>
          <a:prstGeom prst="rect">
            <a:avLst/>
          </a:prstGeom>
        </p:spPr>
      </p:pic>
      <p:pic>
        <p:nvPicPr>
          <p:cNvPr id="87" name="Imagen 86">
            <a:extLst>
              <a:ext uri="{FF2B5EF4-FFF2-40B4-BE49-F238E27FC236}">
                <a16:creationId xmlns:a16="http://schemas.microsoft.com/office/drawing/2014/main" id="{ABF1C945-70A3-ABC6-BE0D-F443F918CDD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5700" y="5019000"/>
            <a:ext cx="586881" cy="470401"/>
          </a:xfrm>
          <a:prstGeom prst="rect">
            <a:avLst/>
          </a:prstGeom>
        </p:spPr>
      </p:pic>
      <p:pic>
        <p:nvPicPr>
          <p:cNvPr id="91" name="Imagen 90">
            <a:extLst>
              <a:ext uri="{FF2B5EF4-FFF2-40B4-BE49-F238E27FC236}">
                <a16:creationId xmlns:a16="http://schemas.microsoft.com/office/drawing/2014/main" id="{1AC13AAE-624C-98FB-2418-D79E4C2D589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51756" y="6023597"/>
            <a:ext cx="608031" cy="473428"/>
          </a:xfrm>
          <a:prstGeom prst="rect">
            <a:avLst/>
          </a:prstGeom>
        </p:spPr>
      </p:pic>
      <p:pic>
        <p:nvPicPr>
          <p:cNvPr id="96" name="Imagen 95">
            <a:extLst>
              <a:ext uri="{FF2B5EF4-FFF2-40B4-BE49-F238E27FC236}">
                <a16:creationId xmlns:a16="http://schemas.microsoft.com/office/drawing/2014/main" id="{1D61C915-C0CA-8BA6-9E3F-44D960BD660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30176" y="7676769"/>
            <a:ext cx="478214" cy="498827"/>
          </a:xfrm>
          <a:prstGeom prst="rect">
            <a:avLst/>
          </a:prstGeom>
        </p:spPr>
      </p:pic>
      <p:pic>
        <p:nvPicPr>
          <p:cNvPr id="98" name="Imagen 97">
            <a:extLst>
              <a:ext uri="{FF2B5EF4-FFF2-40B4-BE49-F238E27FC236}">
                <a16:creationId xmlns:a16="http://schemas.microsoft.com/office/drawing/2014/main" id="{1FD6D76E-5240-6672-4F78-378BB6CB2D75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63034" y="6960607"/>
            <a:ext cx="481410" cy="500514"/>
          </a:xfrm>
          <a:prstGeom prst="rect">
            <a:avLst/>
          </a:prstGeom>
        </p:spPr>
      </p:pic>
      <p:cxnSp>
        <p:nvCxnSpPr>
          <p:cNvPr id="126" name="Conector recto 125">
            <a:extLst>
              <a:ext uri="{FF2B5EF4-FFF2-40B4-BE49-F238E27FC236}">
                <a16:creationId xmlns:a16="http://schemas.microsoft.com/office/drawing/2014/main" id="{1784026A-3A41-D5A1-0654-5C6B388B926F}"/>
              </a:ext>
            </a:extLst>
          </p:cNvPr>
          <p:cNvCxnSpPr>
            <a:cxnSpLocks/>
          </p:cNvCxnSpPr>
          <p:nvPr/>
        </p:nvCxnSpPr>
        <p:spPr>
          <a:xfrm>
            <a:off x="10597898" y="9611355"/>
            <a:ext cx="2993434" cy="0"/>
          </a:xfrm>
          <a:prstGeom prst="line">
            <a:avLst/>
          </a:prstGeom>
          <a:ln w="28575">
            <a:solidFill>
              <a:srgbClr val="4F466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532ABF4B-FD88-372F-CEAF-9AFD2656C642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62019" y="8225840"/>
            <a:ext cx="458644" cy="48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7706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63643B-FD33-AC61-BBFE-FFD10CC962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>
            <a:extLst>
              <a:ext uri="{FF2B5EF4-FFF2-40B4-BE49-F238E27FC236}">
                <a16:creationId xmlns:a16="http://schemas.microsoft.com/office/drawing/2014/main" id="{5020821C-C88E-CF96-A357-4256B946EEF8}"/>
              </a:ext>
            </a:extLst>
          </p:cNvPr>
          <p:cNvSpPr>
            <a:spLocks/>
          </p:cNvSpPr>
          <p:nvPr/>
        </p:nvSpPr>
        <p:spPr>
          <a:xfrm>
            <a:off x="0" y="0"/>
            <a:ext cx="7329169" cy="11309350"/>
          </a:xfrm>
          <a:prstGeom prst="rect">
            <a:avLst/>
          </a:prstGeom>
          <a:solidFill>
            <a:srgbClr val="FFE6A7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Cheurón 2">
            <a:extLst>
              <a:ext uri="{FF2B5EF4-FFF2-40B4-BE49-F238E27FC236}">
                <a16:creationId xmlns:a16="http://schemas.microsoft.com/office/drawing/2014/main" id="{C68BB334-9190-5DD4-8673-425CE49D1ED7}"/>
              </a:ext>
            </a:extLst>
          </p:cNvPr>
          <p:cNvSpPr/>
          <p:nvPr/>
        </p:nvSpPr>
        <p:spPr>
          <a:xfrm>
            <a:off x="6003049" y="1925681"/>
            <a:ext cx="3637508" cy="7625356"/>
          </a:xfrm>
          <a:prstGeom prst="chevron">
            <a:avLst/>
          </a:prstGeom>
          <a:solidFill>
            <a:schemeClr val="accent6">
              <a:lumMod val="75000"/>
              <a:alpha val="57832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Cheurón 3">
            <a:extLst>
              <a:ext uri="{FF2B5EF4-FFF2-40B4-BE49-F238E27FC236}">
                <a16:creationId xmlns:a16="http://schemas.microsoft.com/office/drawing/2014/main" id="{1C48C7A5-A57C-123D-9F31-79EDF1AB1714}"/>
              </a:ext>
            </a:extLst>
          </p:cNvPr>
          <p:cNvSpPr/>
          <p:nvPr/>
        </p:nvSpPr>
        <p:spPr>
          <a:xfrm>
            <a:off x="5507781" y="1975108"/>
            <a:ext cx="3637508" cy="7551214"/>
          </a:xfrm>
          <a:prstGeom prst="chevron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8FED34A7-94CA-0F81-AC9A-B80AD86C0C76}"/>
              </a:ext>
            </a:extLst>
          </p:cNvPr>
          <p:cNvGrpSpPr/>
          <p:nvPr/>
        </p:nvGrpSpPr>
        <p:grpSpPr>
          <a:xfrm>
            <a:off x="9760749" y="3820525"/>
            <a:ext cx="10343351" cy="1814884"/>
            <a:chOff x="9760749" y="2166088"/>
            <a:chExt cx="10343351" cy="1814884"/>
          </a:xfrm>
          <a:solidFill>
            <a:srgbClr val="C28A00"/>
          </a:solidFill>
        </p:grpSpPr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7E8ADE2B-50AC-1A46-8E71-97D4FB956B57}"/>
                </a:ext>
              </a:extLst>
            </p:cNvPr>
            <p:cNvSpPr/>
            <p:nvPr/>
          </p:nvSpPr>
          <p:spPr>
            <a:xfrm rot="10800000">
              <a:off x="10867080" y="2262650"/>
              <a:ext cx="9237020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F393B89D-52B3-0BD6-5042-C0365A392B06}"/>
                </a:ext>
              </a:extLst>
            </p:cNvPr>
            <p:cNvSpPr/>
            <p:nvPr/>
          </p:nvSpPr>
          <p:spPr>
            <a:xfrm>
              <a:off x="9760749" y="2166088"/>
              <a:ext cx="1814884" cy="1814884"/>
            </a:xfrm>
            <a:prstGeom prst="ellipse">
              <a:avLst/>
            </a:prstGeom>
            <a:grpFill/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23F8B9B9-DE6D-67AB-4F48-021878E96117}"/>
              </a:ext>
            </a:extLst>
          </p:cNvPr>
          <p:cNvGrpSpPr/>
          <p:nvPr/>
        </p:nvGrpSpPr>
        <p:grpSpPr>
          <a:xfrm>
            <a:off x="9791229" y="5807101"/>
            <a:ext cx="10343351" cy="1814884"/>
            <a:chOff x="9760749" y="4687615"/>
            <a:chExt cx="10343351" cy="1814884"/>
          </a:xfrm>
          <a:solidFill>
            <a:srgbClr val="C28A00"/>
          </a:solidFill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FD5F7524-3373-ECF4-0F31-2015EC3C9C32}"/>
                </a:ext>
              </a:extLst>
            </p:cNvPr>
            <p:cNvSpPr/>
            <p:nvPr/>
          </p:nvSpPr>
          <p:spPr>
            <a:xfrm rot="10800000">
              <a:off x="10867080" y="4784177"/>
              <a:ext cx="9237020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A3FB9AA8-277F-D194-8035-497B064E2FB7}"/>
                </a:ext>
              </a:extLst>
            </p:cNvPr>
            <p:cNvSpPr/>
            <p:nvPr/>
          </p:nvSpPr>
          <p:spPr>
            <a:xfrm>
              <a:off x="9760749" y="4687615"/>
              <a:ext cx="1814884" cy="1814884"/>
            </a:xfrm>
            <a:prstGeom prst="ellipse">
              <a:avLst/>
            </a:prstGeom>
            <a:grpFill/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5" name="object 18">
            <a:extLst>
              <a:ext uri="{FF2B5EF4-FFF2-40B4-BE49-F238E27FC236}">
                <a16:creationId xmlns:a16="http://schemas.microsoft.com/office/drawing/2014/main" id="{CE2D58CB-9065-B0B4-E7EE-FEC97D075A51}"/>
              </a:ext>
            </a:extLst>
          </p:cNvPr>
          <p:cNvSpPr txBox="1">
            <a:spLocks/>
          </p:cNvSpPr>
          <p:nvPr/>
        </p:nvSpPr>
        <p:spPr>
          <a:xfrm>
            <a:off x="11737339" y="4283168"/>
            <a:ext cx="8366761" cy="62965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Paraguas para el empleador</a:t>
            </a:r>
          </a:p>
        </p:txBody>
      </p:sp>
      <p:sp>
        <p:nvSpPr>
          <p:cNvPr id="36" name="object 18">
            <a:extLst>
              <a:ext uri="{FF2B5EF4-FFF2-40B4-BE49-F238E27FC236}">
                <a16:creationId xmlns:a16="http://schemas.microsoft.com/office/drawing/2014/main" id="{E0D2A8FC-FAE7-AFFC-FC66-3BA574CB0FE3}"/>
              </a:ext>
            </a:extLst>
          </p:cNvPr>
          <p:cNvSpPr txBox="1">
            <a:spLocks/>
          </p:cNvSpPr>
          <p:nvPr/>
        </p:nvSpPr>
        <p:spPr>
          <a:xfrm>
            <a:off x="11737339" y="6066248"/>
            <a:ext cx="8366761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Protección y garantías para el trabajador</a:t>
            </a:r>
          </a:p>
        </p:txBody>
      </p:sp>
      <p:pic>
        <p:nvPicPr>
          <p:cNvPr id="5" name="Imagen 8">
            <a:extLst>
              <a:ext uri="{FF2B5EF4-FFF2-40B4-BE49-F238E27FC236}">
                <a16:creationId xmlns:a16="http://schemas.microsoft.com/office/drawing/2014/main" id="{ECD849CC-B9FF-0443-6BBD-37A377D64A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grpSp>
        <p:nvGrpSpPr>
          <p:cNvPr id="11" name="Grupo 8">
            <a:extLst>
              <a:ext uri="{FF2B5EF4-FFF2-40B4-BE49-F238E27FC236}">
                <a16:creationId xmlns:a16="http://schemas.microsoft.com/office/drawing/2014/main" id="{A511EC82-A481-C79C-08D6-FF1426207371}"/>
              </a:ext>
            </a:extLst>
          </p:cNvPr>
          <p:cNvGrpSpPr/>
          <p:nvPr/>
        </p:nvGrpSpPr>
        <p:grpSpPr>
          <a:xfrm>
            <a:off x="0" y="4389886"/>
            <a:ext cx="6918960" cy="1399100"/>
            <a:chOff x="-1402080" y="4177464"/>
            <a:chExt cx="8049210" cy="1399100"/>
          </a:xfrm>
          <a:solidFill>
            <a:srgbClr val="EDA33A"/>
          </a:solidFill>
        </p:grpSpPr>
        <p:sp>
          <p:nvSpPr>
            <p:cNvPr id="14" name="Triángulo rectángulo 9">
              <a:extLst>
                <a:ext uri="{FF2B5EF4-FFF2-40B4-BE49-F238E27FC236}">
                  <a16:creationId xmlns:a16="http://schemas.microsoft.com/office/drawing/2014/main" id="{64EA5DC5-40BC-F55C-24E7-30E8F6E35DEE}"/>
                </a:ext>
              </a:extLst>
            </p:cNvPr>
            <p:cNvSpPr/>
            <p:nvPr/>
          </p:nvSpPr>
          <p:spPr>
            <a:xfrm>
              <a:off x="6014512" y="4192704"/>
              <a:ext cx="632618" cy="1369896"/>
            </a:xfrm>
            <a:prstGeom prst="rtTriangle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Rectángulo 16">
              <a:extLst>
                <a:ext uri="{FF2B5EF4-FFF2-40B4-BE49-F238E27FC236}">
                  <a16:creationId xmlns:a16="http://schemas.microsoft.com/office/drawing/2014/main" id="{2F82BA31-0391-615E-679D-61B4B06E0A1A}"/>
                </a:ext>
              </a:extLst>
            </p:cNvPr>
            <p:cNvSpPr/>
            <p:nvPr/>
          </p:nvSpPr>
          <p:spPr>
            <a:xfrm>
              <a:off x="-1402080" y="4177464"/>
              <a:ext cx="7429228" cy="139910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6" name="Grupo 1">
            <a:extLst>
              <a:ext uri="{FF2B5EF4-FFF2-40B4-BE49-F238E27FC236}">
                <a16:creationId xmlns:a16="http://schemas.microsoft.com/office/drawing/2014/main" id="{94FFD38F-D019-EA9E-FD8E-3F8407801D3D}"/>
              </a:ext>
            </a:extLst>
          </p:cNvPr>
          <p:cNvGrpSpPr/>
          <p:nvPr/>
        </p:nvGrpSpPr>
        <p:grpSpPr>
          <a:xfrm flipV="1">
            <a:off x="0" y="5663359"/>
            <a:ext cx="6918960" cy="1494796"/>
            <a:chOff x="-1402080" y="4177464"/>
            <a:chExt cx="8049210" cy="1399100"/>
          </a:xfrm>
          <a:solidFill>
            <a:srgbClr val="EDA834"/>
          </a:solidFill>
        </p:grpSpPr>
        <p:sp>
          <p:nvSpPr>
            <p:cNvPr id="18" name="Triángulo rectángulo 11">
              <a:extLst>
                <a:ext uri="{FF2B5EF4-FFF2-40B4-BE49-F238E27FC236}">
                  <a16:creationId xmlns:a16="http://schemas.microsoft.com/office/drawing/2014/main" id="{F27E891F-7BF0-32F1-FFAD-F55F22B637AB}"/>
                </a:ext>
              </a:extLst>
            </p:cNvPr>
            <p:cNvSpPr/>
            <p:nvPr/>
          </p:nvSpPr>
          <p:spPr>
            <a:xfrm>
              <a:off x="6014512" y="4192704"/>
              <a:ext cx="632618" cy="1369896"/>
            </a:xfrm>
            <a:prstGeom prst="rtTriangle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Rectángulo 12">
              <a:extLst>
                <a:ext uri="{FF2B5EF4-FFF2-40B4-BE49-F238E27FC236}">
                  <a16:creationId xmlns:a16="http://schemas.microsoft.com/office/drawing/2014/main" id="{825BF63C-D17C-530D-6DA1-02AAB55F4C37}"/>
                </a:ext>
              </a:extLst>
            </p:cNvPr>
            <p:cNvSpPr/>
            <p:nvPr/>
          </p:nvSpPr>
          <p:spPr>
            <a:xfrm>
              <a:off x="-1402080" y="4177464"/>
              <a:ext cx="7429228" cy="139910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" name="object 18">
            <a:extLst>
              <a:ext uri="{FF2B5EF4-FFF2-40B4-BE49-F238E27FC236}">
                <a16:creationId xmlns:a16="http://schemas.microsoft.com/office/drawing/2014/main" id="{20ADCFDD-68B6-626D-A416-CFBBEACABCE3}"/>
              </a:ext>
            </a:extLst>
          </p:cNvPr>
          <p:cNvSpPr txBox="1">
            <a:spLocks/>
          </p:cNvSpPr>
          <p:nvPr/>
        </p:nvSpPr>
        <p:spPr>
          <a:xfrm>
            <a:off x="193268" y="4672678"/>
            <a:ext cx="6585293" cy="2242921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 Light" panose="00000400000000000000" pitchFamily="50" charset="0"/>
                <a:ea typeface="+mj-ea"/>
                <a:cs typeface="Arial" panose="020B0604020202020204" pitchFamily="34" charset="0"/>
              </a:rPr>
              <a:t>La estructura productiva necesita la </a:t>
            </a:r>
            <a:r>
              <a:rPr kumimoji="0" lang="es-ES" sz="4800" i="1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 Light" panose="00000400000000000000" pitchFamily="50" charset="0"/>
                <a:ea typeface="+mj-ea"/>
                <a:cs typeface="Arial" panose="020B0604020202020204" pitchFamily="34" charset="0"/>
              </a:rPr>
              <a:t>certidumbre</a:t>
            </a:r>
          </a:p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0" i="1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 Light" panose="00000400000000000000" pitchFamily="50" charset="0"/>
                <a:ea typeface="+mj-ea"/>
                <a:cs typeface="Arial" panose="020B0604020202020204" pitchFamily="34" charset="0"/>
              </a:rPr>
              <a:t>del Sistema</a:t>
            </a:r>
            <a:endParaRPr kumimoji="0" lang="es-ES" sz="4800" b="0" i="1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1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DC0E77-9AB4-38FC-7FE7-6CF59AEE83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>
            <a:extLst>
              <a:ext uri="{FF2B5EF4-FFF2-40B4-BE49-F238E27FC236}">
                <a16:creationId xmlns:a16="http://schemas.microsoft.com/office/drawing/2014/main" id="{CE9F428F-7C02-76D6-F438-974E842EC8B1}"/>
              </a:ext>
            </a:extLst>
          </p:cNvPr>
          <p:cNvSpPr>
            <a:spLocks/>
          </p:cNvSpPr>
          <p:nvPr/>
        </p:nvSpPr>
        <p:spPr>
          <a:xfrm>
            <a:off x="0" y="0"/>
            <a:ext cx="7329169" cy="113093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Cheurón 2">
            <a:extLst>
              <a:ext uri="{FF2B5EF4-FFF2-40B4-BE49-F238E27FC236}">
                <a16:creationId xmlns:a16="http://schemas.microsoft.com/office/drawing/2014/main" id="{C8CE0E38-1C2C-53EC-79A2-F62CA23650F5}"/>
              </a:ext>
            </a:extLst>
          </p:cNvPr>
          <p:cNvSpPr/>
          <p:nvPr/>
        </p:nvSpPr>
        <p:spPr>
          <a:xfrm>
            <a:off x="6003049" y="1925681"/>
            <a:ext cx="3637508" cy="7625356"/>
          </a:xfrm>
          <a:prstGeom prst="chevron">
            <a:avLst/>
          </a:prstGeom>
          <a:solidFill>
            <a:srgbClr val="009A8B">
              <a:alpha val="57832"/>
            </a:srgb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Cheurón 3">
            <a:extLst>
              <a:ext uri="{FF2B5EF4-FFF2-40B4-BE49-F238E27FC236}">
                <a16:creationId xmlns:a16="http://schemas.microsoft.com/office/drawing/2014/main" id="{01B27FC3-DB37-2E6C-613D-AF81888BB7B3}"/>
              </a:ext>
            </a:extLst>
          </p:cNvPr>
          <p:cNvSpPr/>
          <p:nvPr/>
        </p:nvSpPr>
        <p:spPr>
          <a:xfrm>
            <a:off x="5507781" y="1950393"/>
            <a:ext cx="3637508" cy="7558575"/>
          </a:xfrm>
          <a:prstGeom prst="chevron">
            <a:avLst/>
          </a:prstGeom>
          <a:solidFill>
            <a:srgbClr val="009A8B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BC1E0946-D835-C5A7-ABC8-AA8A49EF3A75}"/>
              </a:ext>
            </a:extLst>
          </p:cNvPr>
          <p:cNvGrpSpPr/>
          <p:nvPr/>
        </p:nvGrpSpPr>
        <p:grpSpPr>
          <a:xfrm>
            <a:off x="9760749" y="3820525"/>
            <a:ext cx="10343351" cy="1814884"/>
            <a:chOff x="9760749" y="2166088"/>
            <a:chExt cx="10343351" cy="1814884"/>
          </a:xfrm>
          <a:solidFill>
            <a:srgbClr val="741910"/>
          </a:solidFill>
        </p:grpSpPr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256C4F13-85EF-25D2-78B9-27F4B0254449}"/>
                </a:ext>
              </a:extLst>
            </p:cNvPr>
            <p:cNvSpPr/>
            <p:nvPr/>
          </p:nvSpPr>
          <p:spPr>
            <a:xfrm rot="10800000">
              <a:off x="10867080" y="2262650"/>
              <a:ext cx="9237020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EEBB5B91-F0B5-DF8A-CDB8-CB475DA4F4EC}"/>
                </a:ext>
              </a:extLst>
            </p:cNvPr>
            <p:cNvSpPr/>
            <p:nvPr/>
          </p:nvSpPr>
          <p:spPr>
            <a:xfrm>
              <a:off x="9760749" y="2166088"/>
              <a:ext cx="1814884" cy="1814884"/>
            </a:xfrm>
            <a:prstGeom prst="ellipse">
              <a:avLst/>
            </a:prstGeom>
            <a:grpFill/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C33E8AD3-91D1-801C-EFB5-DA7F7DDCA813}"/>
              </a:ext>
            </a:extLst>
          </p:cNvPr>
          <p:cNvGrpSpPr/>
          <p:nvPr/>
        </p:nvGrpSpPr>
        <p:grpSpPr>
          <a:xfrm>
            <a:off x="9791229" y="7765938"/>
            <a:ext cx="10343350" cy="1814884"/>
            <a:chOff x="9760749" y="7153724"/>
            <a:chExt cx="10343350" cy="1814884"/>
          </a:xfrm>
          <a:solidFill>
            <a:srgbClr val="C28A00"/>
          </a:solidFill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3921C2F3-6208-99E5-9EF8-7ED1A81F3EB2}"/>
                </a:ext>
              </a:extLst>
            </p:cNvPr>
            <p:cNvSpPr/>
            <p:nvPr/>
          </p:nvSpPr>
          <p:spPr>
            <a:xfrm rot="10800000">
              <a:off x="10867078" y="7250283"/>
              <a:ext cx="9237021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D8756403-EE57-1169-4D43-30455CC87ECD}"/>
                </a:ext>
              </a:extLst>
            </p:cNvPr>
            <p:cNvSpPr/>
            <p:nvPr/>
          </p:nvSpPr>
          <p:spPr>
            <a:xfrm>
              <a:off x="9760749" y="7153724"/>
              <a:ext cx="1814884" cy="1814884"/>
            </a:xfrm>
            <a:prstGeom prst="ellipse">
              <a:avLst/>
            </a:prstGeom>
            <a:grpFill/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72551880-DF77-0395-2C48-8AFE57AD6964}"/>
              </a:ext>
            </a:extLst>
          </p:cNvPr>
          <p:cNvGrpSpPr/>
          <p:nvPr/>
        </p:nvGrpSpPr>
        <p:grpSpPr>
          <a:xfrm>
            <a:off x="9760749" y="5759805"/>
            <a:ext cx="10343351" cy="1814884"/>
            <a:chOff x="9760749" y="4687615"/>
            <a:chExt cx="10343351" cy="1814884"/>
          </a:xfrm>
          <a:solidFill>
            <a:schemeClr val="accent1">
              <a:lumMod val="75000"/>
            </a:schemeClr>
          </a:solidFill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E67E0946-4448-866C-A206-873DC7CB7945}"/>
                </a:ext>
              </a:extLst>
            </p:cNvPr>
            <p:cNvSpPr/>
            <p:nvPr/>
          </p:nvSpPr>
          <p:spPr>
            <a:xfrm rot="10800000">
              <a:off x="10867080" y="4784177"/>
              <a:ext cx="9237020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0BA4B02C-6291-120E-CD42-D62D7F396001}"/>
                </a:ext>
              </a:extLst>
            </p:cNvPr>
            <p:cNvSpPr/>
            <p:nvPr/>
          </p:nvSpPr>
          <p:spPr>
            <a:xfrm>
              <a:off x="9760749" y="4687615"/>
              <a:ext cx="1814884" cy="1814884"/>
            </a:xfrm>
            <a:prstGeom prst="ellipse">
              <a:avLst/>
            </a:prstGeom>
            <a:grpFill/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9C02F876-4F97-A3B5-FFEB-32B17FFD9EAA}"/>
              </a:ext>
            </a:extLst>
          </p:cNvPr>
          <p:cNvGrpSpPr/>
          <p:nvPr/>
        </p:nvGrpSpPr>
        <p:grpSpPr>
          <a:xfrm>
            <a:off x="0" y="4375584"/>
            <a:ext cx="6918960" cy="1399100"/>
            <a:chOff x="-1402080" y="4177464"/>
            <a:chExt cx="8049210" cy="1399100"/>
          </a:xfrm>
        </p:grpSpPr>
        <p:sp>
          <p:nvSpPr>
            <p:cNvPr id="10" name="Triángulo rectángulo 9">
              <a:extLst>
                <a:ext uri="{FF2B5EF4-FFF2-40B4-BE49-F238E27FC236}">
                  <a16:creationId xmlns:a16="http://schemas.microsoft.com/office/drawing/2014/main" id="{30B885A3-1514-A65C-B5EC-978C0E9519AF}"/>
                </a:ext>
              </a:extLst>
            </p:cNvPr>
            <p:cNvSpPr/>
            <p:nvPr/>
          </p:nvSpPr>
          <p:spPr>
            <a:xfrm>
              <a:off x="6014512" y="4192704"/>
              <a:ext cx="632618" cy="1369896"/>
            </a:xfrm>
            <a:prstGeom prst="rtTriangle">
              <a:avLst/>
            </a:prstGeom>
            <a:solidFill>
              <a:srgbClr val="464646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DFBA5630-C173-A968-2F5A-4C33E94609AF}"/>
                </a:ext>
              </a:extLst>
            </p:cNvPr>
            <p:cNvSpPr/>
            <p:nvPr/>
          </p:nvSpPr>
          <p:spPr>
            <a:xfrm>
              <a:off x="-1402080" y="4177464"/>
              <a:ext cx="7429228" cy="1399100"/>
            </a:xfrm>
            <a:prstGeom prst="rect">
              <a:avLst/>
            </a:prstGeom>
            <a:solidFill>
              <a:srgbClr val="464646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8CF9D3D7-515C-AD5A-E4BB-7B04B61724F9}"/>
              </a:ext>
            </a:extLst>
          </p:cNvPr>
          <p:cNvGrpSpPr/>
          <p:nvPr/>
        </p:nvGrpSpPr>
        <p:grpSpPr>
          <a:xfrm>
            <a:off x="9760749" y="1824085"/>
            <a:ext cx="10343351" cy="1814884"/>
            <a:chOff x="9760749" y="2166088"/>
            <a:chExt cx="10343351" cy="1814884"/>
          </a:xfrm>
          <a:solidFill>
            <a:schemeClr val="tx1"/>
          </a:solidFill>
        </p:grpSpPr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9D116AA8-58FD-093E-09A6-7E881BFC33C3}"/>
                </a:ext>
              </a:extLst>
            </p:cNvPr>
            <p:cNvSpPr/>
            <p:nvPr/>
          </p:nvSpPr>
          <p:spPr>
            <a:xfrm rot="10800000">
              <a:off x="10867080" y="2262650"/>
              <a:ext cx="9237020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A77E7E6F-1EDC-54E3-DD70-B8AD7E861E96}"/>
                </a:ext>
              </a:extLst>
            </p:cNvPr>
            <p:cNvSpPr/>
            <p:nvPr/>
          </p:nvSpPr>
          <p:spPr>
            <a:xfrm>
              <a:off x="9760749" y="2166088"/>
              <a:ext cx="1814884" cy="1814884"/>
            </a:xfrm>
            <a:prstGeom prst="ellipse">
              <a:avLst/>
            </a:prstGeom>
            <a:grpFill/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object 18">
              <a:extLst>
                <a:ext uri="{FF2B5EF4-FFF2-40B4-BE49-F238E27FC236}">
                  <a16:creationId xmlns:a16="http://schemas.microsoft.com/office/drawing/2014/main" id="{C112E3A8-7E27-D9B4-2DF3-A7B276344B93}"/>
                </a:ext>
              </a:extLst>
            </p:cNvPr>
            <p:cNvSpPr txBox="1">
              <a:spLocks/>
            </p:cNvSpPr>
            <p:nvPr/>
          </p:nvSpPr>
          <p:spPr>
            <a:xfrm>
              <a:off x="11737339" y="2369651"/>
              <a:ext cx="8366761" cy="1245212"/>
            </a:xfrm>
            <a:prstGeom prst="rect">
              <a:avLst/>
            </a:prstGeom>
            <a:grpFill/>
          </p:spPr>
          <p:txBody>
            <a:bodyPr vert="horz" wrap="square" lIns="0" tIns="13969" rIns="0" bIns="0" rtlCol="0">
              <a:spAutoFit/>
            </a:bodyPr>
            <a:lstStyle>
              <a:lvl1pPr>
                <a:defRPr b="1" i="0">
                  <a:latin typeface="Aptos" panose="020B0004020202020204" pitchFamily="34" charset="0"/>
                  <a:ea typeface="+mj-ea"/>
                  <a:cs typeface="+mj-cs"/>
                </a:defRPr>
              </a:lvl1pPr>
            </a:lstStyle>
            <a:p>
              <a:pPr marL="12699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rlow" panose="00000500000000000000" pitchFamily="50" charset="0"/>
                  <a:ea typeface="+mj-ea"/>
                  <a:cs typeface="Arial" panose="020B0604020202020204" pitchFamily="34" charset="0"/>
                </a:rPr>
                <a:t>El Sistema está en Riesgo por la litigiosidad exacerbada</a:t>
              </a:r>
            </a:p>
          </p:txBody>
        </p:sp>
      </p:grpSp>
      <p:sp>
        <p:nvSpPr>
          <p:cNvPr id="35" name="object 18">
            <a:extLst>
              <a:ext uri="{FF2B5EF4-FFF2-40B4-BE49-F238E27FC236}">
                <a16:creationId xmlns:a16="http://schemas.microsoft.com/office/drawing/2014/main" id="{FD492A39-5557-1388-F6F3-EB0889D8DD0D}"/>
              </a:ext>
            </a:extLst>
          </p:cNvPr>
          <p:cNvSpPr txBox="1">
            <a:spLocks/>
          </p:cNvSpPr>
          <p:nvPr/>
        </p:nvSpPr>
        <p:spPr>
          <a:xfrm>
            <a:off x="11737339" y="4054568"/>
            <a:ext cx="8366761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La solución está en el Poder Judicial de cada provincia adherida</a:t>
            </a:r>
          </a:p>
        </p:txBody>
      </p:sp>
      <p:sp>
        <p:nvSpPr>
          <p:cNvPr id="36" name="object 18">
            <a:extLst>
              <a:ext uri="{FF2B5EF4-FFF2-40B4-BE49-F238E27FC236}">
                <a16:creationId xmlns:a16="http://schemas.microsoft.com/office/drawing/2014/main" id="{3164FBBB-F8D4-2973-C33D-E7225076D4BA}"/>
              </a:ext>
            </a:extLst>
          </p:cNvPr>
          <p:cNvSpPr txBox="1">
            <a:spLocks/>
          </p:cNvSpPr>
          <p:nvPr/>
        </p:nvSpPr>
        <p:spPr>
          <a:xfrm>
            <a:off x="11737339" y="6066248"/>
            <a:ext cx="8366761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El </a:t>
            </a:r>
            <a:r>
              <a:rPr lang="es-ES" sz="4000" kern="0" dirty="0">
                <a:solidFill>
                  <a:srgbClr val="FFFFFF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S</a:t>
            </a:r>
            <a:r>
              <a:rPr kumimoji="0" lang="es-E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istema</a:t>
            </a:r>
            <a:r>
              <a:rPr lang="es-ES" sz="4000" kern="0" dirty="0">
                <a:solidFill>
                  <a:srgbClr val="FFFFFF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 protege, salva vidas y brinda prestaciones todos los días</a:t>
            </a:r>
            <a:endParaRPr kumimoji="0" lang="es-E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7" name="object 18">
            <a:extLst>
              <a:ext uri="{FF2B5EF4-FFF2-40B4-BE49-F238E27FC236}">
                <a16:creationId xmlns:a16="http://schemas.microsoft.com/office/drawing/2014/main" id="{EC1AD1D1-C6FD-377E-83DB-28D311BD10AA}"/>
              </a:ext>
            </a:extLst>
          </p:cNvPr>
          <p:cNvSpPr txBox="1">
            <a:spLocks/>
          </p:cNvSpPr>
          <p:nvPr/>
        </p:nvSpPr>
        <p:spPr>
          <a:xfrm>
            <a:off x="11737339" y="8047448"/>
            <a:ext cx="8366761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El </a:t>
            </a:r>
            <a:r>
              <a:rPr lang="es-ES" sz="4000" kern="0" dirty="0">
                <a:solidFill>
                  <a:srgbClr val="FFFFFF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S</a:t>
            </a:r>
            <a:r>
              <a:rPr kumimoji="0" lang="es-E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istema</a:t>
            </a: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 es imprescindible para la estructura productiva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1881487F-E03E-147F-96A3-AF2C93C304FD}"/>
              </a:ext>
            </a:extLst>
          </p:cNvPr>
          <p:cNvGrpSpPr/>
          <p:nvPr/>
        </p:nvGrpSpPr>
        <p:grpSpPr>
          <a:xfrm flipV="1">
            <a:off x="0" y="5698484"/>
            <a:ext cx="6918960" cy="1494796"/>
            <a:chOff x="-1402080" y="4177464"/>
            <a:chExt cx="8049210" cy="1399100"/>
          </a:xfrm>
        </p:grpSpPr>
        <p:sp>
          <p:nvSpPr>
            <p:cNvPr id="12" name="Triángulo rectángulo 11">
              <a:extLst>
                <a:ext uri="{FF2B5EF4-FFF2-40B4-BE49-F238E27FC236}">
                  <a16:creationId xmlns:a16="http://schemas.microsoft.com/office/drawing/2014/main" id="{EFC3F8C4-A7AC-A5CB-CE1E-7736D44A8F90}"/>
                </a:ext>
              </a:extLst>
            </p:cNvPr>
            <p:cNvSpPr/>
            <p:nvPr/>
          </p:nvSpPr>
          <p:spPr>
            <a:xfrm>
              <a:off x="6014512" y="4192704"/>
              <a:ext cx="632618" cy="1369896"/>
            </a:xfrm>
            <a:prstGeom prst="rtTriangle">
              <a:avLst/>
            </a:prstGeom>
            <a:solidFill>
              <a:srgbClr val="464646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1CDC31F7-E40F-3856-64A7-781E091DC24E}"/>
                </a:ext>
              </a:extLst>
            </p:cNvPr>
            <p:cNvSpPr/>
            <p:nvPr/>
          </p:nvSpPr>
          <p:spPr>
            <a:xfrm>
              <a:off x="-1402080" y="4177464"/>
              <a:ext cx="7429228" cy="1399100"/>
            </a:xfrm>
            <a:prstGeom prst="rect">
              <a:avLst/>
            </a:prstGeom>
            <a:solidFill>
              <a:srgbClr val="464646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" name="object 18">
            <a:extLst>
              <a:ext uri="{FF2B5EF4-FFF2-40B4-BE49-F238E27FC236}">
                <a16:creationId xmlns:a16="http://schemas.microsoft.com/office/drawing/2014/main" id="{9EAD0F9E-A723-F93D-154D-799CED6DC253}"/>
              </a:ext>
            </a:extLst>
          </p:cNvPr>
          <p:cNvSpPr txBox="1">
            <a:spLocks/>
          </p:cNvSpPr>
          <p:nvPr/>
        </p:nvSpPr>
        <p:spPr>
          <a:xfrm>
            <a:off x="403933" y="4582071"/>
            <a:ext cx="7396804" cy="2230097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ES" sz="7200" kern="0" dirty="0">
                <a:solidFill>
                  <a:schemeClr val="bg1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4 HECHOS </a:t>
            </a:r>
            <a:r>
              <a:rPr lang="es-ES" sz="7200" i="1" kern="0" dirty="0">
                <a:solidFill>
                  <a:schemeClr val="bg1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CENTRALES</a:t>
            </a:r>
          </a:p>
        </p:txBody>
      </p:sp>
      <p:pic>
        <p:nvPicPr>
          <p:cNvPr id="16" name="Imagen 12">
            <a:extLst>
              <a:ext uri="{FF2B5EF4-FFF2-40B4-BE49-F238E27FC236}">
                <a16:creationId xmlns:a16="http://schemas.microsoft.com/office/drawing/2014/main" id="{66A76BB8-FAC2-873A-587C-048ABDAF2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14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042B10-A338-01E9-B5BF-BA15FF8738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345B3E2F-3B76-390B-FE5E-5467CCFE32E6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14" name="object 15">
              <a:extLst>
                <a:ext uri="{FF2B5EF4-FFF2-40B4-BE49-F238E27FC236}">
                  <a16:creationId xmlns:a16="http://schemas.microsoft.com/office/drawing/2014/main" id="{7CC5BB43-6E4E-6EDA-95DF-E3FEFB67C754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rgbClr val="C28A00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E83C022B-44CC-6446-8CAB-9F4C20D2085E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19" name="Retardo 18">
                <a:extLst>
                  <a:ext uri="{FF2B5EF4-FFF2-40B4-BE49-F238E27FC236}">
                    <a16:creationId xmlns:a16="http://schemas.microsoft.com/office/drawing/2014/main" id="{4C31D744-A4FF-8762-11ED-396A6509AEE9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DEF1115E-2746-53EE-FC18-A1167816D42E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EA3A63EC-7108-1197-7C1D-0631863C4441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7" name="Retardo 16">
                <a:extLst>
                  <a:ext uri="{FF2B5EF4-FFF2-40B4-BE49-F238E27FC236}">
                    <a16:creationId xmlns:a16="http://schemas.microsoft.com/office/drawing/2014/main" id="{59C38462-8999-3BB9-C9A8-B4720599D25A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Rectángulo 17">
                <a:extLst>
                  <a:ext uri="{FF2B5EF4-FFF2-40B4-BE49-F238E27FC236}">
                    <a16:creationId xmlns:a16="http://schemas.microsoft.com/office/drawing/2014/main" id="{0D03426B-35CA-3985-96EA-4CEE3E8EC55F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5" name="object 18">
            <a:extLst>
              <a:ext uri="{FF2B5EF4-FFF2-40B4-BE49-F238E27FC236}">
                <a16:creationId xmlns:a16="http://schemas.microsoft.com/office/drawing/2014/main" id="{403A5108-5584-EA3C-6E5B-7D574A79F611}"/>
              </a:ext>
            </a:extLst>
          </p:cNvPr>
          <p:cNvSpPr txBox="1">
            <a:spLocks/>
          </p:cNvSpPr>
          <p:nvPr/>
        </p:nvSpPr>
        <p:spPr>
          <a:xfrm>
            <a:off x="9993648" y="603584"/>
            <a:ext cx="8894542" cy="777776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En contexto de la PEA</a:t>
            </a:r>
          </a:p>
        </p:txBody>
      </p:sp>
      <p:sp>
        <p:nvSpPr>
          <p:cNvPr id="31" name="object 18">
            <a:extLst>
              <a:ext uri="{FF2B5EF4-FFF2-40B4-BE49-F238E27FC236}">
                <a16:creationId xmlns:a16="http://schemas.microsoft.com/office/drawing/2014/main" id="{2760C536-7579-231E-E447-37E95EAF6A4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58795" y="689880"/>
            <a:ext cx="7650914" cy="847667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>
              <a:lnSpc>
                <a:spcPts val="6500"/>
              </a:lnSpc>
            </a:pPr>
            <a:r>
              <a:rPr lang="es-ES" sz="7200" b="1" dirty="0">
                <a:solidFill>
                  <a:srgbClr val="0E4C52"/>
                </a:solidFill>
                <a:latin typeface="Barlow" panose="00000500000000000000" pitchFamily="50" charset="0"/>
                <a:ea typeface="Roboto" pitchFamily="2" charset="0"/>
                <a:cs typeface="Arial" panose="020B0604020202020204" pitchFamily="34" charset="0"/>
              </a:rPr>
              <a:t>COBERTURA</a:t>
            </a:r>
            <a:endParaRPr sz="7200" dirty="0">
              <a:solidFill>
                <a:schemeClr val="bg1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94" name="1 Marcador de número de diapositiva">
            <a:extLst>
              <a:ext uri="{FF2B5EF4-FFF2-40B4-BE49-F238E27FC236}">
                <a16:creationId xmlns:a16="http://schemas.microsoft.com/office/drawing/2014/main" id="{416460F2-8F4A-35FF-2D7B-CE071738E97C}"/>
              </a:ext>
            </a:extLst>
          </p:cNvPr>
          <p:cNvSpPr txBox="1">
            <a:spLocks/>
          </p:cNvSpPr>
          <p:nvPr/>
        </p:nvSpPr>
        <p:spPr>
          <a:xfrm>
            <a:off x="-349919" y="14896259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914314" rtl="0" eaLnBrk="1" latinLnBrk="0" hangingPunct="1">
              <a:defRPr sz="1800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0175C43-0FB9-643A-78E3-2BC88BD620F4}"/>
              </a:ext>
            </a:extLst>
          </p:cNvPr>
          <p:cNvSpPr txBox="1"/>
          <p:nvPr/>
        </p:nvSpPr>
        <p:spPr>
          <a:xfrm>
            <a:off x="1211461" y="10813420"/>
            <a:ext cx="9304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/>
              <a:t>Fuente:</a:t>
            </a:r>
            <a:r>
              <a:rPr lang="es-AR" dirty="0"/>
              <a:t> UART en base a EPH, Secretaría de Trabajo y SRT (IV Trimestre del 2025).</a:t>
            </a:r>
          </a:p>
        </p:txBody>
      </p:sp>
      <p:sp>
        <p:nvSpPr>
          <p:cNvPr id="4" name="1 Marcador de número de diapositiva">
            <a:extLst>
              <a:ext uri="{FF2B5EF4-FFF2-40B4-BE49-F238E27FC236}">
                <a16:creationId xmlns:a16="http://schemas.microsoft.com/office/drawing/2014/main" id="{456FB636-A0F7-6648-E0A8-48BE6F26DD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914314" rtl="0" eaLnBrk="1" latinLnBrk="0" hangingPunct="1">
              <a:defRPr sz="1800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s-AR" smtClean="0"/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6" name="Gráfico 9">
            <a:extLst>
              <a:ext uri="{FF2B5EF4-FFF2-40B4-BE49-F238E27FC236}">
                <a16:creationId xmlns:a16="http://schemas.microsoft.com/office/drawing/2014/main" id="{2718FA9B-C90F-3C4A-DD05-426FD8BEF4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9928403"/>
              </p:ext>
            </p:extLst>
          </p:nvPr>
        </p:nvGraphicFramePr>
        <p:xfrm>
          <a:off x="341415" y="2856847"/>
          <a:ext cx="6987017" cy="6541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áfico 20">
            <a:extLst>
              <a:ext uri="{FF2B5EF4-FFF2-40B4-BE49-F238E27FC236}">
                <a16:creationId xmlns:a16="http://schemas.microsoft.com/office/drawing/2014/main" id="{B0FA289A-985B-726E-A8EF-C3C3900705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7278988"/>
              </p:ext>
            </p:extLst>
          </p:nvPr>
        </p:nvGraphicFramePr>
        <p:xfrm>
          <a:off x="6764834" y="2856847"/>
          <a:ext cx="6987017" cy="6541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Gráfico 21">
            <a:extLst>
              <a:ext uri="{FF2B5EF4-FFF2-40B4-BE49-F238E27FC236}">
                <a16:creationId xmlns:a16="http://schemas.microsoft.com/office/drawing/2014/main" id="{95D963ED-CFD6-4E07-4734-81C3DBB69E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2518985"/>
              </p:ext>
            </p:extLst>
          </p:nvPr>
        </p:nvGraphicFramePr>
        <p:xfrm>
          <a:off x="13188253" y="2881561"/>
          <a:ext cx="6987017" cy="6541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CuadroTexto 2">
            <a:extLst>
              <a:ext uri="{FF2B5EF4-FFF2-40B4-BE49-F238E27FC236}">
                <a16:creationId xmlns:a16="http://schemas.microsoft.com/office/drawing/2014/main" id="{C5DD3CDC-A5D8-9A79-4132-89905D84858A}"/>
              </a:ext>
            </a:extLst>
          </p:cNvPr>
          <p:cNvSpPr txBox="1"/>
          <p:nvPr/>
        </p:nvSpPr>
        <p:spPr>
          <a:xfrm>
            <a:off x="758795" y="9783661"/>
            <a:ext cx="181293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00848D"/>
                </a:solidFill>
                <a:latin typeface="Barlow" charset="0"/>
              </a:rPr>
              <a:t>Cobertura actual: </a:t>
            </a:r>
            <a:r>
              <a:rPr lang="es-ES" sz="5400" b="1" dirty="0">
                <a:solidFill>
                  <a:srgbClr val="00848D"/>
                </a:solidFill>
                <a:latin typeface="Barlow Black" pitchFamily="2" charset="77"/>
              </a:rPr>
              <a:t>10.120.549</a:t>
            </a:r>
            <a:r>
              <a:rPr lang="es-ES" sz="5400" b="1" dirty="0">
                <a:solidFill>
                  <a:srgbClr val="00848D"/>
                </a:solidFill>
                <a:latin typeface="Barlow" charset="0"/>
              </a:rPr>
              <a:t> </a:t>
            </a:r>
            <a:r>
              <a:rPr lang="es-ES" sz="5400" b="1" dirty="0">
                <a:latin typeface="Barlow" charset="0"/>
              </a:rPr>
              <a:t>con potencial de </a:t>
            </a:r>
            <a:r>
              <a:rPr lang="es-ES" sz="5400" b="1" dirty="0">
                <a:latin typeface="Barlow Black" pitchFamily="2" charset="77"/>
              </a:rPr>
              <a:t>21.078.349</a:t>
            </a:r>
            <a:r>
              <a:rPr lang="es-ES" sz="5400" b="1" dirty="0">
                <a:latin typeface="Barlow" charset="0"/>
              </a:rPr>
              <a:t> </a:t>
            </a:r>
          </a:p>
        </p:txBody>
      </p:sp>
      <p:pic>
        <p:nvPicPr>
          <p:cNvPr id="11" name="Imagen 8">
            <a:extLst>
              <a:ext uri="{FF2B5EF4-FFF2-40B4-BE49-F238E27FC236}">
                <a16:creationId xmlns:a16="http://schemas.microsoft.com/office/drawing/2014/main" id="{9F9F8AB6-A184-97FB-A908-8DC4C39E51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36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4D2C9B-43C1-F171-0988-467781958B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ACC64FF8-2FF9-8B99-7D79-7A1F9C309512}"/>
              </a:ext>
            </a:extLst>
          </p:cNvPr>
          <p:cNvSpPr/>
          <p:nvPr/>
        </p:nvSpPr>
        <p:spPr>
          <a:xfrm>
            <a:off x="14460035" y="-2"/>
            <a:ext cx="5721614" cy="11309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45866D45-6E6C-218B-BD20-739E2DE842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" r="43"/>
          <a:stretch/>
        </p:blipFill>
        <p:spPr>
          <a:xfrm>
            <a:off x="0" y="-1"/>
            <a:ext cx="8836508" cy="11309349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C4FDF812-12B9-A90D-D990-59F5BC3EA440}"/>
              </a:ext>
            </a:extLst>
          </p:cNvPr>
          <p:cNvSpPr>
            <a:spLocks/>
          </p:cNvSpPr>
          <p:nvPr/>
        </p:nvSpPr>
        <p:spPr>
          <a:xfrm>
            <a:off x="5604516" y="-2"/>
            <a:ext cx="3231991" cy="1130935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9C85152-64CD-E681-3180-5EDACB080F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345667" y="10916767"/>
            <a:ext cx="691334" cy="279150"/>
          </a:xfrm>
          <a:ln>
            <a:noFill/>
          </a:ln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6A4DBB46-3261-C795-0A4B-E9164BF55D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721250"/>
              </p:ext>
            </p:extLst>
          </p:nvPr>
        </p:nvGraphicFramePr>
        <p:xfrm>
          <a:off x="9418321" y="687475"/>
          <a:ext cx="5040568" cy="10331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8">
                  <a:extLst>
                    <a:ext uri="{9D8B030D-6E8A-4147-A177-3AD203B41FA5}">
                      <a16:colId xmlns:a16="http://schemas.microsoft.com/office/drawing/2014/main" val="3513025659"/>
                    </a:ext>
                  </a:extLst>
                </a:gridCol>
              </a:tblGrid>
              <a:tr h="847562">
                <a:tc>
                  <a:txBody>
                    <a:bodyPr/>
                    <a:lstStyle/>
                    <a:p>
                      <a:pPr algn="r"/>
                      <a:r>
                        <a:rPr lang="es-ES" sz="3200" dirty="0">
                          <a:solidFill>
                            <a:schemeClr val="bg1"/>
                          </a:solidFill>
                          <a:latin typeface="Barlow" pitchFamily="2" charset="77"/>
                        </a:rPr>
                        <a:t>Sistema en Riesgo</a:t>
                      </a:r>
                    </a:p>
                  </a:txBody>
                  <a:tcPr marL="270000" marR="27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327511"/>
                  </a:ext>
                </a:extLst>
              </a:tr>
              <a:tr h="1227049"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s-ES" sz="2500" b="0" i="0" dirty="0">
                          <a:solidFill>
                            <a:schemeClr val="tx1"/>
                          </a:solidFill>
                          <a:latin typeface="Barlow Medium"/>
                        </a:rPr>
                        <a:t>10,2 millones de trabajadores, con potencial de duplicarlo</a:t>
                      </a:r>
                    </a:p>
                  </a:txBody>
                  <a:tcPr marL="270000" marR="27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9076271"/>
                  </a:ext>
                </a:extLst>
              </a:tr>
              <a:tr h="1088466"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s-ES" sz="2500" b="0" i="0" dirty="0">
                          <a:solidFill>
                            <a:schemeClr val="tx1"/>
                          </a:solidFill>
                          <a:latin typeface="Barlow Medium"/>
                        </a:rPr>
                        <a:t>1 millón de empleadores cubiertos</a:t>
                      </a:r>
                    </a:p>
                  </a:txBody>
                  <a:tcPr marL="270000" marR="27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3637091"/>
                  </a:ext>
                </a:extLst>
              </a:tr>
              <a:tr h="1271340"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s-ES" sz="2500" b="0" i="0" dirty="0">
                          <a:solidFill>
                            <a:schemeClr val="tx1"/>
                          </a:solidFill>
                          <a:latin typeface="Barlow Medium"/>
                        </a:rPr>
                        <a:t>20 mil vidas salvadas</a:t>
                      </a:r>
                    </a:p>
                  </a:txBody>
                  <a:tcPr marL="270000" marR="27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2751622"/>
                  </a:ext>
                </a:extLst>
              </a:tr>
              <a:tr h="874592"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s-ES" sz="2500" b="0" i="0">
                          <a:solidFill>
                            <a:schemeClr val="tx1"/>
                          </a:solidFill>
                          <a:latin typeface="Barlow Medium"/>
                        </a:rPr>
                        <a:t>5,1 </a:t>
                      </a:r>
                      <a:r>
                        <a:rPr lang="es-ES" sz="2500" b="0" i="0" dirty="0">
                          <a:solidFill>
                            <a:schemeClr val="tx1"/>
                          </a:solidFill>
                          <a:latin typeface="Barlow Medium"/>
                        </a:rPr>
                        <a:t>millones de accidentes evitados</a:t>
                      </a:r>
                    </a:p>
                  </a:txBody>
                  <a:tcPr marL="270000" marR="27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0141961"/>
                  </a:ext>
                </a:extLst>
              </a:tr>
              <a:tr h="1604600"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s-ES" sz="2500" b="0" i="0">
                          <a:solidFill>
                            <a:schemeClr val="tx1"/>
                          </a:solidFill>
                          <a:latin typeface="Barlow Medium"/>
                        </a:rPr>
                        <a:t>14,1 </a:t>
                      </a:r>
                      <a:r>
                        <a:rPr lang="es-ES" sz="2500" b="0" i="0" dirty="0">
                          <a:solidFill>
                            <a:schemeClr val="tx1"/>
                          </a:solidFill>
                          <a:latin typeface="Barlow Medium"/>
                        </a:rPr>
                        <a:t>millones de prestaciones asistenciales + casos crónicos</a:t>
                      </a:r>
                    </a:p>
                  </a:txBody>
                  <a:tcPr marL="270000" marR="27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2976204"/>
                  </a:ext>
                </a:extLst>
              </a:tr>
              <a:tr h="1604600">
                <a:tc>
                  <a:txBody>
                    <a:bodyPr/>
                    <a:lstStyle/>
                    <a:p>
                      <a:pPr algn="r"/>
                      <a:endParaRPr lang="es-ES" sz="2500" b="0" i="0" dirty="0">
                        <a:solidFill>
                          <a:schemeClr val="tx1"/>
                        </a:solidFill>
                        <a:latin typeface="Barlow Medium"/>
                      </a:endParaRPr>
                    </a:p>
                    <a:p>
                      <a:pPr lvl="0" algn="r">
                        <a:buNone/>
                      </a:pPr>
                      <a:r>
                        <a:rPr lang="es-ES" sz="2500" b="0" i="0" dirty="0">
                          <a:solidFill>
                            <a:schemeClr val="tx1"/>
                          </a:solidFill>
                          <a:latin typeface="Barlow Medium"/>
                        </a:rPr>
                        <a:t>63% de los trabajadores recalificados vuelven a trabajar</a:t>
                      </a:r>
                      <a:endParaRPr lang="es-ES" sz="2500" dirty="0"/>
                    </a:p>
                  </a:txBody>
                  <a:tcPr marL="270000" marR="27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370594"/>
                  </a:ext>
                </a:extLst>
              </a:tr>
              <a:tr h="1812836"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s-ES" sz="2500" b="0" i="0" dirty="0">
                          <a:solidFill>
                            <a:schemeClr val="tx1"/>
                          </a:solidFill>
                          <a:latin typeface="Barlow Medium"/>
                        </a:rPr>
                        <a:t>Actualización automática de indemnizaciones y pago en 15 días</a:t>
                      </a:r>
                    </a:p>
                  </a:txBody>
                  <a:tcPr marL="270000" marR="27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0217756"/>
                  </a:ext>
                </a:extLst>
              </a:tr>
            </a:tbl>
          </a:graphicData>
        </a:graphic>
      </p:graphicFrame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32743CF8-EC64-A51C-3682-5A360ADB83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280143"/>
              </p:ext>
            </p:extLst>
          </p:nvPr>
        </p:nvGraphicFramePr>
        <p:xfrm>
          <a:off x="14467465" y="649526"/>
          <a:ext cx="5453392" cy="10233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3392">
                  <a:extLst>
                    <a:ext uri="{9D8B030D-6E8A-4147-A177-3AD203B41FA5}">
                      <a16:colId xmlns:a16="http://schemas.microsoft.com/office/drawing/2014/main" val="1128512194"/>
                    </a:ext>
                  </a:extLst>
                </a:gridCol>
              </a:tblGrid>
              <a:tr h="878333">
                <a:tc>
                  <a:txBody>
                    <a:bodyPr/>
                    <a:lstStyle/>
                    <a:p>
                      <a:pPr algn="l"/>
                      <a:r>
                        <a:rPr lang="es-ES" sz="3200" dirty="0">
                          <a:solidFill>
                            <a:schemeClr val="tx1"/>
                          </a:solidFill>
                          <a:latin typeface="Barlow" pitchFamily="2" charset="77"/>
                        </a:rPr>
                        <a:t>Litigiosidad exacerbada</a:t>
                      </a:r>
                    </a:p>
                  </a:txBody>
                  <a:tcPr marL="270000" marR="27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327511"/>
                  </a:ext>
                </a:extLst>
              </a:tr>
              <a:tr h="842428">
                <a:tc>
                  <a:txBody>
                    <a:bodyPr/>
                    <a:lstStyle/>
                    <a:p>
                      <a:pPr algn="l"/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Barlow Medium"/>
                        </a:rPr>
                        <a:t>134.000 mil juicios para 2025</a:t>
                      </a:r>
                    </a:p>
                  </a:txBody>
                  <a:tcPr marL="270000" marR="27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9076271"/>
                  </a:ext>
                </a:extLst>
              </a:tr>
              <a:tr h="1216841">
                <a:tc>
                  <a:txBody>
                    <a:bodyPr/>
                    <a:lstStyle/>
                    <a:p>
                      <a:pPr algn="l"/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Barlow Medium"/>
                        </a:rPr>
                        <a:t>23 veces la </a:t>
                      </a:r>
                      <a:r>
                        <a:rPr lang="es-ES" sz="2500" b="0" i="0" dirty="0" err="1">
                          <a:solidFill>
                            <a:schemeClr val="bg1"/>
                          </a:solidFill>
                          <a:latin typeface="Barlow Medium"/>
                        </a:rPr>
                        <a:t>judicialidad</a:t>
                      </a:r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Barlow Medium"/>
                        </a:rPr>
                        <a:t> de Chile y 15 la de España</a:t>
                      </a:r>
                      <a:endParaRPr lang="es-ES" sz="2500" dirty="0"/>
                    </a:p>
                  </a:txBody>
                  <a:tcPr marL="270000" marR="27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3637091"/>
                  </a:ext>
                </a:extLst>
              </a:tr>
              <a:tr h="1216841">
                <a:tc>
                  <a:txBody>
                    <a:bodyPr/>
                    <a:lstStyle/>
                    <a:p>
                      <a:pPr algn="l"/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Barlow Medium"/>
                        </a:rPr>
                        <a:t>Aumentó 94% vs actividad y el empleo, 6% y 5%, respectivamente</a:t>
                      </a:r>
                    </a:p>
                  </a:txBody>
                  <a:tcPr marL="270000" marR="27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2751622"/>
                  </a:ext>
                </a:extLst>
              </a:tr>
              <a:tr h="1216841">
                <a:tc>
                  <a:txBody>
                    <a:bodyPr/>
                    <a:lstStyle/>
                    <a:p>
                      <a:pPr algn="l"/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Barlow Medium"/>
                        </a:rPr>
                        <a:t>87% de los juicios ingresados es por caso sin incapacidad</a:t>
                      </a:r>
                      <a:endParaRPr lang="es-ES" sz="2500" b="0" i="0" dirty="0">
                        <a:solidFill>
                          <a:schemeClr val="bg1"/>
                        </a:solidFill>
                        <a:latin typeface="Barlow Medium" pitchFamily="2" charset="77"/>
                      </a:endParaRPr>
                    </a:p>
                  </a:txBody>
                  <a:tcPr marL="270000" marR="27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0141961"/>
                  </a:ext>
                </a:extLst>
              </a:tr>
              <a:tr h="1965666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Barlow Medium"/>
                        </a:rPr>
                        <a:t>Anatocismo e indexaciones contra la ley y contra fallos de la CSJN</a:t>
                      </a:r>
                      <a:endParaRPr lang="es-ES" sz="2500" b="0" i="0" dirty="0">
                        <a:solidFill>
                          <a:schemeClr val="bg1"/>
                        </a:solidFill>
                        <a:latin typeface="Barlow Medium" pitchFamily="2" charset="77"/>
                      </a:endParaRPr>
                    </a:p>
                  </a:txBody>
                  <a:tcPr marL="270000" marR="27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2976204"/>
                  </a:ext>
                </a:extLst>
              </a:tr>
              <a:tr h="1216841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Barlow Medium"/>
                        </a:rPr>
                        <a:t>60% de las demandas ingresadas son fuera del plazo de caducidad de ley</a:t>
                      </a:r>
                      <a:endParaRPr lang="es-ES" sz="2500" b="0" i="0" dirty="0">
                        <a:solidFill>
                          <a:schemeClr val="bg1"/>
                        </a:solidFill>
                        <a:latin typeface="Barlow Medium" pitchFamily="2" charset="77"/>
                      </a:endParaRPr>
                    </a:p>
                  </a:txBody>
                  <a:tcPr marL="270000" marR="27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370594"/>
                  </a:ext>
                </a:extLst>
              </a:tr>
              <a:tr h="1661712">
                <a:tc>
                  <a:txBody>
                    <a:bodyPr/>
                    <a:lstStyle/>
                    <a:p>
                      <a:pPr algn="l"/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Barlow Medium"/>
                        </a:rPr>
                        <a:t>27 meses el plazo promedio entre que comienza una demanda y se cierra</a:t>
                      </a:r>
                    </a:p>
                  </a:txBody>
                  <a:tcPr marL="270000" marR="27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02177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096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A3803E-C647-88D5-53B0-32A145120F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5F1CB373-F1D7-F1FD-D783-A8B006E89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BD63082-1C88-FA41-5752-C50524770C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grpSp>
        <p:nvGrpSpPr>
          <p:cNvPr id="12" name="Grupo 3">
            <a:extLst>
              <a:ext uri="{FF2B5EF4-FFF2-40B4-BE49-F238E27FC236}">
                <a16:creationId xmlns:a16="http://schemas.microsoft.com/office/drawing/2014/main" id="{79161B85-28EB-8D3D-2A20-999FC10E2DC1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A8ED1665-168B-A624-DFFB-64CDF148BB7C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chemeClr val="tx1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6" name="Grupo 5">
              <a:extLst>
                <a:ext uri="{FF2B5EF4-FFF2-40B4-BE49-F238E27FC236}">
                  <a16:creationId xmlns:a16="http://schemas.microsoft.com/office/drawing/2014/main" id="{ED7FA10A-E24D-6703-8890-865FBAF50E34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20" name="Retardo 18">
                <a:extLst>
                  <a:ext uri="{FF2B5EF4-FFF2-40B4-BE49-F238E27FC236}">
                    <a16:creationId xmlns:a16="http://schemas.microsoft.com/office/drawing/2014/main" id="{2309D51C-C391-9041-4AF9-B12579F54643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Rectángulo 10">
                <a:extLst>
                  <a:ext uri="{FF2B5EF4-FFF2-40B4-BE49-F238E27FC236}">
                    <a16:creationId xmlns:a16="http://schemas.microsoft.com/office/drawing/2014/main" id="{FBE7B2DC-5B30-0B0B-817C-2F77E23146DA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Grupo 6">
              <a:extLst>
                <a:ext uri="{FF2B5EF4-FFF2-40B4-BE49-F238E27FC236}">
                  <a16:creationId xmlns:a16="http://schemas.microsoft.com/office/drawing/2014/main" id="{4379ED48-577C-D98C-CF5F-1E4A63718462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8" name="Retardo 16">
                <a:extLst>
                  <a:ext uri="{FF2B5EF4-FFF2-40B4-BE49-F238E27FC236}">
                    <a16:creationId xmlns:a16="http://schemas.microsoft.com/office/drawing/2014/main" id="{9BEC76F9-9E87-9353-BC56-21B5229D9E16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Rectángulo 8">
                <a:extLst>
                  <a:ext uri="{FF2B5EF4-FFF2-40B4-BE49-F238E27FC236}">
                    <a16:creationId xmlns:a16="http://schemas.microsoft.com/office/drawing/2014/main" id="{F05269BB-CB1D-B8EE-5938-2A52C9D13AA2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23" name="object 18">
            <a:extLst>
              <a:ext uri="{FF2B5EF4-FFF2-40B4-BE49-F238E27FC236}">
                <a16:creationId xmlns:a16="http://schemas.microsoft.com/office/drawing/2014/main" id="{D5D6C03D-98E4-19B4-B62D-F88E4A5C249C}"/>
              </a:ext>
            </a:extLst>
          </p:cNvPr>
          <p:cNvSpPr txBox="1">
            <a:spLocks/>
          </p:cNvSpPr>
          <p:nvPr/>
        </p:nvSpPr>
        <p:spPr>
          <a:xfrm>
            <a:off x="0" y="580620"/>
            <a:ext cx="9052560" cy="847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1507696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6000" b="1" i="0" u="none" strike="noStrike" kern="1200" cap="none" spc="0" normalizeH="0" baseline="0" noProof="0" dirty="0">
                <a:ln>
                  <a:noFill/>
                </a:ln>
                <a:solidFill>
                  <a:srgbClr val="0E4C52"/>
                </a:solidFill>
                <a:effectLst/>
                <a:uLnTx/>
                <a:uFillTx/>
                <a:latin typeface="Barlow" panose="00000500000000000000" pitchFamily="50" charset="0"/>
                <a:ea typeface="Roboto" pitchFamily="2" charset="0"/>
                <a:cs typeface="Arial" panose="020B0604020202020204" pitchFamily="34" charset="0"/>
              </a:rPr>
              <a:t>Litigiosidad Exacerbada</a:t>
            </a:r>
            <a:endParaRPr kumimoji="0" lang="es-ES" sz="6000" b="0" i="1" u="none" strike="noStrike" kern="1200" cap="none" spc="0" normalizeH="0" baseline="0" noProof="0" dirty="0">
              <a:ln>
                <a:noFill/>
              </a:ln>
              <a:solidFill>
                <a:srgbClr val="0E4C52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26EC0DE8-57B4-5E77-CE67-D2265FE99608}"/>
              </a:ext>
            </a:extLst>
          </p:cNvPr>
          <p:cNvSpPr txBox="1">
            <a:spLocks/>
          </p:cNvSpPr>
          <p:nvPr/>
        </p:nvSpPr>
        <p:spPr>
          <a:xfrm>
            <a:off x="9786547" y="590186"/>
            <a:ext cx="10317544" cy="777776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Judicialidad vs Actividad y Empleo</a:t>
            </a:r>
          </a:p>
        </p:txBody>
      </p:sp>
      <p:sp>
        <p:nvSpPr>
          <p:cNvPr id="27" name="Slide Number Placeholder 3">
            <a:extLst>
              <a:ext uri="{FF2B5EF4-FFF2-40B4-BE49-F238E27FC236}">
                <a16:creationId xmlns:a16="http://schemas.microsoft.com/office/drawing/2014/main" id="{A20A560D-928B-A849-2CE6-F8B35AF38203}"/>
              </a:ext>
            </a:extLst>
          </p:cNvPr>
          <p:cNvSpPr txBox="1">
            <a:spLocks/>
          </p:cNvSpPr>
          <p:nvPr/>
        </p:nvSpPr>
        <p:spPr>
          <a:xfrm>
            <a:off x="-215009" y="10781462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914314" rtl="0" eaLnBrk="1" latinLnBrk="0" hangingPunct="1">
              <a:defRPr sz="1800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3" name="Gráfico 11">
            <a:extLst>
              <a:ext uri="{FF2B5EF4-FFF2-40B4-BE49-F238E27FC236}">
                <a16:creationId xmlns:a16="http://schemas.microsoft.com/office/drawing/2014/main" id="{5A8F0C75-0A46-139E-E8E8-9C94B34C87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472507"/>
              </p:ext>
            </p:extLst>
          </p:nvPr>
        </p:nvGraphicFramePr>
        <p:xfrm>
          <a:off x="476325" y="2018474"/>
          <a:ext cx="18341732" cy="887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8" name="Grupo 7">
            <a:extLst>
              <a:ext uri="{FF2B5EF4-FFF2-40B4-BE49-F238E27FC236}">
                <a16:creationId xmlns:a16="http://schemas.microsoft.com/office/drawing/2014/main" id="{3CEEB6CE-C376-2204-04E4-017CA7828984}"/>
              </a:ext>
            </a:extLst>
          </p:cNvPr>
          <p:cNvGrpSpPr/>
          <p:nvPr/>
        </p:nvGrpSpPr>
        <p:grpSpPr>
          <a:xfrm>
            <a:off x="1286043" y="2811126"/>
            <a:ext cx="4886157" cy="1569660"/>
            <a:chOff x="316961" y="2209547"/>
            <a:chExt cx="4886157" cy="1569660"/>
          </a:xfrm>
        </p:grpSpPr>
        <p:sp>
          <p:nvSpPr>
            <p:cNvPr id="4" name="Rectángulo 18">
              <a:extLst>
                <a:ext uri="{FF2B5EF4-FFF2-40B4-BE49-F238E27FC236}">
                  <a16:creationId xmlns:a16="http://schemas.microsoft.com/office/drawing/2014/main" id="{8B5D0B2A-87FB-2833-6463-C73BE9084644}"/>
                </a:ext>
              </a:extLst>
            </p:cNvPr>
            <p:cNvSpPr/>
            <p:nvPr/>
          </p:nvSpPr>
          <p:spPr>
            <a:xfrm>
              <a:off x="316961" y="2298911"/>
              <a:ext cx="378028" cy="325908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Rectángulo 19">
              <a:extLst>
                <a:ext uri="{FF2B5EF4-FFF2-40B4-BE49-F238E27FC236}">
                  <a16:creationId xmlns:a16="http://schemas.microsoft.com/office/drawing/2014/main" id="{A2292A97-62C4-DF1C-3426-6DAB4A33BC94}"/>
                </a:ext>
              </a:extLst>
            </p:cNvPr>
            <p:cNvSpPr/>
            <p:nvPr/>
          </p:nvSpPr>
          <p:spPr>
            <a:xfrm>
              <a:off x="316961" y="2845304"/>
              <a:ext cx="378028" cy="32590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Rectángulo 20">
              <a:extLst>
                <a:ext uri="{FF2B5EF4-FFF2-40B4-BE49-F238E27FC236}">
                  <a16:creationId xmlns:a16="http://schemas.microsoft.com/office/drawing/2014/main" id="{0009CBA6-E875-461A-A630-1EEEA2D9FB6F}"/>
                </a:ext>
              </a:extLst>
            </p:cNvPr>
            <p:cNvSpPr/>
            <p:nvPr/>
          </p:nvSpPr>
          <p:spPr>
            <a:xfrm>
              <a:off x="316961" y="3342271"/>
              <a:ext cx="378028" cy="32590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CuadroTexto 21">
              <a:extLst>
                <a:ext uri="{FF2B5EF4-FFF2-40B4-BE49-F238E27FC236}">
                  <a16:creationId xmlns:a16="http://schemas.microsoft.com/office/drawing/2014/main" id="{ED5D1CF4-1F42-0008-4303-BB5B13563FE1}"/>
                </a:ext>
              </a:extLst>
            </p:cNvPr>
            <p:cNvSpPr txBox="1"/>
            <p:nvPr/>
          </p:nvSpPr>
          <p:spPr>
            <a:xfrm>
              <a:off x="759738" y="2209547"/>
              <a:ext cx="444338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Barlow" panose="00000500000000000000" pitchFamily="2" charset="0"/>
                  <a:ea typeface="+mn-ea"/>
                  <a:cs typeface="+mn-cs"/>
                </a:rPr>
                <a:t>Juicios </a:t>
              </a:r>
            </a:p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Barlow" panose="00000500000000000000" pitchFamily="2" charset="0"/>
                  <a:ea typeface="+mn-ea"/>
                  <a:cs typeface="+mn-cs"/>
                </a:rPr>
                <a:t>Actividad</a:t>
              </a:r>
            </a:p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3200" dirty="0">
                  <a:solidFill>
                    <a:srgbClr val="1F497D">
                      <a:lumMod val="75000"/>
                    </a:srgbClr>
                  </a:solidFill>
                  <a:latin typeface="Barlow" panose="00000500000000000000" pitchFamily="2" charset="0"/>
                </a:rPr>
                <a:t>Asalariados registrados</a:t>
              </a:r>
              <a:endPara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7408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62F417-05B5-059A-C074-F2CF30C55C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3">
            <a:extLst>
              <a:ext uri="{FF2B5EF4-FFF2-40B4-BE49-F238E27FC236}">
                <a16:creationId xmlns:a16="http://schemas.microsoft.com/office/drawing/2014/main" id="{3B1B4E92-CE5E-A169-2FA1-1A0643DB1DB0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54616FC5-CAE3-8720-0705-EAF3070C0318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chemeClr val="tx1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6" name="Grupo 5">
              <a:extLst>
                <a:ext uri="{FF2B5EF4-FFF2-40B4-BE49-F238E27FC236}">
                  <a16:creationId xmlns:a16="http://schemas.microsoft.com/office/drawing/2014/main" id="{5A1E30C0-C9D5-CC09-8B02-87167438D7E7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20" name="Retardo 18">
                <a:extLst>
                  <a:ext uri="{FF2B5EF4-FFF2-40B4-BE49-F238E27FC236}">
                    <a16:creationId xmlns:a16="http://schemas.microsoft.com/office/drawing/2014/main" id="{0400B3B7-5582-6741-8D3D-4161C8BA332C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22" name="Rectángulo 10">
                <a:extLst>
                  <a:ext uri="{FF2B5EF4-FFF2-40B4-BE49-F238E27FC236}">
                    <a16:creationId xmlns:a16="http://schemas.microsoft.com/office/drawing/2014/main" id="{608006BE-E583-ED29-B0F0-56AC7F7B09C4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  <p:grpSp>
          <p:nvGrpSpPr>
            <p:cNvPr id="17" name="Grupo 6">
              <a:extLst>
                <a:ext uri="{FF2B5EF4-FFF2-40B4-BE49-F238E27FC236}">
                  <a16:creationId xmlns:a16="http://schemas.microsoft.com/office/drawing/2014/main" id="{55555358-361D-EAB6-4B37-9FBB39F85460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8" name="Retardo 16">
                <a:extLst>
                  <a:ext uri="{FF2B5EF4-FFF2-40B4-BE49-F238E27FC236}">
                    <a16:creationId xmlns:a16="http://schemas.microsoft.com/office/drawing/2014/main" id="{C504B9C8-48AE-0BAC-53E5-0E1F3B092A6B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19" name="Rectángulo 8">
                <a:extLst>
                  <a:ext uri="{FF2B5EF4-FFF2-40B4-BE49-F238E27FC236}">
                    <a16:creationId xmlns:a16="http://schemas.microsoft.com/office/drawing/2014/main" id="{880ECBCC-2993-5D4A-716C-1FDB0186E1B0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</p:grpSp>
      <p:sp>
        <p:nvSpPr>
          <p:cNvPr id="23" name="object 18">
            <a:extLst>
              <a:ext uri="{FF2B5EF4-FFF2-40B4-BE49-F238E27FC236}">
                <a16:creationId xmlns:a16="http://schemas.microsoft.com/office/drawing/2014/main" id="{3ED9702D-99C5-95B7-62A1-ABC9F6A1E188}"/>
              </a:ext>
            </a:extLst>
          </p:cNvPr>
          <p:cNvSpPr txBox="1">
            <a:spLocks/>
          </p:cNvSpPr>
          <p:nvPr/>
        </p:nvSpPr>
        <p:spPr>
          <a:xfrm>
            <a:off x="0" y="580620"/>
            <a:ext cx="9052560" cy="847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lnSpc>
                <a:spcPts val="6500"/>
              </a:lnSpc>
            </a:pPr>
            <a:r>
              <a:rPr lang="es-ES" sz="6000" b="1" dirty="0">
                <a:solidFill>
                  <a:srgbClr val="0E4C52"/>
                </a:solidFill>
                <a:latin typeface="Barlow" panose="00000500000000000000" pitchFamily="50" charset="0"/>
                <a:ea typeface="Roboto" pitchFamily="2" charset="0"/>
                <a:cs typeface="Arial" panose="020B0604020202020204" pitchFamily="34" charset="0"/>
              </a:rPr>
              <a:t>Litigiosidad Exacerbada</a:t>
            </a:r>
            <a:endParaRPr lang="es-ES" sz="6000" i="1" dirty="0">
              <a:solidFill>
                <a:srgbClr val="0E4C52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B82CDF59-9317-17C8-AF6E-E96377C081A3}"/>
              </a:ext>
            </a:extLst>
          </p:cNvPr>
          <p:cNvSpPr txBox="1">
            <a:spLocks/>
          </p:cNvSpPr>
          <p:nvPr/>
        </p:nvSpPr>
        <p:spPr>
          <a:xfrm>
            <a:off x="10027177" y="132989"/>
            <a:ext cx="10317544" cy="161133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6500"/>
              </a:lnSpc>
            </a:pPr>
            <a:r>
              <a:rPr lang="es-AR" sz="5400" kern="0" dirty="0">
                <a:solidFill>
                  <a:schemeClr val="bg1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Aumento a pesar de la baja en la siniestralidad</a:t>
            </a:r>
          </a:p>
        </p:txBody>
      </p:sp>
      <p:graphicFrame>
        <p:nvGraphicFramePr>
          <p:cNvPr id="2" name="Gráfico 11">
            <a:extLst>
              <a:ext uri="{FF2B5EF4-FFF2-40B4-BE49-F238E27FC236}">
                <a16:creationId xmlns:a16="http://schemas.microsoft.com/office/drawing/2014/main" id="{A0A76AE7-774E-DF42-1147-F1937BFEF7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2260036"/>
              </p:ext>
            </p:extLst>
          </p:nvPr>
        </p:nvGraphicFramePr>
        <p:xfrm>
          <a:off x="1835946" y="2465614"/>
          <a:ext cx="16684284" cy="8441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12">
            <a:extLst>
              <a:ext uri="{FF2B5EF4-FFF2-40B4-BE49-F238E27FC236}">
                <a16:creationId xmlns:a16="http://schemas.microsoft.com/office/drawing/2014/main" id="{479738B5-ACA1-C18F-4CFA-28573D2512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4" name="Imagen 8">
            <a:extLst>
              <a:ext uri="{FF2B5EF4-FFF2-40B4-BE49-F238E27FC236}">
                <a16:creationId xmlns:a16="http://schemas.microsoft.com/office/drawing/2014/main" id="{632D47DA-C58F-35E4-1D4B-FC13A85977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438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1E1836-4A5F-170D-3425-68E0FC09F9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3">
            <a:extLst>
              <a:ext uri="{FF2B5EF4-FFF2-40B4-BE49-F238E27FC236}">
                <a16:creationId xmlns:a16="http://schemas.microsoft.com/office/drawing/2014/main" id="{724A8550-E2A2-CB27-8967-5FDB9A85E12D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A24BB9F8-1423-941B-F00E-F3115E5E64FD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chemeClr val="tx1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6" name="Grupo 5">
              <a:extLst>
                <a:ext uri="{FF2B5EF4-FFF2-40B4-BE49-F238E27FC236}">
                  <a16:creationId xmlns:a16="http://schemas.microsoft.com/office/drawing/2014/main" id="{30278C4D-C480-5783-FFE9-ABED76D0292D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20" name="Retardo 18">
                <a:extLst>
                  <a:ext uri="{FF2B5EF4-FFF2-40B4-BE49-F238E27FC236}">
                    <a16:creationId xmlns:a16="http://schemas.microsoft.com/office/drawing/2014/main" id="{97225F8A-4D66-9590-D335-EAAF3628765A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Rectángulo 10">
                <a:extLst>
                  <a:ext uri="{FF2B5EF4-FFF2-40B4-BE49-F238E27FC236}">
                    <a16:creationId xmlns:a16="http://schemas.microsoft.com/office/drawing/2014/main" id="{9E37C9F2-043B-991A-713C-4245477A4E77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Grupo 6">
              <a:extLst>
                <a:ext uri="{FF2B5EF4-FFF2-40B4-BE49-F238E27FC236}">
                  <a16:creationId xmlns:a16="http://schemas.microsoft.com/office/drawing/2014/main" id="{6CDA7554-49EA-6A46-C9AF-60B11A228811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8" name="Retardo 16">
                <a:extLst>
                  <a:ext uri="{FF2B5EF4-FFF2-40B4-BE49-F238E27FC236}">
                    <a16:creationId xmlns:a16="http://schemas.microsoft.com/office/drawing/2014/main" id="{EA254410-8CA5-9919-AFDA-7B73EF31C633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Rectángulo 8">
                <a:extLst>
                  <a:ext uri="{FF2B5EF4-FFF2-40B4-BE49-F238E27FC236}">
                    <a16:creationId xmlns:a16="http://schemas.microsoft.com/office/drawing/2014/main" id="{DA5C19D5-F588-C5AA-852D-9F96C8094C2C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23" name="object 18">
            <a:extLst>
              <a:ext uri="{FF2B5EF4-FFF2-40B4-BE49-F238E27FC236}">
                <a16:creationId xmlns:a16="http://schemas.microsoft.com/office/drawing/2014/main" id="{E6D35185-4943-FA27-A7DE-C1C060D44D36}"/>
              </a:ext>
            </a:extLst>
          </p:cNvPr>
          <p:cNvSpPr txBox="1">
            <a:spLocks/>
          </p:cNvSpPr>
          <p:nvPr/>
        </p:nvSpPr>
        <p:spPr>
          <a:xfrm>
            <a:off x="0" y="580620"/>
            <a:ext cx="9052560" cy="847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1507696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6000" b="1" i="0" u="none" strike="noStrike" kern="1200" cap="none" spc="0" normalizeH="0" baseline="0" noProof="0" dirty="0">
                <a:ln>
                  <a:noFill/>
                </a:ln>
                <a:solidFill>
                  <a:srgbClr val="0E4C52"/>
                </a:solidFill>
                <a:effectLst/>
                <a:uLnTx/>
                <a:uFillTx/>
                <a:latin typeface="Barlow" panose="00000500000000000000" pitchFamily="50" charset="0"/>
                <a:ea typeface="Roboto" pitchFamily="2" charset="0"/>
                <a:cs typeface="Arial" panose="020B0604020202020204" pitchFamily="34" charset="0"/>
              </a:rPr>
              <a:t>Litigiosidad Exacerbada</a:t>
            </a:r>
            <a:endParaRPr kumimoji="0" lang="es-ES" sz="6000" b="0" i="1" u="none" strike="noStrike" kern="1200" cap="none" spc="0" normalizeH="0" baseline="0" noProof="0" dirty="0">
              <a:ln>
                <a:noFill/>
              </a:ln>
              <a:solidFill>
                <a:srgbClr val="0E4C52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06ABB7E2-B11B-C812-DC81-1869428B9697}"/>
              </a:ext>
            </a:extLst>
          </p:cNvPr>
          <p:cNvSpPr txBox="1">
            <a:spLocks/>
          </p:cNvSpPr>
          <p:nvPr/>
        </p:nvSpPr>
        <p:spPr>
          <a:xfrm>
            <a:off x="10027177" y="594089"/>
            <a:ext cx="10317544" cy="777776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/>
                <a:ea typeface="+mj-ea"/>
                <a:cs typeface="Arial"/>
              </a:rPr>
              <a:t>Similar Accidentabilidad</a:t>
            </a:r>
            <a:endParaRPr kumimoji="0" lang="es-AR" sz="5400" b="0" i="0" u="none" strike="noStrike" kern="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Slide Number Placeholder 12">
            <a:extLst>
              <a:ext uri="{FF2B5EF4-FFF2-40B4-BE49-F238E27FC236}">
                <a16:creationId xmlns:a16="http://schemas.microsoft.com/office/drawing/2014/main" id="{310E3D39-1494-1B53-DAFF-E92C0EE80B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4" name="Imagen 8">
            <a:extLst>
              <a:ext uri="{FF2B5EF4-FFF2-40B4-BE49-F238E27FC236}">
                <a16:creationId xmlns:a16="http://schemas.microsoft.com/office/drawing/2014/main" id="{EDC553DA-FA54-4033-67AD-4FE6DE3BE8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graphicFrame>
        <p:nvGraphicFramePr>
          <p:cNvPr id="8" name="Gráfico 96">
            <a:extLst>
              <a:ext uri="{FF2B5EF4-FFF2-40B4-BE49-F238E27FC236}">
                <a16:creationId xmlns:a16="http://schemas.microsoft.com/office/drawing/2014/main" id="{D214C5F7-5B69-0039-31B1-86229AFFAC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4685874"/>
              </p:ext>
            </p:extLst>
          </p:nvPr>
        </p:nvGraphicFramePr>
        <p:xfrm>
          <a:off x="18416" y="1950075"/>
          <a:ext cx="19874753" cy="9322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60265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FE62C0-2C81-9EC2-6CB6-FBC7084871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3">
            <a:extLst>
              <a:ext uri="{FF2B5EF4-FFF2-40B4-BE49-F238E27FC236}">
                <a16:creationId xmlns:a16="http://schemas.microsoft.com/office/drawing/2014/main" id="{4B4BEC77-B9B3-4D55-716F-2DAF4065EE7E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C96E725F-5DA5-0015-54F6-229CC5FF25AE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chemeClr val="tx1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6" name="Grupo 5">
              <a:extLst>
                <a:ext uri="{FF2B5EF4-FFF2-40B4-BE49-F238E27FC236}">
                  <a16:creationId xmlns:a16="http://schemas.microsoft.com/office/drawing/2014/main" id="{34FAB6F5-C11A-85AB-E2DE-A0470637027E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20" name="Retardo 18">
                <a:extLst>
                  <a:ext uri="{FF2B5EF4-FFF2-40B4-BE49-F238E27FC236}">
                    <a16:creationId xmlns:a16="http://schemas.microsoft.com/office/drawing/2014/main" id="{ABD708EB-C90C-7C17-0875-29D3B59CEBF6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22" name="Rectángulo 10">
                <a:extLst>
                  <a:ext uri="{FF2B5EF4-FFF2-40B4-BE49-F238E27FC236}">
                    <a16:creationId xmlns:a16="http://schemas.microsoft.com/office/drawing/2014/main" id="{66204D36-8959-2325-FF71-E1F7EAD39BF4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  <p:grpSp>
          <p:nvGrpSpPr>
            <p:cNvPr id="17" name="Grupo 6">
              <a:extLst>
                <a:ext uri="{FF2B5EF4-FFF2-40B4-BE49-F238E27FC236}">
                  <a16:creationId xmlns:a16="http://schemas.microsoft.com/office/drawing/2014/main" id="{33E09223-A66D-4656-2DCF-E6A3CB1D51A5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8" name="Retardo 16">
                <a:extLst>
                  <a:ext uri="{FF2B5EF4-FFF2-40B4-BE49-F238E27FC236}">
                    <a16:creationId xmlns:a16="http://schemas.microsoft.com/office/drawing/2014/main" id="{20E3B6BB-E95C-479D-D589-384AC624694F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19" name="Rectángulo 8">
                <a:extLst>
                  <a:ext uri="{FF2B5EF4-FFF2-40B4-BE49-F238E27FC236}">
                    <a16:creationId xmlns:a16="http://schemas.microsoft.com/office/drawing/2014/main" id="{B7DF538B-24B1-DD75-26B7-3B0720E2CEC5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</p:grpSp>
      <p:sp>
        <p:nvSpPr>
          <p:cNvPr id="23" name="object 18">
            <a:extLst>
              <a:ext uri="{FF2B5EF4-FFF2-40B4-BE49-F238E27FC236}">
                <a16:creationId xmlns:a16="http://schemas.microsoft.com/office/drawing/2014/main" id="{6F2F09D7-0288-DD89-55A3-63DCDCF463BE}"/>
              </a:ext>
            </a:extLst>
          </p:cNvPr>
          <p:cNvSpPr txBox="1">
            <a:spLocks/>
          </p:cNvSpPr>
          <p:nvPr/>
        </p:nvSpPr>
        <p:spPr>
          <a:xfrm>
            <a:off x="0" y="580620"/>
            <a:ext cx="9052560" cy="847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lnSpc>
                <a:spcPts val="6500"/>
              </a:lnSpc>
            </a:pPr>
            <a:r>
              <a:rPr lang="es-ES" sz="6000" b="1" dirty="0">
                <a:solidFill>
                  <a:srgbClr val="0E4C52"/>
                </a:solidFill>
                <a:latin typeface="Barlow" panose="00000500000000000000" pitchFamily="50" charset="0"/>
                <a:ea typeface="Roboto" pitchFamily="2" charset="0"/>
                <a:cs typeface="Arial" panose="020B0604020202020204" pitchFamily="34" charset="0"/>
              </a:rPr>
              <a:t>Litigiosidad Exacerbada</a:t>
            </a:r>
            <a:endParaRPr lang="es-ES" sz="6000" i="1" dirty="0">
              <a:solidFill>
                <a:srgbClr val="0E4C52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720783A4-FBB7-3CFA-B35E-6A92733AE338}"/>
              </a:ext>
            </a:extLst>
          </p:cNvPr>
          <p:cNvSpPr txBox="1">
            <a:spLocks/>
          </p:cNvSpPr>
          <p:nvPr/>
        </p:nvSpPr>
        <p:spPr>
          <a:xfrm>
            <a:off x="10027177" y="594089"/>
            <a:ext cx="10317544" cy="777776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6500"/>
              </a:lnSpc>
            </a:pPr>
            <a:r>
              <a:rPr lang="es-AR" sz="5400" kern="0" dirty="0">
                <a:solidFill>
                  <a:schemeClr val="bg1"/>
                </a:solidFill>
                <a:latin typeface="Barlow"/>
                <a:cs typeface="Arial"/>
              </a:rPr>
              <a:t>Argentina con + Prestaciones</a:t>
            </a:r>
            <a:endParaRPr lang="es-AR" sz="5400" kern="0" dirty="0">
              <a:solidFill>
                <a:schemeClr val="bg1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12">
            <a:extLst>
              <a:ext uri="{FF2B5EF4-FFF2-40B4-BE49-F238E27FC236}">
                <a16:creationId xmlns:a16="http://schemas.microsoft.com/office/drawing/2014/main" id="{A47829DF-950A-AB74-F7DB-A913B7E07C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4" name="Imagen 8">
            <a:extLst>
              <a:ext uri="{FF2B5EF4-FFF2-40B4-BE49-F238E27FC236}">
                <a16:creationId xmlns:a16="http://schemas.microsoft.com/office/drawing/2014/main" id="{242B4B13-9141-5CD6-408D-DA1986525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graphicFrame>
        <p:nvGraphicFramePr>
          <p:cNvPr id="5" name="Group 4">
            <a:extLst>
              <a:ext uri="{FF2B5EF4-FFF2-40B4-BE49-F238E27FC236}">
                <a16:creationId xmlns:a16="http://schemas.microsoft.com/office/drawing/2014/main" id="{6048607D-264E-A51F-6B82-818CA5F4B6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268833"/>
              </p:ext>
            </p:extLst>
          </p:nvPr>
        </p:nvGraphicFramePr>
        <p:xfrm>
          <a:off x="728314" y="3275857"/>
          <a:ext cx="18732364" cy="642331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5084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15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954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126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7105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4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</a:rPr>
                        <a:t>INCAPACIDAD  LABORAL</a:t>
                      </a:r>
                      <a:endParaRPr kumimoji="0" lang="es-E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rlow" panose="00000500000000000000" pitchFamily="2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4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rlow" panose="00000500000000000000" pitchFamily="2" charset="0"/>
                        </a:rPr>
                        <a:t>ARGENTINA</a:t>
                      </a:r>
                      <a:endParaRPr kumimoji="0" lang="es-E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rlow" panose="00000500000000000000" pitchFamily="2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F9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4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rlow" panose="00000500000000000000" pitchFamily="2" charset="0"/>
                        </a:rPr>
                        <a:t>ESPAÑA</a:t>
                      </a:r>
                      <a:endParaRPr kumimoji="0" lang="es-E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rlow" panose="00000500000000000000" pitchFamily="2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A33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4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rlow" panose="00000500000000000000" pitchFamily="2" charset="0"/>
                        </a:rPr>
                        <a:t>CHILE</a:t>
                      </a:r>
                      <a:endParaRPr kumimoji="0" lang="es-E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rlow" panose="00000500000000000000" pitchFamily="2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34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97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4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</a:rPr>
                        <a:t>ILT</a:t>
                      </a:r>
                      <a:endParaRPr kumimoji="0" lang="es-ES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E4C52"/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4000" b="1" u="none" strike="noStrike" cap="none" normalizeH="0" baseline="0" dirty="0">
                          <a:ln>
                            <a:noFill/>
                          </a:ln>
                          <a:solidFill>
                            <a:srgbClr val="6F91CB"/>
                          </a:solidFill>
                          <a:effectLst/>
                          <a:latin typeface="Barlow"/>
                          <a:ea typeface="+mn-ea"/>
                          <a:cs typeface="+mn-cs"/>
                        </a:rPr>
                        <a:t>100% del salario</a:t>
                      </a: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4000" b="1" u="none" strike="noStrike" cap="none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latin typeface="Barlow" panose="00000500000000000000" pitchFamily="2" charset="0"/>
                        </a:rPr>
                        <a:t>75% del salario</a:t>
                      </a:r>
                      <a:endParaRPr kumimoji="0" lang="es-E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EF9F63"/>
                        </a:solidFill>
                        <a:effectLst/>
                        <a:latin typeface="Barlow" panose="00000500000000000000" pitchFamily="2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40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Barlow" panose="00000500000000000000" pitchFamily="2" charset="0"/>
                        </a:rPr>
                        <a:t>100% del salario</a:t>
                      </a:r>
                      <a:endParaRPr kumimoji="0" lang="es-E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Barlow" panose="00000500000000000000" pitchFamily="2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25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40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Incapacidades Susceptibles de ser pagadas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168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4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E4C52"/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4000" b="1" u="none" strike="noStrike" cap="none" normalizeH="0" baseline="0" dirty="0">
                          <a:ln>
                            <a:noFill/>
                          </a:ln>
                          <a:solidFill>
                            <a:srgbClr val="6F91CB"/>
                          </a:solidFill>
                          <a:effectLst/>
                          <a:latin typeface="Barlow"/>
                          <a:ea typeface="+mn-ea"/>
                          <a:cs typeface="+mn-cs"/>
                        </a:rPr>
                        <a:t>Todas</a:t>
                      </a: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40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</a:rPr>
                        <a:t>A partir del 33%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4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(equivalente al 0,7% de los casos en Argentina o 5,7% de los PI)</a:t>
                      </a: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40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</a:rPr>
                        <a:t>A partir del 15%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4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(equivalente al 6,6% de los casos en Argentina o 24,3% de los PI)</a:t>
                      </a: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628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4657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42EAEC-5CCA-4BEC-C1A4-7222E49361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3">
            <a:extLst>
              <a:ext uri="{FF2B5EF4-FFF2-40B4-BE49-F238E27FC236}">
                <a16:creationId xmlns:a16="http://schemas.microsoft.com/office/drawing/2014/main" id="{AEA4B24F-116E-B862-471B-ED226101F710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516615CB-C7F6-340F-A42F-51AAE6EC242A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chemeClr val="tx1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6" name="Grupo 5">
              <a:extLst>
                <a:ext uri="{FF2B5EF4-FFF2-40B4-BE49-F238E27FC236}">
                  <a16:creationId xmlns:a16="http://schemas.microsoft.com/office/drawing/2014/main" id="{8BE3F4DD-381E-9AB4-368E-B0DB1954009D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20" name="Retardo 18">
                <a:extLst>
                  <a:ext uri="{FF2B5EF4-FFF2-40B4-BE49-F238E27FC236}">
                    <a16:creationId xmlns:a16="http://schemas.microsoft.com/office/drawing/2014/main" id="{E995BB48-C060-977B-3771-2D4EC679E1D8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22" name="Rectángulo 10">
                <a:extLst>
                  <a:ext uri="{FF2B5EF4-FFF2-40B4-BE49-F238E27FC236}">
                    <a16:creationId xmlns:a16="http://schemas.microsoft.com/office/drawing/2014/main" id="{4222A9EB-9365-BAB8-320E-90082622D379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  <p:grpSp>
          <p:nvGrpSpPr>
            <p:cNvPr id="17" name="Grupo 6">
              <a:extLst>
                <a:ext uri="{FF2B5EF4-FFF2-40B4-BE49-F238E27FC236}">
                  <a16:creationId xmlns:a16="http://schemas.microsoft.com/office/drawing/2014/main" id="{F781ACE1-6103-6294-1DEF-C41B11148CE2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8" name="Retardo 16">
                <a:extLst>
                  <a:ext uri="{FF2B5EF4-FFF2-40B4-BE49-F238E27FC236}">
                    <a16:creationId xmlns:a16="http://schemas.microsoft.com/office/drawing/2014/main" id="{AFD459E6-547C-4DA4-D81D-0E07CF6C1BA2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19" name="Rectángulo 8">
                <a:extLst>
                  <a:ext uri="{FF2B5EF4-FFF2-40B4-BE49-F238E27FC236}">
                    <a16:creationId xmlns:a16="http://schemas.microsoft.com/office/drawing/2014/main" id="{8F7BCDF0-F9D0-D38C-A6FF-6D59169B842A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</p:grpSp>
      <p:sp>
        <p:nvSpPr>
          <p:cNvPr id="23" name="object 18">
            <a:extLst>
              <a:ext uri="{FF2B5EF4-FFF2-40B4-BE49-F238E27FC236}">
                <a16:creationId xmlns:a16="http://schemas.microsoft.com/office/drawing/2014/main" id="{19453B61-C124-B5B9-7AA4-7AD0425A2E65}"/>
              </a:ext>
            </a:extLst>
          </p:cNvPr>
          <p:cNvSpPr txBox="1">
            <a:spLocks/>
          </p:cNvSpPr>
          <p:nvPr/>
        </p:nvSpPr>
        <p:spPr>
          <a:xfrm>
            <a:off x="0" y="580620"/>
            <a:ext cx="9052560" cy="847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lnSpc>
                <a:spcPts val="6500"/>
              </a:lnSpc>
            </a:pPr>
            <a:r>
              <a:rPr lang="es-ES" sz="6000" b="1" dirty="0">
                <a:solidFill>
                  <a:srgbClr val="0E4C52"/>
                </a:solidFill>
                <a:latin typeface="Barlow" panose="00000500000000000000" pitchFamily="50" charset="0"/>
                <a:ea typeface="Roboto" pitchFamily="2" charset="0"/>
                <a:cs typeface="Arial" panose="020B0604020202020204" pitchFamily="34" charset="0"/>
              </a:rPr>
              <a:t>Litigiosidad Exacerbada</a:t>
            </a:r>
            <a:endParaRPr lang="es-ES" sz="6000" i="1" dirty="0">
              <a:solidFill>
                <a:srgbClr val="0E4C52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82293B19-3FDE-A8CE-87BA-9DBE6A78B45A}"/>
              </a:ext>
            </a:extLst>
          </p:cNvPr>
          <p:cNvSpPr txBox="1">
            <a:spLocks/>
          </p:cNvSpPr>
          <p:nvPr/>
        </p:nvSpPr>
        <p:spPr>
          <a:xfrm>
            <a:off x="9752753" y="182423"/>
            <a:ext cx="10317544" cy="1595949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6500"/>
              </a:lnSpc>
            </a:pPr>
            <a:r>
              <a:rPr lang="es-AR" sz="4800" kern="0" dirty="0">
                <a:solidFill>
                  <a:schemeClr val="bg1"/>
                </a:solidFill>
                <a:latin typeface="Barlow"/>
                <a:cs typeface="Arial"/>
              </a:rPr>
              <a:t>Similar accidentabilidad y + beneficios,</a:t>
            </a:r>
            <a:endParaRPr lang="es-AR" sz="4800" kern="0">
              <a:solidFill>
                <a:schemeClr val="bg1"/>
              </a:solidFill>
              <a:latin typeface="Barlow"/>
              <a:cs typeface="Arial"/>
            </a:endParaRPr>
          </a:p>
          <a:p>
            <a:pPr defTabSz="914400">
              <a:lnSpc>
                <a:spcPts val="6500"/>
              </a:lnSpc>
            </a:pPr>
            <a:r>
              <a:rPr lang="es-AR" sz="4800" kern="0" dirty="0">
                <a:solidFill>
                  <a:schemeClr val="bg1"/>
                </a:solidFill>
                <a:latin typeface="Barlow"/>
                <a:cs typeface="Arial"/>
              </a:rPr>
              <a:t>Argentina tiene Mayor </a:t>
            </a:r>
            <a:r>
              <a:rPr lang="es-AR" sz="4800" kern="0" dirty="0" err="1">
                <a:solidFill>
                  <a:schemeClr val="bg1"/>
                </a:solidFill>
                <a:latin typeface="Barlow"/>
                <a:cs typeface="Arial"/>
              </a:rPr>
              <a:t>Judicialidad</a:t>
            </a:r>
            <a:endParaRPr lang="es-AR" sz="4800" kern="0">
              <a:solidFill>
                <a:schemeClr val="bg1"/>
              </a:solidFill>
              <a:latin typeface="Barlow"/>
              <a:cs typeface="Arial"/>
            </a:endParaRPr>
          </a:p>
        </p:txBody>
      </p:sp>
      <p:sp>
        <p:nvSpPr>
          <p:cNvPr id="3" name="Slide Number Placeholder 12">
            <a:extLst>
              <a:ext uri="{FF2B5EF4-FFF2-40B4-BE49-F238E27FC236}">
                <a16:creationId xmlns:a16="http://schemas.microsoft.com/office/drawing/2014/main" id="{03457332-70C8-48E6-A0CD-21C9E81D3E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4" name="Imagen 8">
            <a:extLst>
              <a:ext uri="{FF2B5EF4-FFF2-40B4-BE49-F238E27FC236}">
                <a16:creationId xmlns:a16="http://schemas.microsoft.com/office/drawing/2014/main" id="{2DBF069D-6060-84CE-4762-E140C0551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graphicFrame>
        <p:nvGraphicFramePr>
          <p:cNvPr id="6" name="Gráfico 96">
            <a:extLst>
              <a:ext uri="{FF2B5EF4-FFF2-40B4-BE49-F238E27FC236}">
                <a16:creationId xmlns:a16="http://schemas.microsoft.com/office/drawing/2014/main" id="{98FFEB8B-BF37-B449-B2CD-FD3461D208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2283064"/>
              </p:ext>
            </p:extLst>
          </p:nvPr>
        </p:nvGraphicFramePr>
        <p:xfrm>
          <a:off x="711199" y="2128751"/>
          <a:ext cx="18106857" cy="8890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7" name="Grupo 6">
            <a:extLst>
              <a:ext uri="{FF2B5EF4-FFF2-40B4-BE49-F238E27FC236}">
                <a16:creationId xmlns:a16="http://schemas.microsoft.com/office/drawing/2014/main" id="{357E1495-5551-FD03-9B9F-7FCCD3AE61DE}"/>
              </a:ext>
            </a:extLst>
          </p:cNvPr>
          <p:cNvGrpSpPr/>
          <p:nvPr/>
        </p:nvGrpSpPr>
        <p:grpSpPr>
          <a:xfrm>
            <a:off x="14782044" y="5941876"/>
            <a:ext cx="5545749" cy="2139010"/>
            <a:chOff x="12809618" y="6370694"/>
            <a:chExt cx="5545749" cy="2139010"/>
          </a:xfrm>
        </p:grpSpPr>
        <p:sp>
          <p:nvSpPr>
            <p:cNvPr id="8" name="CuadroTexto 1">
              <a:extLst>
                <a:ext uri="{FF2B5EF4-FFF2-40B4-BE49-F238E27FC236}">
                  <a16:creationId xmlns:a16="http://schemas.microsoft.com/office/drawing/2014/main" id="{EDD819CE-56FE-88DE-CDA1-867AB80A864C}"/>
                </a:ext>
              </a:extLst>
            </p:cNvPr>
            <p:cNvSpPr txBox="1"/>
            <p:nvPr/>
          </p:nvSpPr>
          <p:spPr>
            <a:xfrm>
              <a:off x="12809618" y="6370694"/>
              <a:ext cx="5384559" cy="646331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3600" dirty="0">
                  <a:solidFill>
                    <a:srgbClr val="6F91CB"/>
                  </a:solidFill>
                  <a:latin typeface="Barlow"/>
                </a:rPr>
                <a:t>Litigiosidad en </a:t>
              </a:r>
              <a:r>
                <a:rPr lang="es-ES" sz="3600" b="1" dirty="0">
                  <a:solidFill>
                    <a:srgbClr val="6F91CB"/>
                  </a:solidFill>
                  <a:latin typeface="Barlow"/>
                </a:rPr>
                <a:t>Argentina</a:t>
              </a:r>
              <a:endParaRPr lang="es-ES" sz="3600" b="1" dirty="0">
                <a:solidFill>
                  <a:srgbClr val="D80027"/>
                </a:solidFill>
                <a:latin typeface="Barlow"/>
              </a:endParaRPr>
            </a:p>
          </p:txBody>
        </p:sp>
        <p:sp>
          <p:nvSpPr>
            <p:cNvPr id="9" name="CuadroTexto 6">
              <a:extLst>
                <a:ext uri="{FF2B5EF4-FFF2-40B4-BE49-F238E27FC236}">
                  <a16:creationId xmlns:a16="http://schemas.microsoft.com/office/drawing/2014/main" id="{B69B5E43-50DB-FBB2-74A3-B659B9441178}"/>
                </a:ext>
              </a:extLst>
            </p:cNvPr>
            <p:cNvSpPr txBox="1"/>
            <p:nvPr/>
          </p:nvSpPr>
          <p:spPr>
            <a:xfrm>
              <a:off x="13020195" y="7010529"/>
              <a:ext cx="2437229" cy="101566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AR" sz="6000" b="1" dirty="0">
                  <a:solidFill>
                    <a:srgbClr val="EDA33A"/>
                  </a:solidFill>
                  <a:latin typeface="Barlow Black"/>
                </a:rPr>
                <a:t>15 </a:t>
              </a:r>
              <a:r>
                <a:rPr lang="es-AR" sz="3200" dirty="0">
                  <a:solidFill>
                    <a:srgbClr val="EDA33A"/>
                  </a:solidFill>
                  <a:latin typeface="Barlow"/>
                </a:rPr>
                <a:t>veces</a:t>
              </a:r>
              <a:r>
                <a:rPr lang="es-AR" sz="6000" dirty="0">
                  <a:solidFill>
                    <a:srgbClr val="EDA33A"/>
                  </a:solidFill>
                  <a:latin typeface="Barlow"/>
                </a:rPr>
                <a:t> </a:t>
              </a:r>
              <a:endParaRPr lang="es-AR" sz="6000" b="1" dirty="0">
                <a:solidFill>
                  <a:srgbClr val="EDA33A"/>
                </a:solidFill>
                <a:latin typeface="Barlow"/>
              </a:endParaRPr>
            </a:p>
          </p:txBody>
        </p:sp>
        <p:sp>
          <p:nvSpPr>
            <p:cNvPr id="10" name="CuadroTexto 7">
              <a:extLst>
                <a:ext uri="{FF2B5EF4-FFF2-40B4-BE49-F238E27FC236}">
                  <a16:creationId xmlns:a16="http://schemas.microsoft.com/office/drawing/2014/main" id="{66712795-AD80-1987-97BC-696A345F169B}"/>
                </a:ext>
              </a:extLst>
            </p:cNvPr>
            <p:cNvSpPr txBox="1"/>
            <p:nvPr/>
          </p:nvSpPr>
          <p:spPr>
            <a:xfrm>
              <a:off x="13020195" y="7924929"/>
              <a:ext cx="26341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AR" sz="3200" dirty="0">
                  <a:solidFill>
                    <a:srgbClr val="EDA33A"/>
                  </a:solidFill>
                  <a:latin typeface="Barlow" pitchFamily="2" charset="77"/>
                </a:rPr>
                <a:t>la de </a:t>
              </a:r>
              <a:r>
                <a:rPr lang="es-AR" sz="3200" b="1" dirty="0">
                  <a:solidFill>
                    <a:srgbClr val="EDA33A"/>
                  </a:solidFill>
                  <a:latin typeface="Barlow" pitchFamily="2" charset="77"/>
                </a:rPr>
                <a:t>España</a:t>
              </a:r>
            </a:p>
          </p:txBody>
        </p:sp>
        <p:sp>
          <p:nvSpPr>
            <p:cNvPr id="11" name="CuadroTexto 9">
              <a:extLst>
                <a:ext uri="{FF2B5EF4-FFF2-40B4-BE49-F238E27FC236}">
                  <a16:creationId xmlns:a16="http://schemas.microsoft.com/office/drawing/2014/main" id="{037BBEFF-FEE3-29E9-19D3-8E5BC9023FB4}"/>
                </a:ext>
              </a:extLst>
            </p:cNvPr>
            <p:cNvSpPr txBox="1"/>
            <p:nvPr/>
          </p:nvSpPr>
          <p:spPr>
            <a:xfrm>
              <a:off x="15721192" y="7010529"/>
              <a:ext cx="2437229" cy="101566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AR" sz="6000" b="1" dirty="0">
                  <a:solidFill>
                    <a:srgbClr val="D80027"/>
                  </a:solidFill>
                  <a:latin typeface="Barlow Black"/>
                </a:rPr>
                <a:t>21 </a:t>
              </a:r>
              <a:r>
                <a:rPr lang="es-AR" sz="3200" dirty="0">
                  <a:solidFill>
                    <a:srgbClr val="D80027"/>
                  </a:solidFill>
                  <a:latin typeface="Barlow"/>
                </a:rPr>
                <a:t>veces</a:t>
              </a:r>
              <a:r>
                <a:rPr lang="es-AR" sz="6000" dirty="0">
                  <a:solidFill>
                    <a:srgbClr val="D80027"/>
                  </a:solidFill>
                  <a:latin typeface="Barlow"/>
                </a:rPr>
                <a:t> </a:t>
              </a:r>
              <a:endParaRPr lang="es-AR" sz="6000" b="1" dirty="0">
                <a:solidFill>
                  <a:srgbClr val="D80027"/>
                </a:solidFill>
                <a:latin typeface="Barlow"/>
              </a:endParaRPr>
            </a:p>
          </p:txBody>
        </p:sp>
        <p:sp>
          <p:nvSpPr>
            <p:cNvPr id="13" name="CuadroTexto 10">
              <a:extLst>
                <a:ext uri="{FF2B5EF4-FFF2-40B4-BE49-F238E27FC236}">
                  <a16:creationId xmlns:a16="http://schemas.microsoft.com/office/drawing/2014/main" id="{D520D826-1FED-2106-9693-7C1206142F08}"/>
                </a:ext>
              </a:extLst>
            </p:cNvPr>
            <p:cNvSpPr txBox="1"/>
            <p:nvPr/>
          </p:nvSpPr>
          <p:spPr>
            <a:xfrm>
              <a:off x="15721192" y="7924929"/>
              <a:ext cx="26341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AR" sz="3200" dirty="0">
                  <a:solidFill>
                    <a:srgbClr val="D80027"/>
                  </a:solidFill>
                  <a:latin typeface="Barlow" pitchFamily="2" charset="77"/>
                </a:rPr>
                <a:t>la de </a:t>
              </a:r>
              <a:r>
                <a:rPr lang="es-AR" sz="3200" b="1" dirty="0">
                  <a:solidFill>
                    <a:srgbClr val="D80027"/>
                  </a:solidFill>
                  <a:latin typeface="Barlow" pitchFamily="2" charset="77"/>
                </a:rPr>
                <a:t>Chile</a:t>
              </a:r>
            </a:p>
          </p:txBody>
        </p:sp>
      </p:grp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EC522EC-9C5F-2F1A-64F8-359311A94D59}"/>
              </a:ext>
            </a:extLst>
          </p:cNvPr>
          <p:cNvSpPr txBox="1"/>
          <p:nvPr/>
        </p:nvSpPr>
        <p:spPr>
          <a:xfrm>
            <a:off x="4764166" y="1858102"/>
            <a:ext cx="1057575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lang="es-AR" sz="3600" b="1" i="0" u="none" strike="noStrike" kern="1200" spc="0" baseline="0" dirty="0">
                <a:solidFill>
                  <a:prstClr val="black">
                    <a:lumMod val="75000"/>
                    <a:lumOff val="25000"/>
                  </a:prst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r>
              <a:rPr lang="es-AR" sz="3600" b="1" i="0" u="none" strike="noStrike" kern="1200" spc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50" charset="0"/>
                <a:ea typeface="+mn-ea"/>
                <a:cs typeface="+mn-cs"/>
              </a:rPr>
              <a:t>ÍNDICE DE JUDICIALIDAD</a:t>
            </a:r>
          </a:p>
          <a:p>
            <a:pPr algn="ctr" rtl="0">
              <a:defRPr lang="es-AR" sz="3600" b="1" i="0" u="none" strike="noStrike" kern="1200" spc="0" baseline="0" dirty="0">
                <a:solidFill>
                  <a:prstClr val="black">
                    <a:lumMod val="75000"/>
                    <a:lumOff val="25000"/>
                  </a:prst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r>
              <a:rPr lang="es-AR" sz="3000" b="1" i="0" u="none" strike="noStrike" kern="1200" spc="0" baseline="0" dirty="0">
                <a:solidFill>
                  <a:schemeClr val="bg1">
                    <a:lumMod val="50000"/>
                  </a:schemeClr>
                </a:solidFill>
                <a:latin typeface="Barlow Light" panose="00000400000000000000" pitchFamily="2" charset="0"/>
                <a:ea typeface="+mn-ea"/>
                <a:cs typeface="+mn-cs"/>
              </a:rPr>
              <a:t>(</a:t>
            </a:r>
            <a:r>
              <a:rPr lang="es-AR" sz="3000" b="1" dirty="0">
                <a:solidFill>
                  <a:schemeClr val="bg1">
                    <a:lumMod val="50000"/>
                  </a:schemeClr>
                </a:solidFill>
                <a:latin typeface="Barlow Light" panose="00000400000000000000" pitchFamily="2" charset="0"/>
              </a:rPr>
              <a:t>juicios</a:t>
            </a:r>
            <a:r>
              <a:rPr lang="es-AR" sz="3000" b="1" i="0" u="none" strike="noStrike" kern="1200" spc="0" baseline="0" dirty="0">
                <a:solidFill>
                  <a:schemeClr val="bg1">
                    <a:lumMod val="50000"/>
                  </a:schemeClr>
                </a:solidFill>
                <a:latin typeface="Barlow Light" panose="00000400000000000000" pitchFamily="2" charset="0"/>
                <a:ea typeface="+mn-ea"/>
                <a:cs typeface="+mn-cs"/>
              </a:rPr>
              <a:t> cada 10 mil trabajadores cubiertos)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8157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B3886B-B309-4184-5F20-E422AAA437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3">
            <a:extLst>
              <a:ext uri="{FF2B5EF4-FFF2-40B4-BE49-F238E27FC236}">
                <a16:creationId xmlns:a16="http://schemas.microsoft.com/office/drawing/2014/main" id="{6767D19A-F4C3-A685-05BA-3DD5B75FB4A2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674545FF-F5E0-A1B1-FB50-09C0D82AF61B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chemeClr val="tx1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6" name="Grupo 5">
              <a:extLst>
                <a:ext uri="{FF2B5EF4-FFF2-40B4-BE49-F238E27FC236}">
                  <a16:creationId xmlns:a16="http://schemas.microsoft.com/office/drawing/2014/main" id="{BAD02D64-AE99-4A88-4AC2-E5CB97D7CDA3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20" name="Retardo 18">
                <a:extLst>
                  <a:ext uri="{FF2B5EF4-FFF2-40B4-BE49-F238E27FC236}">
                    <a16:creationId xmlns:a16="http://schemas.microsoft.com/office/drawing/2014/main" id="{10C60FDE-1794-7FA2-698F-94D6FDE702C8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22" name="Rectángulo 10">
                <a:extLst>
                  <a:ext uri="{FF2B5EF4-FFF2-40B4-BE49-F238E27FC236}">
                    <a16:creationId xmlns:a16="http://schemas.microsoft.com/office/drawing/2014/main" id="{6AE4D947-ECD1-8450-E72F-44AE505B4252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  <p:grpSp>
          <p:nvGrpSpPr>
            <p:cNvPr id="17" name="Grupo 6">
              <a:extLst>
                <a:ext uri="{FF2B5EF4-FFF2-40B4-BE49-F238E27FC236}">
                  <a16:creationId xmlns:a16="http://schemas.microsoft.com/office/drawing/2014/main" id="{33B97EBB-5D9B-CEDE-4CB7-5A51BF157B8B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8" name="Retardo 16">
                <a:extLst>
                  <a:ext uri="{FF2B5EF4-FFF2-40B4-BE49-F238E27FC236}">
                    <a16:creationId xmlns:a16="http://schemas.microsoft.com/office/drawing/2014/main" id="{36DCA224-158B-D9CB-4231-28CD5B0A9123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19" name="Rectángulo 8">
                <a:extLst>
                  <a:ext uri="{FF2B5EF4-FFF2-40B4-BE49-F238E27FC236}">
                    <a16:creationId xmlns:a16="http://schemas.microsoft.com/office/drawing/2014/main" id="{875B8FE3-68BB-C88E-5E9D-72CDE84F8CE6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</p:grpSp>
      <p:sp>
        <p:nvSpPr>
          <p:cNvPr id="23" name="object 18">
            <a:extLst>
              <a:ext uri="{FF2B5EF4-FFF2-40B4-BE49-F238E27FC236}">
                <a16:creationId xmlns:a16="http://schemas.microsoft.com/office/drawing/2014/main" id="{03ED75D0-F607-053A-72C2-1F449E24BD54}"/>
              </a:ext>
            </a:extLst>
          </p:cNvPr>
          <p:cNvSpPr txBox="1">
            <a:spLocks/>
          </p:cNvSpPr>
          <p:nvPr/>
        </p:nvSpPr>
        <p:spPr>
          <a:xfrm>
            <a:off x="0" y="580620"/>
            <a:ext cx="9052560" cy="847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lnSpc>
                <a:spcPts val="6500"/>
              </a:lnSpc>
            </a:pPr>
            <a:r>
              <a:rPr lang="es-ES" sz="6000" b="1" dirty="0">
                <a:solidFill>
                  <a:srgbClr val="0E4C52"/>
                </a:solidFill>
                <a:latin typeface="Barlow" panose="00000500000000000000" pitchFamily="50" charset="0"/>
                <a:ea typeface="Roboto" pitchFamily="2" charset="0"/>
                <a:cs typeface="Arial" panose="020B0604020202020204" pitchFamily="34" charset="0"/>
              </a:rPr>
              <a:t>Litigiosidad Exacerbada</a:t>
            </a:r>
            <a:endParaRPr lang="es-ES" sz="6000" i="1" dirty="0">
              <a:solidFill>
                <a:srgbClr val="0E4C52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E83E7FD1-5339-CFC1-B6E4-99DCD31D5154}"/>
              </a:ext>
            </a:extLst>
          </p:cNvPr>
          <p:cNvSpPr txBox="1">
            <a:spLocks/>
          </p:cNvSpPr>
          <p:nvPr/>
        </p:nvSpPr>
        <p:spPr>
          <a:xfrm>
            <a:off x="9752753" y="576936"/>
            <a:ext cx="10317544" cy="777776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6500"/>
              </a:lnSpc>
            </a:pPr>
            <a:r>
              <a:rPr lang="es-AR" sz="5400" kern="0" dirty="0">
                <a:solidFill>
                  <a:schemeClr val="bg1"/>
                </a:solidFill>
                <a:latin typeface="Barlow"/>
                <a:cs typeface="Arial"/>
              </a:rPr>
              <a:t>Argentina vs otros países</a:t>
            </a:r>
            <a:endParaRPr lang="es-ES" sz="5400" dirty="0">
              <a:solidFill>
                <a:schemeClr val="bg1"/>
              </a:solidFill>
              <a:latin typeface="Barlow"/>
            </a:endParaRPr>
          </a:p>
        </p:txBody>
      </p:sp>
      <p:sp>
        <p:nvSpPr>
          <p:cNvPr id="3" name="Slide Number Placeholder 12">
            <a:extLst>
              <a:ext uri="{FF2B5EF4-FFF2-40B4-BE49-F238E27FC236}">
                <a16:creationId xmlns:a16="http://schemas.microsoft.com/office/drawing/2014/main" id="{1A8ACAA7-31B9-E5D9-17D6-76EF620CC7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4" name="Imagen 8">
            <a:extLst>
              <a:ext uri="{FF2B5EF4-FFF2-40B4-BE49-F238E27FC236}">
                <a16:creationId xmlns:a16="http://schemas.microsoft.com/office/drawing/2014/main" id="{4343DC15-A7E9-C50F-6A34-57B2D1B621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graphicFrame>
        <p:nvGraphicFramePr>
          <p:cNvPr id="2" name="Gráfico 9">
            <a:extLst>
              <a:ext uri="{FF2B5EF4-FFF2-40B4-BE49-F238E27FC236}">
                <a16:creationId xmlns:a16="http://schemas.microsoft.com/office/drawing/2014/main" id="{58808E16-2302-EDBD-F10D-B07AED399A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078831"/>
              </p:ext>
            </p:extLst>
          </p:nvPr>
        </p:nvGraphicFramePr>
        <p:xfrm>
          <a:off x="1902942" y="2097057"/>
          <a:ext cx="8402593" cy="9155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Rectángulo redondeado 1">
            <a:extLst>
              <a:ext uri="{FF2B5EF4-FFF2-40B4-BE49-F238E27FC236}">
                <a16:creationId xmlns:a16="http://schemas.microsoft.com/office/drawing/2014/main" id="{B52899CA-AAAB-E350-B6EC-0C5B8DCB94B3}"/>
              </a:ext>
            </a:extLst>
          </p:cNvPr>
          <p:cNvSpPr/>
          <p:nvPr/>
        </p:nvSpPr>
        <p:spPr>
          <a:xfrm>
            <a:off x="11796278" y="3162054"/>
            <a:ext cx="4556760" cy="7010400"/>
          </a:xfrm>
          <a:prstGeom prst="roundRect">
            <a:avLst/>
          </a:prstGeom>
          <a:noFill/>
          <a:ln>
            <a:solidFill>
              <a:srgbClr val="31859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8" name="Gráfico 13">
            <a:extLst>
              <a:ext uri="{FF2B5EF4-FFF2-40B4-BE49-F238E27FC236}">
                <a16:creationId xmlns:a16="http://schemas.microsoft.com/office/drawing/2014/main" id="{412F224E-9377-FCDF-CFB4-428EAB31AC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0294667"/>
              </p:ext>
            </p:extLst>
          </p:nvPr>
        </p:nvGraphicFramePr>
        <p:xfrm>
          <a:off x="11903520" y="3249387"/>
          <a:ext cx="4327080" cy="6923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5329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series"/>
        </p:bldSub>
      </p:bldGraphic>
      <p:bldP spid="6" grpId="0" animBg="1"/>
      <p:bldGraphic spid="8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780E90-D3FF-5543-408A-5AF1857628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3">
            <a:extLst>
              <a:ext uri="{FF2B5EF4-FFF2-40B4-BE49-F238E27FC236}">
                <a16:creationId xmlns:a16="http://schemas.microsoft.com/office/drawing/2014/main" id="{08F72C0B-8ACF-1D95-59B9-6B515D95407C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7A51E109-EF87-1D64-29A7-84141E0BDDAE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chemeClr val="tx1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6" name="Grupo 5">
              <a:extLst>
                <a:ext uri="{FF2B5EF4-FFF2-40B4-BE49-F238E27FC236}">
                  <a16:creationId xmlns:a16="http://schemas.microsoft.com/office/drawing/2014/main" id="{5F3B10DF-A7E2-6FCB-F305-37DC9DCAD106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20" name="Retardo 18">
                <a:extLst>
                  <a:ext uri="{FF2B5EF4-FFF2-40B4-BE49-F238E27FC236}">
                    <a16:creationId xmlns:a16="http://schemas.microsoft.com/office/drawing/2014/main" id="{94D900DA-65FD-E52A-C9AC-22729534943F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22" name="Rectángulo 10">
                <a:extLst>
                  <a:ext uri="{FF2B5EF4-FFF2-40B4-BE49-F238E27FC236}">
                    <a16:creationId xmlns:a16="http://schemas.microsoft.com/office/drawing/2014/main" id="{403A2F95-EA0F-E59D-D625-44E8E5E8463C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  <p:grpSp>
          <p:nvGrpSpPr>
            <p:cNvPr id="17" name="Grupo 6">
              <a:extLst>
                <a:ext uri="{FF2B5EF4-FFF2-40B4-BE49-F238E27FC236}">
                  <a16:creationId xmlns:a16="http://schemas.microsoft.com/office/drawing/2014/main" id="{6E870B49-60C1-553C-6F96-EEFE7C3F3C63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8" name="Retardo 16">
                <a:extLst>
                  <a:ext uri="{FF2B5EF4-FFF2-40B4-BE49-F238E27FC236}">
                    <a16:creationId xmlns:a16="http://schemas.microsoft.com/office/drawing/2014/main" id="{DFAD3B7E-6192-7FA3-DC6C-BEA85732A0BB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19" name="Rectángulo 8">
                <a:extLst>
                  <a:ext uri="{FF2B5EF4-FFF2-40B4-BE49-F238E27FC236}">
                    <a16:creationId xmlns:a16="http://schemas.microsoft.com/office/drawing/2014/main" id="{FCEA4A2E-A2F0-AFBC-F7D2-D298C9963E22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</p:grpSp>
      <p:sp>
        <p:nvSpPr>
          <p:cNvPr id="23" name="object 18">
            <a:extLst>
              <a:ext uri="{FF2B5EF4-FFF2-40B4-BE49-F238E27FC236}">
                <a16:creationId xmlns:a16="http://schemas.microsoft.com/office/drawing/2014/main" id="{30A2CE41-E4E6-FFCA-3AC2-BB2DBB57663A}"/>
              </a:ext>
            </a:extLst>
          </p:cNvPr>
          <p:cNvSpPr txBox="1">
            <a:spLocks/>
          </p:cNvSpPr>
          <p:nvPr/>
        </p:nvSpPr>
        <p:spPr>
          <a:xfrm>
            <a:off x="0" y="580620"/>
            <a:ext cx="9052560" cy="847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lnSpc>
                <a:spcPts val="6500"/>
              </a:lnSpc>
            </a:pPr>
            <a:r>
              <a:rPr lang="es-ES" sz="6000" b="1" dirty="0">
                <a:solidFill>
                  <a:srgbClr val="0E4C52"/>
                </a:solidFill>
                <a:latin typeface="Barlow" panose="00000500000000000000" pitchFamily="50" charset="0"/>
                <a:ea typeface="Roboto" pitchFamily="2" charset="0"/>
                <a:cs typeface="Arial" panose="020B0604020202020204" pitchFamily="34" charset="0"/>
              </a:rPr>
              <a:t>Litigiosidad Exacerbada</a:t>
            </a:r>
            <a:endParaRPr lang="es-ES" sz="6000" i="1" dirty="0">
              <a:solidFill>
                <a:srgbClr val="0E4C52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054F6278-434F-DA78-E54B-6672D536C659}"/>
              </a:ext>
            </a:extLst>
          </p:cNvPr>
          <p:cNvSpPr txBox="1">
            <a:spLocks/>
          </p:cNvSpPr>
          <p:nvPr/>
        </p:nvSpPr>
        <p:spPr>
          <a:xfrm>
            <a:off x="9752753" y="576936"/>
            <a:ext cx="10317544" cy="777776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6500"/>
              </a:lnSpc>
            </a:pPr>
            <a:r>
              <a:rPr lang="es-AR" sz="5400" kern="0" dirty="0">
                <a:solidFill>
                  <a:schemeClr val="bg1"/>
                </a:solidFill>
                <a:latin typeface="Barlow"/>
                <a:cs typeface="Arial"/>
              </a:rPr>
              <a:t>Algunos ejemplos</a:t>
            </a:r>
            <a:endParaRPr lang="es-ES" sz="5400" dirty="0">
              <a:solidFill>
                <a:schemeClr val="bg1"/>
              </a:solidFill>
              <a:latin typeface="Barlow"/>
            </a:endParaRPr>
          </a:p>
        </p:txBody>
      </p:sp>
      <p:sp>
        <p:nvSpPr>
          <p:cNvPr id="3" name="Slide Number Placeholder 12">
            <a:extLst>
              <a:ext uri="{FF2B5EF4-FFF2-40B4-BE49-F238E27FC236}">
                <a16:creationId xmlns:a16="http://schemas.microsoft.com/office/drawing/2014/main" id="{F151FE98-837E-3B1B-C43F-903471D2E9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4" name="Imagen 8">
            <a:extLst>
              <a:ext uri="{FF2B5EF4-FFF2-40B4-BE49-F238E27FC236}">
                <a16:creationId xmlns:a16="http://schemas.microsoft.com/office/drawing/2014/main" id="{1C4DE403-1A07-7D00-7D33-55C8FED98D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graphicFrame>
        <p:nvGraphicFramePr>
          <p:cNvPr id="33" name="Tabla 32">
            <a:extLst>
              <a:ext uri="{FF2B5EF4-FFF2-40B4-BE49-F238E27FC236}">
                <a16:creationId xmlns:a16="http://schemas.microsoft.com/office/drawing/2014/main" id="{1DF68F74-D74A-6515-F9E3-4688542B9A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904249"/>
              </p:ext>
            </p:extLst>
          </p:nvPr>
        </p:nvGraphicFramePr>
        <p:xfrm>
          <a:off x="502919" y="1711788"/>
          <a:ext cx="19601181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33727">
                  <a:extLst>
                    <a:ext uri="{9D8B030D-6E8A-4147-A177-3AD203B41FA5}">
                      <a16:colId xmlns:a16="http://schemas.microsoft.com/office/drawing/2014/main" val="3685168832"/>
                    </a:ext>
                  </a:extLst>
                </a:gridCol>
                <a:gridCol w="6533727">
                  <a:extLst>
                    <a:ext uri="{9D8B030D-6E8A-4147-A177-3AD203B41FA5}">
                      <a16:colId xmlns:a16="http://schemas.microsoft.com/office/drawing/2014/main" val="3782633104"/>
                    </a:ext>
                  </a:extLst>
                </a:gridCol>
                <a:gridCol w="6533727">
                  <a:extLst>
                    <a:ext uri="{9D8B030D-6E8A-4147-A177-3AD203B41FA5}">
                      <a16:colId xmlns:a16="http://schemas.microsoft.com/office/drawing/2014/main" val="21603788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1 </a:t>
                      </a:r>
                      <a:r>
                        <a:rPr kumimoji="0" lang="en-US" altLang="ko-KR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Perito </a:t>
                      </a:r>
                      <a:r>
                        <a:rPr kumimoji="0" lang="en-US" altLang="ko-KR" sz="4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omnipresente</a:t>
                      </a:r>
                      <a:endParaRPr lang="es-AR" sz="4000" dirty="0">
                        <a:latin typeface="Barlow" panose="000005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2 </a:t>
                      </a:r>
                      <a:r>
                        <a:rPr kumimoji="0" lang="en-US" altLang="ko-KR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Turismo judicial</a:t>
                      </a:r>
                      <a:endParaRPr kumimoji="0" lang="ko-KR" altLang="en-US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3 </a:t>
                      </a:r>
                      <a:r>
                        <a:rPr kumimoji="0" lang="en-US" altLang="ko-KR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La Ley es lo de </a:t>
                      </a:r>
                      <a:r>
                        <a:rPr kumimoji="0" lang="en-US" altLang="ko-KR" sz="4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menos</a:t>
                      </a:r>
                      <a:endParaRPr kumimoji="0" lang="ko-KR" altLang="en-US" sz="4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257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Perito en </a:t>
                      </a:r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terapia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intensiva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imposibilitado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para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realizar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su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labor, </a:t>
                      </a:r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realiza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más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de 30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pericias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médicas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(27 de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una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misma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letrada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)</a:t>
                      </a:r>
                      <a:endParaRPr lang="es-AR" sz="2600" dirty="0">
                        <a:latin typeface="Barlow" panose="000005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Casos de </a:t>
                      </a:r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cambio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de </a:t>
                      </a:r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domicilio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de T. del Fuero a CABA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. Por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ej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. EP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rechazada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. CM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ratifica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el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rechazo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. En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juicio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Hipoacusia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57,34%</a:t>
                      </a:r>
                    </a:p>
                    <a:p>
                      <a:pPr algn="ctr"/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Condena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: $ 197 M + </a:t>
                      </a:r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intereses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= + de $ 900 M</a:t>
                      </a:r>
                    </a:p>
                    <a:p>
                      <a:pPr algn="ctr"/>
                      <a:r>
                        <a:rPr lang="en-US" altLang="ko-KR" sz="2600" b="0" i="1" dirty="0" err="1">
                          <a:solidFill>
                            <a:schemeClr val="tx1"/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Acuerdo</a:t>
                      </a:r>
                      <a:r>
                        <a:rPr lang="en-US" altLang="ko-KR" sz="2600" b="0" i="1" dirty="0">
                          <a:solidFill>
                            <a:schemeClr val="tx1"/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2º Inst. Por 33M</a:t>
                      </a:r>
                      <a:endParaRPr lang="ko-KR" altLang="en-US" sz="2600" b="0" i="1" dirty="0">
                        <a:solidFill>
                          <a:schemeClr val="tx1"/>
                        </a:solidFill>
                        <a:latin typeface="Barlow" panose="00000500000000000000" pitchFamily="2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Caída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desde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2mt. CMJ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determina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12,6%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. ART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paga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6M con </a:t>
                      </a:r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acuerdo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judicial </a:t>
                      </a:r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homologado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Demanda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al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empleador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quien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trae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a la ART.</a:t>
                      </a:r>
                    </a:p>
                    <a:p>
                      <a:pPr algn="ctr"/>
                      <a:r>
                        <a:rPr kumimoji="0" lang="en-US" altLang="ko-KR" sz="2600" b="1" i="1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Incapacidad</a:t>
                      </a:r>
                      <a:r>
                        <a:rPr kumimoji="0" lang="en-US" altLang="ko-KR" sz="2600" b="1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del 75%</a:t>
                      </a:r>
                    </a:p>
                    <a:p>
                      <a:pPr algn="ctr"/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Condena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: $14,7M + Int  (RIPTE+6%)  = $ 460 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7640043"/>
                  </a:ext>
                </a:extLst>
              </a:tr>
            </a:tbl>
          </a:graphicData>
        </a:graphic>
      </p:graphicFrame>
      <p:graphicFrame>
        <p:nvGraphicFramePr>
          <p:cNvPr id="52" name="Tabla 51">
            <a:extLst>
              <a:ext uri="{FF2B5EF4-FFF2-40B4-BE49-F238E27FC236}">
                <a16:creationId xmlns:a16="http://schemas.microsoft.com/office/drawing/2014/main" id="{F7204DD8-F64C-4C9F-0AD7-E13E45673E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7874397"/>
              </p:ext>
            </p:extLst>
          </p:nvPr>
        </p:nvGraphicFramePr>
        <p:xfrm>
          <a:off x="550696" y="5182870"/>
          <a:ext cx="19601183" cy="612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33728">
                  <a:extLst>
                    <a:ext uri="{9D8B030D-6E8A-4147-A177-3AD203B41FA5}">
                      <a16:colId xmlns:a16="http://schemas.microsoft.com/office/drawing/2014/main" val="3685168832"/>
                    </a:ext>
                  </a:extLst>
                </a:gridCol>
                <a:gridCol w="6533728">
                  <a:extLst>
                    <a:ext uri="{9D8B030D-6E8A-4147-A177-3AD203B41FA5}">
                      <a16:colId xmlns:a16="http://schemas.microsoft.com/office/drawing/2014/main" val="3782633104"/>
                    </a:ext>
                  </a:extLst>
                </a:gridCol>
                <a:gridCol w="6533727">
                  <a:extLst>
                    <a:ext uri="{9D8B030D-6E8A-4147-A177-3AD203B41FA5}">
                      <a16:colId xmlns:a16="http://schemas.microsoft.com/office/drawing/2014/main" val="2160378805"/>
                    </a:ext>
                  </a:extLst>
                </a:gridCol>
              </a:tblGrid>
              <a:tr h="1423783">
                <a:tc>
                  <a:txBody>
                    <a:bodyPr/>
                    <a:lstStyle/>
                    <a:p>
                      <a:pPr marL="0" marR="0" lvl="0" indent="0" algn="l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4 </a:t>
                      </a:r>
                      <a:r>
                        <a:rPr kumimoji="0" lang="en-US" altLang="ko-KR" sz="4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Poliatleta</a:t>
                      </a:r>
                      <a:r>
                        <a:rPr kumimoji="0" lang="en-US" altLang="ko-KR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con PMO 39%</a:t>
                      </a:r>
                      <a:endParaRPr kumimoji="0" lang="ko-KR" altLang="en-US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5 </a:t>
                      </a:r>
                      <a:r>
                        <a:rPr kumimoji="0" lang="en-US" altLang="ko-KR" sz="4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Goleador</a:t>
                      </a:r>
                      <a:r>
                        <a:rPr kumimoji="0" lang="en-US" altLang="ko-KR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con PMO 100%</a:t>
                      </a:r>
                      <a:endParaRPr lang="ko-KR" altLang="en-US" sz="2600" b="1" i="1" dirty="0">
                        <a:solidFill>
                          <a:schemeClr val="tx1"/>
                        </a:solidFill>
                        <a:latin typeface="Barlow" panose="00000500000000000000" pitchFamily="2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6 </a:t>
                      </a:r>
                      <a:r>
                        <a:rPr kumimoji="0" lang="en-US" altLang="ko-KR" sz="4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Aritmética</a:t>
                      </a:r>
                      <a:r>
                        <a:rPr kumimoji="0" lang="en-US" altLang="ko-KR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4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pericial</a:t>
                      </a:r>
                      <a:endParaRPr kumimoji="0" lang="ko-KR" alt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894244"/>
                  </a:ext>
                </a:extLst>
              </a:tr>
              <a:tr h="1666129">
                <a:tc>
                  <a:txBody>
                    <a:bodyPr/>
                    <a:lstStyle/>
                    <a:p>
                      <a:pPr marL="0" marR="0" lvl="0" indent="0" algn="ctr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Lumbalgia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y cervicalgia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rechazadas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  <a:p>
                      <a:pPr marL="0" marR="0" lvl="0" indent="0" algn="ctr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En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juicio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perito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fija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19%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física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+ 20%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psicológica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Perdido en 1 º y 2º. Se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detecta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que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el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trabajador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compite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en motocross y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realizó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un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triatlón</a:t>
                      </a:r>
                      <a:endParaRPr kumimoji="0" lang="en-US" altLang="ko-KR" sz="2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Jugador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de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fútbol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Esguince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de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rodilla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 Alta sin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incapacidad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 No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pasa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por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CM.</a:t>
                      </a:r>
                    </a:p>
                    <a:p>
                      <a:pPr marL="0" marR="0" lvl="0" indent="0" algn="ctr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En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juicio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PMO del 100% 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y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siguió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compitiendo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durante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5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años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</a:t>
                      </a:r>
                      <a:endParaRPr kumimoji="0" lang="en-US" altLang="ko-KR" sz="2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Asesoría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bajó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a 0%</a:t>
                      </a:r>
                    </a:p>
                    <a:p>
                      <a:pPr marL="0" marR="0" lvl="0" indent="0" algn="ctr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Sentencia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confirma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dictamen de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asesoría</a:t>
                      </a:r>
                      <a:endParaRPr lang="ko-KR" altLang="en-US" sz="2600" b="1" i="1" dirty="0">
                        <a:solidFill>
                          <a:schemeClr val="tx1"/>
                        </a:solidFill>
                        <a:latin typeface="Barlow" panose="00000500000000000000" pitchFamily="2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Tropezón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con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alta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sin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secuela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 CM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ratifica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 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Se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reincorpora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a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su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trabajo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 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En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juicio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PMO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establece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10%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cervicobraquialgia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+ 12% 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hernia lumbar 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+ 19%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dism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movilidad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hombro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+ 11%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dism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movilidad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muñeca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+ 14%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dism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movilidad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rodilla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+ 10%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estrés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postraumático</a:t>
                      </a:r>
                      <a:endParaRPr kumimoji="0" lang="en-US" altLang="ko-KR" sz="2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Total: 76% de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incapacidad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</a:t>
                      </a:r>
                      <a:endParaRPr lang="es-A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6344086"/>
                  </a:ext>
                </a:extLst>
              </a:tr>
              <a:tr h="2211407">
                <a:tc gridSpan="2">
                  <a:txBody>
                    <a:bodyPr/>
                    <a:lstStyle/>
                    <a:p>
                      <a:pPr marL="0" marR="0" lvl="0" indent="0" algn="l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7 </a:t>
                      </a:r>
                      <a:r>
                        <a:rPr kumimoji="0" lang="en-US" altLang="ko-KR" sz="4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Esguince</a:t>
                      </a:r>
                      <a:r>
                        <a:rPr kumimoji="0" lang="en-US" altLang="ko-KR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de $ 300 M</a:t>
                      </a:r>
                    </a:p>
                    <a:p>
                      <a:pPr marL="0" marR="0" lvl="0" indent="0" algn="l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Conductor de </a:t>
                      </a:r>
                      <a:r>
                        <a:rPr kumimoji="0" lang="en-US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camión</a:t>
                      </a:r>
                      <a:r>
                        <a:rPr kumimoji="0" lang="en-US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 se </a:t>
                      </a:r>
                      <a:r>
                        <a:rPr kumimoji="0" lang="en-US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esguinza</a:t>
                      </a:r>
                      <a:r>
                        <a:rPr kumimoji="0" lang="en-US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. ART </a:t>
                      </a:r>
                      <a:r>
                        <a:rPr kumimoji="0" lang="en-US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atiende</a:t>
                      </a:r>
                      <a:r>
                        <a:rPr kumimoji="0" lang="en-US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 y </a:t>
                      </a:r>
                      <a:r>
                        <a:rPr kumimoji="0" lang="en-US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recupera</a:t>
                      </a:r>
                      <a:r>
                        <a:rPr kumimoji="0" lang="en-US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. Vuelve a </a:t>
                      </a:r>
                      <a:r>
                        <a:rPr kumimoji="0" lang="en-US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trabajar</a:t>
                      </a:r>
                      <a:r>
                        <a:rPr kumimoji="0" lang="en-US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 a </a:t>
                      </a:r>
                      <a:r>
                        <a:rPr kumimoji="0" lang="en-US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los</a:t>
                      </a:r>
                      <a:r>
                        <a:rPr kumimoji="0" lang="en-US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 15 días. CM </a:t>
                      </a:r>
                      <a:r>
                        <a:rPr kumimoji="0" lang="en-US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fija</a:t>
                      </a:r>
                      <a:r>
                        <a:rPr kumimoji="0" lang="en-US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 0%. En </a:t>
                      </a:r>
                      <a:r>
                        <a:rPr kumimoji="0" lang="en-US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juicio</a:t>
                      </a:r>
                      <a:r>
                        <a:rPr kumimoji="0" lang="en-US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 PMO </a:t>
                      </a:r>
                      <a:r>
                        <a:rPr kumimoji="0" lang="en-US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otorga</a:t>
                      </a:r>
                      <a:r>
                        <a:rPr kumimoji="0" lang="en-US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 8,71% y </a:t>
                      </a:r>
                      <a:r>
                        <a:rPr kumimoji="0" lang="en-US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condena</a:t>
                      </a:r>
                      <a:r>
                        <a:rPr kumimoji="0" lang="en-US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por</a:t>
                      </a:r>
                      <a:r>
                        <a:rPr kumimoji="0" lang="en-US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 $3,9M + Int. (IPC+3%) = $ 292,2 M</a:t>
                      </a:r>
                      <a:endParaRPr lang="es-AR" sz="2600" b="1" i="1" dirty="0">
                        <a:latin typeface="Barlow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600" b="1" i="1" dirty="0">
                        <a:solidFill>
                          <a:schemeClr val="tx1"/>
                        </a:solidFill>
                        <a:latin typeface="Barlow" panose="00000500000000000000" pitchFamily="2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5921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545015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14966</TotalTime>
  <Words>1294</Words>
  <Application>Microsoft Office PowerPoint</Application>
  <PresentationFormat>Personalizado</PresentationFormat>
  <Paragraphs>281</Paragraphs>
  <Slides>21</Slides>
  <Notes>21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21</vt:i4>
      </vt:variant>
    </vt:vector>
  </HeadingPairs>
  <TitlesOfParts>
    <vt:vector size="36" baseType="lpstr">
      <vt:lpstr>Barlow Light</vt:lpstr>
      <vt:lpstr>Barlow Medium</vt:lpstr>
      <vt:lpstr>Aptos</vt:lpstr>
      <vt:lpstr>Merriweather</vt:lpstr>
      <vt:lpstr>News Gothic MT</vt:lpstr>
      <vt:lpstr>Georgia</vt:lpstr>
      <vt:lpstr>Barlow Black</vt:lpstr>
      <vt:lpstr>Barlow ExtraBold</vt:lpstr>
      <vt:lpstr>Arial</vt:lpstr>
      <vt:lpstr>Calibri Light</vt:lpstr>
      <vt:lpstr>Barlow</vt:lpstr>
      <vt:lpstr>Calibri</vt:lpstr>
      <vt:lpstr>Aptos Black</vt:lpstr>
      <vt:lpstr>1_Office Theme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No competitividad laboral</vt:lpstr>
      <vt:lpstr>No competitividad laboral 1</vt:lpstr>
      <vt:lpstr>No competitividad laboral 2</vt:lpstr>
      <vt:lpstr>Presentación de PowerPoint</vt:lpstr>
      <vt:lpstr>Presentación de PowerPoint</vt:lpstr>
      <vt:lpstr>Presentación de PowerPoint</vt:lpstr>
      <vt:lpstr>Protección</vt:lpstr>
      <vt:lpstr>Protección</vt:lpstr>
      <vt:lpstr>Presentación de PowerPoint</vt:lpstr>
      <vt:lpstr>COBERTURA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UART nuevo 4</dc:title>
  <dc:creator>Soledad</dc:creator>
  <cp:lastModifiedBy>Valentina Salvatierra</cp:lastModifiedBy>
  <cp:revision>736</cp:revision>
  <cp:lastPrinted>2025-04-21T17:08:31Z</cp:lastPrinted>
  <dcterms:created xsi:type="dcterms:W3CDTF">2023-09-12T19:17:28Z</dcterms:created>
  <dcterms:modified xsi:type="dcterms:W3CDTF">2026-06-10T14:13:37Z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2023-09-11T00:00:00Z</vt:filetime>
  </property>
  <property fmtid="{D5CDD505-2E9C-101B-9397-08002B2CF9AE}" pid="3" name="Creator">
    <vt:lpwstr>Adobe Illustrator 26.1 (Windows)</vt:lpwstr>
  </property>
  <property fmtid="{D5CDD505-2E9C-101B-9397-08002B2CF9AE}" pid="4" name="LastSaved">
    <vt:filetime>2023-09-12T00:00:00Z</vt:filetime>
  </property>
</Properties>
</file>