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37" d="100"/>
          <a:sy n="37" d="100"/>
        </p:scale>
        <p:origin x="132" y="282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E1C-439E-A671-94FE7D6DBDE5}"/>
                </c:ext>
              </c:extLst>
            </c:dLbl>
            <c:dLbl>
              <c:idx val="84"/>
              <c:layout>
                <c:manualLayout>
                  <c:x val="-2.5478927894863234E-2"/>
                  <c:y val="-1.943271191591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7"/>
              <c:layout>
                <c:manualLayout>
                  <c:x val="-1.0676760731377395E-16"/>
                  <c:y val="-7.017766624282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3D-4077-A33C-5B1AAD58C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meses'!$N$1:$CW$1</c:f>
              <c:numCache>
                <c:formatCode>mmm\-yy</c:formatCode>
                <c:ptCount val="88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  <c:pt idx="85">
                  <c:v>46023</c:v>
                </c:pt>
                <c:pt idx="86">
                  <c:v>46054</c:v>
                </c:pt>
                <c:pt idx="87">
                  <c:v>46082</c:v>
                </c:pt>
              </c:numCache>
            </c:numRef>
          </c:cat>
          <c:val>
            <c:numRef>
              <c:f>'acumulado 12 meses'!$N$27:$CW$27</c:f>
              <c:numCache>
                <c:formatCode>#,##0</c:formatCode>
                <c:ptCount val="88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  <c:pt idx="85">
                  <c:v>134082</c:v>
                </c:pt>
                <c:pt idx="86">
                  <c:v>133500</c:v>
                </c:pt>
                <c:pt idx="87">
                  <c:v>135025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meses'!$N$2:$CW$2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  <c:pt idx="85">
                        <c:v>52336</c:v>
                      </c:pt>
                      <c:pt idx="86">
                        <c:v>52079</c:v>
                      </c:pt>
                      <c:pt idx="87">
                        <c:v>52519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meses'!$N$3:$CW$3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  <c:pt idx="85">
                        <c:v>25293</c:v>
                      </c:pt>
                      <c:pt idx="86">
                        <c:v>25099</c:v>
                      </c:pt>
                      <c:pt idx="87">
                        <c:v>25743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meses'!$N$4:$CW$4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  <c:pt idx="85" formatCode="General">
                        <c:v>43</c:v>
                      </c:pt>
                      <c:pt idx="86" formatCode="General">
                        <c:v>44</c:v>
                      </c:pt>
                      <c:pt idx="87" formatCode="General">
                        <c:v>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meses'!$N$5:$CW$5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  <c:pt idx="85" formatCode="General">
                        <c:v>193</c:v>
                      </c:pt>
                      <c:pt idx="86" formatCode="General">
                        <c:v>196</c:v>
                      </c:pt>
                      <c:pt idx="87" formatCode="General">
                        <c:v>208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meses'!$N$6:$CW$6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  <c:pt idx="85">
                        <c:v>3958</c:v>
                      </c:pt>
                      <c:pt idx="86">
                        <c:v>3931</c:v>
                      </c:pt>
                      <c:pt idx="87">
                        <c:v>3999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meses'!$N$7:$CW$7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  <c:pt idx="85">
                        <c:v>8421</c:v>
                      </c:pt>
                      <c:pt idx="86">
                        <c:v>8335</c:v>
                      </c:pt>
                      <c:pt idx="87">
                        <c:v>8269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meses'!$N$8:$CW$8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  <c:pt idx="85" formatCode="General">
                        <c:v>318</c:v>
                      </c:pt>
                      <c:pt idx="86" formatCode="General">
                        <c:v>330</c:v>
                      </c:pt>
                      <c:pt idx="87" formatCode="General">
                        <c:v>335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meses'!$N$9:$CW$9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  <c:pt idx="85">
                        <c:v>2503</c:v>
                      </c:pt>
                      <c:pt idx="86">
                        <c:v>2526</c:v>
                      </c:pt>
                      <c:pt idx="87">
                        <c:v>2627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meses'!$N$10:$CW$10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  <c:pt idx="85" formatCode="General">
                        <c:v>159</c:v>
                      </c:pt>
                      <c:pt idx="86" formatCode="General">
                        <c:v>160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meses'!$N$11:$CW$11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  <c:pt idx="85">
                        <c:v>1303</c:v>
                      </c:pt>
                      <c:pt idx="86">
                        <c:v>1264</c:v>
                      </c:pt>
                      <c:pt idx="87">
                        <c:v>1190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meses'!$N$12:$CW$12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  <c:pt idx="85" formatCode="General">
                        <c:v>149</c:v>
                      </c:pt>
                      <c:pt idx="86" formatCode="General">
                        <c:v>154</c:v>
                      </c:pt>
                      <c:pt idx="87" formatCode="General">
                        <c:v>155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meses'!$N$13:$CW$13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  <c:pt idx="85" formatCode="General">
                        <c:v>45</c:v>
                      </c:pt>
                      <c:pt idx="86" formatCode="General">
                        <c:v>46</c:v>
                      </c:pt>
                      <c:pt idx="87" formatCode="General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meses'!$N$14:$CW$14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  <c:pt idx="85">
                        <c:v>9318</c:v>
                      </c:pt>
                      <c:pt idx="86">
                        <c:v>9159</c:v>
                      </c:pt>
                      <c:pt idx="87">
                        <c:v>9121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meses'!$N$15:$CW$15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  <c:pt idx="85" formatCode="General">
                        <c:v>713</c:v>
                      </c:pt>
                      <c:pt idx="86" formatCode="General">
                        <c:v>691</c:v>
                      </c:pt>
                      <c:pt idx="87" formatCode="General">
                        <c:v>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meses'!$N$16:$CW$16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  <c:pt idx="85">
                        <c:v>2717</c:v>
                      </c:pt>
                      <c:pt idx="86">
                        <c:v>2518</c:v>
                      </c:pt>
                      <c:pt idx="87">
                        <c:v>2408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meses'!$N$17:$CW$17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  <c:pt idx="85" formatCode="General">
                        <c:v>662</c:v>
                      </c:pt>
                      <c:pt idx="86" formatCode="General">
                        <c:v>697</c:v>
                      </c:pt>
                      <c:pt idx="87" formatCode="General">
                        <c:v>709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meses'!$N$18:$CW$18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  <c:pt idx="85" formatCode="General">
                        <c:v>126</c:v>
                      </c:pt>
                      <c:pt idx="86" formatCode="General">
                        <c:v>142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meses'!$N$19:$CW$19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  <c:pt idx="85" formatCode="General">
                        <c:v>607</c:v>
                      </c:pt>
                      <c:pt idx="86" formatCode="General">
                        <c:v>617</c:v>
                      </c:pt>
                      <c:pt idx="87" formatCode="General">
                        <c:v>624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meses'!$N$20:$CW$20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  <c:pt idx="85">
                        <c:v>3471</c:v>
                      </c:pt>
                      <c:pt idx="86">
                        <c:v>3543</c:v>
                      </c:pt>
                      <c:pt idx="87">
                        <c:v>3503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meses'!$N$21:$CW$21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  <c:pt idx="85" formatCode="General">
                        <c:v>221</c:v>
                      </c:pt>
                      <c:pt idx="86" formatCode="General">
                        <c:v>226</c:v>
                      </c:pt>
                      <c:pt idx="87" formatCode="General">
                        <c:v>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meses'!$N$22:$CW$22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  <c:pt idx="85">
                        <c:v>19785</c:v>
                      </c:pt>
                      <c:pt idx="86">
                        <c:v>19990</c:v>
                      </c:pt>
                      <c:pt idx="87">
                        <c:v>20384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meses'!$N$23:$CW$23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  <c:pt idx="85" formatCode="General">
                        <c:v>808</c:v>
                      </c:pt>
                      <c:pt idx="86" formatCode="General">
                        <c:v>812</c:v>
                      </c:pt>
                      <c:pt idx="87" formatCode="General">
                        <c:v>874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meses'!$N$24:$CW$24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meses'!$N$25:$CW$25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  <c:pt idx="85" formatCode="General">
                        <c:v>501</c:v>
                      </c:pt>
                      <c:pt idx="86" formatCode="General">
                        <c:v>484</c:v>
                      </c:pt>
                      <c:pt idx="87" formatCode="General">
                        <c:v>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meses'!$N$26:$CW$26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  <c:pt idx="85" formatCode="General">
                        <c:v>429</c:v>
                      </c:pt>
                      <c:pt idx="86" formatCode="General">
                        <c:v>457</c:v>
                      </c:pt>
                      <c:pt idx="87" formatCode="General">
                        <c:v>467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13/4/2026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20145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37014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4,7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540774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4,7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1126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75076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88%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14866</TotalTime>
  <Words>1312</Words>
  <Application>Microsoft Office PowerPoint</Application>
  <PresentationFormat>Personalizado</PresentationFormat>
  <Paragraphs>299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Aptos</vt:lpstr>
      <vt:lpstr>Barlow Black</vt:lpstr>
      <vt:lpstr>Barlow ExtraBold</vt:lpstr>
      <vt:lpstr>Georgia</vt:lpstr>
      <vt:lpstr>Barlow</vt:lpstr>
      <vt:lpstr>Aptos Black</vt:lpstr>
      <vt:lpstr>Arial</vt:lpstr>
      <vt:lpstr>Calibri Light</vt:lpstr>
      <vt:lpstr>Barlow Light</vt:lpstr>
      <vt:lpstr>Barlow Medium</vt:lpstr>
      <vt:lpstr>Calibri</vt:lpstr>
      <vt:lpstr>Merriweather</vt:lpstr>
      <vt:lpstr>News Gothic MT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734</cp:revision>
  <cp:lastPrinted>2025-04-21T17:08:31Z</cp:lastPrinted>
  <dcterms:created xsi:type="dcterms:W3CDTF">2023-09-12T19:17:28Z</dcterms:created>
  <dcterms:modified xsi:type="dcterms:W3CDTF">2026-04-13T16:43:19Z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