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4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312" r:id="rId2"/>
    <p:sldId id="288" r:id="rId3"/>
    <p:sldId id="282" r:id="rId4"/>
    <p:sldId id="313" r:id="rId5"/>
    <p:sldId id="260" r:id="rId6"/>
    <p:sldId id="293" r:id="rId7"/>
    <p:sldId id="297" r:id="rId8"/>
    <p:sldId id="263" r:id="rId9"/>
    <p:sldId id="264" r:id="rId10"/>
    <p:sldId id="304" r:id="rId11"/>
    <p:sldId id="302" r:id="rId12"/>
    <p:sldId id="305" r:id="rId13"/>
    <p:sldId id="306" r:id="rId14"/>
    <p:sldId id="307" r:id="rId15"/>
    <p:sldId id="311" r:id="rId16"/>
  </p:sldIdLst>
  <p:sldSz cx="9144000" cy="5143500" type="screen16x9"/>
  <p:notesSz cx="6797675" cy="992822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04" userDrawn="1">
          <p15:clr>
            <a:srgbClr val="A4A3A4"/>
          </p15:clr>
        </p15:guide>
        <p15:guide id="2" pos="1859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837ACD7-1CD6-9DD1-F43C-137E484B344C}" name="Agustina Tumini" initials="AT" userId="ecf5f79c237eec5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357F"/>
    <a:srgbClr val="A12A65"/>
    <a:srgbClr val="F3901E"/>
    <a:srgbClr val="1279BF"/>
    <a:srgbClr val="2FAC66"/>
    <a:srgbClr val="7B619C"/>
    <a:srgbClr val="0D4D52"/>
    <a:srgbClr val="093F64"/>
    <a:srgbClr val="1B7D54"/>
    <a:srgbClr val="6D1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66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990" y="60"/>
      </p:cViewPr>
      <p:guideLst>
        <p:guide orient="horz" pos="804"/>
        <p:guide pos="185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5707537784721038E-2"/>
          <c:y val="0.23214765893357497"/>
          <c:w val="0.94130067131898332"/>
          <c:h val="0.65139355961956658"/>
        </c:manualLayout>
      </c:layout>
      <c:lineChart>
        <c:grouping val="standard"/>
        <c:varyColors val="0"/>
        <c:ser>
          <c:idx val="1"/>
          <c:order val="0"/>
          <c:tx>
            <c:strRef>
              <c:f>Hoja1!$B$1</c:f>
              <c:strCache>
                <c:ptCount val="1"/>
                <c:pt idx="0">
                  <c:v>Índice de Incidencia ATEP (cada 1.000 trabajadores)</c:v>
                </c:pt>
              </c:strCache>
            </c:strRef>
          </c:tx>
          <c:spPr>
            <a:ln w="22225" cap="rnd">
              <a:solidFill>
                <a:srgbClr val="2FAC66"/>
              </a:solidFill>
              <a:round/>
            </a:ln>
            <a:effectLst/>
          </c:spPr>
          <c:marker>
            <c:symbol val="circle"/>
            <c:size val="12"/>
            <c:spPr>
              <a:solidFill>
                <a:srgbClr val="2FAC66"/>
              </a:solidFill>
              <a:ln w="9525">
                <a:noFill/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00" b="1" i="0" u="none" strike="noStrike" kern="1200" baseline="0">
                    <a:solidFill>
                      <a:srgbClr val="2FAC66"/>
                    </a:solidFill>
                    <a:latin typeface="Barlow" pitchFamily="2" charset="77"/>
                    <a:ea typeface="+mn-ea"/>
                    <a:cs typeface="+mn-cs"/>
                  </a:defRPr>
                </a:pPr>
                <a:endParaRPr lang="es-A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Hoja1!$A$2:$A$24</c:f>
              <c:numCache>
                <c:formatCode>General</c:formatCode>
                <c:ptCount val="2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Hoja1!$B$2:$B$24</c:f>
              <c:numCache>
                <c:formatCode>#,##0.0</c:formatCode>
                <c:ptCount val="23"/>
                <c:pt idx="0">
                  <c:v>61</c:v>
                </c:pt>
                <c:pt idx="1">
                  <c:v>67.8</c:v>
                </c:pt>
                <c:pt idx="2">
                  <c:v>69.03</c:v>
                </c:pt>
                <c:pt idx="3">
                  <c:v>67.900000000000006</c:v>
                </c:pt>
                <c:pt idx="4">
                  <c:v>67.900000000000006</c:v>
                </c:pt>
                <c:pt idx="5">
                  <c:v>65.3</c:v>
                </c:pt>
                <c:pt idx="6">
                  <c:v>57.6</c:v>
                </c:pt>
                <c:pt idx="7">
                  <c:v>54.896859791020923</c:v>
                </c:pt>
                <c:pt idx="8">
                  <c:v>56.1</c:v>
                </c:pt>
                <c:pt idx="9">
                  <c:v>50.9</c:v>
                </c:pt>
                <c:pt idx="10">
                  <c:v>50.2</c:v>
                </c:pt>
                <c:pt idx="11">
                  <c:v>46.766049334194918</c:v>
                </c:pt>
                <c:pt idx="12">
                  <c:v>43.656534650610155</c:v>
                </c:pt>
                <c:pt idx="13">
                  <c:v>40.404374867413026</c:v>
                </c:pt>
                <c:pt idx="14">
                  <c:v>38.35606105366714</c:v>
                </c:pt>
                <c:pt idx="15">
                  <c:v>36.226788926650151</c:v>
                </c:pt>
                <c:pt idx="16">
                  <c:v>36.526409603881682</c:v>
                </c:pt>
                <c:pt idx="17">
                  <c:v>25.00900489198294</c:v>
                </c:pt>
                <c:pt idx="18">
                  <c:v>33.10226528603561</c:v>
                </c:pt>
                <c:pt idx="19">
                  <c:v>35.868931154544931</c:v>
                </c:pt>
                <c:pt idx="20">
                  <c:v>36.087078362447564</c:v>
                </c:pt>
                <c:pt idx="21">
                  <c:v>32.018940051040609</c:v>
                </c:pt>
                <c:pt idx="22">
                  <c:v>32.5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700-4405-A24B-F194BA7D67CC}"/>
            </c:ext>
          </c:extLst>
        </c:ser>
        <c:ser>
          <c:idx val="0"/>
          <c:order val="4"/>
          <c:tx>
            <c:strRef>
              <c:f>Hoja1!$E$1</c:f>
              <c:strCache>
                <c:ptCount val="1"/>
                <c:pt idx="0">
                  <c:v>Índice de judicialidad (cada 10.000 trabajadores)</c:v>
                </c:pt>
              </c:strCache>
            </c:strRef>
          </c:tx>
          <c:spPr>
            <a:ln w="22225" cap="rnd">
              <a:solidFill>
                <a:srgbClr val="A12A65"/>
              </a:solidFill>
              <a:round/>
            </a:ln>
            <a:effectLst/>
          </c:spPr>
          <c:marker>
            <c:symbol val="circle"/>
            <c:size val="12"/>
            <c:spPr>
              <a:solidFill>
                <a:srgbClr val="A12A65"/>
              </a:solidFill>
              <a:ln w="9525">
                <a:noFill/>
              </a:ln>
              <a:effectLst/>
            </c:spPr>
          </c:marker>
          <c:dLbls>
            <c:dLbl>
              <c:idx val="6"/>
              <c:layout>
                <c:manualLayout>
                  <c:x val="-3.8740784646572386E-2"/>
                  <c:y val="-4.65883018456456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EDD-064A-8C1B-A0119CC2BE3F}"/>
                </c:ext>
              </c:extLst>
            </c:dLbl>
            <c:dLbl>
              <c:idx val="8"/>
              <c:layout>
                <c:manualLayout>
                  <c:x val="-4.3072439166391932E-2"/>
                  <c:y val="-5.30142745140105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EDD-064A-8C1B-A0119CC2BE3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solidFill>
                      <a:srgbClr val="A12A65"/>
                    </a:solidFill>
                    <a:latin typeface="Barlow" pitchFamily="2" charset="77"/>
                  </a:defRPr>
                </a:pPr>
                <a:endParaRPr lang="es-A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Hoja1!$A$2:$A$24</c:f>
              <c:numCache>
                <c:formatCode>General</c:formatCode>
                <c:ptCount val="2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Hoja1!$E$2:$E$24</c:f>
              <c:numCache>
                <c:formatCode>#,##0.0</c:formatCode>
                <c:ptCount val="23"/>
                <c:pt idx="0">
                  <c:v>6.3860149946614468</c:v>
                </c:pt>
                <c:pt idx="1">
                  <c:v>7.0771479933881274</c:v>
                </c:pt>
                <c:pt idx="2">
                  <c:v>11.340251025330337</c:v>
                </c:pt>
                <c:pt idx="3">
                  <c:v>17.518562363599582</c:v>
                </c:pt>
                <c:pt idx="4">
                  <c:v>23.716357756320434</c:v>
                </c:pt>
                <c:pt idx="5">
                  <c:v>35.094271238029535</c:v>
                </c:pt>
                <c:pt idx="6">
                  <c:v>52.923428678307083</c:v>
                </c:pt>
                <c:pt idx="7">
                  <c:v>68.200742308837064</c:v>
                </c:pt>
                <c:pt idx="8">
                  <c:v>69.355298371045009</c:v>
                </c:pt>
                <c:pt idx="9">
                  <c:v>74.009590696698183</c:v>
                </c:pt>
                <c:pt idx="10">
                  <c:v>89.520703159025743</c:v>
                </c:pt>
                <c:pt idx="11">
                  <c:v>98.471078269258527</c:v>
                </c:pt>
                <c:pt idx="12">
                  <c:v>110.16899390525042</c:v>
                </c:pt>
                <c:pt idx="13">
                  <c:v>132.34681054934961</c:v>
                </c:pt>
                <c:pt idx="14">
                  <c:v>134.08934784167619</c:v>
                </c:pt>
                <c:pt idx="15">
                  <c:v>81.29155555302772</c:v>
                </c:pt>
                <c:pt idx="16">
                  <c:v>69.737632059113736</c:v>
                </c:pt>
                <c:pt idx="17">
                  <c:v>46.854243587734999</c:v>
                </c:pt>
                <c:pt idx="18">
                  <c:v>82.352404273613416</c:v>
                </c:pt>
                <c:pt idx="19">
                  <c:v>93.398266311736123</c:v>
                </c:pt>
                <c:pt idx="20">
                  <c:v>114.16297916453027</c:v>
                </c:pt>
                <c:pt idx="21">
                  <c:v>123.80668605703991</c:v>
                </c:pt>
                <c:pt idx="22">
                  <c:v>132.88770943477871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4700-4405-A24B-F194BA7D67CC}"/>
            </c:ext>
          </c:extLst>
        </c:ser>
        <c:ser>
          <c:idx val="5"/>
          <c:order val="5"/>
          <c:tx>
            <c:strRef>
              <c:f>Hoja1!$F$1</c:f>
              <c:strCache>
                <c:ptCount val="1"/>
                <c:pt idx="0">
                  <c:v>Índice de fallecidos ATEP (cada 1.000.000 de trabajadores)</c:v>
                </c:pt>
              </c:strCache>
            </c:strRef>
          </c:tx>
          <c:spPr>
            <a:ln>
              <a:solidFill>
                <a:srgbClr val="1279BF"/>
              </a:solidFill>
            </a:ln>
          </c:spPr>
          <c:marker>
            <c:symbol val="circle"/>
            <c:size val="12"/>
            <c:spPr>
              <a:solidFill>
                <a:srgbClr val="1279BF"/>
              </a:solidFill>
              <a:ln>
                <a:solidFill>
                  <a:srgbClr val="1279BF"/>
                </a:solidFill>
              </a:ln>
            </c:spPr>
          </c:marker>
          <c:dLbls>
            <c:dLbl>
              <c:idx val="8"/>
              <c:layout>
                <c:manualLayout>
                  <c:x val="-3.1547197340086E-2"/>
                  <c:y val="-4.3375315511463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C57-47E8-BC28-A1E8A2149BD3}"/>
                </c:ext>
              </c:extLst>
            </c:dLbl>
            <c:dLbl>
              <c:idx val="9"/>
              <c:layout>
                <c:manualLayout>
                  <c:x val="-2.311747252053515E-2"/>
                  <c:y val="-3.6949342843098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C57-47E8-BC28-A1E8A2149BD3}"/>
                </c:ext>
              </c:extLst>
            </c:dLbl>
            <c:dLbl>
              <c:idx val="17"/>
              <c:layout>
                <c:manualLayout>
                  <c:x val="-4.1134847538948242E-2"/>
                  <c:y val="-4.08496837140866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C57-47E8-BC28-A1E8A2149BD3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000" b="1" i="0" u="none" strike="noStrike" kern="1200" baseline="0">
                    <a:solidFill>
                      <a:srgbClr val="1279BF"/>
                    </a:solidFill>
                    <a:latin typeface="Barlow" pitchFamily="2" charset="77"/>
                    <a:ea typeface="+mn-ea"/>
                    <a:cs typeface="+mn-cs"/>
                  </a:defRPr>
                </a:pPr>
                <a:endParaRPr lang="es-A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Hoja1!$A$2:$A$24</c:f>
              <c:numCache>
                <c:formatCode>General</c:formatCode>
                <c:ptCount val="2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Hoja1!$F$2:$F$24</c:f>
              <c:numCache>
                <c:formatCode>#,##0.0</c:formatCode>
                <c:ptCount val="23"/>
                <c:pt idx="0">
                  <c:v>94.3</c:v>
                </c:pt>
                <c:pt idx="1">
                  <c:v>97.7</c:v>
                </c:pt>
                <c:pt idx="2">
                  <c:v>88.3</c:v>
                </c:pt>
                <c:pt idx="3">
                  <c:v>90.6</c:v>
                </c:pt>
                <c:pt idx="4">
                  <c:v>83.9</c:v>
                </c:pt>
                <c:pt idx="5">
                  <c:v>73.900000000000006</c:v>
                </c:pt>
                <c:pt idx="6">
                  <c:v>61.3</c:v>
                </c:pt>
                <c:pt idx="7">
                  <c:v>61.629823914430197</c:v>
                </c:pt>
                <c:pt idx="8">
                  <c:v>67.099999999999994</c:v>
                </c:pt>
                <c:pt idx="9">
                  <c:v>64.900000000000006</c:v>
                </c:pt>
                <c:pt idx="10">
                  <c:v>51.6</c:v>
                </c:pt>
                <c:pt idx="11">
                  <c:v>47.4</c:v>
                </c:pt>
                <c:pt idx="12">
                  <c:v>46.4</c:v>
                </c:pt>
                <c:pt idx="13">
                  <c:v>40.4</c:v>
                </c:pt>
                <c:pt idx="14">
                  <c:v>40.5</c:v>
                </c:pt>
                <c:pt idx="15">
                  <c:v>35.351533712660824</c:v>
                </c:pt>
                <c:pt idx="16">
                  <c:v>33.483329577157669</c:v>
                </c:pt>
                <c:pt idx="17">
                  <c:v>30.895683465806311</c:v>
                </c:pt>
                <c:pt idx="18">
                  <c:v>33.09529237852189</c:v>
                </c:pt>
                <c:pt idx="19">
                  <c:v>33.306522745924354</c:v>
                </c:pt>
                <c:pt idx="20">
                  <c:v>32.643875945909585</c:v>
                </c:pt>
                <c:pt idx="21">
                  <c:v>30.15243553965432</c:v>
                </c:pt>
                <c:pt idx="22">
                  <c:v>31.7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57-47E8-BC28-A1E8A2149B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1682944"/>
        <c:axId val="271692928"/>
        <c:extLst>
          <c:ext xmlns:c15="http://schemas.microsoft.com/office/drawing/2012/chart" uri="{02D57815-91ED-43cb-92C2-25804820EDAC}">
            <c15:filteredLineSeries>
              <c15:ser>
                <c:idx val="2"/>
                <c:order val="1"/>
                <c:tx>
                  <c:strRef>
                    <c:extLst>
                      <c:ext uri="{02D57815-91ED-43cb-92C2-25804820EDAC}">
                        <c15:formulaRef>
                          <c15:sqref>Hoja1!#REF!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Hoja1!$A$2:$A$24</c15:sqref>
                        </c15:formulaRef>
                      </c:ext>
                    </c:extLst>
                    <c:numCache>
                      <c:formatCode>General</c:formatCode>
                      <c:ptCount val="23"/>
                      <c:pt idx="0">
                        <c:v>2003</c:v>
                      </c:pt>
                      <c:pt idx="1">
                        <c:v>2004</c:v>
                      </c:pt>
                      <c:pt idx="2">
                        <c:v>2005</c:v>
                      </c:pt>
                      <c:pt idx="3">
                        <c:v>2006</c:v>
                      </c:pt>
                      <c:pt idx="4">
                        <c:v>2007</c:v>
                      </c:pt>
                      <c:pt idx="5">
                        <c:v>2008</c:v>
                      </c:pt>
                      <c:pt idx="6">
                        <c:v>2009</c:v>
                      </c:pt>
                      <c:pt idx="7">
                        <c:v>2010</c:v>
                      </c:pt>
                      <c:pt idx="8">
                        <c:v>2011</c:v>
                      </c:pt>
                      <c:pt idx="9">
                        <c:v>2012</c:v>
                      </c:pt>
                      <c:pt idx="10">
                        <c:v>2013</c:v>
                      </c:pt>
                      <c:pt idx="11">
                        <c:v>2014</c:v>
                      </c:pt>
                      <c:pt idx="12">
                        <c:v>2015</c:v>
                      </c:pt>
                      <c:pt idx="13">
                        <c:v>2016</c:v>
                      </c:pt>
                      <c:pt idx="14">
                        <c:v>2017</c:v>
                      </c:pt>
                      <c:pt idx="15">
                        <c:v>2018</c:v>
                      </c:pt>
                      <c:pt idx="16">
                        <c:v>2019</c:v>
                      </c:pt>
                      <c:pt idx="17">
                        <c:v>2020</c:v>
                      </c:pt>
                      <c:pt idx="18">
                        <c:v>2021</c:v>
                      </c:pt>
                      <c:pt idx="19">
                        <c:v>2022</c:v>
                      </c:pt>
                      <c:pt idx="20">
                        <c:v>2023</c:v>
                      </c:pt>
                      <c:pt idx="21">
                        <c:v>2024</c:v>
                      </c:pt>
                      <c:pt idx="22">
                        <c:v>2025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Hoja1!#REF!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C-4700-4405-A24B-F194BA7D67CC}"/>
                  </c:ext>
                </c:extLst>
              </c15:ser>
            </c15:filteredLineSeries>
            <c15:filteredLineSeries>
              <c15:ser>
                <c:idx val="3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Hoja1!$C$1</c15:sqref>
                        </c15:formulaRef>
                      </c:ext>
                    </c:extLst>
                    <c:strCache>
                      <c:ptCount val="1"/>
                      <c:pt idx="0">
                        <c:v>Juicios totales</c:v>
                      </c:pt>
                    </c:strCache>
                  </c:strRef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Hoja1!$A$2:$A$24</c15:sqref>
                        </c15:formulaRef>
                      </c:ext>
                    </c:extLst>
                    <c:numCache>
                      <c:formatCode>General</c:formatCode>
                      <c:ptCount val="23"/>
                      <c:pt idx="0">
                        <c:v>2003</c:v>
                      </c:pt>
                      <c:pt idx="1">
                        <c:v>2004</c:v>
                      </c:pt>
                      <c:pt idx="2">
                        <c:v>2005</c:v>
                      </c:pt>
                      <c:pt idx="3">
                        <c:v>2006</c:v>
                      </c:pt>
                      <c:pt idx="4">
                        <c:v>2007</c:v>
                      </c:pt>
                      <c:pt idx="5">
                        <c:v>2008</c:v>
                      </c:pt>
                      <c:pt idx="6">
                        <c:v>2009</c:v>
                      </c:pt>
                      <c:pt idx="7">
                        <c:v>2010</c:v>
                      </c:pt>
                      <c:pt idx="8">
                        <c:v>2011</c:v>
                      </c:pt>
                      <c:pt idx="9">
                        <c:v>2012</c:v>
                      </c:pt>
                      <c:pt idx="10">
                        <c:v>2013</c:v>
                      </c:pt>
                      <c:pt idx="11">
                        <c:v>2014</c:v>
                      </c:pt>
                      <c:pt idx="12">
                        <c:v>2015</c:v>
                      </c:pt>
                      <c:pt idx="13">
                        <c:v>2016</c:v>
                      </c:pt>
                      <c:pt idx="14">
                        <c:v>2017</c:v>
                      </c:pt>
                      <c:pt idx="15">
                        <c:v>2018</c:v>
                      </c:pt>
                      <c:pt idx="16">
                        <c:v>2019</c:v>
                      </c:pt>
                      <c:pt idx="17">
                        <c:v>2020</c:v>
                      </c:pt>
                      <c:pt idx="18">
                        <c:v>2021</c:v>
                      </c:pt>
                      <c:pt idx="19">
                        <c:v>2022</c:v>
                      </c:pt>
                      <c:pt idx="20">
                        <c:v>2023</c:v>
                      </c:pt>
                      <c:pt idx="21">
                        <c:v>2024</c:v>
                      </c:pt>
                      <c:pt idx="2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Hoja1!$C$6:$C$29</c15:sqref>
                        </c15:formulaRef>
                      </c:ext>
                    </c:extLst>
                    <c:numCache>
                      <c:formatCode>#,##0</c:formatCode>
                      <c:ptCount val="24"/>
                      <c:pt idx="0">
                        <c:v>17232</c:v>
                      </c:pt>
                      <c:pt idx="1">
                        <c:v>27170</c:v>
                      </c:pt>
                      <c:pt idx="2">
                        <c:v>41538</c:v>
                      </c:pt>
                      <c:pt idx="3">
                        <c:v>54335</c:v>
                      </c:pt>
                      <c:pt idx="4">
                        <c:v>57646</c:v>
                      </c:pt>
                      <c:pt idx="5">
                        <c:v>64093</c:v>
                      </c:pt>
                      <c:pt idx="6">
                        <c:v>78518</c:v>
                      </c:pt>
                      <c:pt idx="7">
                        <c:v>88567</c:v>
                      </c:pt>
                      <c:pt idx="8">
                        <c:v>106021</c:v>
                      </c:pt>
                      <c:pt idx="9">
                        <c:v>127503</c:v>
                      </c:pt>
                      <c:pt idx="10">
                        <c:v>130678.80427531409</c:v>
                      </c:pt>
                      <c:pt idx="11">
                        <c:v>80023.292800793075</c:v>
                      </c:pt>
                      <c:pt idx="12">
                        <c:v>67897.87138367664</c:v>
                      </c:pt>
                      <c:pt idx="13">
                        <c:v>44586.052301870484</c:v>
                      </c:pt>
                      <c:pt idx="14">
                        <c:v>79129.275287051671</c:v>
                      </c:pt>
                      <c:pt idx="15">
                        <c:v>93660.395551009977</c:v>
                      </c:pt>
                      <c:pt idx="16">
                        <c:v>117856.48261314241</c:v>
                      </c:pt>
                      <c:pt idx="17">
                        <c:v>126055</c:v>
                      </c:pt>
                      <c:pt idx="18">
                        <c:v>134141</c:v>
                      </c:pt>
                      <c:pt idx="20" formatCode="0%">
                        <c:v>43.535524568393093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4700-4405-A24B-F194BA7D67CC}"/>
                  </c:ext>
                </c:extLst>
              </c15:ser>
            </c15:filteredLineSeries>
            <c15:filteredLin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Hoja1!$D$1</c15:sqref>
                        </c15:formulaRef>
                      </c:ext>
                    </c:extLst>
                    <c:strCache>
                      <c:ptCount val="1"/>
                      <c:pt idx="0">
                        <c:v>Trabajadores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/>
                    </a:solidFill>
                    <a:ln w="9525">
                      <a:solidFill>
                        <a:schemeClr val="accent5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Hoja1!$A$2:$A$24</c15:sqref>
                        </c15:formulaRef>
                      </c:ext>
                    </c:extLst>
                    <c:numCache>
                      <c:formatCode>General</c:formatCode>
                      <c:ptCount val="23"/>
                      <c:pt idx="0">
                        <c:v>2003</c:v>
                      </c:pt>
                      <c:pt idx="1">
                        <c:v>2004</c:v>
                      </c:pt>
                      <c:pt idx="2">
                        <c:v>2005</c:v>
                      </c:pt>
                      <c:pt idx="3">
                        <c:v>2006</c:v>
                      </c:pt>
                      <c:pt idx="4">
                        <c:v>2007</c:v>
                      </c:pt>
                      <c:pt idx="5">
                        <c:v>2008</c:v>
                      </c:pt>
                      <c:pt idx="6">
                        <c:v>2009</c:v>
                      </c:pt>
                      <c:pt idx="7">
                        <c:v>2010</c:v>
                      </c:pt>
                      <c:pt idx="8">
                        <c:v>2011</c:v>
                      </c:pt>
                      <c:pt idx="9">
                        <c:v>2012</c:v>
                      </c:pt>
                      <c:pt idx="10">
                        <c:v>2013</c:v>
                      </c:pt>
                      <c:pt idx="11">
                        <c:v>2014</c:v>
                      </c:pt>
                      <c:pt idx="12">
                        <c:v>2015</c:v>
                      </c:pt>
                      <c:pt idx="13">
                        <c:v>2016</c:v>
                      </c:pt>
                      <c:pt idx="14">
                        <c:v>2017</c:v>
                      </c:pt>
                      <c:pt idx="15">
                        <c:v>2018</c:v>
                      </c:pt>
                      <c:pt idx="16">
                        <c:v>2019</c:v>
                      </c:pt>
                      <c:pt idx="17">
                        <c:v>2020</c:v>
                      </c:pt>
                      <c:pt idx="18">
                        <c:v>2021</c:v>
                      </c:pt>
                      <c:pt idx="19">
                        <c:v>2022</c:v>
                      </c:pt>
                      <c:pt idx="20">
                        <c:v>2023</c:v>
                      </c:pt>
                      <c:pt idx="21">
                        <c:v>2024</c:v>
                      </c:pt>
                      <c:pt idx="2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Hoja1!$D$6:$D$29</c15:sqref>
                        </c15:formulaRef>
                      </c:ext>
                    </c:extLst>
                    <c:numCache>
                      <c:formatCode>#,##0</c:formatCode>
                      <c:ptCount val="24"/>
                      <c:pt idx="0">
                        <c:v>7265871.166666667</c:v>
                      </c:pt>
                      <c:pt idx="1">
                        <c:v>7742004.333333333</c:v>
                      </c:pt>
                      <c:pt idx="2">
                        <c:v>7848697.833333333</c:v>
                      </c:pt>
                      <c:pt idx="3">
                        <c:v>7966922.083333333</c:v>
                      </c:pt>
                      <c:pt idx="4">
                        <c:v>8311693.75</c:v>
                      </c:pt>
                      <c:pt idx="5">
                        <c:v>8660093.833333334</c:v>
                      </c:pt>
                      <c:pt idx="6">
                        <c:v>8770932</c:v>
                      </c:pt>
                      <c:pt idx="7">
                        <c:v>8994214.5</c:v>
                      </c:pt>
                      <c:pt idx="8">
                        <c:v>9623488.083333334</c:v>
                      </c:pt>
                      <c:pt idx="9">
                        <c:v>9634006.25</c:v>
                      </c:pt>
                      <c:pt idx="10">
                        <c:v>9745651.416666666</c:v>
                      </c:pt>
                      <c:pt idx="11">
                        <c:v>9843985.916666666</c:v>
                      </c:pt>
                      <c:pt idx="12">
                        <c:v>9736188.25</c:v>
                      </c:pt>
                      <c:pt idx="13">
                        <c:v>9515904.833333334</c:v>
                      </c:pt>
                      <c:pt idx="14">
                        <c:v>9608617.5</c:v>
                      </c:pt>
                      <c:pt idx="15">
                        <c:v>10028065.75</c:v>
                      </c:pt>
                      <c:pt idx="16">
                        <c:v>10323529</c:v>
                      </c:pt>
                      <c:pt idx="17">
                        <c:v>10181598.75</c:v>
                      </c:pt>
                      <c:pt idx="18" formatCode="General">
                        <c:v>10094312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4700-4405-A24B-F194BA7D67CC}"/>
                  </c:ext>
                </c:extLst>
              </c15:ser>
            </c15:filteredLineSeries>
          </c:ext>
        </c:extLst>
      </c:lineChart>
      <c:catAx>
        <c:axId val="271682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900" b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</a:defRPr>
            </a:pPr>
            <a:endParaRPr lang="es-AR"/>
          </a:p>
        </c:txPr>
        <c:crossAx val="271692928"/>
        <c:crosses val="autoZero"/>
        <c:auto val="1"/>
        <c:lblAlgn val="ctr"/>
        <c:lblOffset val="100"/>
        <c:noMultiLvlLbl val="0"/>
      </c:catAx>
      <c:valAx>
        <c:axId val="271692928"/>
        <c:scaling>
          <c:orientation val="minMax"/>
          <c:max val="15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271682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0"/>
        <c:txPr>
          <a:bodyPr/>
          <a:lstStyle/>
          <a:p>
            <a:pPr>
              <a:defRPr sz="1050" b="0" i="0">
                <a:solidFill>
                  <a:srgbClr val="2FAC66"/>
                </a:solidFill>
                <a:latin typeface="Barlow Medium" pitchFamily="2" charset="77"/>
              </a:defRPr>
            </a:pPr>
            <a:endParaRPr lang="es-AR"/>
          </a:p>
        </c:txPr>
      </c:legendEntry>
      <c:legendEntry>
        <c:idx val="1"/>
        <c:txPr>
          <a:bodyPr/>
          <a:lstStyle/>
          <a:p>
            <a:pPr>
              <a:defRPr sz="1050" b="0" i="0">
                <a:solidFill>
                  <a:srgbClr val="A12A65"/>
                </a:solidFill>
                <a:latin typeface="Barlow Medium" pitchFamily="2" charset="77"/>
              </a:defRPr>
            </a:pPr>
            <a:endParaRPr lang="es-AR"/>
          </a:p>
        </c:txPr>
      </c:legendEntry>
      <c:legendEntry>
        <c:idx val="2"/>
        <c:txPr>
          <a:bodyPr/>
          <a:lstStyle/>
          <a:p>
            <a:pPr>
              <a:defRPr sz="1050" b="0" i="0">
                <a:solidFill>
                  <a:srgbClr val="1279BF"/>
                </a:solidFill>
                <a:latin typeface="Barlow Medium" pitchFamily="2" charset="77"/>
              </a:defRPr>
            </a:pPr>
            <a:endParaRPr lang="es-AR"/>
          </a:p>
        </c:txPr>
      </c:legendEntry>
      <c:layout>
        <c:manualLayout>
          <c:xMode val="edge"/>
          <c:yMode val="edge"/>
          <c:x val="1.8042101275945036E-2"/>
          <c:y val="5.2886638074890149E-2"/>
          <c:w val="0.64981955092907584"/>
          <c:h val="0.17325004193326651"/>
        </c:manualLayout>
      </c:layout>
      <c:overlay val="0"/>
      <c:txPr>
        <a:bodyPr/>
        <a:lstStyle/>
        <a:p>
          <a:pPr>
            <a:defRPr sz="1050" b="0" i="0">
              <a:latin typeface="Barlow Medium" pitchFamily="2" charset="77"/>
            </a:defRPr>
          </a:pPr>
          <a:endParaRPr lang="es-A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900"/>
      </a:pPr>
      <a:endParaRPr lang="es-A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06345779213631E-2"/>
          <c:y val="7.5008008918647978E-2"/>
          <c:w val="0.9699365558031432"/>
          <c:h val="0.6939477197698356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'Tabla datos'!$B$8</c:f>
              <c:strCache>
                <c:ptCount val="1"/>
                <c:pt idx="0">
                  <c:v>Argentina con índice judicial propio</c:v>
                </c:pt>
              </c:strCache>
            </c:strRef>
          </c:tx>
          <c:spPr>
            <a:solidFill>
              <a:srgbClr val="1279B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279BF"/>
              </a:solidFill>
              <a:ln>
                <a:solidFill>
                  <a:srgbClr val="0070C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C8B-4099-8F65-86441F2B2EFF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134.141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C8B-4099-8F65-86441F2B2E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Barlow" pitchFamily="2" charset="77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'Tabla datos'!$C$7:$C$7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'Tabla datos'!$C$8:$C$8</c:f>
              <c:numCache>
                <c:formatCode>_(* #,##0_);_(* \(#,##0\);_(* "-"_);_(@_)</c:formatCode>
                <c:ptCount val="1"/>
                <c:pt idx="0">
                  <c:v>130000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8B-4099-8F65-86441F2B2EFF}"/>
            </c:ext>
          </c:extLst>
        </c:ser>
        <c:ser>
          <c:idx val="2"/>
          <c:order val="1"/>
          <c:tx>
            <c:strRef>
              <c:f>'Tabla datos'!$B$9</c:f>
              <c:strCache>
                <c:ptCount val="1"/>
                <c:pt idx="0">
                  <c:v>Si Argentina tuviera índice judicial de España</c:v>
                </c:pt>
              </c:strCache>
            </c:strRef>
          </c:tx>
          <c:spPr>
            <a:solidFill>
              <a:srgbClr val="F3901E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0"/>
                  <c:y val="-1.20788977112867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C8B-4099-8F65-86441F2B2EFF}"/>
                </c:ext>
              </c:extLst>
            </c:dLbl>
            <c:dLbl>
              <c:idx val="4"/>
              <c:layout>
                <c:manualLayout>
                  <c:x val="0"/>
                  <c:y val="-1.20788977112865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C8B-4099-8F65-86441F2B2EFF}"/>
                </c:ext>
              </c:extLst>
            </c:dLbl>
            <c:dLbl>
              <c:idx val="5"/>
              <c:layout>
                <c:manualLayout>
                  <c:x val="-3.8340101048808055E-3"/>
                  <c:y val="-1.8789396439779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C8B-4099-8F65-86441F2B2EFF}"/>
                </c:ext>
              </c:extLst>
            </c:dLbl>
            <c:dLbl>
              <c:idx val="6"/>
              <c:layout>
                <c:manualLayout>
                  <c:x val="-5.7510151573212081E-3"/>
                  <c:y val="-1.7447296694080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C8B-4099-8F65-86441F2B2EFF}"/>
                </c:ext>
              </c:extLst>
            </c:dLbl>
            <c:dLbl>
              <c:idx val="7"/>
              <c:layout>
                <c:manualLayout>
                  <c:x val="0"/>
                  <c:y val="-2.3133783884319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C8B-4099-8F65-86441F2B2EFF}"/>
                </c:ext>
              </c:extLst>
            </c:dLbl>
            <c:dLbl>
              <c:idx val="8"/>
              <c:layout>
                <c:manualLayout>
                  <c:x val="0"/>
                  <c:y val="-1.56727660696894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C8B-4099-8F65-86441F2B2EFF}"/>
                </c:ext>
              </c:extLst>
            </c:dLbl>
            <c:dLbl>
              <c:idx val="9"/>
              <c:layout>
                <c:manualLayout>
                  <c:x val="0"/>
                  <c:y val="-1.4648728757283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C8B-4099-8F65-86441F2B2E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rgbClr val="F3901E"/>
                    </a:solidFill>
                    <a:latin typeface="Barlow" panose="00000500000000000000" pitchFamily="50" charset="0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'Tabla datos'!$C$7:$C$7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'Tabla datos'!$C$9:$C$9</c:f>
              <c:numCache>
                <c:formatCode>_(* #,##0_);_(* \(#,##0\);_(* "-"_);_(@_)</c:formatCode>
                <c:ptCount val="1"/>
                <c:pt idx="0">
                  <c:v>8233.8036089030029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C8B-4099-8F65-86441F2B2EFF}"/>
            </c:ext>
          </c:extLst>
        </c:ser>
        <c:ser>
          <c:idx val="3"/>
          <c:order val="2"/>
          <c:tx>
            <c:strRef>
              <c:f>'Tabla datos'!$B$10</c:f>
              <c:strCache>
                <c:ptCount val="1"/>
                <c:pt idx="0">
                  <c:v>Si Argentina tuviera índice judicial de Chile</c:v>
                </c:pt>
              </c:strCache>
            </c:strRef>
          </c:tx>
          <c:spPr>
            <a:solidFill>
              <a:srgbClr val="A12A6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A12A6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3C8B-4099-8F65-86441F2B2EFF}"/>
              </c:ext>
            </c:extLst>
          </c:dPt>
          <c:dLbls>
            <c:dLbl>
              <c:idx val="1"/>
              <c:layout>
                <c:manualLayout>
                  <c:x val="-1.5724561636178537E-17"/>
                  <c:y val="6.93590124063066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C8B-4099-8F65-86441F2B2E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rgbClr val="A12A65"/>
                    </a:solidFill>
                    <a:latin typeface="Barlow" panose="00000500000000000000" pitchFamily="50" charset="0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'Tabla datos'!$C$7:$C$7</c:f>
              <c:numCache>
                <c:formatCode>General</c:formatCode>
                <c:ptCount val="1"/>
                <c:pt idx="0">
                  <c:v>2023</c:v>
                </c:pt>
              </c:numCache>
            </c:numRef>
          </c:cat>
          <c:val>
            <c:numRef>
              <c:f>'Tabla datos'!$C$10:$C$10</c:f>
              <c:numCache>
                <c:formatCode>_(* #,##0_);_(* \(#,##0\);_(* "-"_);_(@_)</c:formatCode>
                <c:ptCount val="1"/>
                <c:pt idx="0">
                  <c:v>5663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C8B-4099-8F65-86441F2B2E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overlap val="-4"/>
        <c:axId val="192429440"/>
        <c:axId val="192459904"/>
      </c:barChart>
      <c:catAx>
        <c:axId val="1924294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2459904"/>
        <c:crosses val="autoZero"/>
        <c:auto val="1"/>
        <c:lblAlgn val="ctr"/>
        <c:lblOffset val="100"/>
        <c:noMultiLvlLbl val="0"/>
      </c:catAx>
      <c:valAx>
        <c:axId val="192459904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crossAx val="192429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70C0"/>
                </a:solidFill>
                <a:latin typeface="Barlow" pitchFamily="2" charset="77"/>
                <a:ea typeface="+mn-ea"/>
                <a:cs typeface="+mn-cs"/>
              </a:defRPr>
            </a:pPr>
            <a:endParaRPr lang="es-A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EDA33A"/>
                </a:solidFill>
                <a:latin typeface="Barlow" pitchFamily="2" charset="77"/>
                <a:ea typeface="+mn-ea"/>
                <a:cs typeface="+mn-cs"/>
              </a:defRPr>
            </a:pPr>
            <a:endParaRPr lang="es-AR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A12A65"/>
                </a:solidFill>
                <a:latin typeface="Barlow" pitchFamily="2" charset="77"/>
                <a:ea typeface="+mn-ea"/>
                <a:cs typeface="+mn-cs"/>
              </a:defRPr>
            </a:pPr>
            <a:endParaRPr lang="es-AR"/>
          </a:p>
        </c:txPr>
      </c:legendEntry>
      <c:layout>
        <c:manualLayout>
          <c:xMode val="edge"/>
          <c:yMode val="edge"/>
          <c:x val="0.10952702338432908"/>
          <c:y val="0.79009303322016444"/>
          <c:w val="0.81722035090834455"/>
          <c:h val="0.20990696677983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3200"/>
      </a:pPr>
      <a:endParaRPr lang="es-A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3084520257308813E-3"/>
          <c:y val="0"/>
          <c:w val="0.97801100488605863"/>
          <c:h val="0.705572533549993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Valor</c:v>
                </c:pt>
              </c:strCache>
            </c:strRef>
          </c:tx>
          <c:spPr>
            <a:gradFill>
              <a:gsLst>
                <a:gs pos="100000">
                  <a:srgbClr val="278DD8"/>
                </a:gs>
                <a:gs pos="0">
                  <a:srgbClr val="26BBE3"/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2FAC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CF-4379-AD7D-A2B020C9B5A7}"/>
              </c:ext>
            </c:extLst>
          </c:dPt>
          <c:dPt>
            <c:idx val="1"/>
            <c:invertIfNegative val="0"/>
            <c:bubble3D val="0"/>
            <c:spPr>
              <a:solidFill>
                <a:srgbClr val="1279B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6CF-4379-AD7D-A2B020C9B5A7}"/>
              </c:ext>
            </c:extLst>
          </c:dPt>
          <c:dPt>
            <c:idx val="2"/>
            <c:invertIfNegative val="0"/>
            <c:bubble3D val="0"/>
            <c:spPr>
              <a:solidFill>
                <a:srgbClr val="7B619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6CF-4379-AD7D-A2B020C9B5A7}"/>
              </c:ext>
            </c:extLst>
          </c:dPt>
          <c:dPt>
            <c:idx val="3"/>
            <c:invertIfNegative val="0"/>
            <c:bubble3D val="0"/>
            <c:spPr>
              <a:solidFill>
                <a:srgbClr val="F390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6CF-4379-AD7D-A2B020C9B5A7}"/>
              </c:ext>
            </c:extLst>
          </c:dPt>
          <c:dLbls>
            <c:dLbl>
              <c:idx val="0"/>
              <c:layout>
                <c:manualLayout>
                  <c:x val="0"/>
                  <c:y val="0.1945887811290190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baseline="0">
                      <a:solidFill>
                        <a:schemeClr val="bg1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CF-4379-AD7D-A2B020C9B5A7}"/>
                </c:ext>
              </c:extLst>
            </c:dLbl>
            <c:dLbl>
              <c:idx val="1"/>
              <c:layout>
                <c:manualLayout>
                  <c:x val="0"/>
                  <c:y val="0.2278694463781366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baseline="0">
                      <a:solidFill>
                        <a:schemeClr val="bg1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6CF-4379-AD7D-A2B020C9B5A7}"/>
                </c:ext>
              </c:extLst>
            </c:dLbl>
            <c:dLbl>
              <c:idx val="2"/>
              <c:layout>
                <c:manualLayout>
                  <c:x val="0"/>
                  <c:y val="0.2331277823828103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baseline="0">
                      <a:solidFill>
                        <a:schemeClr val="bg1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6CF-4379-AD7D-A2B020C9B5A7}"/>
                </c:ext>
              </c:extLst>
            </c:dLbl>
            <c:dLbl>
              <c:idx val="3"/>
              <c:layout>
                <c:manualLayout>
                  <c:x val="0"/>
                  <c:y val="0.1433506385610042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baseline="0">
                      <a:solidFill>
                        <a:schemeClr val="bg1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6CF-4379-AD7D-A2B020C9B5A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baseline="0">
                      <a:solidFill>
                        <a:srgbClr val="C0504D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86CF-4379-AD7D-A2B020C9B5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baseline="0">
                    <a:solidFill>
                      <a:srgbClr val="353E57"/>
                    </a:solidFill>
                    <a:latin typeface="Barlow" pitchFamily="2" charset="77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Alícuota técnica sin juicios</c:v>
                </c:pt>
                <c:pt idx="1">
                  <c:v>Alícuota comercial</c:v>
                </c:pt>
                <c:pt idx="2">
                  <c:v>Alícuota técnica con juicios actuales</c:v>
                </c:pt>
                <c:pt idx="3">
                  <c:v>Alícuota técnica con juicios actuales y desproporción de tasas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2.1870070000909587</c:v>
                </c:pt>
                <c:pt idx="1">
                  <c:v>3.04</c:v>
                </c:pt>
                <c:pt idx="2" formatCode="General">
                  <c:v>4.01</c:v>
                </c:pt>
                <c:pt idx="3" formatCode="General">
                  <c:v>5.15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6CF-4379-AD7D-A2B020C9B5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"/>
        <c:overlap val="-35"/>
        <c:axId val="229236736"/>
        <c:axId val="229238272"/>
      </c:barChart>
      <c:catAx>
        <c:axId val="22923673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29238272"/>
        <c:crosses val="autoZero"/>
        <c:auto val="1"/>
        <c:lblAlgn val="ctr"/>
        <c:lblOffset val="100"/>
        <c:noMultiLvlLbl val="0"/>
      </c:catAx>
      <c:valAx>
        <c:axId val="229238272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229236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Barlow" pitchFamily="2" charset="77"/>
                <a:ea typeface="+mn-ea"/>
                <a:cs typeface="+mn-cs"/>
              </a:defRPr>
            </a:pPr>
            <a:r>
              <a:rPr lang="es-ES" sz="1400" b="1" dirty="0">
                <a:solidFill>
                  <a:srgbClr val="0D4D52"/>
                </a:solidFill>
                <a:latin typeface="Barlow" pitchFamily="2" charset="77"/>
              </a:rPr>
              <a:t>INDUSTRIA - INDICADOR JUICIOS / CÁPITAS</a:t>
            </a:r>
          </a:p>
          <a:p>
            <a:pPr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Barlow" pitchFamily="2" charset="77"/>
              </a:defRPr>
            </a:pPr>
            <a:r>
              <a:rPr lang="es-ES" sz="1400" b="0" dirty="0">
                <a:solidFill>
                  <a:schemeClr val="bg1">
                    <a:lumMod val="50000"/>
                  </a:schemeClr>
                </a:solidFill>
                <a:latin typeface="Barlow" pitchFamily="2" charset="77"/>
              </a:rPr>
              <a:t>(por cada 10 mil trabajadores cubiertos)</a:t>
            </a:r>
          </a:p>
        </c:rich>
      </c:tx>
      <c:layout>
        <c:manualLayout>
          <c:xMode val="edge"/>
          <c:yMode val="edge"/>
          <c:x val="0.16227908995748141"/>
          <c:y val="9.70002404363286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75000"/>
                  <a:lumOff val="25000"/>
                </a:schemeClr>
              </a:solidFill>
              <a:latin typeface="Barlow" pitchFamily="2" charset="77"/>
              <a:ea typeface="+mn-ea"/>
              <a:cs typeface="+mn-cs"/>
            </a:defRPr>
          </a:pPr>
          <a:endParaRPr lang="es-AR"/>
        </a:p>
      </c:txPr>
    </c:title>
    <c:autoTitleDeleted val="0"/>
    <c:plotArea>
      <c:layout>
        <c:manualLayout>
          <c:layoutTarget val="inner"/>
          <c:xMode val="edge"/>
          <c:yMode val="edge"/>
          <c:x val="7.7360523185286594E-3"/>
          <c:y val="4.8879117807527017E-2"/>
          <c:w val="0.98452789536294272"/>
          <c:h val="0.838140633692850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Total!$B$94</c:f>
              <c:strCache>
                <c:ptCount val="1"/>
                <c:pt idx="0">
                  <c:v>Manufacturas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innerShdw blurRad="419100">
                <a:prstClr val="black">
                  <a:alpha val="0"/>
                </a:prstClr>
              </a:inn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A12A65"/>
              </a:solidFill>
              <a:ln>
                <a:noFill/>
              </a:ln>
              <a:effectLst>
                <a:innerShdw blurRad="419100">
                  <a:prstClr val="black">
                    <a:alpha val="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EA36-4473-89B4-CC07217B5B7B}"/>
              </c:ext>
            </c:extLst>
          </c:dPt>
          <c:dPt>
            <c:idx val="1"/>
            <c:invertIfNegative val="0"/>
            <c:bubble3D val="0"/>
            <c:spPr>
              <a:solidFill>
                <a:srgbClr val="1279BF"/>
              </a:solidFill>
              <a:ln>
                <a:noFill/>
              </a:ln>
              <a:effectLst>
                <a:innerShdw blurRad="419100">
                  <a:prstClr val="black">
                    <a:alpha val="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EA36-4473-89B4-CC07217B5B7B}"/>
              </c:ext>
            </c:extLst>
          </c:dPt>
          <c:dPt>
            <c:idx val="2"/>
            <c:invertIfNegative val="0"/>
            <c:bubble3D val="0"/>
            <c:spPr>
              <a:solidFill>
                <a:srgbClr val="2FAC66"/>
              </a:solidFill>
              <a:ln>
                <a:noFill/>
              </a:ln>
              <a:effectLst>
                <a:innerShdw blurRad="419100">
                  <a:prstClr val="black">
                    <a:alpha val="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5-EA36-4473-89B4-CC07217B5B7B}"/>
              </c:ext>
            </c:extLst>
          </c:dPt>
          <c:dPt>
            <c:idx val="3"/>
            <c:invertIfNegative val="0"/>
            <c:bubble3D val="0"/>
            <c:spPr>
              <a:solidFill>
                <a:srgbClr val="F3901E"/>
              </a:solidFill>
              <a:ln>
                <a:noFill/>
              </a:ln>
              <a:effectLst>
                <a:innerShdw blurRad="419100">
                  <a:prstClr val="black">
                    <a:alpha val="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7-EA36-4473-89B4-CC07217B5B7B}"/>
              </c:ext>
            </c:extLst>
          </c:dPt>
          <c:dPt>
            <c:idx val="4"/>
            <c:invertIfNegative val="0"/>
            <c:bubble3D val="0"/>
            <c:spPr>
              <a:solidFill>
                <a:srgbClr val="53357F"/>
              </a:solidFill>
              <a:ln>
                <a:noFill/>
              </a:ln>
              <a:effectLst>
                <a:innerShdw blurRad="419100">
                  <a:prstClr val="black">
                    <a:alpha val="0"/>
                  </a:prst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9-EA36-4473-89B4-CC07217B5B7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A12A65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EA36-4473-89B4-CC07217B5B7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1279BF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EA36-4473-89B4-CC07217B5B7B}"/>
                </c:ext>
              </c:extLst>
            </c:dLbl>
            <c:dLbl>
              <c:idx val="2"/>
              <c:layout>
                <c:manualLayout>
                  <c:x val="-9.3973489343452567E-17"/>
                  <c:y val="-4.74832988784623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2FAC66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A36-4473-89B4-CC07217B5B7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F3901E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EA36-4473-89B4-CC07217B5B7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53357F"/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EA36-4473-89B4-CC07217B5B7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6">
                          <a:lumMod val="75000"/>
                        </a:schemeClr>
                      </a:solidFill>
                      <a:latin typeface="Barlow" pitchFamily="2" charset="77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EA36-4473-89B4-CC07217B5B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rlow" pitchFamily="2" charset="77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Total!$A$95:$A$99</c:f>
              <c:strCache>
                <c:ptCount val="5"/>
                <c:pt idx="0">
                  <c:v>Santa Fe</c:v>
                </c:pt>
                <c:pt idx="1">
                  <c:v>PBA</c:v>
                </c:pt>
                <c:pt idx="2">
                  <c:v>Córdoba</c:v>
                </c:pt>
                <c:pt idx="3">
                  <c:v>Mendoza</c:v>
                </c:pt>
                <c:pt idx="4">
                  <c:v>CABA</c:v>
                </c:pt>
              </c:strCache>
            </c:strRef>
          </c:cat>
          <c:val>
            <c:numRef>
              <c:f>Total!$B$95:$B$99</c:f>
              <c:numCache>
                <c:formatCode>_-* #,##0.0_-;\-* #,##0.0_-;_-* "-"??_-;_-@_-</c:formatCode>
                <c:ptCount val="5"/>
                <c:pt idx="0">
                  <c:v>419.4</c:v>
                </c:pt>
                <c:pt idx="1">
                  <c:v>270.2</c:v>
                </c:pt>
                <c:pt idx="2">
                  <c:v>223.2</c:v>
                </c:pt>
                <c:pt idx="3">
                  <c:v>192.7</c:v>
                </c:pt>
                <c:pt idx="4">
                  <c:v>184.4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A36-4473-89B4-CC07217B5B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"/>
        <c:overlap val="-5"/>
        <c:axId val="195162112"/>
        <c:axId val="195163648"/>
      </c:barChart>
      <c:lineChart>
        <c:grouping val="standard"/>
        <c:varyColors val="0"/>
        <c:ser>
          <c:idx val="1"/>
          <c:order val="1"/>
          <c:tx>
            <c:strRef>
              <c:f>Total!$C$94</c:f>
              <c:strCache>
                <c:ptCount val="1"/>
              </c:strCache>
            </c:strRef>
          </c:tx>
          <c:spPr>
            <a:ln w="50800" cap="rnd" cmpd="sng">
              <a:solidFill>
                <a:srgbClr val="0D4D5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A36-4473-89B4-CC07217B5B7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A36-4473-89B4-CC07217B5B7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A36-4473-89B4-CC07217B5B7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A36-4473-89B4-CC07217B5B7B}"/>
                </c:ext>
              </c:extLst>
            </c:dLbl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A36-4473-89B4-CC07217B5B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0D4D52"/>
                    </a:solidFill>
                    <a:latin typeface="Barlow" pitchFamily="2" charset="77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Total!$A$95:$A$99</c:f>
              <c:strCache>
                <c:ptCount val="5"/>
                <c:pt idx="0">
                  <c:v>Santa Fe</c:v>
                </c:pt>
                <c:pt idx="1">
                  <c:v>PBA</c:v>
                </c:pt>
                <c:pt idx="2">
                  <c:v>Córdoba</c:v>
                </c:pt>
                <c:pt idx="3">
                  <c:v>Mendoza</c:v>
                </c:pt>
                <c:pt idx="4">
                  <c:v>CABA</c:v>
                </c:pt>
              </c:strCache>
            </c:strRef>
          </c:cat>
          <c:val>
            <c:numRef>
              <c:f>Total!$C$95:$C$99</c:f>
              <c:numCache>
                <c:formatCode>General</c:formatCode>
                <c:ptCount val="5"/>
                <c:pt idx="0">
                  <c:v>259.8</c:v>
                </c:pt>
                <c:pt idx="1">
                  <c:v>259.8</c:v>
                </c:pt>
                <c:pt idx="2">
                  <c:v>259.8</c:v>
                </c:pt>
                <c:pt idx="3">
                  <c:v>259.8</c:v>
                </c:pt>
                <c:pt idx="4">
                  <c:v>259.8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EA36-4473-89B4-CC07217B5B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5162112"/>
        <c:axId val="195163648"/>
      </c:lineChart>
      <c:catAx>
        <c:axId val="195162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+mn-ea"/>
                <a:cs typeface="+mn-cs"/>
              </a:defRPr>
            </a:pPr>
            <a:endParaRPr lang="es-AR"/>
          </a:p>
        </c:txPr>
        <c:crossAx val="195163648"/>
        <c:crosses val="autoZero"/>
        <c:auto val="1"/>
        <c:lblAlgn val="ctr"/>
        <c:lblOffset val="100"/>
        <c:noMultiLvlLbl val="0"/>
      </c:catAx>
      <c:valAx>
        <c:axId val="195163648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crossAx val="195162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800"/>
      </a:pPr>
      <a:endParaRPr lang="es-A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3222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7E4EE8-6F56-75A4-3456-433DD4AA8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5F27D6-088D-84E3-E31F-08F0D98E04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A0B3E5-3B74-780B-F80C-D1EC40D7C9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530498-6BDD-452A-1FEE-CDB391493F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96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6D852-2A99-D5DA-3660-250589B8E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B40667-DCE7-638F-4875-1DB8D078BE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DF8D0D-E978-931A-3A9F-E105104D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918832-5741-C277-05AF-E94442FFA8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108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74161-5608-E58D-EE34-7C4E307BF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07659D-59A6-1C85-AD4F-3B367A2046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48CDDF-B328-1CA8-ADCA-3BB82B1EAD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4AA5FD-B01C-0D47-1DC2-93796F26BE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9950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9EECF-6808-18B5-68B7-9C9CA8FB6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8FF9CB-BD87-A61C-72BF-D8B280E9A7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420E20-8021-D312-4DD2-EC41103778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20BAF8-83E8-83C5-8241-A1819A8F54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6457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4C598-2EEB-996E-BEFE-5DB976857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894A59-D6DA-67C5-953E-9D7B8CCFFA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26EC48-99C2-6D6E-F928-3B7F5BAC94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326701-CD15-A78E-56C6-1A8787F83D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1566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C81E6-A3A4-9D25-2D52-28CDBBA9E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F5DD65-705E-F14B-E2B0-A82447B917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A3991A-6541-551F-9909-3C56A57129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EEE35-91C4-1DA3-CED9-354674C453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1494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8625E-FA49-46FF-56AE-556EA305EB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5A7657-2EB4-CEBA-0327-545A177B5F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974C4B-D67B-58DC-9352-9F656548E3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95947E-3206-1139-747C-1F9A2865A8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595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22DBCB-6539-27FE-2B3B-8D2D3842D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D43B3F-689A-6D5A-7037-52EAE726E3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7218AE-7826-FF34-80DF-E1EB14C4F1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270297-0106-FFDD-F073-72C24EA2D3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54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D71C0-5476-1985-2E7D-2B80F9194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BA9C15-9896-F652-2532-916B197C1F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D4524D-86E7-76F6-B61C-D3482FB8DE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047F1-E423-4549-F260-477647D2D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529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B8D46-BEAF-BBFE-D6CF-28CCCBCD2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947FBB-A7D2-3453-3683-05FBB9A1C9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81533D-74CF-31C3-738A-D4EF767B60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125301" tIns="62651" rIns="125301" bIns="62651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3B7B1F-765E-096B-C598-0CBB12910E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125301" tIns="62651" rIns="125301" bIns="62651"/>
          <a:lstStyle/>
          <a:p>
            <a:pPr defTabSz="1070397">
              <a:defRPr/>
            </a:pPr>
            <a:fld id="{F7021451-1387-4CA6-816F-3879F97B5CBC}" type="slidenum">
              <a:rPr lang="en-US" sz="2100">
                <a:solidFill>
                  <a:prstClr val="black"/>
                </a:solidFill>
                <a:latin typeface="Calibri" panose="020F0502020204030204"/>
              </a:rPr>
              <a:pPr defTabSz="1070397">
                <a:defRPr/>
              </a:pPr>
              <a:t>4</a:t>
            </a:fld>
            <a:endParaRPr lang="en-US" sz="21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012625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00FF6-7F3C-543C-B629-AAAEDDE1C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60071D-4CF8-B129-6D11-0CFF95D914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66084C-137B-38A2-1348-09B9DAC66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850744-AD97-3189-0D34-4E31E45876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17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4983F-9157-08F7-1C3C-DFFA1730A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521BBA-B2F2-3E91-8949-5174A1B990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0011A8-4A97-D086-0F3E-CFF26C7B11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3668E4-A636-BD08-E56B-AE75AA8E1E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807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2533BF-A73E-BDE2-DCC9-365D9F0D0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5696EF42-D34F-EE51-4745-6F994626DDB0}"/>
              </a:ext>
            </a:extLst>
          </p:cNvPr>
          <p:cNvSpPr/>
          <p:nvPr/>
        </p:nvSpPr>
        <p:spPr>
          <a:xfrm>
            <a:off x="0" y="0"/>
            <a:ext cx="9144001" cy="5143500"/>
          </a:xfrm>
          <a:prstGeom prst="rect">
            <a:avLst/>
          </a:prstGeom>
          <a:solidFill>
            <a:srgbClr val="F5F2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156B8F87-5039-65F6-7158-B1DD1E026F4C}"/>
              </a:ext>
            </a:extLst>
          </p:cNvPr>
          <p:cNvSpPr/>
          <p:nvPr/>
        </p:nvSpPr>
        <p:spPr>
          <a:xfrm>
            <a:off x="306539" y="728356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5000"/>
              </a:lnSpc>
            </a:pPr>
            <a:r>
              <a:rPr lang="en-US" sz="70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 </a:t>
            </a:r>
            <a:r>
              <a:rPr lang="en-US" sz="70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justicia</a:t>
            </a:r>
            <a:r>
              <a:rPr lang="en-US" sz="70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ante </a:t>
            </a:r>
          </a:p>
          <a:p>
            <a:pPr>
              <a:lnSpc>
                <a:spcPct val="95000"/>
              </a:lnSpc>
            </a:pPr>
            <a:r>
              <a:rPr lang="en-US" sz="70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otra</a:t>
            </a:r>
            <a:r>
              <a:rPr lang="en-US" sz="70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7000" b="1" dirty="0" err="1">
                <a:solidFill>
                  <a:srgbClr val="7B619C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endParaRPr lang="en-US" sz="7000" b="1" dirty="0">
              <a:solidFill>
                <a:srgbClr val="7B619C"/>
              </a:solidFill>
              <a:latin typeface="Barlow" pitchFamily="2" charset="77"/>
            </a:endParaRPr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92F88354-B439-8CD4-350C-94421D3907DB}"/>
              </a:ext>
            </a:extLst>
          </p:cNvPr>
          <p:cNvSpPr/>
          <p:nvPr/>
        </p:nvSpPr>
        <p:spPr>
          <a:xfrm>
            <a:off x="0" y="4421634"/>
            <a:ext cx="9144000" cy="72186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7EC3FEFC-3C23-AE8F-032B-4406473A88C4}"/>
              </a:ext>
            </a:extLst>
          </p:cNvPr>
          <p:cNvSpPr/>
          <p:nvPr/>
        </p:nvSpPr>
        <p:spPr>
          <a:xfrm>
            <a:off x="306539" y="266346"/>
            <a:ext cx="4342651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300" dirty="0">
                <a:solidFill>
                  <a:srgbClr val="7B619C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. JUNIO 2026</a:t>
            </a:r>
            <a:endParaRPr lang="en-US" sz="2400" b="1" spc="300" dirty="0">
              <a:solidFill>
                <a:srgbClr val="7B619C"/>
              </a:solidFill>
              <a:latin typeface="Barlow" pitchFamily="2" charset="77"/>
            </a:endParaRPr>
          </a:p>
        </p:txBody>
      </p:sp>
      <p:sp>
        <p:nvSpPr>
          <p:cNvPr id="6" name="Text 13">
            <a:extLst>
              <a:ext uri="{FF2B5EF4-FFF2-40B4-BE49-F238E27FC236}">
                <a16:creationId xmlns:a16="http://schemas.microsoft.com/office/drawing/2014/main" id="{97E27265-53C9-E35E-8AE6-B5FF53FCB558}"/>
              </a:ext>
            </a:extLst>
          </p:cNvPr>
          <p:cNvSpPr/>
          <p:nvPr/>
        </p:nvSpPr>
        <p:spPr>
          <a:xfrm>
            <a:off x="306539" y="4595565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</a:t>
            </a:r>
            <a:endParaRPr lang="en-US" sz="3200" dirty="0">
              <a:solidFill>
                <a:schemeClr val="bg1"/>
              </a:solidFill>
              <a:latin typeface="Barlow" pitchFamily="2" charset="77"/>
            </a:endParaRPr>
          </a:p>
        </p:txBody>
      </p:sp>
      <p:sp>
        <p:nvSpPr>
          <p:cNvPr id="11" name="Text 14">
            <a:extLst>
              <a:ext uri="{FF2B5EF4-FFF2-40B4-BE49-F238E27FC236}">
                <a16:creationId xmlns:a16="http://schemas.microsoft.com/office/drawing/2014/main" id="{10C3D550-1CDC-DB9B-5052-57339327B805}"/>
              </a:ext>
            </a:extLst>
          </p:cNvPr>
          <p:cNvSpPr/>
          <p:nvPr/>
        </p:nvSpPr>
        <p:spPr>
          <a:xfrm>
            <a:off x="1522261" y="4713811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Unión de Aseguradoras de Riesgos del Trabajo · Junio 2026</a:t>
            </a:r>
            <a:endParaRPr lang="en-US" sz="1400" dirty="0">
              <a:solidFill>
                <a:schemeClr val="bg1"/>
              </a:solidFill>
              <a:latin typeface="Barlow" pitchFamily="2" charset="77"/>
            </a:endParaRPr>
          </a:p>
        </p:txBody>
      </p:sp>
      <p:sp>
        <p:nvSpPr>
          <p:cNvPr id="13" name="Text 6">
            <a:extLst>
              <a:ext uri="{FF2B5EF4-FFF2-40B4-BE49-F238E27FC236}">
                <a16:creationId xmlns:a16="http://schemas.microsoft.com/office/drawing/2014/main" id="{5D25BEEF-A9F7-989F-98B1-96987A337651}"/>
              </a:ext>
            </a:extLst>
          </p:cNvPr>
          <p:cNvSpPr/>
          <p:nvPr/>
        </p:nvSpPr>
        <p:spPr>
          <a:xfrm>
            <a:off x="306539" y="3215093"/>
            <a:ext cx="6298931" cy="9738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2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¿</a:t>
            </a:r>
            <a:r>
              <a:rPr lang="en-US" sz="22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Qué</a:t>
            </a:r>
            <a:r>
              <a:rPr lang="en-US" sz="22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dicen</a:t>
            </a:r>
            <a:r>
              <a:rPr lang="en-US" sz="22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22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datos</a:t>
            </a:r>
            <a:r>
              <a:rPr lang="en-US" sz="22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? ¿</a:t>
            </a:r>
            <a:r>
              <a:rPr lang="en-US" sz="22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Qué</a:t>
            </a:r>
            <a:r>
              <a:rPr lang="en-US" sz="22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novedades</a:t>
            </a:r>
            <a:r>
              <a:rPr lang="en-US" sz="22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trajo</a:t>
            </a:r>
            <a:r>
              <a:rPr lang="en-US" sz="22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2026?</a:t>
            </a:r>
            <a:endParaRPr lang="en-US" sz="2200" b="1" dirty="0">
              <a:solidFill>
                <a:srgbClr val="0D4D52"/>
              </a:solidFill>
              <a:latin typeface="Barlow" pitchFamily="2" charset="77"/>
            </a:endParaRPr>
          </a:p>
        </p:txBody>
      </p:sp>
      <p:sp>
        <p:nvSpPr>
          <p:cNvPr id="16" name="Shape 9">
            <a:extLst>
              <a:ext uri="{FF2B5EF4-FFF2-40B4-BE49-F238E27FC236}">
                <a16:creationId xmlns:a16="http://schemas.microsoft.com/office/drawing/2014/main" id="{65D235EC-29E9-E492-3494-3813AE130435}"/>
              </a:ext>
            </a:extLst>
          </p:cNvPr>
          <p:cNvSpPr/>
          <p:nvPr/>
        </p:nvSpPr>
        <p:spPr>
          <a:xfrm rot="5400000">
            <a:off x="618950" y="2687806"/>
            <a:ext cx="65057" cy="641656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</p:spTree>
    <p:extLst>
      <p:ext uri="{BB962C8B-B14F-4D97-AF65-F5344CB8AC3E}">
        <p14:creationId xmlns:p14="http://schemas.microsoft.com/office/powerpoint/2010/main" val="3946465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C97EA3-70C3-16FD-694D-BD46DF179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FC5E41A3-2925-2D11-7F22-0D82FE9D460B}"/>
              </a:ext>
            </a:extLst>
          </p:cNvPr>
          <p:cNvSpPr/>
          <p:nvPr/>
        </p:nvSpPr>
        <p:spPr>
          <a:xfrm>
            <a:off x="-1" y="0"/>
            <a:ext cx="9144001" cy="5143500"/>
          </a:xfrm>
          <a:prstGeom prst="rect">
            <a:avLst/>
          </a:prstGeom>
          <a:solidFill>
            <a:srgbClr val="F5F2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7613086C-B19D-9892-26E4-D55DC066F940}"/>
              </a:ext>
            </a:extLst>
          </p:cNvPr>
          <p:cNvSpPr/>
          <p:nvPr/>
        </p:nvSpPr>
        <p:spPr>
          <a:xfrm>
            <a:off x="306539" y="1004305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7000" b="1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Luces </a:t>
            </a:r>
            <a:r>
              <a:rPr lang="en-US" sz="7000" b="1" dirty="0" err="1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7000" b="1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7000" b="1" dirty="0" err="1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7000" b="1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7000" b="1" dirty="0" err="1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horizonte</a:t>
            </a:r>
            <a:endParaRPr lang="en-US" sz="7000" b="1" dirty="0">
              <a:solidFill>
                <a:srgbClr val="093F64"/>
              </a:solidFill>
              <a:latin typeface="Barlow" pitchFamily="2" charset="77"/>
            </a:endParaRPr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0F261575-5702-1FF0-8279-B39CD19F63F1}"/>
              </a:ext>
            </a:extLst>
          </p:cNvPr>
          <p:cNvSpPr/>
          <p:nvPr/>
        </p:nvSpPr>
        <p:spPr>
          <a:xfrm>
            <a:off x="360543" y="3125683"/>
            <a:ext cx="795957" cy="146365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A117E424-C026-F7EF-5044-AF4820183EF0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121E1E39-7B57-1B4A-F0A8-F8DE5A6264DE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otra oportunidad · Junio 2026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157C5354-3148-6F81-EEEF-A65ACA4C2AE0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10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2" name="Shape 5">
            <a:extLst>
              <a:ext uri="{FF2B5EF4-FFF2-40B4-BE49-F238E27FC236}">
                <a16:creationId xmlns:a16="http://schemas.microsoft.com/office/drawing/2014/main" id="{39645385-3C38-45BE-F880-BA86AC8AF806}"/>
              </a:ext>
            </a:extLst>
          </p:cNvPr>
          <p:cNvSpPr/>
          <p:nvPr/>
        </p:nvSpPr>
        <p:spPr>
          <a:xfrm>
            <a:off x="0" y="-14228"/>
            <a:ext cx="9144000" cy="575006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C22AA784-23AD-BC43-20CB-BD10BF1205EB}"/>
              </a:ext>
            </a:extLst>
          </p:cNvPr>
          <p:cNvSpPr/>
          <p:nvPr/>
        </p:nvSpPr>
        <p:spPr>
          <a:xfrm>
            <a:off x="306539" y="90395"/>
            <a:ext cx="131084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300" dirty="0">
                <a:solidFill>
                  <a:schemeClr val="bg1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EJE 2</a:t>
            </a:r>
            <a:endParaRPr lang="en-US" sz="2400" b="1" spc="300" dirty="0">
              <a:solidFill>
                <a:schemeClr val="bg1"/>
              </a:solidFill>
              <a:latin typeface="Barlow" pitchFamily="2" charset="77"/>
            </a:endParaRPr>
          </a:p>
        </p:txBody>
      </p:sp>
      <p:sp>
        <p:nvSpPr>
          <p:cNvPr id="2" name="Text 5">
            <a:extLst>
              <a:ext uri="{FF2B5EF4-FFF2-40B4-BE49-F238E27FC236}">
                <a16:creationId xmlns:a16="http://schemas.microsoft.com/office/drawing/2014/main" id="{12A40DFB-A81D-4095-C968-930A21DF53D5}"/>
              </a:ext>
            </a:extLst>
          </p:cNvPr>
          <p:cNvSpPr/>
          <p:nvPr/>
        </p:nvSpPr>
        <p:spPr>
          <a:xfrm>
            <a:off x="306539" y="3400801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93F64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Cinco novedades de 2026 que abren la puerta a una solución estructural</a:t>
            </a:r>
            <a:endParaRPr lang="en-US" sz="2000" b="1" dirty="0">
              <a:solidFill>
                <a:srgbClr val="093F64"/>
              </a:solidFill>
              <a:latin typeface="Barlow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91177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1BFFC9-D9F5-B305-2EC3-29FDF255F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>
            <a:extLst>
              <a:ext uri="{FF2B5EF4-FFF2-40B4-BE49-F238E27FC236}">
                <a16:creationId xmlns:a16="http://schemas.microsoft.com/office/drawing/2014/main" id="{E8E88DCD-8878-6E95-2CF7-18B5D5F74045}"/>
              </a:ext>
            </a:extLst>
          </p:cNvPr>
          <p:cNvSpPr/>
          <p:nvPr/>
        </p:nvSpPr>
        <p:spPr>
          <a:xfrm>
            <a:off x="241161" y="1185268"/>
            <a:ext cx="3353134" cy="3354236"/>
          </a:xfrm>
          <a:prstGeom prst="rect">
            <a:avLst/>
          </a:prstGeom>
          <a:noFill/>
          <a:ln w="12700">
            <a:solidFill>
              <a:srgbClr val="0D4D52"/>
            </a:solidFill>
            <a:prstDash val="solid"/>
          </a:ln>
        </p:spPr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CB5FBB45-791E-B0C7-ED52-499142F41BA9}"/>
              </a:ext>
            </a:extLst>
          </p:cNvPr>
          <p:cNvSpPr/>
          <p:nvPr/>
        </p:nvSpPr>
        <p:spPr>
          <a:xfrm>
            <a:off x="593298" y="3978863"/>
            <a:ext cx="3571185" cy="524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Una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estructural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16" name="Shape 13">
            <a:extLst>
              <a:ext uri="{FF2B5EF4-FFF2-40B4-BE49-F238E27FC236}">
                <a16:creationId xmlns:a16="http://schemas.microsoft.com/office/drawing/2014/main" id="{78AE93D9-6C8B-48D3-E98A-E723258211E1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</p:sp>
      <p:sp>
        <p:nvSpPr>
          <p:cNvPr id="11" name="Text 15">
            <a:extLst>
              <a:ext uri="{FF2B5EF4-FFF2-40B4-BE49-F238E27FC236}">
                <a16:creationId xmlns:a16="http://schemas.microsoft.com/office/drawing/2014/main" id="{810EF9F4-6051-DBB3-F29B-A00844CCC15C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otra oportunidad · Junio 2026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2" name="Text 16">
            <a:extLst>
              <a:ext uri="{FF2B5EF4-FFF2-40B4-BE49-F238E27FC236}">
                <a16:creationId xmlns:a16="http://schemas.microsoft.com/office/drawing/2014/main" id="{7059F3C4-5F69-B884-5E5A-F49CF240FF54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11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9" name="Shape 1">
            <a:extLst>
              <a:ext uri="{FF2B5EF4-FFF2-40B4-BE49-F238E27FC236}">
                <a16:creationId xmlns:a16="http://schemas.microsoft.com/office/drawing/2014/main" id="{85B873FF-5BD8-A341-6D8E-6AEEB936C22B}"/>
              </a:ext>
            </a:extLst>
          </p:cNvPr>
          <p:cNvSpPr/>
          <p:nvPr/>
        </p:nvSpPr>
        <p:spPr>
          <a:xfrm>
            <a:off x="241160" y="234200"/>
            <a:ext cx="3353135" cy="608660"/>
          </a:xfrm>
          <a:prstGeom prst="rect">
            <a:avLst/>
          </a:prstGeom>
          <a:noFill/>
          <a:ln w="12700">
            <a:solidFill>
              <a:srgbClr val="1279BF"/>
            </a:solidFill>
            <a:prstDash val="solid"/>
          </a:ln>
        </p:spPr>
      </p:sp>
      <p:sp>
        <p:nvSpPr>
          <p:cNvPr id="20" name="Text 2">
            <a:extLst>
              <a:ext uri="{FF2B5EF4-FFF2-40B4-BE49-F238E27FC236}">
                <a16:creationId xmlns:a16="http://schemas.microsoft.com/office/drawing/2014/main" id="{506BC5E5-B3E9-6657-0AE3-56339BA069FD}"/>
              </a:ext>
            </a:extLst>
          </p:cNvPr>
          <p:cNvSpPr/>
          <p:nvPr/>
        </p:nvSpPr>
        <p:spPr>
          <a:xfrm>
            <a:off x="-7112" y="372480"/>
            <a:ext cx="385462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300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LUCES EN EL HORIZONTE· 1</a:t>
            </a:r>
            <a:endParaRPr lang="en-US" sz="1400" spc="300" dirty="0">
              <a:solidFill>
                <a:srgbClr val="093F64"/>
              </a:solidFill>
              <a:latin typeface="Barlow" pitchFamily="2" charset="77"/>
            </a:endParaRPr>
          </a:p>
        </p:txBody>
      </p:sp>
      <p:sp>
        <p:nvSpPr>
          <p:cNvPr id="22" name="Text 3">
            <a:extLst>
              <a:ext uri="{FF2B5EF4-FFF2-40B4-BE49-F238E27FC236}">
                <a16:creationId xmlns:a16="http://schemas.microsoft.com/office/drawing/2014/main" id="{3F34D9EF-E41A-D63A-72E3-E2D87452E165}"/>
              </a:ext>
            </a:extLst>
          </p:cNvPr>
          <p:cNvSpPr/>
          <p:nvPr/>
        </p:nvSpPr>
        <p:spPr>
          <a:xfrm>
            <a:off x="3945899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Reforma </a:t>
            </a: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laboral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: </a:t>
            </a:r>
          </a:p>
          <a:p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elementos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para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cumplimiento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 la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justicia</a:t>
            </a:r>
            <a:endParaRPr lang="en-US" sz="2000" b="1" dirty="0">
              <a:solidFill>
                <a:srgbClr val="0E4D52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4" name="Shape 0">
            <a:extLst>
              <a:ext uri="{FF2B5EF4-FFF2-40B4-BE49-F238E27FC236}">
                <a16:creationId xmlns:a16="http://schemas.microsoft.com/office/drawing/2014/main" id="{929A8BD0-222A-0028-47CA-2D0FE8F156EB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  <p:sp>
        <p:nvSpPr>
          <p:cNvPr id="36" name="Text 3">
            <a:extLst>
              <a:ext uri="{FF2B5EF4-FFF2-40B4-BE49-F238E27FC236}">
                <a16:creationId xmlns:a16="http://schemas.microsoft.com/office/drawing/2014/main" id="{104F9A33-7CE7-1DAC-CA65-8A90CEAAB2C3}"/>
              </a:ext>
            </a:extLst>
          </p:cNvPr>
          <p:cNvSpPr/>
          <p:nvPr/>
        </p:nvSpPr>
        <p:spPr>
          <a:xfrm>
            <a:off x="424041" y="1649273"/>
            <a:ext cx="3740442" cy="4319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2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RIESGOS DEL TRABAJO</a:t>
            </a:r>
            <a:endParaRPr lang="en-US" sz="2200" b="1" dirty="0">
              <a:solidFill>
                <a:srgbClr val="7B619C"/>
              </a:solidFill>
              <a:latin typeface="Barlow SemiBold" pitchFamily="2" charset="77"/>
            </a:endParaRPr>
          </a:p>
        </p:txBody>
      </p:sp>
      <p:sp>
        <p:nvSpPr>
          <p:cNvPr id="17" name="Text 11">
            <a:extLst>
              <a:ext uri="{FF2B5EF4-FFF2-40B4-BE49-F238E27FC236}">
                <a16:creationId xmlns:a16="http://schemas.microsoft.com/office/drawing/2014/main" id="{E77A99AA-F61A-FFC9-D3D8-BCC1E9BB11D4}"/>
              </a:ext>
            </a:extLst>
          </p:cNvPr>
          <p:cNvSpPr/>
          <p:nvPr/>
        </p:nvSpPr>
        <p:spPr>
          <a:xfrm>
            <a:off x="4048767" y="1865247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93F64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1</a:t>
            </a:r>
            <a:endParaRPr lang="en-US" sz="2800" b="1" dirty="0">
              <a:solidFill>
                <a:srgbClr val="093F64"/>
              </a:solidFill>
              <a:latin typeface="Barlow Black" pitchFamily="2" charset="77"/>
            </a:endParaRPr>
          </a:p>
        </p:txBody>
      </p:sp>
      <p:sp>
        <p:nvSpPr>
          <p:cNvPr id="18" name="Shape 9">
            <a:extLst>
              <a:ext uri="{FF2B5EF4-FFF2-40B4-BE49-F238E27FC236}">
                <a16:creationId xmlns:a16="http://schemas.microsoft.com/office/drawing/2014/main" id="{59329B99-4B99-488A-DC1B-EF778FCBAF90}"/>
              </a:ext>
            </a:extLst>
          </p:cNvPr>
          <p:cNvSpPr/>
          <p:nvPr/>
        </p:nvSpPr>
        <p:spPr>
          <a:xfrm>
            <a:off x="4377465" y="1823108"/>
            <a:ext cx="45719" cy="577899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</p:sp>
      <p:sp>
        <p:nvSpPr>
          <p:cNvPr id="21" name="Text 11">
            <a:extLst>
              <a:ext uri="{FF2B5EF4-FFF2-40B4-BE49-F238E27FC236}">
                <a16:creationId xmlns:a16="http://schemas.microsoft.com/office/drawing/2014/main" id="{DADDDCF3-BADC-AF6E-B163-265A30593186}"/>
              </a:ext>
            </a:extLst>
          </p:cNvPr>
          <p:cNvSpPr/>
          <p:nvPr/>
        </p:nvSpPr>
        <p:spPr>
          <a:xfrm>
            <a:off x="4048767" y="2547531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93F64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2</a:t>
            </a:r>
            <a:endParaRPr lang="en-US" sz="2800" b="1" dirty="0">
              <a:solidFill>
                <a:srgbClr val="093F64"/>
              </a:solidFill>
              <a:latin typeface="Barlow Black" pitchFamily="2" charset="77"/>
            </a:endParaRPr>
          </a:p>
        </p:txBody>
      </p:sp>
      <p:sp>
        <p:nvSpPr>
          <p:cNvPr id="23" name="Shape 9">
            <a:extLst>
              <a:ext uri="{FF2B5EF4-FFF2-40B4-BE49-F238E27FC236}">
                <a16:creationId xmlns:a16="http://schemas.microsoft.com/office/drawing/2014/main" id="{C6CECFAF-9FA5-2E05-10BD-6E7CEE19D621}"/>
              </a:ext>
            </a:extLst>
          </p:cNvPr>
          <p:cNvSpPr/>
          <p:nvPr/>
        </p:nvSpPr>
        <p:spPr>
          <a:xfrm>
            <a:off x="4377465" y="2514580"/>
            <a:ext cx="45719" cy="577899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</p:sp>
      <p:sp>
        <p:nvSpPr>
          <p:cNvPr id="40" name="Text 11">
            <a:extLst>
              <a:ext uri="{FF2B5EF4-FFF2-40B4-BE49-F238E27FC236}">
                <a16:creationId xmlns:a16="http://schemas.microsoft.com/office/drawing/2014/main" id="{02AEA406-5543-930D-9B96-247B82C58621}"/>
              </a:ext>
            </a:extLst>
          </p:cNvPr>
          <p:cNvSpPr/>
          <p:nvPr/>
        </p:nvSpPr>
        <p:spPr>
          <a:xfrm>
            <a:off x="4048767" y="320167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93F64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3</a:t>
            </a:r>
            <a:endParaRPr lang="en-US" sz="2800" b="1" dirty="0">
              <a:solidFill>
                <a:srgbClr val="093F64"/>
              </a:solidFill>
              <a:latin typeface="Barlow Black" pitchFamily="2" charset="77"/>
            </a:endParaRPr>
          </a:p>
        </p:txBody>
      </p:sp>
      <p:sp>
        <p:nvSpPr>
          <p:cNvPr id="42" name="Shape 9">
            <a:extLst>
              <a:ext uri="{FF2B5EF4-FFF2-40B4-BE49-F238E27FC236}">
                <a16:creationId xmlns:a16="http://schemas.microsoft.com/office/drawing/2014/main" id="{7FB1D312-FCD5-866D-FD29-992854964950}"/>
              </a:ext>
            </a:extLst>
          </p:cNvPr>
          <p:cNvSpPr/>
          <p:nvPr/>
        </p:nvSpPr>
        <p:spPr>
          <a:xfrm>
            <a:off x="4377465" y="3206052"/>
            <a:ext cx="45719" cy="577899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</p:sp>
      <p:sp>
        <p:nvSpPr>
          <p:cNvPr id="43" name="Text 11">
            <a:extLst>
              <a:ext uri="{FF2B5EF4-FFF2-40B4-BE49-F238E27FC236}">
                <a16:creationId xmlns:a16="http://schemas.microsoft.com/office/drawing/2014/main" id="{D4D7331A-4409-D3FA-1DA6-C16E2AF9B6BE}"/>
              </a:ext>
            </a:extLst>
          </p:cNvPr>
          <p:cNvSpPr/>
          <p:nvPr/>
        </p:nvSpPr>
        <p:spPr>
          <a:xfrm>
            <a:off x="4048767" y="393966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93F64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4</a:t>
            </a:r>
            <a:endParaRPr lang="en-US" sz="2800" b="1" dirty="0">
              <a:solidFill>
                <a:srgbClr val="093F64"/>
              </a:solidFill>
              <a:latin typeface="Barlow Black" pitchFamily="2" charset="77"/>
            </a:endParaRPr>
          </a:p>
        </p:txBody>
      </p:sp>
      <p:sp>
        <p:nvSpPr>
          <p:cNvPr id="44" name="Shape 9">
            <a:extLst>
              <a:ext uri="{FF2B5EF4-FFF2-40B4-BE49-F238E27FC236}">
                <a16:creationId xmlns:a16="http://schemas.microsoft.com/office/drawing/2014/main" id="{F70421AF-FED1-2CE5-DE61-7636C056F9DC}"/>
              </a:ext>
            </a:extLst>
          </p:cNvPr>
          <p:cNvSpPr/>
          <p:nvPr/>
        </p:nvSpPr>
        <p:spPr>
          <a:xfrm>
            <a:off x="4377465" y="3897523"/>
            <a:ext cx="45719" cy="577899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</p:sp>
      <p:sp>
        <p:nvSpPr>
          <p:cNvPr id="45" name="Text 14">
            <a:extLst>
              <a:ext uri="{FF2B5EF4-FFF2-40B4-BE49-F238E27FC236}">
                <a16:creationId xmlns:a16="http://schemas.microsoft.com/office/drawing/2014/main" id="{4B277F16-3A2C-8FF9-95A4-7D37D4B3ACA8}"/>
              </a:ext>
            </a:extLst>
          </p:cNvPr>
          <p:cNvSpPr/>
          <p:nvPr/>
        </p:nvSpPr>
        <p:spPr>
          <a:xfrm>
            <a:off x="4551688" y="1864843"/>
            <a:ext cx="4434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Reválida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del procedimiento administrativo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46" name="Text 15">
            <a:extLst>
              <a:ext uri="{FF2B5EF4-FFF2-40B4-BE49-F238E27FC236}">
                <a16:creationId xmlns:a16="http://schemas.microsoft.com/office/drawing/2014/main" id="{A959FD62-99D4-DA07-58A9-39CE01D21C23}"/>
              </a:ext>
            </a:extLst>
          </p:cNvPr>
          <p:cNvSpPr/>
          <p:nvPr/>
        </p:nvSpPr>
        <p:spPr>
          <a:xfrm>
            <a:off x="4551688" y="2119467"/>
            <a:ext cx="47731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Comisiones Médicas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como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instancia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técnica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oficial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previa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47" name="Text 18">
            <a:extLst>
              <a:ext uri="{FF2B5EF4-FFF2-40B4-BE49-F238E27FC236}">
                <a16:creationId xmlns:a16="http://schemas.microsoft.com/office/drawing/2014/main" id="{02C7DC30-214C-B508-0600-292D7B2C3529}"/>
              </a:ext>
            </a:extLst>
          </p:cNvPr>
          <p:cNvSpPr/>
          <p:nvPr/>
        </p:nvSpPr>
        <p:spPr>
          <a:xfrm>
            <a:off x="4551688" y="2544255"/>
            <a:ext cx="4434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Honorarios y pericias con reglas claras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48" name="Text 19">
            <a:extLst>
              <a:ext uri="{FF2B5EF4-FFF2-40B4-BE49-F238E27FC236}">
                <a16:creationId xmlns:a16="http://schemas.microsoft.com/office/drawing/2014/main" id="{E7EA144C-EC56-9C96-F039-ED97EDBCD500}"/>
              </a:ext>
            </a:extLst>
          </p:cNvPr>
          <p:cNvSpPr/>
          <p:nvPr/>
        </p:nvSpPr>
        <p:spPr>
          <a:xfrm>
            <a:off x="4551688" y="2798879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Desanclar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honorarios del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resultado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49" name="Text 22">
            <a:extLst>
              <a:ext uri="{FF2B5EF4-FFF2-40B4-BE49-F238E27FC236}">
                <a16:creationId xmlns:a16="http://schemas.microsoft.com/office/drawing/2014/main" id="{33405BC8-726C-40BE-9EC4-D408475DE238}"/>
              </a:ext>
            </a:extLst>
          </p:cNvPr>
          <p:cNvSpPr/>
          <p:nvPr/>
        </p:nvSpPr>
        <p:spPr>
          <a:xfrm>
            <a:off x="4551688" y="3241367"/>
            <a:ext cx="4706493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Acatamiento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fallos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 CSJN 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50" name="Text 23">
            <a:extLst>
              <a:ext uri="{FF2B5EF4-FFF2-40B4-BE49-F238E27FC236}">
                <a16:creationId xmlns:a16="http://schemas.microsoft.com/office/drawing/2014/main" id="{77E5C454-E554-2B6F-2DCF-CB4263B8C35A}"/>
              </a:ext>
            </a:extLst>
          </p:cNvPr>
          <p:cNvSpPr/>
          <p:nvPr/>
        </p:nvSpPr>
        <p:spPr>
          <a:xfrm>
            <a:off x="4551688" y="3495991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Reducir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 la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dispersión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jurisprudencial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 entre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provincias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Barlow" pitchFamily="2" charset="77"/>
            </a:endParaRPr>
          </a:p>
        </p:txBody>
      </p:sp>
      <p:sp>
        <p:nvSpPr>
          <p:cNvPr id="51" name="Text 26">
            <a:extLst>
              <a:ext uri="{FF2B5EF4-FFF2-40B4-BE49-F238E27FC236}">
                <a16:creationId xmlns:a16="http://schemas.microsoft.com/office/drawing/2014/main" id="{BC8C960E-FDA2-366B-DF43-7CF9014BB793}"/>
              </a:ext>
            </a:extLst>
          </p:cNvPr>
          <p:cNvSpPr/>
          <p:nvPr/>
        </p:nvSpPr>
        <p:spPr>
          <a:xfrm>
            <a:off x="4551688" y="3951924"/>
            <a:ext cx="4434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cs typeface="Calibri" pitchFamily="34" charset="-120"/>
              </a:rPr>
              <a:t>Justicia </a:t>
            </a:r>
            <a:r>
              <a:rPr lang="en-US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cs typeface="Calibri" pitchFamily="34" charset="-120"/>
              </a:rPr>
              <a:t>laboral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cs typeface="Calibri" pitchFamily="34" charset="-120"/>
              </a:rPr>
              <a:t> en CABA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52" name="Text 27">
            <a:extLst>
              <a:ext uri="{FF2B5EF4-FFF2-40B4-BE49-F238E27FC236}">
                <a16:creationId xmlns:a16="http://schemas.microsoft.com/office/drawing/2014/main" id="{A2261274-3EB8-9912-FACB-7F2C61A00F36}"/>
              </a:ext>
            </a:extLst>
          </p:cNvPr>
          <p:cNvSpPr/>
          <p:nvPr/>
        </p:nvSpPr>
        <p:spPr>
          <a:xfrm>
            <a:off x="4551688" y="4206548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cs typeface="Calibri" pitchFamily="34" charset="-120"/>
              </a:rPr>
              <a:t>Traspaso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cs typeface="Calibri" pitchFamily="34" charset="-120"/>
              </a:rPr>
              <a:t> de la Justicia Nacional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53" name="Text 3">
            <a:extLst>
              <a:ext uri="{FF2B5EF4-FFF2-40B4-BE49-F238E27FC236}">
                <a16:creationId xmlns:a16="http://schemas.microsoft.com/office/drawing/2014/main" id="{78C02553-D5FB-98EA-91C3-375BBE31D436}"/>
              </a:ext>
            </a:extLst>
          </p:cNvPr>
          <p:cNvSpPr/>
          <p:nvPr/>
        </p:nvSpPr>
        <p:spPr>
          <a:xfrm>
            <a:off x="424041" y="1407048"/>
            <a:ext cx="3229586" cy="4319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ALCANCE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54" name="Text 7">
            <a:extLst>
              <a:ext uri="{FF2B5EF4-FFF2-40B4-BE49-F238E27FC236}">
                <a16:creationId xmlns:a16="http://schemas.microsoft.com/office/drawing/2014/main" id="{EB23943F-C289-B15E-0E72-864EC0482F1D}"/>
              </a:ext>
            </a:extLst>
          </p:cNvPr>
          <p:cNvSpPr/>
          <p:nvPr/>
        </p:nvSpPr>
        <p:spPr>
          <a:xfrm>
            <a:off x="407507" y="2393721"/>
            <a:ext cx="3246120" cy="10185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Fortalece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herramientas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concretas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para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destrabar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la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judicialidad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Barlow SemiBold" pitchFamily="2" charset="77"/>
            </a:endParaRPr>
          </a:p>
        </p:txBody>
      </p:sp>
      <p:sp>
        <p:nvSpPr>
          <p:cNvPr id="55" name="Shape 9">
            <a:extLst>
              <a:ext uri="{FF2B5EF4-FFF2-40B4-BE49-F238E27FC236}">
                <a16:creationId xmlns:a16="http://schemas.microsoft.com/office/drawing/2014/main" id="{76FFA0AB-E8B8-E2CA-E4F3-27BA5F2F1994}"/>
              </a:ext>
            </a:extLst>
          </p:cNvPr>
          <p:cNvSpPr/>
          <p:nvPr/>
        </p:nvSpPr>
        <p:spPr>
          <a:xfrm>
            <a:off x="417946" y="3808808"/>
            <a:ext cx="45719" cy="577899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</p:spTree>
    <p:extLst>
      <p:ext uri="{BB962C8B-B14F-4D97-AF65-F5344CB8AC3E}">
        <p14:creationId xmlns:p14="http://schemas.microsoft.com/office/powerpoint/2010/main" val="4247508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666F61-DF25-D0AE-EAFB-AD25AB909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">
            <a:extLst>
              <a:ext uri="{FF2B5EF4-FFF2-40B4-BE49-F238E27FC236}">
                <a16:creationId xmlns:a16="http://schemas.microsoft.com/office/drawing/2014/main" id="{C8DDBE99-96E0-A799-58D1-AEA52B6029D8}"/>
              </a:ext>
            </a:extLst>
          </p:cNvPr>
          <p:cNvSpPr/>
          <p:nvPr/>
        </p:nvSpPr>
        <p:spPr>
          <a:xfrm>
            <a:off x="241161" y="1185268"/>
            <a:ext cx="3353134" cy="3354236"/>
          </a:xfrm>
          <a:prstGeom prst="rect">
            <a:avLst/>
          </a:prstGeom>
          <a:noFill/>
          <a:ln w="12700">
            <a:solidFill>
              <a:srgbClr val="093F64"/>
            </a:solidFill>
            <a:prstDash val="solid"/>
          </a:ln>
        </p:spPr>
      </p:sp>
      <p:sp>
        <p:nvSpPr>
          <p:cNvPr id="16" name="Shape 13">
            <a:extLst>
              <a:ext uri="{FF2B5EF4-FFF2-40B4-BE49-F238E27FC236}">
                <a16:creationId xmlns:a16="http://schemas.microsoft.com/office/drawing/2014/main" id="{8855D7E5-5235-DA6E-2903-271A86BECAEA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</p:sp>
      <p:sp>
        <p:nvSpPr>
          <p:cNvPr id="11" name="Text 15">
            <a:extLst>
              <a:ext uri="{FF2B5EF4-FFF2-40B4-BE49-F238E27FC236}">
                <a16:creationId xmlns:a16="http://schemas.microsoft.com/office/drawing/2014/main" id="{E3A35983-CD48-B342-58E6-1C7F3B86556E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otra oportunidad · Junio 2026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2" name="Text 16">
            <a:extLst>
              <a:ext uri="{FF2B5EF4-FFF2-40B4-BE49-F238E27FC236}">
                <a16:creationId xmlns:a16="http://schemas.microsoft.com/office/drawing/2014/main" id="{77EE67FD-0AB7-5397-532E-3FCEFAE8C0B4}"/>
              </a:ext>
            </a:extLst>
          </p:cNvPr>
          <p:cNvSpPr/>
          <p:nvPr/>
        </p:nvSpPr>
        <p:spPr>
          <a:xfrm>
            <a:off x="7758359" y="4711768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12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9" name="Shape 1">
            <a:extLst>
              <a:ext uri="{FF2B5EF4-FFF2-40B4-BE49-F238E27FC236}">
                <a16:creationId xmlns:a16="http://schemas.microsoft.com/office/drawing/2014/main" id="{11F64455-DCE0-BD27-8AD1-CFAABC4A082F}"/>
              </a:ext>
            </a:extLst>
          </p:cNvPr>
          <p:cNvSpPr/>
          <p:nvPr/>
        </p:nvSpPr>
        <p:spPr>
          <a:xfrm>
            <a:off x="241160" y="234200"/>
            <a:ext cx="3353135" cy="608660"/>
          </a:xfrm>
          <a:prstGeom prst="rect">
            <a:avLst/>
          </a:prstGeom>
          <a:noFill/>
          <a:ln w="12700">
            <a:solidFill>
              <a:srgbClr val="1279BF"/>
            </a:solidFill>
            <a:prstDash val="solid"/>
          </a:ln>
        </p:spPr>
      </p:sp>
      <p:sp>
        <p:nvSpPr>
          <p:cNvPr id="20" name="Text 2">
            <a:extLst>
              <a:ext uri="{FF2B5EF4-FFF2-40B4-BE49-F238E27FC236}">
                <a16:creationId xmlns:a16="http://schemas.microsoft.com/office/drawing/2014/main" id="{285EF2F7-286E-DE81-86C2-E2F694BA069E}"/>
              </a:ext>
            </a:extLst>
          </p:cNvPr>
          <p:cNvSpPr/>
          <p:nvPr/>
        </p:nvSpPr>
        <p:spPr>
          <a:xfrm>
            <a:off x="-7112" y="372480"/>
            <a:ext cx="385462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300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LUCES EN EL HORIZONTE· 2</a:t>
            </a:r>
            <a:endParaRPr lang="en-US" sz="1400" spc="300" dirty="0">
              <a:solidFill>
                <a:srgbClr val="093F64"/>
              </a:solidFill>
              <a:latin typeface="Barlow" pitchFamily="2" charset="77"/>
            </a:endParaRPr>
          </a:p>
        </p:txBody>
      </p:sp>
      <p:sp>
        <p:nvSpPr>
          <p:cNvPr id="22" name="Text 3">
            <a:extLst>
              <a:ext uri="{FF2B5EF4-FFF2-40B4-BE49-F238E27FC236}">
                <a16:creationId xmlns:a16="http://schemas.microsoft.com/office/drawing/2014/main" id="{0FA31578-6A4F-D189-67FE-057150929F81}"/>
              </a:ext>
            </a:extLst>
          </p:cNvPr>
          <p:cNvSpPr/>
          <p:nvPr/>
        </p:nvSpPr>
        <p:spPr>
          <a:xfrm>
            <a:off x="3945899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Buenos Aires: </a:t>
            </a:r>
          </a:p>
          <a:p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 SCBA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fija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criterio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intereses</a:t>
            </a:r>
            <a:endParaRPr lang="en-US" sz="2000" b="1" dirty="0">
              <a:solidFill>
                <a:srgbClr val="0E4D52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4" name="Shape 0">
            <a:extLst>
              <a:ext uri="{FF2B5EF4-FFF2-40B4-BE49-F238E27FC236}">
                <a16:creationId xmlns:a16="http://schemas.microsoft.com/office/drawing/2014/main" id="{323F5C0F-CF01-CE9F-B0DC-875C72991C08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  <p:sp>
        <p:nvSpPr>
          <p:cNvPr id="36" name="Text 3">
            <a:extLst>
              <a:ext uri="{FF2B5EF4-FFF2-40B4-BE49-F238E27FC236}">
                <a16:creationId xmlns:a16="http://schemas.microsoft.com/office/drawing/2014/main" id="{8569AE51-ACF7-032B-AAA3-43B0577C551E}"/>
              </a:ext>
            </a:extLst>
          </p:cNvPr>
          <p:cNvSpPr/>
          <p:nvPr/>
        </p:nvSpPr>
        <p:spPr>
          <a:xfrm>
            <a:off x="410719" y="1570545"/>
            <a:ext cx="3740442" cy="4319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200" b="1" dirty="0">
                <a:solidFill>
                  <a:srgbClr val="1279BF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BUENOS AIRES</a:t>
            </a:r>
            <a:endParaRPr lang="en-US" sz="2200" b="1" dirty="0">
              <a:solidFill>
                <a:srgbClr val="1279BF"/>
              </a:solidFill>
              <a:latin typeface="Barlow SemiBold" pitchFamily="2" charset="77"/>
            </a:endParaRPr>
          </a:p>
        </p:txBody>
      </p:sp>
      <p:sp>
        <p:nvSpPr>
          <p:cNvPr id="2" name="Text 6">
            <a:extLst>
              <a:ext uri="{FF2B5EF4-FFF2-40B4-BE49-F238E27FC236}">
                <a16:creationId xmlns:a16="http://schemas.microsoft.com/office/drawing/2014/main" id="{70A78FE2-D754-EB11-A7C7-F8409F494AC9}"/>
              </a:ext>
            </a:extLst>
          </p:cNvPr>
          <p:cNvSpPr/>
          <p:nvPr/>
        </p:nvSpPr>
        <p:spPr>
          <a:xfrm>
            <a:off x="3945899" y="1281334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¿Por </a:t>
            </a:r>
            <a:r>
              <a:rPr lang="en-US" sz="1600" b="1" dirty="0" err="1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qué</a:t>
            </a:r>
            <a:r>
              <a:rPr lang="en-US" sz="1600" b="1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es </a:t>
            </a:r>
            <a:r>
              <a:rPr lang="en-US" sz="1600" b="1" dirty="0" err="1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relevante</a:t>
            </a:r>
            <a:r>
              <a:rPr lang="en-US" sz="1600" b="1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?</a:t>
            </a:r>
            <a:endParaRPr lang="en-US" sz="1600" dirty="0">
              <a:solidFill>
                <a:srgbClr val="093F64"/>
              </a:solidFill>
              <a:latin typeface="Barlow" pitchFamily="2" charset="77"/>
            </a:endParaRPr>
          </a:p>
        </p:txBody>
      </p:sp>
      <p:sp>
        <p:nvSpPr>
          <p:cNvPr id="43" name="Text 11">
            <a:extLst>
              <a:ext uri="{FF2B5EF4-FFF2-40B4-BE49-F238E27FC236}">
                <a16:creationId xmlns:a16="http://schemas.microsoft.com/office/drawing/2014/main" id="{5A9C5131-2219-7650-8078-13CD07AAA734}"/>
              </a:ext>
            </a:extLst>
          </p:cNvPr>
          <p:cNvSpPr/>
          <p:nvPr/>
        </p:nvSpPr>
        <p:spPr>
          <a:xfrm>
            <a:off x="3943286" y="3814109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93F64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3</a:t>
            </a:r>
            <a:endParaRPr lang="en-US" sz="2800" b="1" dirty="0">
              <a:solidFill>
                <a:srgbClr val="093F64"/>
              </a:solidFill>
              <a:latin typeface="Barlow Black" pitchFamily="2" charset="77"/>
            </a:endParaRPr>
          </a:p>
        </p:txBody>
      </p:sp>
      <p:sp>
        <p:nvSpPr>
          <p:cNvPr id="44" name="Shape 9">
            <a:extLst>
              <a:ext uri="{FF2B5EF4-FFF2-40B4-BE49-F238E27FC236}">
                <a16:creationId xmlns:a16="http://schemas.microsoft.com/office/drawing/2014/main" id="{A451F0ED-3F02-4BE2-ED99-514096E775FC}"/>
              </a:ext>
            </a:extLst>
          </p:cNvPr>
          <p:cNvSpPr/>
          <p:nvPr/>
        </p:nvSpPr>
        <p:spPr>
          <a:xfrm>
            <a:off x="4271984" y="3616959"/>
            <a:ext cx="45719" cy="913693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</p:sp>
      <p:sp>
        <p:nvSpPr>
          <p:cNvPr id="53" name="Text 3">
            <a:extLst>
              <a:ext uri="{FF2B5EF4-FFF2-40B4-BE49-F238E27FC236}">
                <a16:creationId xmlns:a16="http://schemas.microsoft.com/office/drawing/2014/main" id="{C19930A1-97BF-7CC6-EA3A-8C6769659DF4}"/>
              </a:ext>
            </a:extLst>
          </p:cNvPr>
          <p:cNvSpPr/>
          <p:nvPr/>
        </p:nvSpPr>
        <p:spPr>
          <a:xfrm>
            <a:off x="410719" y="1328320"/>
            <a:ext cx="2950155" cy="4319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PROVINCIA DE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3" name="Text 20">
            <a:extLst>
              <a:ext uri="{FF2B5EF4-FFF2-40B4-BE49-F238E27FC236}">
                <a16:creationId xmlns:a16="http://schemas.microsoft.com/office/drawing/2014/main" id="{67A40DE5-0618-D7E4-A4CC-62AE618081E7}"/>
              </a:ext>
            </a:extLst>
          </p:cNvPr>
          <p:cNvSpPr/>
          <p:nvPr/>
        </p:nvSpPr>
        <p:spPr>
          <a:xfrm>
            <a:off x="4411139" y="1802438"/>
            <a:ext cx="420333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Pone un </a:t>
            </a:r>
            <a:r>
              <a:rPr lang="en-US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freno</a:t>
            </a:r>
            <a:r>
              <a:rPr lang="en-US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al anatocismo</a:t>
            </a:r>
            <a:endParaRPr lang="en-US" sz="17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4" name="Text 21">
            <a:extLst>
              <a:ext uri="{FF2B5EF4-FFF2-40B4-BE49-F238E27FC236}">
                <a16:creationId xmlns:a16="http://schemas.microsoft.com/office/drawing/2014/main" id="{2253541D-919D-FFDF-BFAA-4F49113342DB}"/>
              </a:ext>
            </a:extLst>
          </p:cNvPr>
          <p:cNvSpPr/>
          <p:nvPr/>
        </p:nvSpPr>
        <p:spPr>
          <a:xfrm>
            <a:off x="4411139" y="1973106"/>
            <a:ext cx="4412849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Reduce sentencias “impagables” y se alinea con la doctrina de CSJN (Oliva–</a:t>
            </a:r>
            <a:r>
              <a:rPr 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Lacuadra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)</a:t>
            </a:r>
            <a:endParaRPr lang="en-US" sz="13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5" name="Text 25">
            <a:extLst>
              <a:ext uri="{FF2B5EF4-FFF2-40B4-BE49-F238E27FC236}">
                <a16:creationId xmlns:a16="http://schemas.microsoft.com/office/drawing/2014/main" id="{7884ED77-FD4A-07DA-EB5B-95E953BF09CE}"/>
              </a:ext>
            </a:extLst>
          </p:cNvPr>
          <p:cNvSpPr/>
          <p:nvPr/>
        </p:nvSpPr>
        <p:spPr>
          <a:xfrm>
            <a:off x="4411139" y="2702934"/>
            <a:ext cx="42616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Hace</a:t>
            </a:r>
            <a:r>
              <a:rPr lang="en-US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a la previsibilidad a </a:t>
            </a:r>
            <a:r>
              <a:rPr lang="en-US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trabajadores</a:t>
            </a:r>
            <a:r>
              <a:rPr lang="en-US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empleadores</a:t>
            </a:r>
            <a:r>
              <a:rPr lang="en-US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y aseguradoras</a:t>
            </a:r>
            <a:endParaRPr lang="en-US" sz="17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7" name="Text 26">
            <a:extLst>
              <a:ext uri="{FF2B5EF4-FFF2-40B4-BE49-F238E27FC236}">
                <a16:creationId xmlns:a16="http://schemas.microsoft.com/office/drawing/2014/main" id="{C8A20996-DCCD-3CCC-4D05-27A6E3CDE249}"/>
              </a:ext>
            </a:extLst>
          </p:cNvPr>
          <p:cNvSpPr/>
          <p:nvPr/>
        </p:nvSpPr>
        <p:spPr>
          <a:xfrm>
            <a:off x="4411140" y="3123910"/>
            <a:ext cx="43405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Elimina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un factor que </a:t>
            </a:r>
            <a:r>
              <a:rPr 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potencia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desajustes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periciales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y </a:t>
            </a:r>
            <a:r>
              <a:rPr 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aleja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criterio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 la </a:t>
            </a:r>
            <a:r>
              <a:rPr 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indexación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encubierta</a:t>
            </a:r>
            <a:endParaRPr lang="en-US" sz="13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8" name="Text 30">
            <a:extLst>
              <a:ext uri="{FF2B5EF4-FFF2-40B4-BE49-F238E27FC236}">
                <a16:creationId xmlns:a16="http://schemas.microsoft.com/office/drawing/2014/main" id="{9A8338D1-4B9B-D2E0-CE3F-63EFAF6D96C6}"/>
              </a:ext>
            </a:extLst>
          </p:cNvPr>
          <p:cNvSpPr/>
          <p:nvPr/>
        </p:nvSpPr>
        <p:spPr>
          <a:xfrm>
            <a:off x="4411139" y="3596492"/>
            <a:ext cx="4412849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Marca rumbo para los tribunales inferiores</a:t>
            </a:r>
            <a:endParaRPr lang="en-US" sz="17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9" name="Text 31">
            <a:extLst>
              <a:ext uri="{FF2B5EF4-FFF2-40B4-BE49-F238E27FC236}">
                <a16:creationId xmlns:a16="http://schemas.microsoft.com/office/drawing/2014/main" id="{18100267-B3D1-EA2E-A348-26F4A0F1462A}"/>
              </a:ext>
            </a:extLst>
          </p:cNvPr>
          <p:cNvSpPr/>
          <p:nvPr/>
        </p:nvSpPr>
        <p:spPr>
          <a:xfrm>
            <a:off x="4411140" y="3916884"/>
            <a:ext cx="41576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Como criterio de la SCBA, traccionará un acatamiento más uniforme en la provincia que concentra ≈ 39% del stock de juicios.</a:t>
            </a:r>
            <a:endParaRPr lang="en-US" sz="13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13" name="Shape 9">
            <a:extLst>
              <a:ext uri="{FF2B5EF4-FFF2-40B4-BE49-F238E27FC236}">
                <a16:creationId xmlns:a16="http://schemas.microsoft.com/office/drawing/2014/main" id="{2B38B5BC-35D2-7DF7-6E1B-25CDEA33B3A1}"/>
              </a:ext>
            </a:extLst>
          </p:cNvPr>
          <p:cNvSpPr/>
          <p:nvPr/>
        </p:nvSpPr>
        <p:spPr>
          <a:xfrm>
            <a:off x="4271984" y="2602651"/>
            <a:ext cx="45719" cy="913693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</p:sp>
      <p:sp>
        <p:nvSpPr>
          <p:cNvPr id="14" name="Shape 9">
            <a:extLst>
              <a:ext uri="{FF2B5EF4-FFF2-40B4-BE49-F238E27FC236}">
                <a16:creationId xmlns:a16="http://schemas.microsoft.com/office/drawing/2014/main" id="{AD625099-4E74-F275-2FF9-3D13D12C760B}"/>
              </a:ext>
            </a:extLst>
          </p:cNvPr>
          <p:cNvSpPr/>
          <p:nvPr/>
        </p:nvSpPr>
        <p:spPr>
          <a:xfrm>
            <a:off x="4271984" y="1778480"/>
            <a:ext cx="45719" cy="728992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</p:sp>
      <p:sp>
        <p:nvSpPr>
          <p:cNvPr id="15" name="Text 11">
            <a:extLst>
              <a:ext uri="{FF2B5EF4-FFF2-40B4-BE49-F238E27FC236}">
                <a16:creationId xmlns:a16="http://schemas.microsoft.com/office/drawing/2014/main" id="{DF98B54C-D145-95E1-0001-7117E15B93C4}"/>
              </a:ext>
            </a:extLst>
          </p:cNvPr>
          <p:cNvSpPr/>
          <p:nvPr/>
        </p:nvSpPr>
        <p:spPr>
          <a:xfrm>
            <a:off x="3943286" y="28179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93F64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2</a:t>
            </a:r>
            <a:endParaRPr lang="en-US" sz="2800" b="1" dirty="0">
              <a:solidFill>
                <a:srgbClr val="093F64"/>
              </a:solidFill>
              <a:latin typeface="Barlow Black" pitchFamily="2" charset="77"/>
            </a:endParaRPr>
          </a:p>
        </p:txBody>
      </p:sp>
      <p:sp>
        <p:nvSpPr>
          <p:cNvPr id="24" name="Text 11">
            <a:extLst>
              <a:ext uri="{FF2B5EF4-FFF2-40B4-BE49-F238E27FC236}">
                <a16:creationId xmlns:a16="http://schemas.microsoft.com/office/drawing/2014/main" id="{016BF6C4-FBEC-C6E5-407A-B8A446C60EDF}"/>
              </a:ext>
            </a:extLst>
          </p:cNvPr>
          <p:cNvSpPr/>
          <p:nvPr/>
        </p:nvSpPr>
        <p:spPr>
          <a:xfrm>
            <a:off x="3943286" y="192341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93F64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1</a:t>
            </a:r>
            <a:endParaRPr lang="en-US" sz="2800" b="1" dirty="0">
              <a:solidFill>
                <a:srgbClr val="093F64"/>
              </a:solidFill>
              <a:latin typeface="Barlow Black" pitchFamily="2" charset="77"/>
            </a:endParaRPr>
          </a:p>
        </p:txBody>
      </p:sp>
      <p:sp>
        <p:nvSpPr>
          <p:cNvPr id="25" name="Text 8">
            <a:extLst>
              <a:ext uri="{FF2B5EF4-FFF2-40B4-BE49-F238E27FC236}">
                <a16:creationId xmlns:a16="http://schemas.microsoft.com/office/drawing/2014/main" id="{6E071BBD-80AA-1CF6-1633-0EE2B23D846C}"/>
              </a:ext>
            </a:extLst>
          </p:cNvPr>
          <p:cNvSpPr/>
          <p:nvPr/>
        </p:nvSpPr>
        <p:spPr>
          <a:xfrm>
            <a:off x="410719" y="2344399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1279B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FALLO</a:t>
            </a:r>
            <a:endParaRPr lang="en-US" sz="1200" spc="300" dirty="0">
              <a:solidFill>
                <a:srgbClr val="1279BF"/>
              </a:solidFill>
              <a:latin typeface="Barlow" pitchFamily="2" charset="77"/>
            </a:endParaRPr>
          </a:p>
        </p:txBody>
      </p:sp>
      <p:sp>
        <p:nvSpPr>
          <p:cNvPr id="26" name="Text 9">
            <a:extLst>
              <a:ext uri="{FF2B5EF4-FFF2-40B4-BE49-F238E27FC236}">
                <a16:creationId xmlns:a16="http://schemas.microsoft.com/office/drawing/2014/main" id="{DCF91CDD-EC15-0226-693A-C3C898A632DB}"/>
              </a:ext>
            </a:extLst>
          </p:cNvPr>
          <p:cNvSpPr/>
          <p:nvPr/>
        </p:nvSpPr>
        <p:spPr>
          <a:xfrm>
            <a:off x="410719" y="2587722"/>
            <a:ext cx="2880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"Galarza" — SCBA 2026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28" name="Shape 4">
            <a:extLst>
              <a:ext uri="{FF2B5EF4-FFF2-40B4-BE49-F238E27FC236}">
                <a16:creationId xmlns:a16="http://schemas.microsoft.com/office/drawing/2014/main" id="{01665C89-1CB6-AC9C-F566-78660D1F4F2C}"/>
              </a:ext>
            </a:extLst>
          </p:cNvPr>
          <p:cNvSpPr/>
          <p:nvPr/>
        </p:nvSpPr>
        <p:spPr>
          <a:xfrm>
            <a:off x="410719" y="2171815"/>
            <a:ext cx="3048186" cy="45719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</p:sp>
      <p:sp>
        <p:nvSpPr>
          <p:cNvPr id="29" name="Shape 4">
            <a:extLst>
              <a:ext uri="{FF2B5EF4-FFF2-40B4-BE49-F238E27FC236}">
                <a16:creationId xmlns:a16="http://schemas.microsoft.com/office/drawing/2014/main" id="{6038DD16-470C-3FFE-C30A-BE9BE854D8B5}"/>
              </a:ext>
            </a:extLst>
          </p:cNvPr>
          <p:cNvSpPr/>
          <p:nvPr/>
        </p:nvSpPr>
        <p:spPr>
          <a:xfrm>
            <a:off x="410719" y="3080159"/>
            <a:ext cx="3048186" cy="45719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</p:sp>
      <p:sp>
        <p:nvSpPr>
          <p:cNvPr id="33" name="Text 14">
            <a:extLst>
              <a:ext uri="{FF2B5EF4-FFF2-40B4-BE49-F238E27FC236}">
                <a16:creationId xmlns:a16="http://schemas.microsoft.com/office/drawing/2014/main" id="{071DC720-27F8-99F2-CBC3-970BDE2D8FCE}"/>
              </a:ext>
            </a:extLst>
          </p:cNvPr>
          <p:cNvSpPr/>
          <p:nvPr/>
        </p:nvSpPr>
        <p:spPr>
          <a:xfrm>
            <a:off x="410719" y="40245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para la actualización de los créditos judiciales.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35" name="Text 8">
            <a:extLst>
              <a:ext uri="{FF2B5EF4-FFF2-40B4-BE49-F238E27FC236}">
                <a16:creationId xmlns:a16="http://schemas.microsoft.com/office/drawing/2014/main" id="{BDB3CFA6-BD2E-D920-FEBD-AD2FE7B6ADD7}"/>
              </a:ext>
            </a:extLst>
          </p:cNvPr>
          <p:cNvSpPr/>
          <p:nvPr/>
        </p:nvSpPr>
        <p:spPr>
          <a:xfrm>
            <a:off x="501139" y="3386460"/>
            <a:ext cx="79476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APLICA</a:t>
            </a:r>
            <a:endParaRPr lang="en-US" sz="1200" spc="3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37" name="Text 9">
            <a:extLst>
              <a:ext uri="{FF2B5EF4-FFF2-40B4-BE49-F238E27FC236}">
                <a16:creationId xmlns:a16="http://schemas.microsoft.com/office/drawing/2014/main" id="{FDE5B392-2BDE-4E9C-A74D-54818DCA9C77}"/>
              </a:ext>
            </a:extLst>
          </p:cNvPr>
          <p:cNvSpPr/>
          <p:nvPr/>
        </p:nvSpPr>
        <p:spPr>
          <a:xfrm>
            <a:off x="410719" y="3651898"/>
            <a:ext cx="2880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Tasa Activa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sin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capitalizar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38" name="Shape 1">
            <a:extLst>
              <a:ext uri="{FF2B5EF4-FFF2-40B4-BE49-F238E27FC236}">
                <a16:creationId xmlns:a16="http://schemas.microsoft.com/office/drawing/2014/main" id="{D2F45B4D-9803-6AD3-8F3E-F614BF88B631}"/>
              </a:ext>
            </a:extLst>
          </p:cNvPr>
          <p:cNvSpPr/>
          <p:nvPr/>
        </p:nvSpPr>
        <p:spPr>
          <a:xfrm>
            <a:off x="410719" y="3416305"/>
            <a:ext cx="927576" cy="224813"/>
          </a:xfrm>
          <a:prstGeom prst="rect">
            <a:avLst/>
          </a:prstGeom>
          <a:noFill/>
          <a:ln w="12700">
            <a:solidFill>
              <a:srgbClr val="1279BF"/>
            </a:solidFill>
            <a:prstDash val="solid"/>
          </a:ln>
        </p:spPr>
      </p:sp>
      <p:sp>
        <p:nvSpPr>
          <p:cNvPr id="39" name="Text 16">
            <a:extLst>
              <a:ext uri="{FF2B5EF4-FFF2-40B4-BE49-F238E27FC236}">
                <a16:creationId xmlns:a16="http://schemas.microsoft.com/office/drawing/2014/main" id="{E132A32B-CF7C-4683-C024-0A677A22FA24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12 / 15</a:t>
            </a:r>
            <a:endParaRPr lang="en-US" sz="800" dirty="0">
              <a:latin typeface="Barlow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4368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50A664-1E3D-4E52-AE3F-1673D7FEB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0">
            <a:extLst>
              <a:ext uri="{FF2B5EF4-FFF2-40B4-BE49-F238E27FC236}">
                <a16:creationId xmlns:a16="http://schemas.microsoft.com/office/drawing/2014/main" id="{A880CE49-8270-42C6-0144-3D521F3B4155}"/>
              </a:ext>
            </a:extLst>
          </p:cNvPr>
          <p:cNvSpPr/>
          <p:nvPr/>
        </p:nvSpPr>
        <p:spPr>
          <a:xfrm>
            <a:off x="4565945" y="1192958"/>
            <a:ext cx="4173393" cy="74545"/>
          </a:xfrm>
          <a:prstGeom prst="rect">
            <a:avLst/>
          </a:prstGeom>
          <a:solidFill>
            <a:srgbClr val="2FAC66"/>
          </a:solidFill>
          <a:ln w="12700">
            <a:noFill/>
            <a:prstDash val="solid"/>
          </a:ln>
        </p:spPr>
      </p:sp>
      <p:sp>
        <p:nvSpPr>
          <p:cNvPr id="45" name="Shape 0">
            <a:extLst>
              <a:ext uri="{FF2B5EF4-FFF2-40B4-BE49-F238E27FC236}">
                <a16:creationId xmlns:a16="http://schemas.microsoft.com/office/drawing/2014/main" id="{E2E8CB9D-9B8E-BF61-55CF-7F9124F92A07}"/>
              </a:ext>
            </a:extLst>
          </p:cNvPr>
          <p:cNvSpPr/>
          <p:nvPr/>
        </p:nvSpPr>
        <p:spPr>
          <a:xfrm>
            <a:off x="248281" y="1192958"/>
            <a:ext cx="4173393" cy="74545"/>
          </a:xfrm>
          <a:prstGeom prst="rect">
            <a:avLst/>
          </a:prstGeom>
          <a:solidFill>
            <a:srgbClr val="F3901E"/>
          </a:solidFill>
          <a:ln w="12700">
            <a:noFill/>
            <a:prstDash val="solid"/>
          </a:ln>
        </p:spPr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A7B5ADBB-03A3-8012-6DBA-A93C5C3F07C8}"/>
              </a:ext>
            </a:extLst>
          </p:cNvPr>
          <p:cNvSpPr/>
          <p:nvPr/>
        </p:nvSpPr>
        <p:spPr>
          <a:xfrm>
            <a:off x="241160" y="1185268"/>
            <a:ext cx="4173393" cy="3354236"/>
          </a:xfrm>
          <a:prstGeom prst="rect">
            <a:avLst/>
          </a:prstGeom>
          <a:noFill/>
          <a:ln w="12700">
            <a:solidFill>
              <a:srgbClr val="F3901E"/>
            </a:solidFill>
            <a:prstDash val="solid"/>
          </a:ln>
        </p:spPr>
      </p:sp>
      <p:sp>
        <p:nvSpPr>
          <p:cNvPr id="16" name="Shape 13">
            <a:extLst>
              <a:ext uri="{FF2B5EF4-FFF2-40B4-BE49-F238E27FC236}">
                <a16:creationId xmlns:a16="http://schemas.microsoft.com/office/drawing/2014/main" id="{BF3FF3EE-B689-1D4C-7CC9-6F55DAB62C5A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</p:sp>
      <p:sp>
        <p:nvSpPr>
          <p:cNvPr id="11" name="Text 15">
            <a:extLst>
              <a:ext uri="{FF2B5EF4-FFF2-40B4-BE49-F238E27FC236}">
                <a16:creationId xmlns:a16="http://schemas.microsoft.com/office/drawing/2014/main" id="{C18430F2-7B87-0AF2-1A34-F56626C3CDEA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otra oportunidad · Junio 2026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2" name="Text 16">
            <a:extLst>
              <a:ext uri="{FF2B5EF4-FFF2-40B4-BE49-F238E27FC236}">
                <a16:creationId xmlns:a16="http://schemas.microsoft.com/office/drawing/2014/main" id="{487AFE2E-3419-A5CE-0A3C-4D74301420BE}"/>
              </a:ext>
            </a:extLst>
          </p:cNvPr>
          <p:cNvSpPr/>
          <p:nvPr/>
        </p:nvSpPr>
        <p:spPr>
          <a:xfrm>
            <a:off x="7758359" y="4711768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12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9" name="Shape 1">
            <a:extLst>
              <a:ext uri="{FF2B5EF4-FFF2-40B4-BE49-F238E27FC236}">
                <a16:creationId xmlns:a16="http://schemas.microsoft.com/office/drawing/2014/main" id="{0195570D-50A2-D12E-F02E-5D05019EFFC1}"/>
              </a:ext>
            </a:extLst>
          </p:cNvPr>
          <p:cNvSpPr/>
          <p:nvPr/>
        </p:nvSpPr>
        <p:spPr>
          <a:xfrm>
            <a:off x="241160" y="234200"/>
            <a:ext cx="3353135" cy="608660"/>
          </a:xfrm>
          <a:prstGeom prst="rect">
            <a:avLst/>
          </a:prstGeom>
          <a:noFill/>
          <a:ln w="12700">
            <a:solidFill>
              <a:srgbClr val="1279BF"/>
            </a:solidFill>
            <a:prstDash val="solid"/>
          </a:ln>
        </p:spPr>
      </p:sp>
      <p:sp>
        <p:nvSpPr>
          <p:cNvPr id="20" name="Text 2">
            <a:extLst>
              <a:ext uri="{FF2B5EF4-FFF2-40B4-BE49-F238E27FC236}">
                <a16:creationId xmlns:a16="http://schemas.microsoft.com/office/drawing/2014/main" id="{9937203F-C19D-D3F9-E082-15004E723E8B}"/>
              </a:ext>
            </a:extLst>
          </p:cNvPr>
          <p:cNvSpPr/>
          <p:nvPr/>
        </p:nvSpPr>
        <p:spPr>
          <a:xfrm>
            <a:off x="-7112" y="372480"/>
            <a:ext cx="385462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300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LUCES EN EL HORIZONTE· 3</a:t>
            </a:r>
            <a:endParaRPr lang="en-US" sz="1400" spc="300" dirty="0">
              <a:solidFill>
                <a:srgbClr val="093F64"/>
              </a:solidFill>
              <a:latin typeface="Barlow" pitchFamily="2" charset="77"/>
            </a:endParaRPr>
          </a:p>
        </p:txBody>
      </p:sp>
      <p:sp>
        <p:nvSpPr>
          <p:cNvPr id="22" name="Text 3">
            <a:extLst>
              <a:ext uri="{FF2B5EF4-FFF2-40B4-BE49-F238E27FC236}">
                <a16:creationId xmlns:a16="http://schemas.microsoft.com/office/drawing/2014/main" id="{9A1AF21B-5F85-3293-D8F9-51F081CFF833}"/>
              </a:ext>
            </a:extLst>
          </p:cNvPr>
          <p:cNvSpPr/>
          <p:nvPr/>
        </p:nvSpPr>
        <p:spPr>
          <a:xfrm>
            <a:off x="3945899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Santa Fe y Mendoza: </a:t>
            </a:r>
          </a:p>
          <a:p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Cuerpo Médico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Forense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marcha</a:t>
            </a:r>
            <a:endParaRPr lang="en-US" sz="2000" b="1" dirty="0">
              <a:solidFill>
                <a:srgbClr val="0E4D52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4" name="Shape 0">
            <a:extLst>
              <a:ext uri="{FF2B5EF4-FFF2-40B4-BE49-F238E27FC236}">
                <a16:creationId xmlns:a16="http://schemas.microsoft.com/office/drawing/2014/main" id="{8EF5631D-D2F5-A43E-7FBA-91B3A898E807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  <p:sp>
        <p:nvSpPr>
          <p:cNvPr id="36" name="Text 3">
            <a:extLst>
              <a:ext uri="{FF2B5EF4-FFF2-40B4-BE49-F238E27FC236}">
                <a16:creationId xmlns:a16="http://schemas.microsoft.com/office/drawing/2014/main" id="{64C5F3BF-82FE-A77F-0C55-2D17E1E09FE8}"/>
              </a:ext>
            </a:extLst>
          </p:cNvPr>
          <p:cNvSpPr/>
          <p:nvPr/>
        </p:nvSpPr>
        <p:spPr>
          <a:xfrm>
            <a:off x="410719" y="1322368"/>
            <a:ext cx="3740442" cy="4319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SANTA FE</a:t>
            </a:r>
            <a:endParaRPr lang="en-US" sz="2200" b="1" dirty="0">
              <a:solidFill>
                <a:schemeClr val="tx1">
                  <a:lumMod val="65000"/>
                  <a:lumOff val="35000"/>
                </a:schemeClr>
              </a:solidFill>
              <a:latin typeface="Barlow SemiBold" pitchFamily="2" charset="77"/>
            </a:endParaRPr>
          </a:p>
        </p:txBody>
      </p:sp>
      <p:sp>
        <p:nvSpPr>
          <p:cNvPr id="2" name="Text 6">
            <a:extLst>
              <a:ext uri="{FF2B5EF4-FFF2-40B4-BE49-F238E27FC236}">
                <a16:creationId xmlns:a16="http://schemas.microsoft.com/office/drawing/2014/main" id="{FFD7A85E-BC7E-3B2C-D14B-50381A2B1CF1}"/>
              </a:ext>
            </a:extLst>
          </p:cNvPr>
          <p:cNvSpPr/>
          <p:nvPr/>
        </p:nvSpPr>
        <p:spPr>
          <a:xfrm>
            <a:off x="410719" y="1637779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 err="1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Puesta</a:t>
            </a:r>
            <a:r>
              <a:rPr lang="en-US" sz="16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16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marcha</a:t>
            </a:r>
            <a:r>
              <a:rPr lang="en-US" sz="16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del CMF</a:t>
            </a:r>
            <a:endParaRPr lang="en-US" sz="1600" dirty="0">
              <a:solidFill>
                <a:srgbClr val="F3901E"/>
              </a:solidFill>
              <a:latin typeface="Barlow" pitchFamily="2" charset="77"/>
            </a:endParaRPr>
          </a:p>
        </p:txBody>
      </p:sp>
      <p:sp>
        <p:nvSpPr>
          <p:cNvPr id="14" name="Shape 9">
            <a:extLst>
              <a:ext uri="{FF2B5EF4-FFF2-40B4-BE49-F238E27FC236}">
                <a16:creationId xmlns:a16="http://schemas.microsoft.com/office/drawing/2014/main" id="{37C2DF38-CB76-28FF-C3F9-CFE0893A909F}"/>
              </a:ext>
            </a:extLst>
          </p:cNvPr>
          <p:cNvSpPr/>
          <p:nvPr/>
        </p:nvSpPr>
        <p:spPr>
          <a:xfrm>
            <a:off x="417300" y="2131262"/>
            <a:ext cx="45719" cy="371184"/>
          </a:xfrm>
          <a:prstGeom prst="rect">
            <a:avLst/>
          </a:prstGeom>
          <a:solidFill>
            <a:srgbClr val="F3901E"/>
          </a:solidFill>
          <a:ln w="12700">
            <a:noFill/>
            <a:prstDash val="solid"/>
          </a:ln>
        </p:spPr>
      </p:sp>
      <p:sp>
        <p:nvSpPr>
          <p:cNvPr id="39" name="Text 16">
            <a:extLst>
              <a:ext uri="{FF2B5EF4-FFF2-40B4-BE49-F238E27FC236}">
                <a16:creationId xmlns:a16="http://schemas.microsoft.com/office/drawing/2014/main" id="{E199CF4A-218A-A5F8-7ACD-39DF0545BA82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13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0" name="Text 10">
            <a:extLst>
              <a:ext uri="{FF2B5EF4-FFF2-40B4-BE49-F238E27FC236}">
                <a16:creationId xmlns:a16="http://schemas.microsoft.com/office/drawing/2014/main" id="{FCA96C1C-7075-DE45-EFA7-525408C9B704}"/>
              </a:ext>
            </a:extLst>
          </p:cNvPr>
          <p:cNvSpPr/>
          <p:nvPr/>
        </p:nvSpPr>
        <p:spPr>
          <a:xfrm>
            <a:off x="544440" y="2115190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480"/>
              </a:lnSpc>
              <a:buNone/>
            </a:pP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Conformación efectiva del cuerpo de peritos médicos forenses para juicios de RT</a:t>
            </a:r>
            <a:endParaRPr lang="en-US" sz="1400" dirty="0">
              <a:latin typeface="Barlow" pitchFamily="2" charset="77"/>
            </a:endParaRPr>
          </a:p>
        </p:txBody>
      </p:sp>
      <p:sp>
        <p:nvSpPr>
          <p:cNvPr id="17" name="Text 12">
            <a:extLst>
              <a:ext uri="{FF2B5EF4-FFF2-40B4-BE49-F238E27FC236}">
                <a16:creationId xmlns:a16="http://schemas.microsoft.com/office/drawing/2014/main" id="{E2FBA0AD-336D-64E3-B01D-31CEAAB58069}"/>
              </a:ext>
            </a:extLst>
          </p:cNvPr>
          <p:cNvSpPr/>
          <p:nvPr/>
        </p:nvSpPr>
        <p:spPr>
          <a:xfrm>
            <a:off x="544440" y="2700245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480"/>
              </a:lnSpc>
              <a:buNone/>
            </a:pP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Por concurso, con criterios uniformes y aplicando Baremo y LEP</a:t>
            </a:r>
            <a:endParaRPr lang="en-US" sz="1400" dirty="0">
              <a:latin typeface="Barlow" pitchFamily="2" charset="77"/>
            </a:endParaRPr>
          </a:p>
        </p:txBody>
      </p:sp>
      <p:sp>
        <p:nvSpPr>
          <p:cNvPr id="18" name="Text 14">
            <a:extLst>
              <a:ext uri="{FF2B5EF4-FFF2-40B4-BE49-F238E27FC236}">
                <a16:creationId xmlns:a16="http://schemas.microsoft.com/office/drawing/2014/main" id="{564744D5-A692-D4CF-9660-49871ED3F40A}"/>
              </a:ext>
            </a:extLst>
          </p:cNvPr>
          <p:cNvSpPr/>
          <p:nvPr/>
        </p:nvSpPr>
        <p:spPr>
          <a:xfrm>
            <a:off x="544440" y="3293706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480"/>
              </a:lnSpc>
              <a:buNone/>
            </a:pPr>
            <a:r>
              <a:rPr lang="en-US" sz="14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Empiezaría</a:t>
            </a: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a cerrar la brecha entre Comisión Médica y </a:t>
            </a:r>
            <a:r>
              <a:rPr lang="en-US" sz="14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sede</a:t>
            </a: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judicial</a:t>
            </a:r>
            <a:endParaRPr lang="en-US" sz="1400" dirty="0">
              <a:latin typeface="Barlow" pitchFamily="2" charset="77"/>
            </a:endParaRPr>
          </a:p>
        </p:txBody>
      </p:sp>
      <p:sp>
        <p:nvSpPr>
          <p:cNvPr id="21" name="Text 16">
            <a:extLst>
              <a:ext uri="{FF2B5EF4-FFF2-40B4-BE49-F238E27FC236}">
                <a16:creationId xmlns:a16="http://schemas.microsoft.com/office/drawing/2014/main" id="{EC490D6E-E929-EC19-AE98-9D3161ADDE2D}"/>
              </a:ext>
            </a:extLst>
          </p:cNvPr>
          <p:cNvSpPr/>
          <p:nvPr/>
        </p:nvSpPr>
        <p:spPr>
          <a:xfrm>
            <a:off x="544440" y="3873523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480"/>
              </a:lnSpc>
              <a:buNone/>
            </a:pP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Provincia con la mayor judicialidad en la industria (419,4): el impacto puede ser </a:t>
            </a:r>
            <a:r>
              <a:rPr lang="en-US" sz="14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muy</a:t>
            </a: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alto</a:t>
            </a:r>
            <a:endParaRPr lang="en-US" sz="1400" dirty="0">
              <a:latin typeface="Barlow" pitchFamily="2" charset="77"/>
            </a:endParaRPr>
          </a:p>
        </p:txBody>
      </p:sp>
      <p:sp>
        <p:nvSpPr>
          <p:cNvPr id="23" name="Shape 4">
            <a:extLst>
              <a:ext uri="{FF2B5EF4-FFF2-40B4-BE49-F238E27FC236}">
                <a16:creationId xmlns:a16="http://schemas.microsoft.com/office/drawing/2014/main" id="{31AC226D-7F5D-BC90-0E1B-C00EAAE121A9}"/>
              </a:ext>
            </a:extLst>
          </p:cNvPr>
          <p:cNvSpPr/>
          <p:nvPr/>
        </p:nvSpPr>
        <p:spPr>
          <a:xfrm>
            <a:off x="4570935" y="1185268"/>
            <a:ext cx="4173393" cy="3354236"/>
          </a:xfrm>
          <a:prstGeom prst="rect">
            <a:avLst/>
          </a:prstGeom>
          <a:noFill/>
          <a:ln w="12700">
            <a:solidFill>
              <a:srgbClr val="2FAC66"/>
            </a:solidFill>
            <a:prstDash val="solid"/>
          </a:ln>
        </p:spPr>
      </p:sp>
      <p:sp>
        <p:nvSpPr>
          <p:cNvPr id="27" name="Text 3">
            <a:extLst>
              <a:ext uri="{FF2B5EF4-FFF2-40B4-BE49-F238E27FC236}">
                <a16:creationId xmlns:a16="http://schemas.microsoft.com/office/drawing/2014/main" id="{010458C3-7395-EB8D-F844-FA10F5EB5014}"/>
              </a:ext>
            </a:extLst>
          </p:cNvPr>
          <p:cNvSpPr/>
          <p:nvPr/>
        </p:nvSpPr>
        <p:spPr>
          <a:xfrm>
            <a:off x="4740494" y="1322368"/>
            <a:ext cx="3740442" cy="4319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MENDOZA</a:t>
            </a:r>
            <a:endParaRPr lang="en-US" sz="2200" b="1" dirty="0">
              <a:solidFill>
                <a:schemeClr val="tx1">
                  <a:lumMod val="65000"/>
                  <a:lumOff val="35000"/>
                </a:schemeClr>
              </a:solidFill>
              <a:latin typeface="Barlow SemiBold" pitchFamily="2" charset="77"/>
            </a:endParaRPr>
          </a:p>
        </p:txBody>
      </p:sp>
      <p:sp>
        <p:nvSpPr>
          <p:cNvPr id="30" name="Text 6">
            <a:extLst>
              <a:ext uri="{FF2B5EF4-FFF2-40B4-BE49-F238E27FC236}">
                <a16:creationId xmlns:a16="http://schemas.microsoft.com/office/drawing/2014/main" id="{388ABBE3-A2E0-8516-8CFF-DA8AD6388560}"/>
              </a:ext>
            </a:extLst>
          </p:cNvPr>
          <p:cNvSpPr/>
          <p:nvPr/>
        </p:nvSpPr>
        <p:spPr>
          <a:xfrm>
            <a:off x="4740494" y="1637779"/>
            <a:ext cx="403774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rgbClr val="2FAC66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Más </a:t>
            </a:r>
            <a:r>
              <a:rPr lang="en-US" sz="1600" b="1" dirty="0" err="1">
                <a:solidFill>
                  <a:srgbClr val="2FAC66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peritos</a:t>
            </a:r>
            <a:r>
              <a:rPr lang="en-US" sz="1600" b="1" dirty="0">
                <a:solidFill>
                  <a:srgbClr val="2FAC66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para </a:t>
            </a:r>
            <a:r>
              <a:rPr lang="en-US" sz="1600" b="1" dirty="0" err="1">
                <a:solidFill>
                  <a:srgbClr val="2FAC66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evaluar</a:t>
            </a:r>
            <a:r>
              <a:rPr lang="en-US" sz="1600" b="1" dirty="0">
                <a:solidFill>
                  <a:srgbClr val="2FAC66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>
                <a:solidFill>
                  <a:srgbClr val="2FAC66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incapacidad</a:t>
            </a:r>
            <a:endParaRPr lang="en-US" sz="1600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31" name="Shape 9">
            <a:extLst>
              <a:ext uri="{FF2B5EF4-FFF2-40B4-BE49-F238E27FC236}">
                <a16:creationId xmlns:a16="http://schemas.microsoft.com/office/drawing/2014/main" id="{E410D38C-48D8-EB99-C4B6-E14AC759061F}"/>
              </a:ext>
            </a:extLst>
          </p:cNvPr>
          <p:cNvSpPr/>
          <p:nvPr/>
        </p:nvSpPr>
        <p:spPr>
          <a:xfrm>
            <a:off x="4747075" y="2131262"/>
            <a:ext cx="45719" cy="371184"/>
          </a:xfrm>
          <a:prstGeom prst="rect">
            <a:avLst/>
          </a:prstGeom>
          <a:solidFill>
            <a:srgbClr val="2FAC66"/>
          </a:solidFill>
          <a:ln w="12700">
            <a:noFill/>
            <a:prstDash val="solid"/>
          </a:ln>
        </p:spPr>
      </p:sp>
      <p:sp>
        <p:nvSpPr>
          <p:cNvPr id="51" name="Text 22">
            <a:extLst>
              <a:ext uri="{FF2B5EF4-FFF2-40B4-BE49-F238E27FC236}">
                <a16:creationId xmlns:a16="http://schemas.microsoft.com/office/drawing/2014/main" id="{8850DD32-4FE5-79D5-D53B-36E0A5A9EC21}"/>
              </a:ext>
            </a:extLst>
          </p:cNvPr>
          <p:cNvSpPr/>
          <p:nvPr/>
        </p:nvSpPr>
        <p:spPr>
          <a:xfrm>
            <a:off x="4880409" y="2115190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480"/>
              </a:lnSpc>
              <a:buNone/>
            </a:pP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Anuncio oficial: aumento de los miembros del cuerpo de </a:t>
            </a:r>
            <a:r>
              <a:rPr lang="en-US" sz="14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peritos</a:t>
            </a:r>
            <a:endParaRPr lang="en-US" sz="1400" dirty="0">
              <a:latin typeface="Barlow" pitchFamily="2" charset="77"/>
            </a:endParaRPr>
          </a:p>
        </p:txBody>
      </p:sp>
      <p:sp>
        <p:nvSpPr>
          <p:cNvPr id="52" name="Text 24">
            <a:extLst>
              <a:ext uri="{FF2B5EF4-FFF2-40B4-BE49-F238E27FC236}">
                <a16:creationId xmlns:a16="http://schemas.microsoft.com/office/drawing/2014/main" id="{9AF9AF6D-9DC8-C43D-A25E-BDE5129CD877}"/>
              </a:ext>
            </a:extLst>
          </p:cNvPr>
          <p:cNvSpPr/>
          <p:nvPr/>
        </p:nvSpPr>
        <p:spPr>
          <a:xfrm>
            <a:off x="4880409" y="2700245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480"/>
              </a:lnSpc>
              <a:buNone/>
            </a:pPr>
            <a:r>
              <a:rPr lang="en-US" sz="14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Apunta</a:t>
            </a: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a la </a:t>
            </a:r>
            <a:r>
              <a:rPr lang="en-US" sz="14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intervención</a:t>
            </a: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todos</a:t>
            </a: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juicios</a:t>
            </a: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laborales</a:t>
            </a:r>
            <a:endParaRPr lang="en-US" sz="1400" dirty="0">
              <a:latin typeface="Barlow" pitchFamily="2" charset="77"/>
            </a:endParaRPr>
          </a:p>
        </p:txBody>
      </p:sp>
      <p:sp>
        <p:nvSpPr>
          <p:cNvPr id="54" name="Text 26">
            <a:extLst>
              <a:ext uri="{FF2B5EF4-FFF2-40B4-BE49-F238E27FC236}">
                <a16:creationId xmlns:a16="http://schemas.microsoft.com/office/drawing/2014/main" id="{054AB797-76D8-F999-A2E5-DFEED8FC3275}"/>
              </a:ext>
            </a:extLst>
          </p:cNvPr>
          <p:cNvSpPr/>
          <p:nvPr/>
        </p:nvSpPr>
        <p:spPr>
          <a:xfrm>
            <a:off x="4880409" y="3293706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480"/>
              </a:lnSpc>
              <a:buNone/>
            </a:pP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Mejora la calidad técnica del dictamen y reduce </a:t>
            </a:r>
            <a:r>
              <a:rPr lang="en-US" sz="1400" dirty="0" err="1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dispersión</a:t>
            </a: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judicial</a:t>
            </a:r>
            <a:endParaRPr lang="en-US" sz="1400" dirty="0">
              <a:latin typeface="Barlow" pitchFamily="2" charset="77"/>
            </a:endParaRPr>
          </a:p>
        </p:txBody>
      </p:sp>
      <p:sp>
        <p:nvSpPr>
          <p:cNvPr id="55" name="Text 28">
            <a:extLst>
              <a:ext uri="{FF2B5EF4-FFF2-40B4-BE49-F238E27FC236}">
                <a16:creationId xmlns:a16="http://schemas.microsoft.com/office/drawing/2014/main" id="{A82A5279-91E0-DCC7-C28A-60A538E79618}"/>
              </a:ext>
            </a:extLst>
          </p:cNvPr>
          <p:cNvSpPr/>
          <p:nvPr/>
        </p:nvSpPr>
        <p:spPr>
          <a:xfrm>
            <a:off x="4880409" y="3873523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480"/>
              </a:lnSpc>
              <a:buNone/>
            </a:pP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Complementa fallos previos de la Corte mendocina sobre intereses (Tasa Activa)</a:t>
            </a:r>
            <a:endParaRPr lang="en-US" sz="1400" dirty="0">
              <a:latin typeface="Barlow" pitchFamily="2" charset="77"/>
            </a:endParaRPr>
          </a:p>
        </p:txBody>
      </p:sp>
      <p:sp>
        <p:nvSpPr>
          <p:cNvPr id="65" name="Shape 9">
            <a:extLst>
              <a:ext uri="{FF2B5EF4-FFF2-40B4-BE49-F238E27FC236}">
                <a16:creationId xmlns:a16="http://schemas.microsoft.com/office/drawing/2014/main" id="{52C5E0FE-441F-C66F-924A-A4F48B3340C2}"/>
              </a:ext>
            </a:extLst>
          </p:cNvPr>
          <p:cNvSpPr/>
          <p:nvPr/>
        </p:nvSpPr>
        <p:spPr>
          <a:xfrm>
            <a:off x="417300" y="2718658"/>
            <a:ext cx="45719" cy="371184"/>
          </a:xfrm>
          <a:prstGeom prst="rect">
            <a:avLst/>
          </a:prstGeom>
          <a:solidFill>
            <a:srgbClr val="F3901E"/>
          </a:solidFill>
          <a:ln w="12700">
            <a:noFill/>
            <a:prstDash val="solid"/>
          </a:ln>
        </p:spPr>
      </p:sp>
      <p:sp>
        <p:nvSpPr>
          <p:cNvPr id="66" name="Shape 9">
            <a:extLst>
              <a:ext uri="{FF2B5EF4-FFF2-40B4-BE49-F238E27FC236}">
                <a16:creationId xmlns:a16="http://schemas.microsoft.com/office/drawing/2014/main" id="{EC8502EB-0781-F7D4-4390-E6C4223F6853}"/>
              </a:ext>
            </a:extLst>
          </p:cNvPr>
          <p:cNvSpPr/>
          <p:nvPr/>
        </p:nvSpPr>
        <p:spPr>
          <a:xfrm>
            <a:off x="4747075" y="2718658"/>
            <a:ext cx="45719" cy="371184"/>
          </a:xfrm>
          <a:prstGeom prst="rect">
            <a:avLst/>
          </a:prstGeom>
          <a:solidFill>
            <a:srgbClr val="2FAC66"/>
          </a:solidFill>
          <a:ln w="12700">
            <a:noFill/>
            <a:prstDash val="solid"/>
          </a:ln>
        </p:spPr>
      </p:sp>
      <p:sp>
        <p:nvSpPr>
          <p:cNvPr id="67" name="Shape 9">
            <a:extLst>
              <a:ext uri="{FF2B5EF4-FFF2-40B4-BE49-F238E27FC236}">
                <a16:creationId xmlns:a16="http://schemas.microsoft.com/office/drawing/2014/main" id="{CBD49CB7-A7CE-A0C7-73A7-3AF9088CF375}"/>
              </a:ext>
            </a:extLst>
          </p:cNvPr>
          <p:cNvSpPr/>
          <p:nvPr/>
        </p:nvSpPr>
        <p:spPr>
          <a:xfrm>
            <a:off x="417300" y="3293943"/>
            <a:ext cx="45719" cy="371184"/>
          </a:xfrm>
          <a:prstGeom prst="rect">
            <a:avLst/>
          </a:prstGeom>
          <a:solidFill>
            <a:srgbClr val="F3901E"/>
          </a:solidFill>
          <a:ln w="12700">
            <a:noFill/>
            <a:prstDash val="solid"/>
          </a:ln>
        </p:spPr>
      </p:sp>
      <p:sp>
        <p:nvSpPr>
          <p:cNvPr id="68" name="Shape 9">
            <a:extLst>
              <a:ext uri="{FF2B5EF4-FFF2-40B4-BE49-F238E27FC236}">
                <a16:creationId xmlns:a16="http://schemas.microsoft.com/office/drawing/2014/main" id="{43F667E2-9033-3A2B-B26A-816358B6CEC1}"/>
              </a:ext>
            </a:extLst>
          </p:cNvPr>
          <p:cNvSpPr/>
          <p:nvPr/>
        </p:nvSpPr>
        <p:spPr>
          <a:xfrm>
            <a:off x="4747075" y="3293943"/>
            <a:ext cx="45719" cy="371184"/>
          </a:xfrm>
          <a:prstGeom prst="rect">
            <a:avLst/>
          </a:prstGeom>
          <a:solidFill>
            <a:srgbClr val="2FAC66"/>
          </a:solidFill>
          <a:ln w="12700">
            <a:noFill/>
            <a:prstDash val="solid"/>
          </a:ln>
        </p:spPr>
      </p:sp>
      <p:sp>
        <p:nvSpPr>
          <p:cNvPr id="69" name="Shape 9">
            <a:extLst>
              <a:ext uri="{FF2B5EF4-FFF2-40B4-BE49-F238E27FC236}">
                <a16:creationId xmlns:a16="http://schemas.microsoft.com/office/drawing/2014/main" id="{11D55393-7E0C-ED30-AE80-50764D3312B8}"/>
              </a:ext>
            </a:extLst>
          </p:cNvPr>
          <p:cNvSpPr/>
          <p:nvPr/>
        </p:nvSpPr>
        <p:spPr>
          <a:xfrm>
            <a:off x="417300" y="3881339"/>
            <a:ext cx="45719" cy="371184"/>
          </a:xfrm>
          <a:prstGeom prst="rect">
            <a:avLst/>
          </a:prstGeom>
          <a:solidFill>
            <a:srgbClr val="F3901E"/>
          </a:solidFill>
          <a:ln w="12700">
            <a:noFill/>
            <a:prstDash val="solid"/>
          </a:ln>
        </p:spPr>
      </p:sp>
      <p:sp>
        <p:nvSpPr>
          <p:cNvPr id="70" name="Shape 9">
            <a:extLst>
              <a:ext uri="{FF2B5EF4-FFF2-40B4-BE49-F238E27FC236}">
                <a16:creationId xmlns:a16="http://schemas.microsoft.com/office/drawing/2014/main" id="{F5099063-C7D1-9F73-1E7B-D2B43A9D19E6}"/>
              </a:ext>
            </a:extLst>
          </p:cNvPr>
          <p:cNvSpPr/>
          <p:nvPr/>
        </p:nvSpPr>
        <p:spPr>
          <a:xfrm>
            <a:off x="4747075" y="3881339"/>
            <a:ext cx="45719" cy="371184"/>
          </a:xfrm>
          <a:prstGeom prst="rect">
            <a:avLst/>
          </a:prstGeom>
          <a:solidFill>
            <a:srgbClr val="2FAC66"/>
          </a:solidFill>
          <a:ln w="12700">
            <a:noFill/>
            <a:prstDash val="solid"/>
          </a:ln>
        </p:spPr>
      </p:sp>
    </p:spTree>
    <p:extLst>
      <p:ext uri="{BB962C8B-B14F-4D97-AF65-F5344CB8AC3E}">
        <p14:creationId xmlns:p14="http://schemas.microsoft.com/office/powerpoint/2010/main" val="2603009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226B61-1CBC-90E0-B871-776001365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0">
            <a:extLst>
              <a:ext uri="{FF2B5EF4-FFF2-40B4-BE49-F238E27FC236}">
                <a16:creationId xmlns:a16="http://schemas.microsoft.com/office/drawing/2014/main" id="{B3D07593-F36D-A1EE-BD26-1A017ADF94AF}"/>
              </a:ext>
            </a:extLst>
          </p:cNvPr>
          <p:cNvSpPr/>
          <p:nvPr/>
        </p:nvSpPr>
        <p:spPr>
          <a:xfrm>
            <a:off x="4565945" y="1192958"/>
            <a:ext cx="4173393" cy="74545"/>
          </a:xfrm>
          <a:prstGeom prst="rect">
            <a:avLst/>
          </a:prstGeom>
          <a:solidFill>
            <a:srgbClr val="2FAC66"/>
          </a:solidFill>
          <a:ln w="12700">
            <a:noFill/>
            <a:prstDash val="solid"/>
          </a:ln>
        </p:spPr>
      </p:sp>
      <p:sp>
        <p:nvSpPr>
          <p:cNvPr id="45" name="Shape 0">
            <a:extLst>
              <a:ext uri="{FF2B5EF4-FFF2-40B4-BE49-F238E27FC236}">
                <a16:creationId xmlns:a16="http://schemas.microsoft.com/office/drawing/2014/main" id="{EA1DDC2B-BCD4-0303-BC01-E82AE6C47B18}"/>
              </a:ext>
            </a:extLst>
          </p:cNvPr>
          <p:cNvSpPr/>
          <p:nvPr/>
        </p:nvSpPr>
        <p:spPr>
          <a:xfrm>
            <a:off x="248281" y="1192958"/>
            <a:ext cx="4173393" cy="74545"/>
          </a:xfrm>
          <a:prstGeom prst="rect">
            <a:avLst/>
          </a:prstGeom>
          <a:solidFill>
            <a:srgbClr val="A12A65"/>
          </a:solidFill>
          <a:ln w="12700">
            <a:noFill/>
            <a:prstDash val="solid"/>
          </a:ln>
        </p:spPr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09BF9A41-5E07-80C0-D451-B1B20989F174}"/>
              </a:ext>
            </a:extLst>
          </p:cNvPr>
          <p:cNvSpPr/>
          <p:nvPr/>
        </p:nvSpPr>
        <p:spPr>
          <a:xfrm>
            <a:off x="241160" y="1185268"/>
            <a:ext cx="4173393" cy="3354236"/>
          </a:xfrm>
          <a:prstGeom prst="rect">
            <a:avLst/>
          </a:prstGeom>
          <a:noFill/>
          <a:ln w="12700">
            <a:solidFill>
              <a:srgbClr val="A12A65"/>
            </a:solidFill>
            <a:prstDash val="solid"/>
          </a:ln>
        </p:spPr>
      </p:sp>
      <p:sp>
        <p:nvSpPr>
          <p:cNvPr id="16" name="Shape 13">
            <a:extLst>
              <a:ext uri="{FF2B5EF4-FFF2-40B4-BE49-F238E27FC236}">
                <a16:creationId xmlns:a16="http://schemas.microsoft.com/office/drawing/2014/main" id="{1636BA1E-4144-B52F-A463-9ECFCBC2D939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</p:sp>
      <p:sp>
        <p:nvSpPr>
          <p:cNvPr id="11" name="Text 15">
            <a:extLst>
              <a:ext uri="{FF2B5EF4-FFF2-40B4-BE49-F238E27FC236}">
                <a16:creationId xmlns:a16="http://schemas.microsoft.com/office/drawing/2014/main" id="{EE0972F7-2B93-3CA2-EBF4-DFDBE8CCF726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otra oportunidad · Junio 2026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2" name="Text 16">
            <a:extLst>
              <a:ext uri="{FF2B5EF4-FFF2-40B4-BE49-F238E27FC236}">
                <a16:creationId xmlns:a16="http://schemas.microsoft.com/office/drawing/2014/main" id="{0213F9CE-FEB7-05F8-E2AA-187BABE92C63}"/>
              </a:ext>
            </a:extLst>
          </p:cNvPr>
          <p:cNvSpPr/>
          <p:nvPr/>
        </p:nvSpPr>
        <p:spPr>
          <a:xfrm>
            <a:off x="7758359" y="4711768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12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9" name="Shape 1">
            <a:extLst>
              <a:ext uri="{FF2B5EF4-FFF2-40B4-BE49-F238E27FC236}">
                <a16:creationId xmlns:a16="http://schemas.microsoft.com/office/drawing/2014/main" id="{FCD4C62F-6688-C3B5-3701-D6A559674DA0}"/>
              </a:ext>
            </a:extLst>
          </p:cNvPr>
          <p:cNvSpPr/>
          <p:nvPr/>
        </p:nvSpPr>
        <p:spPr>
          <a:xfrm>
            <a:off x="241160" y="234200"/>
            <a:ext cx="3353135" cy="608660"/>
          </a:xfrm>
          <a:prstGeom prst="rect">
            <a:avLst/>
          </a:prstGeom>
          <a:noFill/>
          <a:ln w="12700">
            <a:solidFill>
              <a:srgbClr val="1279BF"/>
            </a:solidFill>
            <a:prstDash val="solid"/>
          </a:ln>
        </p:spPr>
      </p:sp>
      <p:sp>
        <p:nvSpPr>
          <p:cNvPr id="20" name="Text 2">
            <a:extLst>
              <a:ext uri="{FF2B5EF4-FFF2-40B4-BE49-F238E27FC236}">
                <a16:creationId xmlns:a16="http://schemas.microsoft.com/office/drawing/2014/main" id="{A1202025-ADDE-3085-B4D3-8C0F2D220C58}"/>
              </a:ext>
            </a:extLst>
          </p:cNvPr>
          <p:cNvSpPr/>
          <p:nvPr/>
        </p:nvSpPr>
        <p:spPr>
          <a:xfrm>
            <a:off x="-7112" y="372480"/>
            <a:ext cx="385462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300" dirty="0">
                <a:solidFill>
                  <a:srgbClr val="093F6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LUCES EN EL HORIZONTE· 4</a:t>
            </a:r>
            <a:endParaRPr lang="en-US" sz="1400" spc="300" dirty="0">
              <a:solidFill>
                <a:srgbClr val="093F64"/>
              </a:solidFill>
              <a:latin typeface="Barlow" pitchFamily="2" charset="77"/>
            </a:endParaRPr>
          </a:p>
        </p:txBody>
      </p:sp>
      <p:sp>
        <p:nvSpPr>
          <p:cNvPr id="22" name="Text 3">
            <a:extLst>
              <a:ext uri="{FF2B5EF4-FFF2-40B4-BE49-F238E27FC236}">
                <a16:creationId xmlns:a16="http://schemas.microsoft.com/office/drawing/2014/main" id="{D415AE1F-3896-D9CC-26B9-DEAD2D2A906C}"/>
              </a:ext>
            </a:extLst>
          </p:cNvPr>
          <p:cNvSpPr/>
          <p:nvPr/>
        </p:nvSpPr>
        <p:spPr>
          <a:xfrm>
            <a:off x="3945899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CABA y Córdoba: </a:t>
            </a:r>
          </a:p>
          <a:p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traspaso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del fuero y la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incógnita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pendiente</a:t>
            </a:r>
            <a:endParaRPr lang="en-US" sz="2000" b="1" dirty="0">
              <a:solidFill>
                <a:srgbClr val="0E4D52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4" name="Shape 0">
            <a:extLst>
              <a:ext uri="{FF2B5EF4-FFF2-40B4-BE49-F238E27FC236}">
                <a16:creationId xmlns:a16="http://schemas.microsoft.com/office/drawing/2014/main" id="{76FD8AAA-4B2B-51EF-2081-B262ACBFB42E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  <p:sp>
        <p:nvSpPr>
          <p:cNvPr id="36" name="Text 3">
            <a:extLst>
              <a:ext uri="{FF2B5EF4-FFF2-40B4-BE49-F238E27FC236}">
                <a16:creationId xmlns:a16="http://schemas.microsoft.com/office/drawing/2014/main" id="{63ACAFC9-184E-1711-2CB2-949491E207DA}"/>
              </a:ext>
            </a:extLst>
          </p:cNvPr>
          <p:cNvSpPr/>
          <p:nvPr/>
        </p:nvSpPr>
        <p:spPr>
          <a:xfrm>
            <a:off x="410719" y="1322368"/>
            <a:ext cx="3740442" cy="4319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CABA</a:t>
            </a:r>
            <a:endParaRPr lang="en-US" sz="2200" b="1" dirty="0">
              <a:solidFill>
                <a:schemeClr val="tx1">
                  <a:lumMod val="65000"/>
                  <a:lumOff val="35000"/>
                </a:schemeClr>
              </a:solidFill>
              <a:latin typeface="Barlow SemiBold" pitchFamily="2" charset="77"/>
            </a:endParaRPr>
          </a:p>
        </p:txBody>
      </p:sp>
      <p:sp>
        <p:nvSpPr>
          <p:cNvPr id="2" name="Text 6">
            <a:extLst>
              <a:ext uri="{FF2B5EF4-FFF2-40B4-BE49-F238E27FC236}">
                <a16:creationId xmlns:a16="http://schemas.microsoft.com/office/drawing/2014/main" id="{3B2D8E42-F713-DE23-8D33-FB3AF9DA9195}"/>
              </a:ext>
            </a:extLst>
          </p:cNvPr>
          <p:cNvSpPr/>
          <p:nvPr/>
        </p:nvSpPr>
        <p:spPr>
          <a:xfrm>
            <a:off x="410719" y="1637779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 err="1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Traspaso</a:t>
            </a:r>
            <a:r>
              <a:rPr lang="en-US" sz="1600" b="1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del fuero </a:t>
            </a:r>
            <a:r>
              <a:rPr lang="en-US" sz="1600" b="1" dirty="0" err="1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laboral</a:t>
            </a:r>
            <a:endParaRPr lang="en-US" sz="1600" dirty="0">
              <a:solidFill>
                <a:srgbClr val="A12A65"/>
              </a:solidFill>
              <a:latin typeface="Barlow" pitchFamily="2" charset="77"/>
            </a:endParaRPr>
          </a:p>
        </p:txBody>
      </p:sp>
      <p:sp>
        <p:nvSpPr>
          <p:cNvPr id="39" name="Text 16">
            <a:extLst>
              <a:ext uri="{FF2B5EF4-FFF2-40B4-BE49-F238E27FC236}">
                <a16:creationId xmlns:a16="http://schemas.microsoft.com/office/drawing/2014/main" id="{FFDF8001-7CD2-66DC-F74A-680956E6F12D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13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23" name="Shape 4">
            <a:extLst>
              <a:ext uri="{FF2B5EF4-FFF2-40B4-BE49-F238E27FC236}">
                <a16:creationId xmlns:a16="http://schemas.microsoft.com/office/drawing/2014/main" id="{141625D6-7589-8226-135D-D30279E8F5D0}"/>
              </a:ext>
            </a:extLst>
          </p:cNvPr>
          <p:cNvSpPr/>
          <p:nvPr/>
        </p:nvSpPr>
        <p:spPr>
          <a:xfrm>
            <a:off x="4570935" y="1185268"/>
            <a:ext cx="4173393" cy="3354236"/>
          </a:xfrm>
          <a:prstGeom prst="rect">
            <a:avLst/>
          </a:prstGeom>
          <a:noFill/>
          <a:ln w="12700">
            <a:solidFill>
              <a:srgbClr val="2FAC66"/>
            </a:solidFill>
            <a:prstDash val="solid"/>
          </a:ln>
        </p:spPr>
      </p:sp>
      <p:sp>
        <p:nvSpPr>
          <p:cNvPr id="27" name="Text 3">
            <a:extLst>
              <a:ext uri="{FF2B5EF4-FFF2-40B4-BE49-F238E27FC236}">
                <a16:creationId xmlns:a16="http://schemas.microsoft.com/office/drawing/2014/main" id="{AB0AADD4-898B-DDC8-2BE7-C3708BBFC58E}"/>
              </a:ext>
            </a:extLst>
          </p:cNvPr>
          <p:cNvSpPr/>
          <p:nvPr/>
        </p:nvSpPr>
        <p:spPr>
          <a:xfrm>
            <a:off x="4740494" y="1322368"/>
            <a:ext cx="3740442" cy="4319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CÓRDOBA</a:t>
            </a:r>
            <a:endParaRPr lang="en-US" sz="2200" b="1" dirty="0">
              <a:solidFill>
                <a:schemeClr val="tx1">
                  <a:lumMod val="65000"/>
                  <a:lumOff val="35000"/>
                </a:schemeClr>
              </a:solidFill>
              <a:latin typeface="Barlow SemiBold" pitchFamily="2" charset="77"/>
            </a:endParaRPr>
          </a:p>
        </p:txBody>
      </p:sp>
      <p:sp>
        <p:nvSpPr>
          <p:cNvPr id="30" name="Text 6">
            <a:extLst>
              <a:ext uri="{FF2B5EF4-FFF2-40B4-BE49-F238E27FC236}">
                <a16:creationId xmlns:a16="http://schemas.microsoft.com/office/drawing/2014/main" id="{2DB3264D-5DB7-3B12-B970-8C82B491790F}"/>
              </a:ext>
            </a:extLst>
          </p:cNvPr>
          <p:cNvSpPr/>
          <p:nvPr/>
        </p:nvSpPr>
        <p:spPr>
          <a:xfrm>
            <a:off x="4740494" y="1637779"/>
            <a:ext cx="384323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rgbClr val="2FAC66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 </a:t>
            </a:r>
            <a:r>
              <a:rPr lang="en-US" sz="1600" b="1" dirty="0" err="1">
                <a:solidFill>
                  <a:srgbClr val="2FAC66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incógnita</a:t>
            </a:r>
            <a:r>
              <a:rPr lang="en-US" sz="1600" b="1" dirty="0">
                <a:solidFill>
                  <a:srgbClr val="2FAC66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2026</a:t>
            </a:r>
            <a:endParaRPr lang="en-US" sz="1600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3" name="Text 10">
            <a:extLst>
              <a:ext uri="{FF2B5EF4-FFF2-40B4-BE49-F238E27FC236}">
                <a16:creationId xmlns:a16="http://schemas.microsoft.com/office/drawing/2014/main" id="{738757D2-4BC4-6FEE-A71F-CE94F62F05C4}"/>
              </a:ext>
            </a:extLst>
          </p:cNvPr>
          <p:cNvSpPr/>
          <p:nvPr/>
        </p:nvSpPr>
        <p:spPr>
          <a:xfrm>
            <a:off x="398236" y="2109399"/>
            <a:ext cx="3840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80"/>
              </a:lnSpc>
              <a:buNone/>
            </a:pP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 traspaso del fuero laboral nacional a la Ciudad de Buenos Aires permite —por primera vez— diseñar reglas procesales locales y ordenar las prácticas judiciales en una jurisdicción que concentra ≈ 19% de los juicios de RT del país.</a:t>
            </a:r>
            <a:endParaRPr lang="en-US" sz="1400" dirty="0">
              <a:latin typeface="Barlow" pitchFamily="2" charset="77"/>
            </a:endParaRPr>
          </a:p>
        </p:txBody>
      </p:sp>
      <p:sp>
        <p:nvSpPr>
          <p:cNvPr id="4" name="Text 20">
            <a:extLst>
              <a:ext uri="{FF2B5EF4-FFF2-40B4-BE49-F238E27FC236}">
                <a16:creationId xmlns:a16="http://schemas.microsoft.com/office/drawing/2014/main" id="{9F561119-E71E-846B-8AA5-593B888FBE77}"/>
              </a:ext>
            </a:extLst>
          </p:cNvPr>
          <p:cNvSpPr/>
          <p:nvPr/>
        </p:nvSpPr>
        <p:spPr>
          <a:xfrm>
            <a:off x="4740494" y="2109399"/>
            <a:ext cx="3840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580"/>
              </a:lnSpc>
              <a:buNone/>
            </a:pPr>
            <a:r>
              <a:rPr lang="en-US" sz="14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Con antecedentes valiosos del STJ (Romero, Bustos, Amadei) que ordenaron intereses y honorarios, el desafío es consolidar el rumbo y completar la integración del Cuerpo Médico Forense para destrabar la pericial.</a:t>
            </a:r>
            <a:endParaRPr lang="en-US" sz="1400" dirty="0">
              <a:latin typeface="Barlow" pitchFamily="2" charset="77"/>
            </a:endParaRPr>
          </a:p>
        </p:txBody>
      </p:sp>
      <p:sp>
        <p:nvSpPr>
          <p:cNvPr id="5" name="Shape 4">
            <a:extLst>
              <a:ext uri="{FF2B5EF4-FFF2-40B4-BE49-F238E27FC236}">
                <a16:creationId xmlns:a16="http://schemas.microsoft.com/office/drawing/2014/main" id="{61185BE9-62DE-0F3A-2C22-2F0DF4ADD312}"/>
              </a:ext>
            </a:extLst>
          </p:cNvPr>
          <p:cNvSpPr/>
          <p:nvPr/>
        </p:nvSpPr>
        <p:spPr>
          <a:xfrm>
            <a:off x="365760" y="3590157"/>
            <a:ext cx="3945848" cy="8684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prstDash val="solid"/>
          </a:ln>
        </p:spPr>
      </p:sp>
      <p:sp>
        <p:nvSpPr>
          <p:cNvPr id="7" name="Text 11">
            <a:extLst>
              <a:ext uri="{FF2B5EF4-FFF2-40B4-BE49-F238E27FC236}">
                <a16:creationId xmlns:a16="http://schemas.microsoft.com/office/drawing/2014/main" id="{44E4BE94-3D25-2DFA-93E3-A06155327B62}"/>
              </a:ext>
            </a:extLst>
          </p:cNvPr>
          <p:cNvSpPr/>
          <p:nvPr/>
        </p:nvSpPr>
        <p:spPr>
          <a:xfrm>
            <a:off x="1209752" y="3748226"/>
            <a:ext cx="2697001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480"/>
              </a:lnSpc>
            </a:pPr>
            <a:r>
              <a:rPr lang="en-US" sz="1400" b="1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de </a:t>
            </a:r>
            <a:r>
              <a:rPr lang="en-US" sz="1400" b="1" dirty="0" err="1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1400" b="1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dirty="0" err="1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juicios</a:t>
            </a:r>
            <a:r>
              <a:rPr lang="en-US" sz="1400" b="1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 RT del </a:t>
            </a:r>
            <a:r>
              <a:rPr lang="en-US" sz="1400" b="1" dirty="0" err="1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país</a:t>
            </a:r>
            <a:endParaRPr lang="en-US" sz="2400" b="1" dirty="0">
              <a:solidFill>
                <a:srgbClr val="A12A65"/>
              </a:solidFill>
              <a:latin typeface="Barlow" pitchFamily="2" charset="77"/>
            </a:endParaRPr>
          </a:p>
        </p:txBody>
      </p:sp>
      <p:sp>
        <p:nvSpPr>
          <p:cNvPr id="8" name="Text 11">
            <a:extLst>
              <a:ext uri="{FF2B5EF4-FFF2-40B4-BE49-F238E27FC236}">
                <a16:creationId xmlns:a16="http://schemas.microsoft.com/office/drawing/2014/main" id="{35FEB925-5769-3C8C-62E4-B8C807F8D29F}"/>
              </a:ext>
            </a:extLst>
          </p:cNvPr>
          <p:cNvSpPr/>
          <p:nvPr/>
        </p:nvSpPr>
        <p:spPr>
          <a:xfrm>
            <a:off x="471319" y="3665183"/>
            <a:ext cx="738433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19%</a:t>
            </a:r>
            <a:endParaRPr lang="en-US" sz="3200" dirty="0">
              <a:solidFill>
                <a:srgbClr val="A12A65"/>
              </a:solidFill>
              <a:latin typeface="Barlow" pitchFamily="2" charset="77"/>
            </a:endParaRPr>
          </a:p>
        </p:txBody>
      </p:sp>
      <p:sp>
        <p:nvSpPr>
          <p:cNvPr id="9" name="Shape 4">
            <a:extLst>
              <a:ext uri="{FF2B5EF4-FFF2-40B4-BE49-F238E27FC236}">
                <a16:creationId xmlns:a16="http://schemas.microsoft.com/office/drawing/2014/main" id="{2D70EC05-C070-DB3C-25F8-A7F9791615AC}"/>
              </a:ext>
            </a:extLst>
          </p:cNvPr>
          <p:cNvSpPr/>
          <p:nvPr/>
        </p:nvSpPr>
        <p:spPr>
          <a:xfrm>
            <a:off x="4689480" y="3590157"/>
            <a:ext cx="1049005" cy="84947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prstDash val="solid"/>
          </a:ln>
        </p:spPr>
      </p:sp>
      <p:sp>
        <p:nvSpPr>
          <p:cNvPr id="13" name="Shape 4">
            <a:extLst>
              <a:ext uri="{FF2B5EF4-FFF2-40B4-BE49-F238E27FC236}">
                <a16:creationId xmlns:a16="http://schemas.microsoft.com/office/drawing/2014/main" id="{23F3A69C-1EAE-E741-638E-FDCFE9AA02FC}"/>
              </a:ext>
            </a:extLst>
          </p:cNvPr>
          <p:cNvSpPr/>
          <p:nvPr/>
        </p:nvSpPr>
        <p:spPr>
          <a:xfrm>
            <a:off x="5812378" y="3590157"/>
            <a:ext cx="1396995" cy="84947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prstDash val="solid"/>
          </a:ln>
        </p:spPr>
      </p:sp>
      <p:sp>
        <p:nvSpPr>
          <p:cNvPr id="15" name="Shape 4">
            <a:extLst>
              <a:ext uri="{FF2B5EF4-FFF2-40B4-BE49-F238E27FC236}">
                <a16:creationId xmlns:a16="http://schemas.microsoft.com/office/drawing/2014/main" id="{FBC5F2C9-C6F2-86E3-0D04-FEAA149F243E}"/>
              </a:ext>
            </a:extLst>
          </p:cNvPr>
          <p:cNvSpPr/>
          <p:nvPr/>
        </p:nvSpPr>
        <p:spPr>
          <a:xfrm>
            <a:off x="7273740" y="3590157"/>
            <a:ext cx="1307234" cy="84947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prstDash val="solid"/>
          </a:ln>
        </p:spPr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C92678B4-D61E-25F7-89E5-0BCB5BE8114E}"/>
              </a:ext>
            </a:extLst>
          </p:cNvPr>
          <p:cNvSpPr/>
          <p:nvPr/>
        </p:nvSpPr>
        <p:spPr>
          <a:xfrm>
            <a:off x="4819259" y="3713260"/>
            <a:ext cx="1234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FAC66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Romero</a:t>
            </a:r>
            <a:endParaRPr lang="en-US" sz="2000" b="1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25" name="Text 23">
            <a:extLst>
              <a:ext uri="{FF2B5EF4-FFF2-40B4-BE49-F238E27FC236}">
                <a16:creationId xmlns:a16="http://schemas.microsoft.com/office/drawing/2014/main" id="{C8F3EDA1-F38D-6C44-DDBF-C00C50F267E1}"/>
              </a:ext>
            </a:extLst>
          </p:cNvPr>
          <p:cNvSpPr/>
          <p:nvPr/>
        </p:nvSpPr>
        <p:spPr>
          <a:xfrm>
            <a:off x="4813928" y="4035039"/>
            <a:ext cx="1143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240"/>
              </a:lnSpc>
              <a:buNone/>
            </a:pPr>
            <a:r>
              <a:rPr lang="en-U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RIPTE simple post 27.348</a:t>
            </a:r>
            <a:endParaRPr lang="en-US" sz="1200" dirty="0">
              <a:latin typeface="Barlow" pitchFamily="2" charset="77"/>
            </a:endParaRPr>
          </a:p>
        </p:txBody>
      </p:sp>
      <p:sp>
        <p:nvSpPr>
          <p:cNvPr id="26" name="Text 25">
            <a:extLst>
              <a:ext uri="{FF2B5EF4-FFF2-40B4-BE49-F238E27FC236}">
                <a16:creationId xmlns:a16="http://schemas.microsoft.com/office/drawing/2014/main" id="{FA5C4ABB-32FD-6AF1-B8EC-878CB4DFF01E}"/>
              </a:ext>
            </a:extLst>
          </p:cNvPr>
          <p:cNvSpPr/>
          <p:nvPr/>
        </p:nvSpPr>
        <p:spPr>
          <a:xfrm>
            <a:off x="5920592" y="3713260"/>
            <a:ext cx="1234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FAC66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Bustos</a:t>
            </a:r>
            <a:endParaRPr lang="en-US" sz="2000" b="1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28" name="Text 26">
            <a:extLst>
              <a:ext uri="{FF2B5EF4-FFF2-40B4-BE49-F238E27FC236}">
                <a16:creationId xmlns:a16="http://schemas.microsoft.com/office/drawing/2014/main" id="{8C3242B2-D85A-85AB-D2E0-0B55B60431E8}"/>
              </a:ext>
            </a:extLst>
          </p:cNvPr>
          <p:cNvSpPr/>
          <p:nvPr/>
        </p:nvSpPr>
        <p:spPr>
          <a:xfrm>
            <a:off x="5920592" y="4035039"/>
            <a:ext cx="129078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240"/>
              </a:lnSpc>
              <a:buNone/>
            </a:pPr>
            <a:r>
              <a:rPr lang="en-U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Tasa Pasiva +2/+3% pre 27.348</a:t>
            </a:r>
            <a:endParaRPr lang="en-US" sz="1200" dirty="0">
              <a:latin typeface="Barlow" pitchFamily="2" charset="77"/>
            </a:endParaRPr>
          </a:p>
        </p:txBody>
      </p:sp>
      <p:sp>
        <p:nvSpPr>
          <p:cNvPr id="29" name="Text 28">
            <a:extLst>
              <a:ext uri="{FF2B5EF4-FFF2-40B4-BE49-F238E27FC236}">
                <a16:creationId xmlns:a16="http://schemas.microsoft.com/office/drawing/2014/main" id="{1104BE74-6D95-033F-D273-E0406FA23EE9}"/>
              </a:ext>
            </a:extLst>
          </p:cNvPr>
          <p:cNvSpPr/>
          <p:nvPr/>
        </p:nvSpPr>
        <p:spPr>
          <a:xfrm>
            <a:off x="7390024" y="3713260"/>
            <a:ext cx="1234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7D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CMF</a:t>
            </a:r>
            <a:endParaRPr lang="en-US" sz="2000" b="1" dirty="0">
              <a:solidFill>
                <a:srgbClr val="1B7D54"/>
              </a:solidFill>
              <a:latin typeface="Barlow" pitchFamily="2" charset="77"/>
            </a:endParaRPr>
          </a:p>
        </p:txBody>
      </p:sp>
      <p:sp>
        <p:nvSpPr>
          <p:cNvPr id="32" name="Text 29">
            <a:extLst>
              <a:ext uri="{FF2B5EF4-FFF2-40B4-BE49-F238E27FC236}">
                <a16:creationId xmlns:a16="http://schemas.microsoft.com/office/drawing/2014/main" id="{56CF1288-AA2D-F760-62EF-78EFE316D1E9}"/>
              </a:ext>
            </a:extLst>
          </p:cNvPr>
          <p:cNvSpPr/>
          <p:nvPr/>
        </p:nvSpPr>
        <p:spPr>
          <a:xfrm>
            <a:off x="7390024" y="4035039"/>
            <a:ext cx="1143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240"/>
              </a:lnSpc>
              <a:buNone/>
            </a:pPr>
            <a:r>
              <a:rPr lang="en-US" sz="1200" dirty="0">
                <a:solidFill>
                  <a:srgbClr val="3F4F54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Pendiente: integración plena</a:t>
            </a:r>
            <a:endParaRPr lang="en-US" sz="1200" dirty="0">
              <a:latin typeface="Barlow" pitchFamily="2" charset="77"/>
            </a:endParaRPr>
          </a:p>
        </p:txBody>
      </p:sp>
      <p:sp>
        <p:nvSpPr>
          <p:cNvPr id="33" name="Text 11">
            <a:extLst>
              <a:ext uri="{FF2B5EF4-FFF2-40B4-BE49-F238E27FC236}">
                <a16:creationId xmlns:a16="http://schemas.microsoft.com/office/drawing/2014/main" id="{834549F5-1B12-F772-8AEA-6E880CA0EFEB}"/>
              </a:ext>
            </a:extLst>
          </p:cNvPr>
          <p:cNvSpPr/>
          <p:nvPr/>
        </p:nvSpPr>
        <p:spPr>
          <a:xfrm>
            <a:off x="511519" y="4029088"/>
            <a:ext cx="217148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480"/>
              </a:lnSpc>
            </a:pPr>
            <a:r>
              <a:rPr lang="en-US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se </a:t>
            </a:r>
            <a:r>
              <a:rPr lang="en-US" dirty="0" err="1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litigan</a:t>
            </a:r>
            <a:r>
              <a:rPr lang="en-US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dirty="0" err="1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</a:t>
            </a:r>
            <a:r>
              <a:rPr lang="en-US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CABA</a:t>
            </a:r>
            <a:endParaRPr lang="en-US" dirty="0">
              <a:solidFill>
                <a:srgbClr val="A12A65"/>
              </a:solidFill>
              <a:latin typeface="Barlow" pitchFamily="2" charset="77"/>
            </a:endParaRPr>
          </a:p>
        </p:txBody>
      </p:sp>
      <p:sp>
        <p:nvSpPr>
          <p:cNvPr id="10" name="Shape 9">
            <a:extLst>
              <a:ext uri="{FF2B5EF4-FFF2-40B4-BE49-F238E27FC236}">
                <a16:creationId xmlns:a16="http://schemas.microsoft.com/office/drawing/2014/main" id="{6751C01A-A1CE-F4DF-2971-A04E57E97A44}"/>
              </a:ext>
            </a:extLst>
          </p:cNvPr>
          <p:cNvSpPr/>
          <p:nvPr/>
        </p:nvSpPr>
        <p:spPr>
          <a:xfrm>
            <a:off x="361745" y="3590157"/>
            <a:ext cx="59431" cy="849256"/>
          </a:xfrm>
          <a:prstGeom prst="rect">
            <a:avLst/>
          </a:prstGeom>
          <a:solidFill>
            <a:srgbClr val="A12A65"/>
          </a:solidFill>
          <a:ln w="12700">
            <a:noFill/>
            <a:prstDash val="solid"/>
          </a:ln>
        </p:spPr>
      </p:sp>
      <p:sp>
        <p:nvSpPr>
          <p:cNvPr id="14" name="Shape 9">
            <a:extLst>
              <a:ext uri="{FF2B5EF4-FFF2-40B4-BE49-F238E27FC236}">
                <a16:creationId xmlns:a16="http://schemas.microsoft.com/office/drawing/2014/main" id="{AEF71EC7-910D-1F4A-9C31-2F202683262E}"/>
              </a:ext>
            </a:extLst>
          </p:cNvPr>
          <p:cNvSpPr/>
          <p:nvPr/>
        </p:nvSpPr>
        <p:spPr>
          <a:xfrm>
            <a:off x="4691520" y="3590157"/>
            <a:ext cx="59431" cy="849256"/>
          </a:xfrm>
          <a:prstGeom prst="rect">
            <a:avLst/>
          </a:prstGeom>
          <a:solidFill>
            <a:srgbClr val="2FAC66"/>
          </a:solidFill>
          <a:ln w="12700">
            <a:noFill/>
            <a:prstDash val="solid"/>
          </a:ln>
        </p:spPr>
      </p:sp>
      <p:sp>
        <p:nvSpPr>
          <p:cNvPr id="17" name="Shape 9">
            <a:extLst>
              <a:ext uri="{FF2B5EF4-FFF2-40B4-BE49-F238E27FC236}">
                <a16:creationId xmlns:a16="http://schemas.microsoft.com/office/drawing/2014/main" id="{7F229592-5B8B-EB94-252E-65A16EAC0969}"/>
              </a:ext>
            </a:extLst>
          </p:cNvPr>
          <p:cNvSpPr/>
          <p:nvPr/>
        </p:nvSpPr>
        <p:spPr>
          <a:xfrm>
            <a:off x="5805756" y="3590157"/>
            <a:ext cx="59431" cy="849256"/>
          </a:xfrm>
          <a:prstGeom prst="rect">
            <a:avLst/>
          </a:prstGeom>
          <a:solidFill>
            <a:srgbClr val="2FAC66"/>
          </a:solidFill>
          <a:ln w="12700">
            <a:noFill/>
            <a:prstDash val="solid"/>
          </a:ln>
        </p:spPr>
      </p:sp>
      <p:sp>
        <p:nvSpPr>
          <p:cNvPr id="18" name="Shape 9">
            <a:extLst>
              <a:ext uri="{FF2B5EF4-FFF2-40B4-BE49-F238E27FC236}">
                <a16:creationId xmlns:a16="http://schemas.microsoft.com/office/drawing/2014/main" id="{ADC60AAE-73C8-1F42-210E-2B9DC3910038}"/>
              </a:ext>
            </a:extLst>
          </p:cNvPr>
          <p:cNvSpPr/>
          <p:nvPr/>
        </p:nvSpPr>
        <p:spPr>
          <a:xfrm>
            <a:off x="7271218" y="3590157"/>
            <a:ext cx="59431" cy="849256"/>
          </a:xfrm>
          <a:prstGeom prst="rect">
            <a:avLst/>
          </a:prstGeom>
          <a:solidFill>
            <a:srgbClr val="1B7D54"/>
          </a:solidFill>
          <a:ln w="12700">
            <a:noFill/>
            <a:prstDash val="solid"/>
          </a:ln>
        </p:spPr>
      </p:sp>
    </p:spTree>
    <p:extLst>
      <p:ext uri="{BB962C8B-B14F-4D97-AF65-F5344CB8AC3E}">
        <p14:creationId xmlns:p14="http://schemas.microsoft.com/office/powerpoint/2010/main" val="16371447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1444CB-714B-05E0-98D5-1D9E4E8E3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609FBBB3-AC70-FE0F-FD1A-CC5E5CCBDC5E}"/>
              </a:ext>
            </a:extLst>
          </p:cNvPr>
          <p:cNvSpPr/>
          <p:nvPr/>
        </p:nvSpPr>
        <p:spPr>
          <a:xfrm>
            <a:off x="0" y="0"/>
            <a:ext cx="9144001" cy="5143500"/>
          </a:xfrm>
          <a:prstGeom prst="rect">
            <a:avLst/>
          </a:prstGeom>
          <a:solidFill>
            <a:srgbClr val="F5F2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 6">
            <a:extLst>
              <a:ext uri="{FF2B5EF4-FFF2-40B4-BE49-F238E27FC236}">
                <a16:creationId xmlns:a16="http://schemas.microsoft.com/office/drawing/2014/main" id="{591268DC-2486-3168-0E1B-5D5FE8E2FD4E}"/>
              </a:ext>
            </a:extLst>
          </p:cNvPr>
          <p:cNvSpPr/>
          <p:nvPr/>
        </p:nvSpPr>
        <p:spPr>
          <a:xfrm>
            <a:off x="559069" y="3031085"/>
            <a:ext cx="2440417" cy="9738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279B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 datos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muestran un sistema que protege, salva vidas y hoy está amenazado por la litigiosidad.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14" name="Text 9">
            <a:extLst>
              <a:ext uri="{FF2B5EF4-FFF2-40B4-BE49-F238E27FC236}">
                <a16:creationId xmlns:a16="http://schemas.microsoft.com/office/drawing/2014/main" id="{46C46B9F-9921-C0C1-A0C7-7B850E47DB9D}"/>
              </a:ext>
            </a:extLst>
          </p:cNvPr>
          <p:cNvSpPr/>
          <p:nvPr/>
        </p:nvSpPr>
        <p:spPr>
          <a:xfrm>
            <a:off x="3417325" y="3031085"/>
            <a:ext cx="2440417" cy="955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Las luces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2026 —reforma laboral, SCBA, Santa Fe, Mendoza, CABA y Córdoba— ofrecen una salida posible.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15" name="Text 12">
            <a:extLst>
              <a:ext uri="{FF2B5EF4-FFF2-40B4-BE49-F238E27FC236}">
                <a16:creationId xmlns:a16="http://schemas.microsoft.com/office/drawing/2014/main" id="{651F090A-BAE5-5DA1-CAE0-E4612B15D861}"/>
              </a:ext>
            </a:extLst>
          </p:cNvPr>
          <p:cNvSpPr/>
          <p:nvPr/>
        </p:nvSpPr>
        <p:spPr>
          <a:xfrm>
            <a:off x="6216104" y="3031085"/>
            <a:ext cx="2510058" cy="1331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 oportunidad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es de las máximas autoridades judiciales de cada provincia y de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juzgados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inferiores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16" name="Shape 9">
            <a:extLst>
              <a:ext uri="{FF2B5EF4-FFF2-40B4-BE49-F238E27FC236}">
                <a16:creationId xmlns:a16="http://schemas.microsoft.com/office/drawing/2014/main" id="{8E4A7C08-C749-6344-0E1D-2F6A4E7D6BCA}"/>
              </a:ext>
            </a:extLst>
          </p:cNvPr>
          <p:cNvSpPr/>
          <p:nvPr/>
        </p:nvSpPr>
        <p:spPr>
          <a:xfrm>
            <a:off x="368392" y="2982766"/>
            <a:ext cx="54000" cy="1083057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</p:sp>
      <p:sp>
        <p:nvSpPr>
          <p:cNvPr id="17" name="Shape 9">
            <a:extLst>
              <a:ext uri="{FF2B5EF4-FFF2-40B4-BE49-F238E27FC236}">
                <a16:creationId xmlns:a16="http://schemas.microsoft.com/office/drawing/2014/main" id="{1BA5E578-D953-D014-DBFE-9F6D726BDA4D}"/>
              </a:ext>
            </a:extLst>
          </p:cNvPr>
          <p:cNvSpPr/>
          <p:nvPr/>
        </p:nvSpPr>
        <p:spPr>
          <a:xfrm>
            <a:off x="3212019" y="2982766"/>
            <a:ext cx="54000" cy="1083057"/>
          </a:xfrm>
          <a:prstGeom prst="rect">
            <a:avLst/>
          </a:prstGeom>
          <a:solidFill>
            <a:srgbClr val="F3901E"/>
          </a:solidFill>
          <a:ln w="12700">
            <a:noFill/>
            <a:prstDash val="solid"/>
          </a:ln>
        </p:spPr>
      </p:sp>
      <p:sp>
        <p:nvSpPr>
          <p:cNvPr id="18" name="Shape 9">
            <a:extLst>
              <a:ext uri="{FF2B5EF4-FFF2-40B4-BE49-F238E27FC236}">
                <a16:creationId xmlns:a16="http://schemas.microsoft.com/office/drawing/2014/main" id="{CB8BEEF7-D50D-EC83-9971-AB42F559C6B1}"/>
              </a:ext>
            </a:extLst>
          </p:cNvPr>
          <p:cNvSpPr/>
          <p:nvPr/>
        </p:nvSpPr>
        <p:spPr>
          <a:xfrm>
            <a:off x="6062178" y="2982766"/>
            <a:ext cx="54000" cy="1083057"/>
          </a:xfrm>
          <a:prstGeom prst="rect">
            <a:avLst/>
          </a:prstGeom>
          <a:solidFill>
            <a:srgbClr val="A12A65"/>
          </a:solidFill>
          <a:ln w="12700">
            <a:noFill/>
            <a:prstDash val="solid"/>
          </a:ln>
        </p:spPr>
      </p:sp>
      <p:sp>
        <p:nvSpPr>
          <p:cNvPr id="2" name="Shape 6">
            <a:extLst>
              <a:ext uri="{FF2B5EF4-FFF2-40B4-BE49-F238E27FC236}">
                <a16:creationId xmlns:a16="http://schemas.microsoft.com/office/drawing/2014/main" id="{C925061A-672E-3B7D-1109-143024B7C151}"/>
              </a:ext>
            </a:extLst>
          </p:cNvPr>
          <p:cNvSpPr/>
          <p:nvPr/>
        </p:nvSpPr>
        <p:spPr>
          <a:xfrm>
            <a:off x="0" y="4421634"/>
            <a:ext cx="9144000" cy="72186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</p:sp>
      <p:sp>
        <p:nvSpPr>
          <p:cNvPr id="7" name="Text 13">
            <a:extLst>
              <a:ext uri="{FF2B5EF4-FFF2-40B4-BE49-F238E27FC236}">
                <a16:creationId xmlns:a16="http://schemas.microsoft.com/office/drawing/2014/main" id="{EE647C72-6DBE-E4C5-3A2D-CFCD3E58674F}"/>
              </a:ext>
            </a:extLst>
          </p:cNvPr>
          <p:cNvSpPr/>
          <p:nvPr/>
        </p:nvSpPr>
        <p:spPr>
          <a:xfrm>
            <a:off x="306539" y="4595565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</a:t>
            </a:r>
            <a:endParaRPr lang="en-US" sz="3200" dirty="0">
              <a:solidFill>
                <a:schemeClr val="bg1"/>
              </a:solidFill>
              <a:latin typeface="Barlow" pitchFamily="2" charset="77"/>
            </a:endParaRPr>
          </a:p>
        </p:txBody>
      </p:sp>
      <p:sp>
        <p:nvSpPr>
          <p:cNvPr id="9" name="Text 14">
            <a:extLst>
              <a:ext uri="{FF2B5EF4-FFF2-40B4-BE49-F238E27FC236}">
                <a16:creationId xmlns:a16="http://schemas.microsoft.com/office/drawing/2014/main" id="{94B46282-4AD7-33FE-807B-2A3DCCA8E01B}"/>
              </a:ext>
            </a:extLst>
          </p:cNvPr>
          <p:cNvSpPr/>
          <p:nvPr/>
        </p:nvSpPr>
        <p:spPr>
          <a:xfrm>
            <a:off x="1522261" y="4713811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Unión de Aseguradoras de Riesgos del Trabajo · Junio 2026</a:t>
            </a:r>
            <a:endParaRPr lang="en-US" sz="1400" dirty="0">
              <a:solidFill>
                <a:schemeClr val="bg1"/>
              </a:solidFill>
              <a:latin typeface="Barlow" pitchFamily="2" charset="77"/>
            </a:endParaRPr>
          </a:p>
        </p:txBody>
      </p:sp>
      <p:sp>
        <p:nvSpPr>
          <p:cNvPr id="10" name="Text 3">
            <a:extLst>
              <a:ext uri="{FF2B5EF4-FFF2-40B4-BE49-F238E27FC236}">
                <a16:creationId xmlns:a16="http://schemas.microsoft.com/office/drawing/2014/main" id="{556D85EC-CEC1-6309-4BEE-0814C9AFCFBD}"/>
              </a:ext>
            </a:extLst>
          </p:cNvPr>
          <p:cNvSpPr/>
          <p:nvPr/>
        </p:nvSpPr>
        <p:spPr>
          <a:xfrm>
            <a:off x="306539" y="728356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5000"/>
              </a:lnSpc>
            </a:pPr>
            <a:r>
              <a:rPr lang="en-US" sz="70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 </a:t>
            </a:r>
            <a:r>
              <a:rPr lang="en-US" sz="70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justicia</a:t>
            </a:r>
            <a:r>
              <a:rPr lang="en-US" sz="70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ante </a:t>
            </a:r>
          </a:p>
          <a:p>
            <a:pPr>
              <a:lnSpc>
                <a:spcPct val="95000"/>
              </a:lnSpc>
            </a:pPr>
            <a:r>
              <a:rPr lang="en-US" sz="7000" b="1" dirty="0" err="1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otra</a:t>
            </a:r>
            <a:r>
              <a:rPr lang="en-US" sz="70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7000" b="1" dirty="0" err="1">
                <a:solidFill>
                  <a:srgbClr val="7B619C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oportunidad</a:t>
            </a:r>
            <a:endParaRPr lang="en-US" sz="7000" b="1" dirty="0">
              <a:solidFill>
                <a:srgbClr val="7B619C"/>
              </a:solidFill>
              <a:latin typeface="Barlow" pitchFamily="2" charset="77"/>
            </a:endParaRPr>
          </a:p>
        </p:txBody>
      </p:sp>
      <p:sp>
        <p:nvSpPr>
          <p:cNvPr id="19" name="Text 2">
            <a:extLst>
              <a:ext uri="{FF2B5EF4-FFF2-40B4-BE49-F238E27FC236}">
                <a16:creationId xmlns:a16="http://schemas.microsoft.com/office/drawing/2014/main" id="{CC033A6F-0D54-16CE-AA5B-3A24806CBD9F}"/>
              </a:ext>
            </a:extLst>
          </p:cNvPr>
          <p:cNvSpPr/>
          <p:nvPr/>
        </p:nvSpPr>
        <p:spPr>
          <a:xfrm>
            <a:off x="306539" y="281291"/>
            <a:ext cx="4342651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300" dirty="0">
                <a:solidFill>
                  <a:srgbClr val="7B619C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CIERRE</a:t>
            </a:r>
            <a:endParaRPr lang="en-US" sz="2400" b="1" spc="300" dirty="0">
              <a:solidFill>
                <a:srgbClr val="7B619C"/>
              </a:solidFill>
              <a:latin typeface="Barlow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689778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DFA85A-7F11-1831-623D-F7A0C521A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>
            <a:extLst>
              <a:ext uri="{FF2B5EF4-FFF2-40B4-BE49-F238E27FC236}">
                <a16:creationId xmlns:a16="http://schemas.microsoft.com/office/drawing/2014/main" id="{69B96968-EBCE-ED3A-73C9-A4294181F57C}"/>
              </a:ext>
            </a:extLst>
          </p:cNvPr>
          <p:cNvSpPr/>
          <p:nvPr/>
        </p:nvSpPr>
        <p:spPr>
          <a:xfrm>
            <a:off x="365760" y="228600"/>
            <a:ext cx="2971800" cy="589788"/>
          </a:xfrm>
          <a:prstGeom prst="rect">
            <a:avLst/>
          </a:prstGeom>
          <a:solidFill>
            <a:schemeClr val="bg1"/>
          </a:solidFill>
          <a:ln w="28575">
            <a:solidFill>
              <a:srgbClr val="0E4D52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FFDD63F0-BDDB-9BEA-7468-C5DE34CDB89D}"/>
              </a:ext>
            </a:extLst>
          </p:cNvPr>
          <p:cNvSpPr/>
          <p:nvPr/>
        </p:nvSpPr>
        <p:spPr>
          <a:xfrm>
            <a:off x="365760" y="337469"/>
            <a:ext cx="2971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400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MENSAJE CENTRAL</a:t>
            </a:r>
            <a:endParaRPr lang="en-US" sz="1600" dirty="0">
              <a:solidFill>
                <a:srgbClr val="0D4D52"/>
              </a:solidFill>
              <a:latin typeface="Barlow" pitchFamily="2" charset="77"/>
            </a:endParaRPr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B5B0861D-7DD8-BBE8-59A2-F5EBAAD41B60}"/>
              </a:ext>
            </a:extLst>
          </p:cNvPr>
          <p:cNvSpPr/>
          <p:nvPr/>
        </p:nvSpPr>
        <p:spPr>
          <a:xfrm>
            <a:off x="3667111" y="210084"/>
            <a:ext cx="5669280" cy="656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80"/>
              </a:lnSpc>
              <a:buNone/>
            </a:pP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Cuatro </a:t>
            </a: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hechos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para</a:t>
            </a:r>
          </a:p>
          <a:p>
            <a:pPr marL="0" indent="0" algn="l">
              <a:lnSpc>
                <a:spcPts val="2480"/>
              </a:lnSpc>
              <a:buNone/>
            </a:pP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entender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momento</a:t>
            </a:r>
            <a:endParaRPr lang="en-US" sz="2400" dirty="0">
              <a:latin typeface="Barlow" pitchFamily="2" charset="77"/>
            </a:endParaRPr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F37CB0FA-3AF8-987A-ADE4-90B40AB50194}"/>
              </a:ext>
            </a:extLst>
          </p:cNvPr>
          <p:cNvSpPr/>
          <p:nvPr/>
        </p:nvSpPr>
        <p:spPr>
          <a:xfrm>
            <a:off x="365760" y="1005838"/>
            <a:ext cx="2971800" cy="3749041"/>
          </a:xfrm>
          <a:prstGeom prst="rect">
            <a:avLst/>
          </a:prstGeom>
          <a:noFill/>
          <a:ln w="12700">
            <a:solidFill>
              <a:srgbClr val="0D4D52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050DB603-B6C4-3DC1-91E5-6733A2B352D1}"/>
              </a:ext>
            </a:extLst>
          </p:cNvPr>
          <p:cNvSpPr/>
          <p:nvPr/>
        </p:nvSpPr>
        <p:spPr>
          <a:xfrm>
            <a:off x="653047" y="2188270"/>
            <a:ext cx="248422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¿POR QUÉ</a:t>
            </a:r>
            <a:r>
              <a:rPr lang="en-US" sz="2400" dirty="0">
                <a:solidFill>
                  <a:srgbClr val="0D4D52"/>
                </a:solidFill>
                <a:latin typeface="Barlow" pitchFamily="2" charset="77"/>
              </a:rPr>
              <a:t> </a:t>
            </a:r>
            <a:r>
              <a:rPr lang="en-US" sz="2400" b="1" dirty="0">
                <a:solidFill>
                  <a:srgbClr val="0D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OTRA OPORTUNIDAD?</a:t>
            </a:r>
            <a:endParaRPr lang="en-US" sz="2400" dirty="0">
              <a:solidFill>
                <a:srgbClr val="0D4D52"/>
              </a:solidFill>
              <a:latin typeface="Barlow" pitchFamily="2" charset="77"/>
            </a:endParaRPr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93C33DA9-6F46-B911-8C31-BB008EDDED5B}"/>
              </a:ext>
            </a:extLst>
          </p:cNvPr>
          <p:cNvSpPr/>
          <p:nvPr/>
        </p:nvSpPr>
        <p:spPr>
          <a:xfrm>
            <a:off x="3703320" y="127902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FAC66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1</a:t>
            </a:r>
            <a:endParaRPr lang="en-US" sz="2800" b="1" dirty="0">
              <a:solidFill>
                <a:srgbClr val="2FAC66"/>
              </a:solidFill>
              <a:latin typeface="Barlow Black" pitchFamily="2" charset="77"/>
            </a:endParaRPr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49D33918-1F0E-B745-25DD-0B139F4FCE66}"/>
              </a:ext>
            </a:extLst>
          </p:cNvPr>
          <p:cNvSpPr/>
          <p:nvPr/>
        </p:nvSpPr>
        <p:spPr>
          <a:xfrm>
            <a:off x="4251960" y="1362322"/>
            <a:ext cx="4069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 Sistema funciona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AF6FF690-E8DA-0519-C298-E232530EC73E}"/>
              </a:ext>
            </a:extLst>
          </p:cNvPr>
          <p:cNvSpPr/>
          <p:nvPr/>
        </p:nvSpPr>
        <p:spPr>
          <a:xfrm>
            <a:off x="4251960" y="2120425"/>
            <a:ext cx="4069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 litigiosidad lo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colapsa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5BD9BBD6-C5EE-F0D3-01AB-B6A909126E51}"/>
              </a:ext>
            </a:extLst>
          </p:cNvPr>
          <p:cNvSpPr/>
          <p:nvPr/>
        </p:nvSpPr>
        <p:spPr>
          <a:xfrm>
            <a:off x="4617721" y="2312449"/>
            <a:ext cx="4069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endParaRPr lang="en-US" sz="1400" dirty="0"/>
          </a:p>
        </p:txBody>
      </p:sp>
      <p:sp>
        <p:nvSpPr>
          <p:cNvPr id="26" name="Text 24">
            <a:extLst>
              <a:ext uri="{FF2B5EF4-FFF2-40B4-BE49-F238E27FC236}">
                <a16:creationId xmlns:a16="http://schemas.microsoft.com/office/drawing/2014/main" id="{83B1C47F-A11B-8013-E552-CB284C5D0037}"/>
              </a:ext>
            </a:extLst>
          </p:cNvPr>
          <p:cNvSpPr/>
          <p:nvPr/>
        </p:nvSpPr>
        <p:spPr>
          <a:xfrm>
            <a:off x="4251959" y="3052317"/>
            <a:ext cx="4792889" cy="3456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solución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está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Poder Judicial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32" name="Text 30">
            <a:extLst>
              <a:ext uri="{FF2B5EF4-FFF2-40B4-BE49-F238E27FC236}">
                <a16:creationId xmlns:a16="http://schemas.microsoft.com/office/drawing/2014/main" id="{59F2A3DC-5F84-DD33-09DF-D8C468213FA8}"/>
              </a:ext>
            </a:extLst>
          </p:cNvPr>
          <p:cNvSpPr/>
          <p:nvPr/>
        </p:nvSpPr>
        <p:spPr>
          <a:xfrm>
            <a:off x="4251961" y="3972795"/>
            <a:ext cx="4160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2026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tiene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buenas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novedades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34" name="Shape 32">
            <a:extLst>
              <a:ext uri="{FF2B5EF4-FFF2-40B4-BE49-F238E27FC236}">
                <a16:creationId xmlns:a16="http://schemas.microsoft.com/office/drawing/2014/main" id="{8F49280E-AD12-6BFA-B749-FBF2B1B29B8A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</p:sp>
      <p:sp>
        <p:nvSpPr>
          <p:cNvPr id="35" name="Text 33">
            <a:extLst>
              <a:ext uri="{FF2B5EF4-FFF2-40B4-BE49-F238E27FC236}">
                <a16:creationId xmlns:a16="http://schemas.microsoft.com/office/drawing/2014/main" id="{7748783B-8755-A547-6ABA-F1E7AD8DB836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otra oportunidad · Junio 2026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36" name="Text 34">
            <a:extLst>
              <a:ext uri="{FF2B5EF4-FFF2-40B4-BE49-F238E27FC236}">
                <a16:creationId xmlns:a16="http://schemas.microsoft.com/office/drawing/2014/main" id="{D74F1459-9EA3-DDC1-2217-404A7C1A9D8D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15</a:t>
            </a:r>
            <a:endParaRPr lang="en-US" sz="850" dirty="0"/>
          </a:p>
        </p:txBody>
      </p:sp>
      <p:sp>
        <p:nvSpPr>
          <p:cNvPr id="28" name="Text 11">
            <a:extLst>
              <a:ext uri="{FF2B5EF4-FFF2-40B4-BE49-F238E27FC236}">
                <a16:creationId xmlns:a16="http://schemas.microsoft.com/office/drawing/2014/main" id="{1CF95C75-986B-95BF-599A-4423EF80AA72}"/>
              </a:ext>
            </a:extLst>
          </p:cNvPr>
          <p:cNvSpPr/>
          <p:nvPr/>
        </p:nvSpPr>
        <p:spPr>
          <a:xfrm>
            <a:off x="3703320" y="2022849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A12A65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2</a:t>
            </a:r>
            <a:endParaRPr lang="en-US" sz="2800" b="1" dirty="0">
              <a:solidFill>
                <a:srgbClr val="A12A65"/>
              </a:solidFill>
              <a:latin typeface="Barlow Black" pitchFamily="2" charset="77"/>
            </a:endParaRPr>
          </a:p>
        </p:txBody>
      </p:sp>
      <p:sp>
        <p:nvSpPr>
          <p:cNvPr id="33" name="Text 11">
            <a:extLst>
              <a:ext uri="{FF2B5EF4-FFF2-40B4-BE49-F238E27FC236}">
                <a16:creationId xmlns:a16="http://schemas.microsoft.com/office/drawing/2014/main" id="{A7E88DDA-9215-F7FB-DA17-B3C5365F3BF3}"/>
              </a:ext>
            </a:extLst>
          </p:cNvPr>
          <p:cNvSpPr/>
          <p:nvPr/>
        </p:nvSpPr>
        <p:spPr>
          <a:xfrm>
            <a:off x="3703320" y="2774131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279BF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3</a:t>
            </a:r>
            <a:endParaRPr lang="en-US" sz="2800" b="1" dirty="0">
              <a:solidFill>
                <a:srgbClr val="1279BF"/>
              </a:solidFill>
              <a:latin typeface="Barlow Black" pitchFamily="2" charset="77"/>
            </a:endParaRPr>
          </a:p>
        </p:txBody>
      </p:sp>
      <p:sp>
        <p:nvSpPr>
          <p:cNvPr id="40" name="Text 11">
            <a:extLst>
              <a:ext uri="{FF2B5EF4-FFF2-40B4-BE49-F238E27FC236}">
                <a16:creationId xmlns:a16="http://schemas.microsoft.com/office/drawing/2014/main" id="{9CFBBC8D-9D07-E779-010D-151FF7285B42}"/>
              </a:ext>
            </a:extLst>
          </p:cNvPr>
          <p:cNvSpPr/>
          <p:nvPr/>
        </p:nvSpPr>
        <p:spPr>
          <a:xfrm>
            <a:off x="3703321" y="3889917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3901E"/>
                </a:solidFill>
                <a:latin typeface="Barlow Black" pitchFamily="2" charset="77"/>
                <a:ea typeface="Calibri" pitchFamily="34" charset="-122"/>
                <a:cs typeface="Calibri" pitchFamily="34" charset="-120"/>
              </a:rPr>
              <a:t>4</a:t>
            </a:r>
            <a:endParaRPr lang="en-US" sz="2800" b="1" dirty="0">
              <a:solidFill>
                <a:srgbClr val="F3901E"/>
              </a:solidFill>
              <a:latin typeface="Barlow Black" pitchFamily="2" charset="77"/>
            </a:endParaRPr>
          </a:p>
        </p:txBody>
      </p:sp>
      <p:sp>
        <p:nvSpPr>
          <p:cNvPr id="8" name="Shape 9">
            <a:extLst>
              <a:ext uri="{FF2B5EF4-FFF2-40B4-BE49-F238E27FC236}">
                <a16:creationId xmlns:a16="http://schemas.microsoft.com/office/drawing/2014/main" id="{3A810FDE-C7D9-8CAC-CC5E-1CEEC2036619}"/>
              </a:ext>
            </a:extLst>
          </p:cNvPr>
          <p:cNvSpPr/>
          <p:nvPr/>
        </p:nvSpPr>
        <p:spPr>
          <a:xfrm>
            <a:off x="4032018" y="1236885"/>
            <a:ext cx="45719" cy="577899"/>
          </a:xfrm>
          <a:prstGeom prst="rect">
            <a:avLst/>
          </a:prstGeom>
          <a:solidFill>
            <a:srgbClr val="2FAC66"/>
          </a:solidFill>
          <a:ln w="12700">
            <a:noFill/>
            <a:prstDash val="solid"/>
          </a:ln>
        </p:spPr>
      </p:sp>
      <p:sp>
        <p:nvSpPr>
          <p:cNvPr id="15" name="Shape 9">
            <a:extLst>
              <a:ext uri="{FF2B5EF4-FFF2-40B4-BE49-F238E27FC236}">
                <a16:creationId xmlns:a16="http://schemas.microsoft.com/office/drawing/2014/main" id="{16D2BFC9-0C43-05CA-96C0-A6FA348EF4ED}"/>
              </a:ext>
            </a:extLst>
          </p:cNvPr>
          <p:cNvSpPr/>
          <p:nvPr/>
        </p:nvSpPr>
        <p:spPr>
          <a:xfrm>
            <a:off x="4032018" y="1999895"/>
            <a:ext cx="45719" cy="577899"/>
          </a:xfrm>
          <a:prstGeom prst="rect">
            <a:avLst/>
          </a:prstGeom>
          <a:solidFill>
            <a:srgbClr val="A12A65"/>
          </a:solidFill>
          <a:ln w="12700">
            <a:noFill/>
            <a:prstDash val="solid"/>
          </a:ln>
        </p:spPr>
      </p:sp>
      <p:sp>
        <p:nvSpPr>
          <p:cNvPr id="17" name="Shape 9">
            <a:extLst>
              <a:ext uri="{FF2B5EF4-FFF2-40B4-BE49-F238E27FC236}">
                <a16:creationId xmlns:a16="http://schemas.microsoft.com/office/drawing/2014/main" id="{E2A87688-7930-62DF-0D45-09B21032396A}"/>
              </a:ext>
            </a:extLst>
          </p:cNvPr>
          <p:cNvSpPr/>
          <p:nvPr/>
        </p:nvSpPr>
        <p:spPr>
          <a:xfrm>
            <a:off x="4032018" y="2750793"/>
            <a:ext cx="45719" cy="962594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</p:sp>
      <p:sp>
        <p:nvSpPr>
          <p:cNvPr id="18" name="Shape 9">
            <a:extLst>
              <a:ext uri="{FF2B5EF4-FFF2-40B4-BE49-F238E27FC236}">
                <a16:creationId xmlns:a16="http://schemas.microsoft.com/office/drawing/2014/main" id="{8F32B831-9C84-4D83-B3E9-7D0E3104AA0E}"/>
              </a:ext>
            </a:extLst>
          </p:cNvPr>
          <p:cNvSpPr/>
          <p:nvPr/>
        </p:nvSpPr>
        <p:spPr>
          <a:xfrm>
            <a:off x="4032018" y="3889252"/>
            <a:ext cx="45719" cy="577899"/>
          </a:xfrm>
          <a:prstGeom prst="rect">
            <a:avLst/>
          </a:prstGeom>
          <a:solidFill>
            <a:srgbClr val="F3901E"/>
          </a:solidFill>
          <a:ln w="12700">
            <a:noFill/>
            <a:prstDash val="solid"/>
          </a:ln>
        </p:spPr>
      </p:sp>
      <p:sp>
        <p:nvSpPr>
          <p:cNvPr id="9" name="Shape 0">
            <a:extLst>
              <a:ext uri="{FF2B5EF4-FFF2-40B4-BE49-F238E27FC236}">
                <a16:creationId xmlns:a16="http://schemas.microsoft.com/office/drawing/2014/main" id="{0886F76B-075F-5F65-680E-2E2D8E0CF669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</p:spTree>
    <p:extLst>
      <p:ext uri="{BB962C8B-B14F-4D97-AF65-F5344CB8AC3E}">
        <p14:creationId xmlns:p14="http://schemas.microsoft.com/office/powerpoint/2010/main" val="1619969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F00FC4-1A26-42BA-A0C7-C650713BB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55B4A439-C4D1-C306-2F73-20838B37F3D9}"/>
              </a:ext>
            </a:extLst>
          </p:cNvPr>
          <p:cNvSpPr/>
          <p:nvPr/>
        </p:nvSpPr>
        <p:spPr>
          <a:xfrm>
            <a:off x="-1" y="0"/>
            <a:ext cx="9144001" cy="5143500"/>
          </a:xfrm>
          <a:prstGeom prst="rect">
            <a:avLst/>
          </a:prstGeom>
          <a:solidFill>
            <a:srgbClr val="F5F2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86DB361C-404E-32CF-4FDD-053BDD873A44}"/>
              </a:ext>
            </a:extLst>
          </p:cNvPr>
          <p:cNvSpPr/>
          <p:nvPr/>
        </p:nvSpPr>
        <p:spPr>
          <a:xfrm>
            <a:off x="306539" y="1474470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7000" b="1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 </a:t>
            </a:r>
            <a:r>
              <a:rPr lang="en-US" sz="7000" b="1" dirty="0" err="1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datos</a:t>
            </a:r>
            <a:r>
              <a:rPr lang="en-US" sz="7000" b="1" dirty="0">
                <a:solidFill>
                  <a:srgbClr val="6D1C45"/>
                </a:solidFill>
                <a:latin typeface="Barlow" pitchFamily="2" charset="77"/>
              </a:rPr>
              <a:t> </a:t>
            </a:r>
            <a:r>
              <a:rPr lang="en-US" sz="7000" b="1" dirty="0" err="1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dicen</a:t>
            </a:r>
            <a:r>
              <a:rPr lang="en-US" sz="7000" b="1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…</a:t>
            </a:r>
            <a:endParaRPr lang="en-US" sz="7000" b="1" dirty="0">
              <a:solidFill>
                <a:srgbClr val="6D1C45"/>
              </a:solidFill>
              <a:latin typeface="Barlow" pitchFamily="2" charset="77"/>
            </a:endParaRPr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85C3E4E5-71AD-E9B1-74F7-1D412D15C8D5}"/>
              </a:ext>
            </a:extLst>
          </p:cNvPr>
          <p:cNvSpPr/>
          <p:nvPr/>
        </p:nvSpPr>
        <p:spPr>
          <a:xfrm>
            <a:off x="360543" y="3125683"/>
            <a:ext cx="795957" cy="146365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DA154E4D-D3A8-DB18-7C01-98371CEB77BB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A9943417-462A-22FB-7226-114093D8BA6F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otra oportunidad · Junio 2026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EF4F3070-693A-63BE-1BD2-0C4C2C4FA9D3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3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2" name="Shape 5">
            <a:extLst>
              <a:ext uri="{FF2B5EF4-FFF2-40B4-BE49-F238E27FC236}">
                <a16:creationId xmlns:a16="http://schemas.microsoft.com/office/drawing/2014/main" id="{75CDFE90-1526-B997-0A62-0166424F09BE}"/>
              </a:ext>
            </a:extLst>
          </p:cNvPr>
          <p:cNvSpPr/>
          <p:nvPr/>
        </p:nvSpPr>
        <p:spPr>
          <a:xfrm>
            <a:off x="0" y="-14228"/>
            <a:ext cx="9144000" cy="575006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693100D7-8151-70D5-A19E-B1DA5046CA82}"/>
              </a:ext>
            </a:extLst>
          </p:cNvPr>
          <p:cNvSpPr/>
          <p:nvPr/>
        </p:nvSpPr>
        <p:spPr>
          <a:xfrm>
            <a:off x="306539" y="90395"/>
            <a:ext cx="131084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300" dirty="0">
                <a:solidFill>
                  <a:schemeClr val="bg1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EJE 1</a:t>
            </a:r>
            <a:endParaRPr lang="en-US" sz="2400" b="1" spc="300" dirty="0">
              <a:solidFill>
                <a:schemeClr val="bg1"/>
              </a:solidFill>
              <a:latin typeface="Barlow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864208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167125-F970-3302-57FA-FC1A81A6D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1">
            <a:extLst>
              <a:ext uri="{FF2B5EF4-FFF2-40B4-BE49-F238E27FC236}">
                <a16:creationId xmlns:a16="http://schemas.microsoft.com/office/drawing/2014/main" id="{5300FB25-14E6-D8F2-C141-0BCF01E73C61}"/>
              </a:ext>
            </a:extLst>
          </p:cNvPr>
          <p:cNvSpPr/>
          <p:nvPr/>
        </p:nvSpPr>
        <p:spPr>
          <a:xfrm>
            <a:off x="241160" y="234200"/>
            <a:ext cx="2969333" cy="608660"/>
          </a:xfrm>
          <a:prstGeom prst="rect">
            <a:avLst/>
          </a:prstGeom>
          <a:noFill/>
          <a:ln w="12700">
            <a:solidFill>
              <a:srgbClr val="A12A65"/>
            </a:solidFill>
            <a:prstDash val="solid"/>
          </a:ln>
        </p:spPr>
      </p:sp>
      <p:sp>
        <p:nvSpPr>
          <p:cNvPr id="2" name="Shape 0">
            <a:extLst>
              <a:ext uri="{FF2B5EF4-FFF2-40B4-BE49-F238E27FC236}">
                <a16:creationId xmlns:a16="http://schemas.microsoft.com/office/drawing/2014/main" id="{5D9E9AFD-55A7-C4D2-23B4-E8008712A018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3A63C86C-C7C7-93D9-7A1A-40F6BAC73E51}"/>
              </a:ext>
            </a:extLst>
          </p:cNvPr>
          <p:cNvSpPr/>
          <p:nvPr/>
        </p:nvSpPr>
        <p:spPr>
          <a:xfrm>
            <a:off x="381926" y="372480"/>
            <a:ext cx="2687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400" normalizeH="0" baseline="0" noProof="0" dirty="0">
                <a:ln>
                  <a:noFill/>
                </a:ln>
                <a:solidFill>
                  <a:srgbClr val="6D1C45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LOS DATOS DICEN · 1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6D1C45"/>
              </a:solidFill>
              <a:effectLst/>
              <a:uLnTx/>
              <a:uFillTx/>
              <a:latin typeface="Barlow" pitchFamily="2" charset="77"/>
              <a:ea typeface="+mn-ea"/>
              <a:cs typeface="+mn-cs"/>
            </a:endParaRPr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2B85528E-5A61-E485-4F82-429782109C0A}"/>
              </a:ext>
            </a:extLst>
          </p:cNvPr>
          <p:cNvSpPr/>
          <p:nvPr/>
        </p:nvSpPr>
        <p:spPr>
          <a:xfrm>
            <a:off x="3383280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E4D52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La paradoja: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E4D52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bajan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E4D52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 los siniestros, sube la litigiosidad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rlow" pitchFamily="2" charset="77"/>
              <a:ea typeface="+mn-ea"/>
              <a:cs typeface="+mn-cs"/>
            </a:endParaRPr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8C8F93F2-9D69-0D69-A9E8-0E11689B8D84}"/>
              </a:ext>
            </a:extLst>
          </p:cNvPr>
          <p:cNvSpPr/>
          <p:nvPr/>
        </p:nvSpPr>
        <p:spPr>
          <a:xfrm>
            <a:off x="271848" y="1183411"/>
            <a:ext cx="1325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279BF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‑79%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279BF"/>
              </a:solidFill>
              <a:effectLst/>
              <a:uLnTx/>
              <a:uFillTx/>
              <a:latin typeface="Barlow" pitchFamily="2" charset="77"/>
              <a:ea typeface="+mn-ea"/>
              <a:cs typeface="+mn-cs"/>
            </a:endParaRPr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07564B65-2545-C9FA-A56A-4B676F62AB09}"/>
              </a:ext>
            </a:extLst>
          </p:cNvPr>
          <p:cNvSpPr/>
          <p:nvPr/>
        </p:nvSpPr>
        <p:spPr>
          <a:xfrm>
            <a:off x="1759808" y="1274851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Fallecimientos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 ATEP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Barlow Medium" pitchFamily="2" charset="77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(1997 → 2025)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Barlow Medium" pitchFamily="2" charset="77"/>
              <a:ea typeface="+mn-ea"/>
              <a:cs typeface="+mn-cs"/>
            </a:endParaRPr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5124F84F-6C59-EA7E-7319-0480602F46D2}"/>
              </a:ext>
            </a:extLst>
          </p:cNvPr>
          <p:cNvSpPr/>
          <p:nvPr/>
        </p:nvSpPr>
        <p:spPr>
          <a:xfrm>
            <a:off x="271848" y="2198395"/>
            <a:ext cx="1325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2FAC66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‑54%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2FAC66"/>
              </a:solidFill>
              <a:effectLst/>
              <a:uLnTx/>
              <a:uFillTx/>
              <a:latin typeface="Barlow" pitchFamily="2" charset="77"/>
              <a:ea typeface="+mn-ea"/>
              <a:cs typeface="+mn-cs"/>
            </a:endParaRPr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9C3CA2A0-0BC8-4F9E-0CED-F179EF2981BB}"/>
              </a:ext>
            </a:extLst>
          </p:cNvPr>
          <p:cNvSpPr/>
          <p:nvPr/>
        </p:nvSpPr>
        <p:spPr>
          <a:xfrm>
            <a:off x="1759808" y="2289835"/>
            <a:ext cx="1325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Siniestros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 ATEP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Barlow Medium" pitchFamily="2" charset="77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(1997 → 2025)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Barlow Medium" pitchFamily="2" charset="77"/>
              <a:ea typeface="+mn-ea"/>
              <a:cs typeface="+mn-cs"/>
            </a:endParaRPr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013371DB-6DDA-0957-E4BC-20E6EF3C5D77}"/>
              </a:ext>
            </a:extLst>
          </p:cNvPr>
          <p:cNvSpPr/>
          <p:nvPr/>
        </p:nvSpPr>
        <p:spPr>
          <a:xfrm>
            <a:off x="271848" y="3234965"/>
            <a:ext cx="1325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A12A65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+91%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A12A65"/>
              </a:solidFill>
              <a:effectLst/>
              <a:uLnTx/>
              <a:uFillTx/>
              <a:latin typeface="Barlow" pitchFamily="2" charset="77"/>
              <a:ea typeface="+mn-ea"/>
              <a:cs typeface="+mn-cs"/>
            </a:endParaRPr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F51B2971-0A73-EC45-E45B-1C72EC97A260}"/>
              </a:ext>
            </a:extLst>
          </p:cNvPr>
          <p:cNvSpPr/>
          <p:nvPr/>
        </p:nvSpPr>
        <p:spPr>
          <a:xfrm>
            <a:off x="1759808" y="3326405"/>
            <a:ext cx="13623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Aumento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juicios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desde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Barlow Medium" pitchFamily="2" charset="77"/>
                <a:ea typeface="Calibri" pitchFamily="34" charset="-122"/>
                <a:cs typeface="Calibri" pitchFamily="34" charset="-120"/>
              </a:rPr>
              <a:t> 2019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Barlow Medium" pitchFamily="2" charset="77"/>
              <a:ea typeface="+mn-ea"/>
              <a:cs typeface="+mn-cs"/>
            </a:endParaRPr>
          </a:p>
        </p:txBody>
      </p:sp>
      <p:sp>
        <p:nvSpPr>
          <p:cNvPr id="19" name="Text 16">
            <a:extLst>
              <a:ext uri="{FF2B5EF4-FFF2-40B4-BE49-F238E27FC236}">
                <a16:creationId xmlns:a16="http://schemas.microsoft.com/office/drawing/2014/main" id="{892F92AF-2C2D-81B2-55A1-9BA4A56F0D25}"/>
              </a:ext>
            </a:extLst>
          </p:cNvPr>
          <p:cNvSpPr/>
          <p:nvPr/>
        </p:nvSpPr>
        <p:spPr>
          <a:xfrm>
            <a:off x="365760" y="4617720"/>
            <a:ext cx="241377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srgbClr val="7A8A8E"/>
                </a:solidFill>
                <a:effectLst/>
                <a:uLnTx/>
                <a:uFillTx/>
                <a:latin typeface="Barlow Light" pitchFamily="2" charset="77"/>
                <a:ea typeface="Calibri" pitchFamily="34" charset="-122"/>
                <a:cs typeface="Calibri" pitchFamily="34" charset="-120"/>
              </a:rPr>
              <a:t>Fuente: UART — base a SRT y </a:t>
            </a:r>
            <a:r>
              <a:rPr kumimoji="0" lang="en-US" sz="850" b="0" i="0" u="none" strike="noStrike" kern="1200" cap="none" spc="0" normalizeH="0" baseline="0" noProof="0" dirty="0" err="1">
                <a:ln>
                  <a:noFill/>
                </a:ln>
                <a:solidFill>
                  <a:srgbClr val="7A8A8E"/>
                </a:solidFill>
                <a:effectLst/>
                <a:uLnTx/>
                <a:uFillTx/>
                <a:latin typeface="Barlow Light" pitchFamily="2" charset="77"/>
                <a:ea typeface="Calibri" pitchFamily="34" charset="-122"/>
                <a:cs typeface="Calibri" pitchFamily="34" charset="-120"/>
              </a:rPr>
              <a:t>elaboración</a:t>
            </a: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srgbClr val="7A8A8E"/>
                </a:solidFill>
                <a:effectLst/>
                <a:uLnTx/>
                <a:uFillTx/>
                <a:latin typeface="Barlow Light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kumimoji="0" lang="en-US" sz="850" b="0" i="0" u="none" strike="noStrike" kern="1200" cap="none" spc="0" normalizeH="0" baseline="0" noProof="0" dirty="0" err="1">
                <a:ln>
                  <a:noFill/>
                </a:ln>
                <a:solidFill>
                  <a:srgbClr val="7A8A8E"/>
                </a:solidFill>
                <a:effectLst/>
                <a:uLnTx/>
                <a:uFillTx/>
                <a:latin typeface="Barlow Light" pitchFamily="2" charset="77"/>
                <a:ea typeface="Calibri" pitchFamily="34" charset="-122"/>
                <a:cs typeface="Calibri" pitchFamily="34" charset="-120"/>
              </a:rPr>
              <a:t>propia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rlow Light" pitchFamily="2" charset="77"/>
              <a:ea typeface="+mn-ea"/>
              <a:cs typeface="+mn-cs"/>
            </a:endParaRPr>
          </a:p>
        </p:txBody>
      </p:sp>
      <p:sp>
        <p:nvSpPr>
          <p:cNvPr id="20" name="Shape 17">
            <a:extLst>
              <a:ext uri="{FF2B5EF4-FFF2-40B4-BE49-F238E27FC236}">
                <a16:creationId xmlns:a16="http://schemas.microsoft.com/office/drawing/2014/main" id="{EC19703F-1091-1681-EE43-5518FEA2D307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</p:sp>
      <p:sp>
        <p:nvSpPr>
          <p:cNvPr id="21" name="Text 18">
            <a:extLst>
              <a:ext uri="{FF2B5EF4-FFF2-40B4-BE49-F238E27FC236}">
                <a16:creationId xmlns:a16="http://schemas.microsoft.com/office/drawing/2014/main" id="{598D0FED-1BBB-D457-4C1C-FB0636C150A4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otra oportunidad · Junio 2026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rlow" pitchFamily="2" charset="77"/>
              <a:ea typeface="+mn-ea"/>
              <a:cs typeface="+mn-cs"/>
            </a:endParaRPr>
          </a:p>
        </p:txBody>
      </p:sp>
      <p:sp>
        <p:nvSpPr>
          <p:cNvPr id="22" name="Text 19">
            <a:extLst>
              <a:ext uri="{FF2B5EF4-FFF2-40B4-BE49-F238E27FC236}">
                <a16:creationId xmlns:a16="http://schemas.microsoft.com/office/drawing/2014/main" id="{09B72B76-A140-B330-1473-06C7620C3E21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rlow" pitchFamily="2" charset="77"/>
                <a:ea typeface="Calibri" pitchFamily="34" charset="-122"/>
                <a:cs typeface="Calibri" pitchFamily="34" charset="-120"/>
              </a:rPr>
              <a:t>4 / 15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rlow" pitchFamily="2" charset="77"/>
              <a:ea typeface="+mn-ea"/>
              <a:cs typeface="+mn-cs"/>
            </a:endParaRPr>
          </a:p>
        </p:txBody>
      </p:sp>
      <p:graphicFrame>
        <p:nvGraphicFramePr>
          <p:cNvPr id="28" name="Gráfico 96">
            <a:extLst>
              <a:ext uri="{FF2B5EF4-FFF2-40B4-BE49-F238E27FC236}">
                <a16:creationId xmlns:a16="http://schemas.microsoft.com/office/drawing/2014/main" id="{03274899-5D8D-11BB-D154-54D7BCF929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0402004"/>
              </p:ext>
            </p:extLst>
          </p:nvPr>
        </p:nvGraphicFramePr>
        <p:xfrm>
          <a:off x="3170642" y="885204"/>
          <a:ext cx="5702440" cy="3952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Shape 9">
            <a:extLst>
              <a:ext uri="{FF2B5EF4-FFF2-40B4-BE49-F238E27FC236}">
                <a16:creationId xmlns:a16="http://schemas.microsoft.com/office/drawing/2014/main" id="{77C58D12-3499-9879-5D54-9A00AB99DB7B}"/>
              </a:ext>
            </a:extLst>
          </p:cNvPr>
          <p:cNvSpPr/>
          <p:nvPr/>
        </p:nvSpPr>
        <p:spPr>
          <a:xfrm>
            <a:off x="1484360" y="1286519"/>
            <a:ext cx="45719" cy="779435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</p:sp>
      <p:sp>
        <p:nvSpPr>
          <p:cNvPr id="25" name="Shape 9">
            <a:extLst>
              <a:ext uri="{FF2B5EF4-FFF2-40B4-BE49-F238E27FC236}">
                <a16:creationId xmlns:a16="http://schemas.microsoft.com/office/drawing/2014/main" id="{E214D8B8-59C0-E28B-8130-454484F3616B}"/>
              </a:ext>
            </a:extLst>
          </p:cNvPr>
          <p:cNvSpPr/>
          <p:nvPr/>
        </p:nvSpPr>
        <p:spPr>
          <a:xfrm>
            <a:off x="1484360" y="2301745"/>
            <a:ext cx="45719" cy="779435"/>
          </a:xfrm>
          <a:prstGeom prst="rect">
            <a:avLst/>
          </a:prstGeom>
          <a:solidFill>
            <a:srgbClr val="2FAC66"/>
          </a:solidFill>
          <a:ln w="12700">
            <a:noFill/>
            <a:prstDash val="solid"/>
          </a:ln>
        </p:spPr>
      </p:sp>
      <p:sp>
        <p:nvSpPr>
          <p:cNvPr id="26" name="Shape 9">
            <a:extLst>
              <a:ext uri="{FF2B5EF4-FFF2-40B4-BE49-F238E27FC236}">
                <a16:creationId xmlns:a16="http://schemas.microsoft.com/office/drawing/2014/main" id="{9BEC3225-8ACE-00E9-2E40-F2AE8976A62D}"/>
              </a:ext>
            </a:extLst>
          </p:cNvPr>
          <p:cNvSpPr/>
          <p:nvPr/>
        </p:nvSpPr>
        <p:spPr>
          <a:xfrm>
            <a:off x="1484360" y="3316971"/>
            <a:ext cx="45719" cy="779435"/>
          </a:xfrm>
          <a:prstGeom prst="rect">
            <a:avLst/>
          </a:prstGeom>
          <a:solidFill>
            <a:srgbClr val="A12A65"/>
          </a:solidFill>
          <a:ln w="12700">
            <a:noFill/>
            <a:prstDash val="solid"/>
          </a:ln>
        </p:spPr>
      </p:sp>
    </p:spTree>
    <p:extLst>
      <p:ext uri="{BB962C8B-B14F-4D97-AF65-F5344CB8AC3E}">
        <p14:creationId xmlns:p14="http://schemas.microsoft.com/office/powerpoint/2010/main" val="241943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8"/>
          <p:cNvSpPr/>
          <p:nvPr/>
        </p:nvSpPr>
        <p:spPr>
          <a:xfrm>
            <a:off x="4347942" y="1537102"/>
            <a:ext cx="4069383" cy="30785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Argentina tiene siniestralidad similar a Chile y España y, sin embargo, </a:t>
            </a:r>
          </a:p>
          <a:p>
            <a:pPr marL="0" indent="0" algn="l">
              <a:buNone/>
            </a:pPr>
            <a:r>
              <a:rPr lang="en-US" sz="20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23 </a:t>
            </a:r>
            <a:r>
              <a:rPr lang="en-US" sz="2000" b="1" dirty="0" err="1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veces</a:t>
            </a:r>
            <a:r>
              <a:rPr lang="en-US" sz="20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20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juicios</a:t>
            </a:r>
            <a:r>
              <a:rPr lang="en-US" sz="20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 Chile y </a:t>
            </a:r>
          </a:p>
          <a:p>
            <a:pPr marL="0" indent="0" algn="l">
              <a:buNone/>
            </a:pPr>
            <a:r>
              <a:rPr lang="en-US" sz="20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16 </a:t>
            </a:r>
            <a:r>
              <a:rPr lang="en-US" sz="2000" b="1" dirty="0" err="1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veces</a:t>
            </a:r>
            <a:r>
              <a:rPr lang="en-US" sz="20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20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 España</a:t>
            </a:r>
            <a:r>
              <a:rPr lang="en-US" sz="2000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. </a:t>
            </a:r>
          </a:p>
          <a:p>
            <a:pPr marL="0" indent="0" algn="l">
              <a:buNone/>
            </a:pPr>
            <a:endParaRPr lang="en-US" sz="2000" dirty="0">
              <a:solidFill>
                <a:srgbClr val="FFFFFF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  <a:p>
            <a:pPr marL="0" indent="0" algn="l">
              <a:buNone/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 problema no es la accidentabilidad: es la judicialización del sistema.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13" name="Text 9"/>
          <p:cNvSpPr/>
          <p:nvPr/>
        </p:nvSpPr>
        <p:spPr>
          <a:xfrm>
            <a:off x="365760" y="4680700"/>
            <a:ext cx="459839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Fuente: UART y SRT (Argentina); Min. de Trabajo y AMAT (España); SUSESO y Poder Judicial (Chile).</a:t>
            </a:r>
            <a:endParaRPr lang="en-US" sz="850" dirty="0">
              <a:solidFill>
                <a:srgbClr val="7A8A8E"/>
              </a:solidFill>
              <a:latin typeface="Barlow" pitchFamily="2" charset="77"/>
            </a:endParaRPr>
          </a:p>
        </p:txBody>
      </p:sp>
      <p:sp>
        <p:nvSpPr>
          <p:cNvPr id="14" name="Shape 10"/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</p:sp>
      <p:sp>
        <p:nvSpPr>
          <p:cNvPr id="15" name="Text 11"/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otra oportunidad · Junio 2026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6" name="Text 12"/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15</a:t>
            </a:r>
            <a:endParaRPr lang="en-US" sz="850" dirty="0"/>
          </a:p>
        </p:txBody>
      </p:sp>
      <p:graphicFrame>
        <p:nvGraphicFramePr>
          <p:cNvPr id="9" name="Gráfico 9">
            <a:extLst>
              <a:ext uri="{FF2B5EF4-FFF2-40B4-BE49-F238E27FC236}">
                <a16:creationId xmlns:a16="http://schemas.microsoft.com/office/drawing/2014/main" id="{8F901110-9FD9-9AF5-8A2D-4D54C2936C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909023"/>
              </p:ext>
            </p:extLst>
          </p:nvPr>
        </p:nvGraphicFramePr>
        <p:xfrm>
          <a:off x="-325899" y="916918"/>
          <a:ext cx="4598395" cy="3689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hape 1">
            <a:extLst>
              <a:ext uri="{FF2B5EF4-FFF2-40B4-BE49-F238E27FC236}">
                <a16:creationId xmlns:a16="http://schemas.microsoft.com/office/drawing/2014/main" id="{E11F1302-6041-CA6F-E282-01033F62871D}"/>
              </a:ext>
            </a:extLst>
          </p:cNvPr>
          <p:cNvSpPr/>
          <p:nvPr/>
        </p:nvSpPr>
        <p:spPr>
          <a:xfrm>
            <a:off x="241160" y="234200"/>
            <a:ext cx="2969333" cy="608660"/>
          </a:xfrm>
          <a:prstGeom prst="rect">
            <a:avLst/>
          </a:prstGeom>
          <a:noFill/>
          <a:ln w="12700">
            <a:solidFill>
              <a:srgbClr val="A12A65"/>
            </a:solidFill>
            <a:prstDash val="solid"/>
          </a:ln>
        </p:spPr>
      </p:sp>
      <p:sp>
        <p:nvSpPr>
          <p:cNvPr id="7" name="Shape 0">
            <a:extLst>
              <a:ext uri="{FF2B5EF4-FFF2-40B4-BE49-F238E27FC236}">
                <a16:creationId xmlns:a16="http://schemas.microsoft.com/office/drawing/2014/main" id="{8D057D13-A539-5FCB-85E6-3308648223D9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  <p:sp>
        <p:nvSpPr>
          <p:cNvPr id="8" name="Text 2">
            <a:extLst>
              <a:ext uri="{FF2B5EF4-FFF2-40B4-BE49-F238E27FC236}">
                <a16:creationId xmlns:a16="http://schemas.microsoft.com/office/drawing/2014/main" id="{4526322B-8C53-44EB-AA77-7524E1C4EF43}"/>
              </a:ext>
            </a:extLst>
          </p:cNvPr>
          <p:cNvSpPr/>
          <p:nvPr/>
        </p:nvSpPr>
        <p:spPr>
          <a:xfrm>
            <a:off x="381926" y="372480"/>
            <a:ext cx="2687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400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 DATOS DICEN · 2</a:t>
            </a:r>
            <a:endParaRPr lang="en-US" sz="1400" dirty="0">
              <a:solidFill>
                <a:srgbClr val="6D1C45"/>
              </a:solidFill>
              <a:latin typeface="Barlow" pitchFamily="2" charset="77"/>
            </a:endParaRPr>
          </a:p>
        </p:txBody>
      </p:sp>
      <p:sp>
        <p:nvSpPr>
          <p:cNvPr id="17" name="Text 3">
            <a:extLst>
              <a:ext uri="{FF2B5EF4-FFF2-40B4-BE49-F238E27FC236}">
                <a16:creationId xmlns:a16="http://schemas.microsoft.com/office/drawing/2014/main" id="{B64A005D-9998-D9B5-1F05-5148E7E1F0D8}"/>
              </a:ext>
            </a:extLst>
          </p:cNvPr>
          <p:cNvSpPr/>
          <p:nvPr/>
        </p:nvSpPr>
        <p:spPr>
          <a:xfrm>
            <a:off x="3383280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Argentina vs </a:t>
            </a: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mundo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: </a:t>
            </a:r>
          </a:p>
          <a:p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similar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siniestralidad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mucha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más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judicialidad</a:t>
            </a:r>
            <a:endParaRPr lang="en-US" sz="2000" dirty="0">
              <a:latin typeface="Barlow" pitchFamily="2" charset="77"/>
            </a:endParaRPr>
          </a:p>
        </p:txBody>
      </p:sp>
      <p:sp>
        <p:nvSpPr>
          <p:cNvPr id="18" name="Shape 4">
            <a:extLst>
              <a:ext uri="{FF2B5EF4-FFF2-40B4-BE49-F238E27FC236}">
                <a16:creationId xmlns:a16="http://schemas.microsoft.com/office/drawing/2014/main" id="{A9D8EC98-2F2B-2016-D0C3-436FD916EA3D}"/>
              </a:ext>
            </a:extLst>
          </p:cNvPr>
          <p:cNvSpPr/>
          <p:nvPr/>
        </p:nvSpPr>
        <p:spPr>
          <a:xfrm>
            <a:off x="4196552" y="1119662"/>
            <a:ext cx="4388258" cy="3486858"/>
          </a:xfrm>
          <a:prstGeom prst="rect">
            <a:avLst/>
          </a:prstGeom>
          <a:noFill/>
          <a:ln w="12700">
            <a:solidFill>
              <a:srgbClr val="0D4D52"/>
            </a:solidFill>
            <a:prstDash val="solid"/>
          </a:ln>
        </p:spPr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8A8145D-C446-1AFB-C1DD-26975149F4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8220" y="1314555"/>
            <a:ext cx="411480" cy="41148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0D60D27-5E91-ABC8-9B91-51CC9BB8B0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4881" y="1311357"/>
            <a:ext cx="423462" cy="423462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DDC88B4-C6DF-27C4-D3B2-C0AF98FBDC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71787" y="1323337"/>
            <a:ext cx="411480" cy="4114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B7CA58-F046-5A04-C55C-1B6365FDF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4">
            <a:extLst>
              <a:ext uri="{FF2B5EF4-FFF2-40B4-BE49-F238E27FC236}">
                <a16:creationId xmlns:a16="http://schemas.microsoft.com/office/drawing/2014/main" id="{A70B6623-3591-3760-4A94-5B4E6180A85C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</p:sp>
      <p:sp>
        <p:nvSpPr>
          <p:cNvPr id="18" name="Text 15">
            <a:extLst>
              <a:ext uri="{FF2B5EF4-FFF2-40B4-BE49-F238E27FC236}">
                <a16:creationId xmlns:a16="http://schemas.microsoft.com/office/drawing/2014/main" id="{954F879F-98DA-781F-8DB9-46DB4939E8AD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otra oportunidad · Junio 2026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9" name="Text 16">
            <a:extLst>
              <a:ext uri="{FF2B5EF4-FFF2-40B4-BE49-F238E27FC236}">
                <a16:creationId xmlns:a16="http://schemas.microsoft.com/office/drawing/2014/main" id="{B24F33D7-02FA-DD77-A370-56522CD2CA6D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6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6" name="Text 6">
            <a:extLst>
              <a:ext uri="{FF2B5EF4-FFF2-40B4-BE49-F238E27FC236}">
                <a16:creationId xmlns:a16="http://schemas.microsoft.com/office/drawing/2014/main" id="{A5AF2777-A021-6A49-D2CC-F3062975DF87}"/>
              </a:ext>
            </a:extLst>
          </p:cNvPr>
          <p:cNvSpPr/>
          <p:nvPr/>
        </p:nvSpPr>
        <p:spPr>
          <a:xfrm>
            <a:off x="5487405" y="1303420"/>
            <a:ext cx="1325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1279B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+88%</a:t>
            </a:r>
            <a:endParaRPr lang="en-US" sz="3600" dirty="0">
              <a:solidFill>
                <a:srgbClr val="1279BF"/>
              </a:solidFill>
              <a:latin typeface="Barlow" pitchFamily="2" charset="77"/>
            </a:endParaRPr>
          </a:p>
        </p:txBody>
      </p:sp>
      <p:sp>
        <p:nvSpPr>
          <p:cNvPr id="7" name="Text 7">
            <a:extLst>
              <a:ext uri="{FF2B5EF4-FFF2-40B4-BE49-F238E27FC236}">
                <a16:creationId xmlns:a16="http://schemas.microsoft.com/office/drawing/2014/main" id="{9B36F607-23D8-24F4-3DDC-A7001275FEBF}"/>
              </a:ext>
            </a:extLst>
          </p:cNvPr>
          <p:cNvSpPr/>
          <p:nvPr/>
        </p:nvSpPr>
        <p:spPr>
          <a:xfrm>
            <a:off x="6975364" y="1394860"/>
            <a:ext cx="208958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De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juicios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no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tienen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incapacidad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en Comisión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Médica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oficial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 Medium" pitchFamily="2" charset="77"/>
            </a:endParaRPr>
          </a:p>
        </p:txBody>
      </p:sp>
      <p:sp>
        <p:nvSpPr>
          <p:cNvPr id="8" name="Text 10">
            <a:extLst>
              <a:ext uri="{FF2B5EF4-FFF2-40B4-BE49-F238E27FC236}">
                <a16:creationId xmlns:a16="http://schemas.microsoft.com/office/drawing/2014/main" id="{DACC2249-E02E-4278-5343-F1F4AFB7F0D3}"/>
              </a:ext>
            </a:extLst>
          </p:cNvPr>
          <p:cNvSpPr/>
          <p:nvPr/>
        </p:nvSpPr>
        <p:spPr>
          <a:xfrm>
            <a:off x="5487405" y="2318404"/>
            <a:ext cx="1325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2FAC66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+14%</a:t>
            </a:r>
            <a:endParaRPr lang="en-US" sz="3600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10" name="Text 11">
            <a:extLst>
              <a:ext uri="{FF2B5EF4-FFF2-40B4-BE49-F238E27FC236}">
                <a16:creationId xmlns:a16="http://schemas.microsoft.com/office/drawing/2014/main" id="{B6BD2BEC-BEC6-21DD-F675-EB6CF2AB6344}"/>
              </a:ext>
            </a:extLst>
          </p:cNvPr>
          <p:cNvSpPr/>
          <p:nvPr/>
        </p:nvSpPr>
        <p:spPr>
          <a:xfrm>
            <a:off x="6975364" y="2395169"/>
            <a:ext cx="208958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Puntos de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incapacidad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adicional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promedio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en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juicio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 Medium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11" name="Text 14">
            <a:extLst>
              <a:ext uri="{FF2B5EF4-FFF2-40B4-BE49-F238E27FC236}">
                <a16:creationId xmlns:a16="http://schemas.microsoft.com/office/drawing/2014/main" id="{3D7682ED-C5BB-A87A-5AEF-79C40A2CE7F6}"/>
              </a:ext>
            </a:extLst>
          </p:cNvPr>
          <p:cNvSpPr/>
          <p:nvPr/>
        </p:nvSpPr>
        <p:spPr>
          <a:xfrm>
            <a:off x="5487405" y="3354974"/>
            <a:ext cx="1325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+82%</a:t>
            </a:r>
            <a:endParaRPr lang="en-US" sz="3600" dirty="0">
              <a:solidFill>
                <a:srgbClr val="A12A65"/>
              </a:solidFill>
              <a:latin typeface="Barlow" pitchFamily="2" charset="77"/>
            </a:endParaRPr>
          </a:p>
        </p:txBody>
      </p:sp>
      <p:sp>
        <p:nvSpPr>
          <p:cNvPr id="12" name="Text 15">
            <a:extLst>
              <a:ext uri="{FF2B5EF4-FFF2-40B4-BE49-F238E27FC236}">
                <a16:creationId xmlns:a16="http://schemas.microsoft.com/office/drawing/2014/main" id="{58A4B7C2-48BD-2263-258E-5F92D808EEB5}"/>
              </a:ext>
            </a:extLst>
          </p:cNvPr>
          <p:cNvSpPr/>
          <p:nvPr/>
        </p:nvSpPr>
        <p:spPr>
          <a:xfrm>
            <a:off x="6975364" y="3395479"/>
            <a:ext cx="216863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De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juicios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son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dolencias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leves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(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esguinces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lumbalgias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contusiones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)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Barlow Medium" pitchFamily="2" charset="77"/>
            </a:endParaRPr>
          </a:p>
        </p:txBody>
      </p:sp>
      <p:sp>
        <p:nvSpPr>
          <p:cNvPr id="13" name="Shape 9">
            <a:extLst>
              <a:ext uri="{FF2B5EF4-FFF2-40B4-BE49-F238E27FC236}">
                <a16:creationId xmlns:a16="http://schemas.microsoft.com/office/drawing/2014/main" id="{48B3E53E-A922-81FC-AB81-3D808123919B}"/>
              </a:ext>
            </a:extLst>
          </p:cNvPr>
          <p:cNvSpPr/>
          <p:nvPr/>
        </p:nvSpPr>
        <p:spPr>
          <a:xfrm>
            <a:off x="6699917" y="1406528"/>
            <a:ext cx="45719" cy="779435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</p:sp>
      <p:sp>
        <p:nvSpPr>
          <p:cNvPr id="14" name="Shape 9">
            <a:extLst>
              <a:ext uri="{FF2B5EF4-FFF2-40B4-BE49-F238E27FC236}">
                <a16:creationId xmlns:a16="http://schemas.microsoft.com/office/drawing/2014/main" id="{BE9CE0B1-A57A-F859-2403-D0BE499D4D90}"/>
              </a:ext>
            </a:extLst>
          </p:cNvPr>
          <p:cNvSpPr/>
          <p:nvPr/>
        </p:nvSpPr>
        <p:spPr>
          <a:xfrm>
            <a:off x="6699917" y="2421754"/>
            <a:ext cx="45719" cy="779435"/>
          </a:xfrm>
          <a:prstGeom prst="rect">
            <a:avLst/>
          </a:prstGeom>
          <a:solidFill>
            <a:srgbClr val="2FAC66"/>
          </a:solidFill>
          <a:ln w="12700">
            <a:noFill/>
            <a:prstDash val="solid"/>
          </a:ln>
        </p:spPr>
      </p:sp>
      <p:sp>
        <p:nvSpPr>
          <p:cNvPr id="20" name="Shape 9">
            <a:extLst>
              <a:ext uri="{FF2B5EF4-FFF2-40B4-BE49-F238E27FC236}">
                <a16:creationId xmlns:a16="http://schemas.microsoft.com/office/drawing/2014/main" id="{3B71E981-8D0C-1755-3BDD-DE820FB806B9}"/>
              </a:ext>
            </a:extLst>
          </p:cNvPr>
          <p:cNvSpPr/>
          <p:nvPr/>
        </p:nvSpPr>
        <p:spPr>
          <a:xfrm>
            <a:off x="6699917" y="3436980"/>
            <a:ext cx="45719" cy="779435"/>
          </a:xfrm>
          <a:prstGeom prst="rect">
            <a:avLst/>
          </a:prstGeom>
          <a:solidFill>
            <a:srgbClr val="A12A65"/>
          </a:solidFill>
          <a:ln w="12700">
            <a:noFill/>
            <a:prstDash val="solid"/>
          </a:ln>
        </p:spPr>
      </p:sp>
      <p:sp>
        <p:nvSpPr>
          <p:cNvPr id="21" name="Shape 1">
            <a:extLst>
              <a:ext uri="{FF2B5EF4-FFF2-40B4-BE49-F238E27FC236}">
                <a16:creationId xmlns:a16="http://schemas.microsoft.com/office/drawing/2014/main" id="{EDEA4C4A-F5B0-45A3-56B8-3C16FFE0C159}"/>
              </a:ext>
            </a:extLst>
          </p:cNvPr>
          <p:cNvSpPr/>
          <p:nvPr/>
        </p:nvSpPr>
        <p:spPr>
          <a:xfrm>
            <a:off x="241160" y="234200"/>
            <a:ext cx="2969333" cy="608660"/>
          </a:xfrm>
          <a:prstGeom prst="rect">
            <a:avLst/>
          </a:prstGeom>
          <a:noFill/>
          <a:ln w="12700">
            <a:solidFill>
              <a:srgbClr val="A12A65"/>
            </a:solidFill>
            <a:prstDash val="solid"/>
          </a:ln>
        </p:spPr>
      </p:sp>
      <p:sp>
        <p:nvSpPr>
          <p:cNvPr id="34" name="Text 2">
            <a:extLst>
              <a:ext uri="{FF2B5EF4-FFF2-40B4-BE49-F238E27FC236}">
                <a16:creationId xmlns:a16="http://schemas.microsoft.com/office/drawing/2014/main" id="{A8405394-E5E9-FF8F-84D3-9AD62A6C31EC}"/>
              </a:ext>
            </a:extLst>
          </p:cNvPr>
          <p:cNvSpPr/>
          <p:nvPr/>
        </p:nvSpPr>
        <p:spPr>
          <a:xfrm>
            <a:off x="381926" y="372480"/>
            <a:ext cx="2687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400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 DATOS DICEN · 3</a:t>
            </a:r>
            <a:endParaRPr lang="en-US" sz="1400" dirty="0">
              <a:solidFill>
                <a:srgbClr val="6D1C45"/>
              </a:solidFill>
              <a:latin typeface="Barlow" pitchFamily="2" charset="77"/>
            </a:endParaRPr>
          </a:p>
        </p:txBody>
      </p:sp>
      <p:sp>
        <p:nvSpPr>
          <p:cNvPr id="35" name="Text 3">
            <a:extLst>
              <a:ext uri="{FF2B5EF4-FFF2-40B4-BE49-F238E27FC236}">
                <a16:creationId xmlns:a16="http://schemas.microsoft.com/office/drawing/2014/main" id="{0BD0A5BC-B552-FDAF-DA3B-178F3119DEAA}"/>
              </a:ext>
            </a:extLst>
          </p:cNvPr>
          <p:cNvSpPr/>
          <p:nvPr/>
        </p:nvSpPr>
        <p:spPr>
          <a:xfrm>
            <a:off x="3383280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La </a:t>
            </a: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incapacidad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judicial: </a:t>
            </a:r>
          </a:p>
          <a:p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misma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patología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distintos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criterios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valuación</a:t>
            </a:r>
            <a:endParaRPr lang="en-US" sz="2000" b="1" dirty="0">
              <a:solidFill>
                <a:srgbClr val="0E4D52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6" name="Shape 0">
            <a:extLst>
              <a:ext uri="{FF2B5EF4-FFF2-40B4-BE49-F238E27FC236}">
                <a16:creationId xmlns:a16="http://schemas.microsoft.com/office/drawing/2014/main" id="{04107952-4A0C-1F15-8053-7443C9C3DEE0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  <p:sp>
        <p:nvSpPr>
          <p:cNvPr id="37" name="Text 9">
            <a:extLst>
              <a:ext uri="{FF2B5EF4-FFF2-40B4-BE49-F238E27FC236}">
                <a16:creationId xmlns:a16="http://schemas.microsoft.com/office/drawing/2014/main" id="{69116E45-11D6-B9DD-6E12-8892C03D0928}"/>
              </a:ext>
            </a:extLst>
          </p:cNvPr>
          <p:cNvSpPr/>
          <p:nvPr/>
        </p:nvSpPr>
        <p:spPr>
          <a:xfrm>
            <a:off x="365760" y="4680700"/>
            <a:ext cx="459839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Fuente: IERAL </a:t>
            </a:r>
            <a:r>
              <a:rPr lang="en-US" sz="850" dirty="0" err="1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base a SRT — </a:t>
            </a:r>
            <a:r>
              <a:rPr lang="en-US" sz="850" dirty="0" err="1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datos</a:t>
            </a: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50" dirty="0" err="1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publicados</a:t>
            </a: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50" dirty="0" err="1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La </a:t>
            </a:r>
            <a:r>
              <a:rPr lang="en-US" sz="850" dirty="0" err="1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Paradoja</a:t>
            </a: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y </a:t>
            </a:r>
            <a:r>
              <a:rPr lang="en-US" sz="850" dirty="0" err="1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Nivelar</a:t>
            </a: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la Cancha.</a:t>
            </a:r>
            <a:endParaRPr lang="en-US" sz="850" dirty="0">
              <a:solidFill>
                <a:srgbClr val="7A8A8E"/>
              </a:solidFill>
              <a:latin typeface="Barlow" pitchFamily="2" charset="77"/>
            </a:endParaRPr>
          </a:p>
        </p:txBody>
      </p:sp>
      <p:sp>
        <p:nvSpPr>
          <p:cNvPr id="235" name="CuadroTexto 234">
            <a:extLst>
              <a:ext uri="{FF2B5EF4-FFF2-40B4-BE49-F238E27FC236}">
                <a16:creationId xmlns:a16="http://schemas.microsoft.com/office/drawing/2014/main" id="{01D20D2F-7EA5-0ABC-ED89-FAEECDB88DEC}"/>
              </a:ext>
            </a:extLst>
          </p:cNvPr>
          <p:cNvSpPr txBox="1"/>
          <p:nvPr/>
        </p:nvSpPr>
        <p:spPr>
          <a:xfrm>
            <a:off x="173086" y="1013066"/>
            <a:ext cx="5280620" cy="657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4748"/>
            <a:r>
              <a:rPr lang="es-ES" sz="1284" b="1" dirty="0">
                <a:solidFill>
                  <a:srgbClr val="083F64"/>
                </a:solidFill>
                <a:latin typeface="Barlow" pitchFamily="2" charset="77"/>
                <a:ea typeface="ADLaM Display" panose="02010000000000000000" pitchFamily="2" charset="0"/>
                <a:cs typeface="ADLaM Display" panose="02010000000000000000" pitchFamily="2" charset="0"/>
              </a:rPr>
              <a:t>EVALUACIÓN JUDICIAL DE LUMBALGIA NO ESPECIFICADA</a:t>
            </a:r>
          </a:p>
          <a:p>
            <a:pPr algn="ctr" defTabSz="604748"/>
            <a:r>
              <a:rPr lang="es-ES" sz="1123" dirty="0">
                <a:solidFill>
                  <a:srgbClr val="083F64"/>
                </a:solidFill>
                <a:latin typeface="Barlow" pitchFamily="2" charset="77"/>
                <a:ea typeface="ADLaM Display" panose="02010000000000000000" pitchFamily="2" charset="0"/>
                <a:cs typeface="ADLaM Display" panose="02010000000000000000" pitchFamily="2" charset="0"/>
              </a:rPr>
              <a:t>(que es la más frecuente)</a:t>
            </a:r>
          </a:p>
          <a:p>
            <a:pPr algn="ctr" defTabSz="604748">
              <a:lnSpc>
                <a:spcPct val="150000"/>
              </a:lnSpc>
            </a:pPr>
            <a:r>
              <a:rPr lang="es-ES" sz="963" b="1" dirty="0">
                <a:solidFill>
                  <a:srgbClr val="34A4DC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Porcentaje promedio de incapacidad y desviación estándar en los extremos</a:t>
            </a:r>
          </a:p>
        </p:txBody>
      </p:sp>
      <p:grpSp>
        <p:nvGrpSpPr>
          <p:cNvPr id="236" name="Grupo 235">
            <a:extLst>
              <a:ext uri="{FF2B5EF4-FFF2-40B4-BE49-F238E27FC236}">
                <a16:creationId xmlns:a16="http://schemas.microsoft.com/office/drawing/2014/main" id="{19E90470-1C9A-0C94-F7FC-9838C527B57E}"/>
              </a:ext>
            </a:extLst>
          </p:cNvPr>
          <p:cNvGrpSpPr/>
          <p:nvPr/>
        </p:nvGrpSpPr>
        <p:grpSpPr>
          <a:xfrm>
            <a:off x="393727" y="1593356"/>
            <a:ext cx="4454502" cy="2876685"/>
            <a:chOff x="4188311" y="3349542"/>
            <a:chExt cx="11104690" cy="7171327"/>
          </a:xfrm>
        </p:grpSpPr>
        <p:grpSp>
          <p:nvGrpSpPr>
            <p:cNvPr id="237" name="Grupo 236">
              <a:extLst>
                <a:ext uri="{FF2B5EF4-FFF2-40B4-BE49-F238E27FC236}">
                  <a16:creationId xmlns:a16="http://schemas.microsoft.com/office/drawing/2014/main" id="{26CD4200-F8B1-8FA7-148E-6273F44FC7FB}"/>
                </a:ext>
              </a:extLst>
            </p:cNvPr>
            <p:cNvGrpSpPr/>
            <p:nvPr/>
          </p:nvGrpSpPr>
          <p:grpSpPr>
            <a:xfrm>
              <a:off x="5147670" y="3788229"/>
              <a:ext cx="10145331" cy="6354303"/>
              <a:chOff x="5147670" y="3788229"/>
              <a:chExt cx="10145331" cy="6354303"/>
            </a:xfrm>
          </p:grpSpPr>
          <p:cxnSp>
            <p:nvCxnSpPr>
              <p:cNvPr id="239" name="Conector recto 238">
                <a:extLst>
                  <a:ext uri="{FF2B5EF4-FFF2-40B4-BE49-F238E27FC236}">
                    <a16:creationId xmlns:a16="http://schemas.microsoft.com/office/drawing/2014/main" id="{1E75F135-7018-60C8-7496-7A87CBC370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378822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Conector recto 239">
                <a:extLst>
                  <a:ext uri="{FF2B5EF4-FFF2-40B4-BE49-F238E27FC236}">
                    <a16:creationId xmlns:a16="http://schemas.microsoft.com/office/drawing/2014/main" id="{027D2848-8DE2-0E06-D663-18C93C65F8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442365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Conector recto 240">
                <a:extLst>
                  <a:ext uri="{FF2B5EF4-FFF2-40B4-BE49-F238E27FC236}">
                    <a16:creationId xmlns:a16="http://schemas.microsoft.com/office/drawing/2014/main" id="{F1E5659D-027D-EA78-6038-B91D8A8AA8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505908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Conector recto 241">
                <a:extLst>
                  <a:ext uri="{FF2B5EF4-FFF2-40B4-BE49-F238E27FC236}">
                    <a16:creationId xmlns:a16="http://schemas.microsoft.com/office/drawing/2014/main" id="{A758AA6D-FFA3-BBE8-CC56-FAB21CC24B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569451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Conector recto 242">
                <a:extLst>
                  <a:ext uri="{FF2B5EF4-FFF2-40B4-BE49-F238E27FC236}">
                    <a16:creationId xmlns:a16="http://schemas.microsoft.com/office/drawing/2014/main" id="{DFCEC7C4-6B49-10CA-1610-69F9891101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632994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Conector recto 243">
                <a:extLst>
                  <a:ext uri="{FF2B5EF4-FFF2-40B4-BE49-F238E27FC236}">
                    <a16:creationId xmlns:a16="http://schemas.microsoft.com/office/drawing/2014/main" id="{5022EBE3-576A-9123-DCEC-6391F4E73B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696537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Conector recto 244">
                <a:extLst>
                  <a:ext uri="{FF2B5EF4-FFF2-40B4-BE49-F238E27FC236}">
                    <a16:creationId xmlns:a16="http://schemas.microsoft.com/office/drawing/2014/main" id="{D9AA9E3B-5848-BEE2-D677-7CBE4EE4A3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760080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Conector recto 245">
                <a:extLst>
                  <a:ext uri="{FF2B5EF4-FFF2-40B4-BE49-F238E27FC236}">
                    <a16:creationId xmlns:a16="http://schemas.microsoft.com/office/drawing/2014/main" id="{6591EB49-4B87-1E9C-1F8A-0D38381724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823623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Conector recto 246">
                <a:extLst>
                  <a:ext uri="{FF2B5EF4-FFF2-40B4-BE49-F238E27FC236}">
                    <a16:creationId xmlns:a16="http://schemas.microsoft.com/office/drawing/2014/main" id="{BE28C603-6A46-7091-4223-B4CE230EE1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887166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Conector recto 247">
                <a:extLst>
                  <a:ext uri="{FF2B5EF4-FFF2-40B4-BE49-F238E27FC236}">
                    <a16:creationId xmlns:a16="http://schemas.microsoft.com/office/drawing/2014/main" id="{D575FDBA-413F-D085-8092-D363C96EFB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9507099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Conector recto 248">
                <a:extLst>
                  <a:ext uri="{FF2B5EF4-FFF2-40B4-BE49-F238E27FC236}">
                    <a16:creationId xmlns:a16="http://schemas.microsoft.com/office/drawing/2014/main" id="{56B88A31-0527-6376-0421-7D8B0D2A27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47670" y="10142532"/>
                <a:ext cx="10145331" cy="0"/>
              </a:xfrm>
              <a:prstGeom prst="line">
                <a:avLst/>
              </a:prstGeom>
              <a:ln w="12700">
                <a:solidFill>
                  <a:schemeClr val="bg1">
                    <a:lumMod val="75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8" name="CuadroTexto 237">
              <a:extLst>
                <a:ext uri="{FF2B5EF4-FFF2-40B4-BE49-F238E27FC236}">
                  <a16:creationId xmlns:a16="http://schemas.microsoft.com/office/drawing/2014/main" id="{A65AE27D-C201-0B2F-D42B-25222AE3C56E}"/>
                </a:ext>
              </a:extLst>
            </p:cNvPr>
            <p:cNvSpPr txBox="1"/>
            <p:nvPr/>
          </p:nvSpPr>
          <p:spPr>
            <a:xfrm>
              <a:off x="4188311" y="3349542"/>
              <a:ext cx="870129" cy="71713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20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18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16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14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12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10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8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6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4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2</a:t>
              </a:r>
            </a:p>
            <a:p>
              <a:pPr algn="r">
                <a:lnSpc>
                  <a:spcPts val="1985"/>
                </a:lnSpc>
              </a:pPr>
              <a:r>
                <a:rPr lang="es-AR" sz="802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</a:rPr>
                <a:t>0</a:t>
              </a:r>
            </a:p>
          </p:txBody>
        </p:sp>
      </p:grpSp>
      <p:sp>
        <p:nvSpPr>
          <p:cNvPr id="250" name="CuadroTexto 249">
            <a:extLst>
              <a:ext uri="{FF2B5EF4-FFF2-40B4-BE49-F238E27FC236}">
                <a16:creationId xmlns:a16="http://schemas.microsoft.com/office/drawing/2014/main" id="{4688CD01-65E8-5283-5A36-E6A42B845330}"/>
              </a:ext>
            </a:extLst>
          </p:cNvPr>
          <p:cNvSpPr txBox="1"/>
          <p:nvPr/>
        </p:nvSpPr>
        <p:spPr>
          <a:xfrm>
            <a:off x="951784" y="4360266"/>
            <a:ext cx="5282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</a:rPr>
              <a:t>CABA</a:t>
            </a:r>
          </a:p>
        </p:txBody>
      </p:sp>
      <p:sp>
        <p:nvSpPr>
          <p:cNvPr id="251" name="CuadroTexto 250">
            <a:extLst>
              <a:ext uri="{FF2B5EF4-FFF2-40B4-BE49-F238E27FC236}">
                <a16:creationId xmlns:a16="http://schemas.microsoft.com/office/drawing/2014/main" id="{7BD089EC-A304-B410-EF6C-D0831955D348}"/>
              </a:ext>
            </a:extLst>
          </p:cNvPr>
          <p:cNvSpPr txBox="1"/>
          <p:nvPr/>
        </p:nvSpPr>
        <p:spPr>
          <a:xfrm>
            <a:off x="1607769" y="4360266"/>
            <a:ext cx="8281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</a:rPr>
              <a:t>MENDOZA</a:t>
            </a:r>
          </a:p>
        </p:txBody>
      </p:sp>
      <p:sp>
        <p:nvSpPr>
          <p:cNvPr id="252" name="CuadroTexto 251">
            <a:extLst>
              <a:ext uri="{FF2B5EF4-FFF2-40B4-BE49-F238E27FC236}">
                <a16:creationId xmlns:a16="http://schemas.microsoft.com/office/drawing/2014/main" id="{AF7B1084-D46D-50D2-F28B-E5C0F0D4CDE8}"/>
              </a:ext>
            </a:extLst>
          </p:cNvPr>
          <p:cNvSpPr txBox="1"/>
          <p:nvPr/>
        </p:nvSpPr>
        <p:spPr>
          <a:xfrm>
            <a:off x="2314511" y="4360266"/>
            <a:ext cx="10687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</a:rPr>
              <a:t>BUENOS AIRES</a:t>
            </a:r>
          </a:p>
        </p:txBody>
      </p:sp>
      <p:sp>
        <p:nvSpPr>
          <p:cNvPr id="253" name="CuadroTexto 252">
            <a:extLst>
              <a:ext uri="{FF2B5EF4-FFF2-40B4-BE49-F238E27FC236}">
                <a16:creationId xmlns:a16="http://schemas.microsoft.com/office/drawing/2014/main" id="{7C1B583E-C73F-1ED8-7CD9-29867BFDEA0F}"/>
              </a:ext>
            </a:extLst>
          </p:cNvPr>
          <p:cNvSpPr txBox="1"/>
          <p:nvPr/>
        </p:nvSpPr>
        <p:spPr>
          <a:xfrm>
            <a:off x="3275578" y="4360266"/>
            <a:ext cx="80301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</a:rPr>
              <a:t>CÓRDOBA</a:t>
            </a:r>
          </a:p>
        </p:txBody>
      </p:sp>
      <p:sp>
        <p:nvSpPr>
          <p:cNvPr id="254" name="CuadroTexto 253">
            <a:extLst>
              <a:ext uri="{FF2B5EF4-FFF2-40B4-BE49-F238E27FC236}">
                <a16:creationId xmlns:a16="http://schemas.microsoft.com/office/drawing/2014/main" id="{D20FAAF2-56E3-2BD5-3AC1-311288BCDA08}"/>
              </a:ext>
            </a:extLst>
          </p:cNvPr>
          <p:cNvSpPr txBox="1"/>
          <p:nvPr/>
        </p:nvSpPr>
        <p:spPr>
          <a:xfrm>
            <a:off x="4048715" y="4360266"/>
            <a:ext cx="94018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</a:rPr>
              <a:t>SANTA FÉ</a:t>
            </a:r>
          </a:p>
        </p:txBody>
      </p:sp>
      <p:cxnSp>
        <p:nvCxnSpPr>
          <p:cNvPr id="255" name="Conector recto 254">
            <a:extLst>
              <a:ext uri="{FF2B5EF4-FFF2-40B4-BE49-F238E27FC236}">
                <a16:creationId xmlns:a16="http://schemas.microsoft.com/office/drawing/2014/main" id="{006BEFDA-EA54-2959-7C33-6C4B6FA10A6E}"/>
              </a:ext>
            </a:extLst>
          </p:cNvPr>
          <p:cNvCxnSpPr>
            <a:cxnSpLocks/>
          </p:cNvCxnSpPr>
          <p:nvPr/>
        </p:nvCxnSpPr>
        <p:spPr>
          <a:xfrm>
            <a:off x="1215923" y="1896065"/>
            <a:ext cx="0" cy="1270709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Conector recto 258">
            <a:extLst>
              <a:ext uri="{FF2B5EF4-FFF2-40B4-BE49-F238E27FC236}">
                <a16:creationId xmlns:a16="http://schemas.microsoft.com/office/drawing/2014/main" id="{06D5459C-CD8B-E277-9BAA-6564213E616E}"/>
              </a:ext>
            </a:extLst>
          </p:cNvPr>
          <p:cNvCxnSpPr>
            <a:cxnSpLocks/>
          </p:cNvCxnSpPr>
          <p:nvPr/>
        </p:nvCxnSpPr>
        <p:spPr>
          <a:xfrm>
            <a:off x="2036310" y="2268080"/>
            <a:ext cx="0" cy="1025016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ector recto 262">
            <a:extLst>
              <a:ext uri="{FF2B5EF4-FFF2-40B4-BE49-F238E27FC236}">
                <a16:creationId xmlns:a16="http://schemas.microsoft.com/office/drawing/2014/main" id="{2EC8BDD9-F24E-747E-C11A-FBC0B079A6A3}"/>
              </a:ext>
            </a:extLst>
          </p:cNvPr>
          <p:cNvCxnSpPr>
            <a:cxnSpLocks/>
          </p:cNvCxnSpPr>
          <p:nvPr/>
        </p:nvCxnSpPr>
        <p:spPr>
          <a:xfrm>
            <a:off x="1158778" y="3166774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ector recto 263">
            <a:extLst>
              <a:ext uri="{FF2B5EF4-FFF2-40B4-BE49-F238E27FC236}">
                <a16:creationId xmlns:a16="http://schemas.microsoft.com/office/drawing/2014/main" id="{0C0BD35D-CA14-1076-5AE5-CE1D8F5FE0DB}"/>
              </a:ext>
            </a:extLst>
          </p:cNvPr>
          <p:cNvCxnSpPr>
            <a:cxnSpLocks/>
          </p:cNvCxnSpPr>
          <p:nvPr/>
        </p:nvCxnSpPr>
        <p:spPr>
          <a:xfrm>
            <a:off x="1158778" y="1896065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Conector recto 264">
            <a:extLst>
              <a:ext uri="{FF2B5EF4-FFF2-40B4-BE49-F238E27FC236}">
                <a16:creationId xmlns:a16="http://schemas.microsoft.com/office/drawing/2014/main" id="{2EE5C429-A930-EC48-4A7B-D32C215AF627}"/>
              </a:ext>
            </a:extLst>
          </p:cNvPr>
          <p:cNvCxnSpPr>
            <a:cxnSpLocks/>
          </p:cNvCxnSpPr>
          <p:nvPr/>
        </p:nvCxnSpPr>
        <p:spPr>
          <a:xfrm>
            <a:off x="1979415" y="3294878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ector recto 265">
            <a:extLst>
              <a:ext uri="{FF2B5EF4-FFF2-40B4-BE49-F238E27FC236}">
                <a16:creationId xmlns:a16="http://schemas.microsoft.com/office/drawing/2014/main" id="{ECC3464A-32C0-5763-FC75-85570A244E78}"/>
              </a:ext>
            </a:extLst>
          </p:cNvPr>
          <p:cNvCxnSpPr>
            <a:cxnSpLocks/>
          </p:cNvCxnSpPr>
          <p:nvPr/>
        </p:nvCxnSpPr>
        <p:spPr>
          <a:xfrm>
            <a:off x="1979415" y="2275299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CuadroTexto 266">
            <a:extLst>
              <a:ext uri="{FF2B5EF4-FFF2-40B4-BE49-F238E27FC236}">
                <a16:creationId xmlns:a16="http://schemas.microsoft.com/office/drawing/2014/main" id="{2CD12B33-29E2-4859-6C86-6762C359DB72}"/>
              </a:ext>
            </a:extLst>
          </p:cNvPr>
          <p:cNvSpPr txBox="1"/>
          <p:nvPr/>
        </p:nvSpPr>
        <p:spPr>
          <a:xfrm>
            <a:off x="4308243" y="3105094"/>
            <a:ext cx="432465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7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268" name="CuadroTexto 267">
            <a:extLst>
              <a:ext uri="{FF2B5EF4-FFF2-40B4-BE49-F238E27FC236}">
                <a16:creationId xmlns:a16="http://schemas.microsoft.com/office/drawing/2014/main" id="{7193F625-857D-F957-C4A4-01A1DC095297}"/>
              </a:ext>
            </a:extLst>
          </p:cNvPr>
          <p:cNvSpPr txBox="1"/>
          <p:nvPr/>
        </p:nvSpPr>
        <p:spPr>
          <a:xfrm>
            <a:off x="4415762" y="3800833"/>
            <a:ext cx="216608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4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cxnSp>
        <p:nvCxnSpPr>
          <p:cNvPr id="269" name="Conector recto 268">
            <a:extLst>
              <a:ext uri="{FF2B5EF4-FFF2-40B4-BE49-F238E27FC236}">
                <a16:creationId xmlns:a16="http://schemas.microsoft.com/office/drawing/2014/main" id="{3418152C-0FB5-2445-1598-7FBDDAF47539}"/>
              </a:ext>
            </a:extLst>
          </p:cNvPr>
          <p:cNvCxnSpPr>
            <a:cxnSpLocks/>
          </p:cNvCxnSpPr>
          <p:nvPr/>
        </p:nvCxnSpPr>
        <p:spPr>
          <a:xfrm>
            <a:off x="4524065" y="3375484"/>
            <a:ext cx="0" cy="412193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Conector recto 272">
            <a:extLst>
              <a:ext uri="{FF2B5EF4-FFF2-40B4-BE49-F238E27FC236}">
                <a16:creationId xmlns:a16="http://schemas.microsoft.com/office/drawing/2014/main" id="{2F472DF5-618A-6550-B323-699A23D81D6E}"/>
              </a:ext>
            </a:extLst>
          </p:cNvPr>
          <p:cNvCxnSpPr>
            <a:cxnSpLocks/>
          </p:cNvCxnSpPr>
          <p:nvPr/>
        </p:nvCxnSpPr>
        <p:spPr>
          <a:xfrm>
            <a:off x="4468113" y="3381914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Conector recto 273">
            <a:extLst>
              <a:ext uri="{FF2B5EF4-FFF2-40B4-BE49-F238E27FC236}">
                <a16:creationId xmlns:a16="http://schemas.microsoft.com/office/drawing/2014/main" id="{F26CAA93-C28E-D061-FDD3-312E1DA2C00D}"/>
              </a:ext>
            </a:extLst>
          </p:cNvPr>
          <p:cNvCxnSpPr>
            <a:cxnSpLocks/>
          </p:cNvCxnSpPr>
          <p:nvPr/>
        </p:nvCxnSpPr>
        <p:spPr>
          <a:xfrm>
            <a:off x="4468113" y="3798449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CuadroTexto 274">
            <a:extLst>
              <a:ext uri="{FF2B5EF4-FFF2-40B4-BE49-F238E27FC236}">
                <a16:creationId xmlns:a16="http://schemas.microsoft.com/office/drawing/2014/main" id="{6ACAA0BE-C18A-AF1A-AC1E-47EB631FCF06}"/>
              </a:ext>
            </a:extLst>
          </p:cNvPr>
          <p:cNvSpPr txBox="1"/>
          <p:nvPr/>
        </p:nvSpPr>
        <p:spPr>
          <a:xfrm>
            <a:off x="3509032" y="2804363"/>
            <a:ext cx="355751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10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276" name="CuadroTexto 275">
            <a:extLst>
              <a:ext uri="{FF2B5EF4-FFF2-40B4-BE49-F238E27FC236}">
                <a16:creationId xmlns:a16="http://schemas.microsoft.com/office/drawing/2014/main" id="{A5DB4CFD-4CEA-5515-D4B7-2042D5608A16}"/>
              </a:ext>
            </a:extLst>
          </p:cNvPr>
          <p:cNvSpPr txBox="1"/>
          <p:nvPr/>
        </p:nvSpPr>
        <p:spPr>
          <a:xfrm>
            <a:off x="3570257" y="3545939"/>
            <a:ext cx="216608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6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cxnSp>
        <p:nvCxnSpPr>
          <p:cNvPr id="277" name="Conector recto 276">
            <a:extLst>
              <a:ext uri="{FF2B5EF4-FFF2-40B4-BE49-F238E27FC236}">
                <a16:creationId xmlns:a16="http://schemas.microsoft.com/office/drawing/2014/main" id="{2F9B88BB-8CEC-E71C-76F9-750CD443E8EB}"/>
              </a:ext>
            </a:extLst>
          </p:cNvPr>
          <p:cNvCxnSpPr>
            <a:cxnSpLocks/>
          </p:cNvCxnSpPr>
          <p:nvPr/>
        </p:nvCxnSpPr>
        <p:spPr>
          <a:xfrm>
            <a:off x="3677084" y="3037248"/>
            <a:ext cx="0" cy="510744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Conector recto 280">
            <a:extLst>
              <a:ext uri="{FF2B5EF4-FFF2-40B4-BE49-F238E27FC236}">
                <a16:creationId xmlns:a16="http://schemas.microsoft.com/office/drawing/2014/main" id="{315052F9-FB72-022E-F044-0AF1F5814B36}"/>
              </a:ext>
            </a:extLst>
          </p:cNvPr>
          <p:cNvCxnSpPr>
            <a:cxnSpLocks/>
          </p:cNvCxnSpPr>
          <p:nvPr/>
        </p:nvCxnSpPr>
        <p:spPr>
          <a:xfrm>
            <a:off x="3620688" y="3033766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Conector recto 281">
            <a:extLst>
              <a:ext uri="{FF2B5EF4-FFF2-40B4-BE49-F238E27FC236}">
                <a16:creationId xmlns:a16="http://schemas.microsoft.com/office/drawing/2014/main" id="{13401B08-757A-EE86-3130-8A527A45F7F4}"/>
              </a:ext>
            </a:extLst>
          </p:cNvPr>
          <p:cNvCxnSpPr>
            <a:cxnSpLocks/>
          </p:cNvCxnSpPr>
          <p:nvPr/>
        </p:nvCxnSpPr>
        <p:spPr>
          <a:xfrm>
            <a:off x="3620688" y="3549773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3" name="CuadroTexto 282">
            <a:extLst>
              <a:ext uri="{FF2B5EF4-FFF2-40B4-BE49-F238E27FC236}">
                <a16:creationId xmlns:a16="http://schemas.microsoft.com/office/drawing/2014/main" id="{0735EF00-D221-AE2A-EC0A-F7E9C79645E1}"/>
              </a:ext>
            </a:extLst>
          </p:cNvPr>
          <p:cNvSpPr txBox="1"/>
          <p:nvPr/>
        </p:nvSpPr>
        <p:spPr>
          <a:xfrm>
            <a:off x="2749621" y="3434034"/>
            <a:ext cx="216608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7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284" name="CuadroTexto 283">
            <a:extLst>
              <a:ext uri="{FF2B5EF4-FFF2-40B4-BE49-F238E27FC236}">
                <a16:creationId xmlns:a16="http://schemas.microsoft.com/office/drawing/2014/main" id="{C6100B4F-3D12-850F-32A4-B6A933098DFE}"/>
              </a:ext>
            </a:extLst>
          </p:cNvPr>
          <p:cNvSpPr txBox="1"/>
          <p:nvPr/>
        </p:nvSpPr>
        <p:spPr>
          <a:xfrm>
            <a:off x="2613291" y="2034095"/>
            <a:ext cx="499909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16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cxnSp>
        <p:nvCxnSpPr>
          <p:cNvPr id="285" name="Conector recto 284">
            <a:extLst>
              <a:ext uri="{FF2B5EF4-FFF2-40B4-BE49-F238E27FC236}">
                <a16:creationId xmlns:a16="http://schemas.microsoft.com/office/drawing/2014/main" id="{922E1EEA-B497-7AE8-D556-07CDFEEB0041}"/>
              </a:ext>
            </a:extLst>
          </p:cNvPr>
          <p:cNvCxnSpPr>
            <a:cxnSpLocks/>
          </p:cNvCxnSpPr>
          <p:nvPr/>
        </p:nvCxnSpPr>
        <p:spPr>
          <a:xfrm>
            <a:off x="2856697" y="2273320"/>
            <a:ext cx="0" cy="1136295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ector recto 288">
            <a:extLst>
              <a:ext uri="{FF2B5EF4-FFF2-40B4-BE49-F238E27FC236}">
                <a16:creationId xmlns:a16="http://schemas.microsoft.com/office/drawing/2014/main" id="{23908C4C-6F15-00B4-91FF-3AB06DC063A4}"/>
              </a:ext>
            </a:extLst>
          </p:cNvPr>
          <p:cNvCxnSpPr>
            <a:cxnSpLocks/>
          </p:cNvCxnSpPr>
          <p:nvPr/>
        </p:nvCxnSpPr>
        <p:spPr>
          <a:xfrm>
            <a:off x="2800052" y="3413000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ector recto 289">
            <a:extLst>
              <a:ext uri="{FF2B5EF4-FFF2-40B4-BE49-F238E27FC236}">
                <a16:creationId xmlns:a16="http://schemas.microsoft.com/office/drawing/2014/main" id="{C17995B8-59F4-1053-FEFA-5A1E710D585F}"/>
              </a:ext>
            </a:extLst>
          </p:cNvPr>
          <p:cNvCxnSpPr>
            <a:cxnSpLocks/>
          </p:cNvCxnSpPr>
          <p:nvPr/>
        </p:nvCxnSpPr>
        <p:spPr>
          <a:xfrm>
            <a:off x="2800052" y="2275299"/>
            <a:ext cx="111906" cy="0"/>
          </a:xfrm>
          <a:prstGeom prst="line">
            <a:avLst/>
          </a:prstGeom>
          <a:ln w="28575">
            <a:solidFill>
              <a:srgbClr val="2FAC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CuadroTexto 290">
            <a:extLst>
              <a:ext uri="{FF2B5EF4-FFF2-40B4-BE49-F238E27FC236}">
                <a16:creationId xmlns:a16="http://schemas.microsoft.com/office/drawing/2014/main" id="{9BCA1652-17D9-51A2-F523-96373F8FA2E8}"/>
              </a:ext>
            </a:extLst>
          </p:cNvPr>
          <p:cNvSpPr txBox="1"/>
          <p:nvPr/>
        </p:nvSpPr>
        <p:spPr>
          <a:xfrm>
            <a:off x="1853194" y="3308101"/>
            <a:ext cx="349040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8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293" name="CuadroTexto 292">
            <a:extLst>
              <a:ext uri="{FF2B5EF4-FFF2-40B4-BE49-F238E27FC236}">
                <a16:creationId xmlns:a16="http://schemas.microsoft.com/office/drawing/2014/main" id="{CFB4BBB0-6273-B322-9147-1D67DC37357A}"/>
              </a:ext>
            </a:extLst>
          </p:cNvPr>
          <p:cNvSpPr txBox="1"/>
          <p:nvPr/>
        </p:nvSpPr>
        <p:spPr>
          <a:xfrm>
            <a:off x="1102130" y="3178352"/>
            <a:ext cx="216608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9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294" name="CuadroTexto 293">
            <a:extLst>
              <a:ext uri="{FF2B5EF4-FFF2-40B4-BE49-F238E27FC236}">
                <a16:creationId xmlns:a16="http://schemas.microsoft.com/office/drawing/2014/main" id="{AC3DCFA5-664D-FCAF-A49B-B2A2E3CA33C7}"/>
              </a:ext>
            </a:extLst>
          </p:cNvPr>
          <p:cNvSpPr txBox="1"/>
          <p:nvPr/>
        </p:nvSpPr>
        <p:spPr>
          <a:xfrm>
            <a:off x="972890" y="1630141"/>
            <a:ext cx="475087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19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295" name="CuadroTexto 294">
            <a:extLst>
              <a:ext uri="{FF2B5EF4-FFF2-40B4-BE49-F238E27FC236}">
                <a16:creationId xmlns:a16="http://schemas.microsoft.com/office/drawing/2014/main" id="{48021628-DB69-831A-21CD-C04DE33C8D74}"/>
              </a:ext>
            </a:extLst>
          </p:cNvPr>
          <p:cNvSpPr txBox="1"/>
          <p:nvPr/>
        </p:nvSpPr>
        <p:spPr>
          <a:xfrm>
            <a:off x="1790331" y="2034095"/>
            <a:ext cx="499909" cy="240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963" b="1" dirty="0">
                <a:solidFill>
                  <a:srgbClr val="2FAC66"/>
                </a:solidFill>
                <a:latin typeface="Barlow" pitchFamily="2" charset="77"/>
                <a:ea typeface="ADLaM Display" panose="02010000000000000000" pitchFamily="2" charset="0"/>
                <a:cs typeface="Calibri" panose="020F0502020204030204" pitchFamily="34" charset="0"/>
              </a:rPr>
              <a:t>16</a:t>
            </a:r>
            <a:endParaRPr lang="es-AR" sz="963" b="1" dirty="0">
              <a:solidFill>
                <a:srgbClr val="2FAC66"/>
              </a:solidFill>
              <a:latin typeface="Barlow" pitchFamily="2" charset="77"/>
            </a:endParaRPr>
          </a:p>
        </p:txBody>
      </p:sp>
      <p:grpSp>
        <p:nvGrpSpPr>
          <p:cNvPr id="296" name="Grupo 295">
            <a:extLst>
              <a:ext uri="{FF2B5EF4-FFF2-40B4-BE49-F238E27FC236}">
                <a16:creationId xmlns:a16="http://schemas.microsoft.com/office/drawing/2014/main" id="{BC3397C3-BE98-DAEA-A975-2F76DCEFDB14}"/>
              </a:ext>
            </a:extLst>
          </p:cNvPr>
          <p:cNvGrpSpPr/>
          <p:nvPr/>
        </p:nvGrpSpPr>
        <p:grpSpPr>
          <a:xfrm>
            <a:off x="1797264" y="2648979"/>
            <a:ext cx="486042" cy="264646"/>
            <a:chOff x="5625029" y="5372969"/>
            <a:chExt cx="1065499" cy="580153"/>
          </a:xfrm>
        </p:grpSpPr>
        <p:sp>
          <p:nvSpPr>
            <p:cNvPr id="297" name="Elipse 296">
              <a:extLst>
                <a:ext uri="{FF2B5EF4-FFF2-40B4-BE49-F238E27FC236}">
                  <a16:creationId xmlns:a16="http://schemas.microsoft.com/office/drawing/2014/main" id="{8D021516-3F3E-C8F7-7E7F-DE953450AE05}"/>
                </a:ext>
              </a:extLst>
            </p:cNvPr>
            <p:cNvSpPr/>
            <p:nvPr/>
          </p:nvSpPr>
          <p:spPr>
            <a:xfrm>
              <a:off x="5865722" y="5372969"/>
              <a:ext cx="580153" cy="580153"/>
            </a:xfrm>
            <a:prstGeom prst="ellipse">
              <a:avLst/>
            </a:prstGeom>
            <a:solidFill>
              <a:srgbClr val="34A4DC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sz="802" b="1" dirty="0">
                <a:solidFill>
                  <a:srgbClr val="083F64"/>
                </a:solidFill>
                <a:latin typeface="Barlow" pitchFamily="2" charset="77"/>
              </a:endParaRPr>
            </a:p>
          </p:txBody>
        </p:sp>
        <p:sp>
          <p:nvSpPr>
            <p:cNvPr id="298" name="CuadroTexto 297">
              <a:extLst>
                <a:ext uri="{FF2B5EF4-FFF2-40B4-BE49-F238E27FC236}">
                  <a16:creationId xmlns:a16="http://schemas.microsoft.com/office/drawing/2014/main" id="{287523E1-8DEB-E8DB-1C8B-ABBB23508C4E}"/>
                </a:ext>
              </a:extLst>
            </p:cNvPr>
            <p:cNvSpPr txBox="1"/>
            <p:nvPr/>
          </p:nvSpPr>
          <p:spPr>
            <a:xfrm>
              <a:off x="5625029" y="5406323"/>
              <a:ext cx="1065499" cy="50602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s-ES" sz="900" b="1" dirty="0">
                  <a:solidFill>
                    <a:schemeClr val="bg1"/>
                  </a:solidFill>
                  <a:latin typeface="Barlow" pitchFamily="2" charset="77"/>
                  <a:ea typeface="ADLaM Display" panose="02010000000000000000" pitchFamily="2" charset="0"/>
                  <a:cs typeface="Calibri" panose="020F0502020204030204" pitchFamily="34" charset="0"/>
                </a:rPr>
                <a:t>12</a:t>
              </a:r>
              <a:endParaRPr lang="es-AR" sz="900" b="1" dirty="0">
                <a:solidFill>
                  <a:schemeClr val="bg1"/>
                </a:solidFill>
                <a:latin typeface="Barlow" pitchFamily="2" charset="77"/>
              </a:endParaRPr>
            </a:p>
          </p:txBody>
        </p:sp>
      </p:grpSp>
      <p:grpSp>
        <p:nvGrpSpPr>
          <p:cNvPr id="299" name="Grupo 298">
            <a:extLst>
              <a:ext uri="{FF2B5EF4-FFF2-40B4-BE49-F238E27FC236}">
                <a16:creationId xmlns:a16="http://schemas.microsoft.com/office/drawing/2014/main" id="{83711D7F-5531-B36B-ACC1-751D18C00328}"/>
              </a:ext>
            </a:extLst>
          </p:cNvPr>
          <p:cNvGrpSpPr/>
          <p:nvPr/>
        </p:nvGrpSpPr>
        <p:grpSpPr>
          <a:xfrm>
            <a:off x="985719" y="2386185"/>
            <a:ext cx="486042" cy="277713"/>
            <a:chOff x="5625029" y="5372969"/>
            <a:chExt cx="1065499" cy="608799"/>
          </a:xfrm>
        </p:grpSpPr>
        <p:sp>
          <p:nvSpPr>
            <p:cNvPr id="300" name="Elipse 299">
              <a:extLst>
                <a:ext uri="{FF2B5EF4-FFF2-40B4-BE49-F238E27FC236}">
                  <a16:creationId xmlns:a16="http://schemas.microsoft.com/office/drawing/2014/main" id="{E191EEFB-8890-47DC-99A9-F3EC9DC4BAD2}"/>
                </a:ext>
              </a:extLst>
            </p:cNvPr>
            <p:cNvSpPr/>
            <p:nvPr/>
          </p:nvSpPr>
          <p:spPr>
            <a:xfrm>
              <a:off x="5865722" y="5372969"/>
              <a:ext cx="580153" cy="580153"/>
            </a:xfrm>
            <a:prstGeom prst="ellipse">
              <a:avLst/>
            </a:prstGeom>
            <a:solidFill>
              <a:srgbClr val="34A4DC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sz="802" b="1" dirty="0">
                <a:solidFill>
                  <a:srgbClr val="083F64"/>
                </a:solidFill>
                <a:latin typeface="Barlow" pitchFamily="2" charset="77"/>
              </a:endParaRPr>
            </a:p>
          </p:txBody>
        </p:sp>
        <p:sp>
          <p:nvSpPr>
            <p:cNvPr id="301" name="CuadroTexto 300">
              <a:extLst>
                <a:ext uri="{FF2B5EF4-FFF2-40B4-BE49-F238E27FC236}">
                  <a16:creationId xmlns:a16="http://schemas.microsoft.com/office/drawing/2014/main" id="{C8378CDB-327C-B58B-6713-EE100A78480C}"/>
                </a:ext>
              </a:extLst>
            </p:cNvPr>
            <p:cNvSpPr txBox="1"/>
            <p:nvPr/>
          </p:nvSpPr>
          <p:spPr>
            <a:xfrm>
              <a:off x="5625029" y="5406323"/>
              <a:ext cx="1065499" cy="5754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s-ES" sz="900" b="1" dirty="0">
                  <a:solidFill>
                    <a:schemeClr val="bg1"/>
                  </a:solidFill>
                  <a:latin typeface="Barlow" pitchFamily="2" charset="77"/>
                  <a:ea typeface="ADLaM Display" panose="02010000000000000000" pitchFamily="2" charset="0"/>
                  <a:cs typeface="Calibri" panose="020F0502020204030204" pitchFamily="34" charset="0"/>
                </a:rPr>
                <a:t>14</a:t>
              </a:r>
              <a:endParaRPr lang="es-AR" sz="900" b="1" dirty="0">
                <a:solidFill>
                  <a:schemeClr val="bg1"/>
                </a:solidFill>
                <a:latin typeface="Barlow" pitchFamily="2" charset="77"/>
              </a:endParaRPr>
            </a:p>
          </p:txBody>
        </p:sp>
      </p:grpSp>
      <p:grpSp>
        <p:nvGrpSpPr>
          <p:cNvPr id="256" name="Grupo 255">
            <a:extLst>
              <a:ext uri="{FF2B5EF4-FFF2-40B4-BE49-F238E27FC236}">
                <a16:creationId xmlns:a16="http://schemas.microsoft.com/office/drawing/2014/main" id="{883FFA5B-C62F-B551-A26B-2CC9A50EACA8}"/>
              </a:ext>
            </a:extLst>
          </p:cNvPr>
          <p:cNvGrpSpPr/>
          <p:nvPr/>
        </p:nvGrpSpPr>
        <p:grpSpPr>
          <a:xfrm>
            <a:off x="2630367" y="2786001"/>
            <a:ext cx="486042" cy="264646"/>
            <a:chOff x="5625029" y="5372969"/>
            <a:chExt cx="1065499" cy="580153"/>
          </a:xfrm>
        </p:grpSpPr>
        <p:sp>
          <p:nvSpPr>
            <p:cNvPr id="257" name="Elipse 256">
              <a:extLst>
                <a:ext uri="{FF2B5EF4-FFF2-40B4-BE49-F238E27FC236}">
                  <a16:creationId xmlns:a16="http://schemas.microsoft.com/office/drawing/2014/main" id="{627E980C-22D3-1101-EC91-2C0AD99C859C}"/>
                </a:ext>
              </a:extLst>
            </p:cNvPr>
            <p:cNvSpPr/>
            <p:nvPr/>
          </p:nvSpPr>
          <p:spPr>
            <a:xfrm>
              <a:off x="5865722" y="5372969"/>
              <a:ext cx="580153" cy="580153"/>
            </a:xfrm>
            <a:prstGeom prst="ellipse">
              <a:avLst/>
            </a:prstGeom>
            <a:solidFill>
              <a:srgbClr val="34A4DC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sz="802" b="1" dirty="0">
                <a:solidFill>
                  <a:srgbClr val="083F64"/>
                </a:solidFill>
                <a:latin typeface="Barlow" pitchFamily="2" charset="77"/>
              </a:endParaRPr>
            </a:p>
          </p:txBody>
        </p:sp>
        <p:sp>
          <p:nvSpPr>
            <p:cNvPr id="258" name="CuadroTexto 257">
              <a:extLst>
                <a:ext uri="{FF2B5EF4-FFF2-40B4-BE49-F238E27FC236}">
                  <a16:creationId xmlns:a16="http://schemas.microsoft.com/office/drawing/2014/main" id="{DFA73E4D-B1E6-7DCB-A847-3C18D9DDE498}"/>
                </a:ext>
              </a:extLst>
            </p:cNvPr>
            <p:cNvSpPr txBox="1"/>
            <p:nvPr/>
          </p:nvSpPr>
          <p:spPr>
            <a:xfrm>
              <a:off x="5625029" y="5406323"/>
              <a:ext cx="1065499" cy="50602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s-ES" sz="900" b="1" dirty="0">
                  <a:solidFill>
                    <a:schemeClr val="bg1"/>
                  </a:solidFill>
                  <a:latin typeface="Barlow" pitchFamily="2" charset="77"/>
                  <a:ea typeface="ADLaM Display" panose="02010000000000000000" pitchFamily="2" charset="0"/>
                  <a:cs typeface="Calibri" panose="020F0502020204030204" pitchFamily="34" charset="0"/>
                </a:rPr>
                <a:t>11</a:t>
              </a:r>
              <a:endParaRPr lang="es-AR" sz="900" b="1" dirty="0">
                <a:solidFill>
                  <a:schemeClr val="bg1"/>
                </a:solidFill>
                <a:latin typeface="Barlow" pitchFamily="2" charset="77"/>
              </a:endParaRPr>
            </a:p>
          </p:txBody>
        </p:sp>
      </p:grpSp>
      <p:grpSp>
        <p:nvGrpSpPr>
          <p:cNvPr id="302" name="Grupo 301">
            <a:extLst>
              <a:ext uri="{FF2B5EF4-FFF2-40B4-BE49-F238E27FC236}">
                <a16:creationId xmlns:a16="http://schemas.microsoft.com/office/drawing/2014/main" id="{2FA748CA-2350-DDBA-9A19-B51982F3EE12}"/>
              </a:ext>
            </a:extLst>
          </p:cNvPr>
          <p:cNvGrpSpPr/>
          <p:nvPr/>
        </p:nvGrpSpPr>
        <p:grpSpPr>
          <a:xfrm>
            <a:off x="3443253" y="3151104"/>
            <a:ext cx="486042" cy="264646"/>
            <a:chOff x="5625029" y="5372969"/>
            <a:chExt cx="1065499" cy="580153"/>
          </a:xfrm>
        </p:grpSpPr>
        <p:sp>
          <p:nvSpPr>
            <p:cNvPr id="303" name="Elipse 302">
              <a:extLst>
                <a:ext uri="{FF2B5EF4-FFF2-40B4-BE49-F238E27FC236}">
                  <a16:creationId xmlns:a16="http://schemas.microsoft.com/office/drawing/2014/main" id="{A7BDED98-E0F6-C48E-7559-6605FB9AA9E1}"/>
                </a:ext>
              </a:extLst>
            </p:cNvPr>
            <p:cNvSpPr/>
            <p:nvPr/>
          </p:nvSpPr>
          <p:spPr>
            <a:xfrm>
              <a:off x="5865722" y="5372969"/>
              <a:ext cx="580153" cy="580153"/>
            </a:xfrm>
            <a:prstGeom prst="ellipse">
              <a:avLst/>
            </a:prstGeom>
            <a:solidFill>
              <a:srgbClr val="34A4DC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sz="802" b="1" dirty="0">
                <a:solidFill>
                  <a:srgbClr val="083F64"/>
                </a:solidFill>
                <a:latin typeface="Barlow" pitchFamily="2" charset="77"/>
              </a:endParaRPr>
            </a:p>
          </p:txBody>
        </p:sp>
        <p:sp>
          <p:nvSpPr>
            <p:cNvPr id="304" name="CuadroTexto 303">
              <a:extLst>
                <a:ext uri="{FF2B5EF4-FFF2-40B4-BE49-F238E27FC236}">
                  <a16:creationId xmlns:a16="http://schemas.microsoft.com/office/drawing/2014/main" id="{7D9FCFA2-3E69-C4F1-C836-269942BF2991}"/>
                </a:ext>
              </a:extLst>
            </p:cNvPr>
            <p:cNvSpPr txBox="1"/>
            <p:nvPr/>
          </p:nvSpPr>
          <p:spPr>
            <a:xfrm>
              <a:off x="5625029" y="5406323"/>
              <a:ext cx="1065499" cy="50602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s-ES" sz="900" b="1" dirty="0">
                  <a:solidFill>
                    <a:schemeClr val="bg1"/>
                  </a:solidFill>
                  <a:latin typeface="Barlow" pitchFamily="2" charset="77"/>
                  <a:ea typeface="ADLaM Display" panose="02010000000000000000" pitchFamily="2" charset="0"/>
                  <a:cs typeface="Calibri" panose="020F0502020204030204" pitchFamily="34" charset="0"/>
                </a:rPr>
                <a:t>8</a:t>
              </a:r>
              <a:endParaRPr lang="es-AR" sz="900" b="1" dirty="0">
                <a:solidFill>
                  <a:schemeClr val="bg1"/>
                </a:solidFill>
                <a:latin typeface="Barlow" pitchFamily="2" charset="77"/>
              </a:endParaRPr>
            </a:p>
          </p:txBody>
        </p:sp>
      </p:grpSp>
      <p:grpSp>
        <p:nvGrpSpPr>
          <p:cNvPr id="305" name="Grupo 304">
            <a:extLst>
              <a:ext uri="{FF2B5EF4-FFF2-40B4-BE49-F238E27FC236}">
                <a16:creationId xmlns:a16="http://schemas.microsoft.com/office/drawing/2014/main" id="{F213DB84-5EC1-AB4A-DF5A-C70BE007B50F}"/>
              </a:ext>
            </a:extLst>
          </p:cNvPr>
          <p:cNvGrpSpPr/>
          <p:nvPr/>
        </p:nvGrpSpPr>
        <p:grpSpPr>
          <a:xfrm>
            <a:off x="4289099" y="3422547"/>
            <a:ext cx="486042" cy="264646"/>
            <a:chOff x="5625029" y="5372969"/>
            <a:chExt cx="1065499" cy="580153"/>
          </a:xfrm>
        </p:grpSpPr>
        <p:sp>
          <p:nvSpPr>
            <p:cNvPr id="306" name="Elipse 305">
              <a:extLst>
                <a:ext uri="{FF2B5EF4-FFF2-40B4-BE49-F238E27FC236}">
                  <a16:creationId xmlns:a16="http://schemas.microsoft.com/office/drawing/2014/main" id="{527D83F1-872F-2049-20D1-4724CE9A63DC}"/>
                </a:ext>
              </a:extLst>
            </p:cNvPr>
            <p:cNvSpPr/>
            <p:nvPr/>
          </p:nvSpPr>
          <p:spPr>
            <a:xfrm>
              <a:off x="5865722" y="5372969"/>
              <a:ext cx="580153" cy="580153"/>
            </a:xfrm>
            <a:prstGeom prst="ellipse">
              <a:avLst/>
            </a:prstGeom>
            <a:solidFill>
              <a:srgbClr val="34A4DC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sz="802" b="1" dirty="0">
                <a:solidFill>
                  <a:srgbClr val="083F64"/>
                </a:solidFill>
                <a:latin typeface="Barlow" pitchFamily="2" charset="77"/>
              </a:endParaRPr>
            </a:p>
          </p:txBody>
        </p:sp>
        <p:sp>
          <p:nvSpPr>
            <p:cNvPr id="307" name="CuadroTexto 306">
              <a:extLst>
                <a:ext uri="{FF2B5EF4-FFF2-40B4-BE49-F238E27FC236}">
                  <a16:creationId xmlns:a16="http://schemas.microsoft.com/office/drawing/2014/main" id="{063003B6-9867-61EE-3A4F-F1CB80E7636D}"/>
                </a:ext>
              </a:extLst>
            </p:cNvPr>
            <p:cNvSpPr txBox="1"/>
            <p:nvPr/>
          </p:nvSpPr>
          <p:spPr>
            <a:xfrm>
              <a:off x="5625029" y="5406323"/>
              <a:ext cx="1065499" cy="50602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s-ES" sz="900" b="1" dirty="0">
                  <a:solidFill>
                    <a:schemeClr val="bg1"/>
                  </a:solidFill>
                  <a:latin typeface="Barlow" pitchFamily="2" charset="77"/>
                  <a:ea typeface="ADLaM Display" panose="02010000000000000000" pitchFamily="2" charset="0"/>
                  <a:cs typeface="Calibri" panose="020F0502020204030204" pitchFamily="34" charset="0"/>
                </a:rPr>
                <a:t>6</a:t>
              </a:r>
              <a:endParaRPr lang="es-AR" sz="900" b="1" dirty="0">
                <a:solidFill>
                  <a:schemeClr val="bg1"/>
                </a:solidFill>
                <a:latin typeface="Barlow" pitchFamily="2" charset="7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6909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506F70-62B8-2787-0343-1BE8A7F4F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n 31">
            <a:extLst>
              <a:ext uri="{FF2B5EF4-FFF2-40B4-BE49-F238E27FC236}">
                <a16:creationId xmlns:a16="http://schemas.microsoft.com/office/drawing/2014/main" id="{34CFDF59-56D7-A0FE-E65F-CB1A3E3037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60" y="690700"/>
            <a:ext cx="3144776" cy="4818202"/>
          </a:xfrm>
          <a:prstGeom prst="rect">
            <a:avLst/>
          </a:prstGeom>
        </p:spPr>
      </p:pic>
      <p:sp>
        <p:nvSpPr>
          <p:cNvPr id="17" name="Shape 14">
            <a:extLst>
              <a:ext uri="{FF2B5EF4-FFF2-40B4-BE49-F238E27FC236}">
                <a16:creationId xmlns:a16="http://schemas.microsoft.com/office/drawing/2014/main" id="{ADC3FE0B-CD6A-D462-1327-36135CC0C1FD}"/>
              </a:ext>
            </a:extLst>
          </p:cNvPr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</p:sp>
      <p:sp>
        <p:nvSpPr>
          <p:cNvPr id="18" name="Text 15">
            <a:extLst>
              <a:ext uri="{FF2B5EF4-FFF2-40B4-BE49-F238E27FC236}">
                <a16:creationId xmlns:a16="http://schemas.microsoft.com/office/drawing/2014/main" id="{3CCCE508-48BB-B9F7-3DD2-6DB72000FF27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otra oportunidad · Junio 2026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9" name="Text 16">
            <a:extLst>
              <a:ext uri="{FF2B5EF4-FFF2-40B4-BE49-F238E27FC236}">
                <a16:creationId xmlns:a16="http://schemas.microsoft.com/office/drawing/2014/main" id="{71DF7619-43CE-B99D-6E96-658BE300E028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7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6" name="Text 6">
            <a:extLst>
              <a:ext uri="{FF2B5EF4-FFF2-40B4-BE49-F238E27FC236}">
                <a16:creationId xmlns:a16="http://schemas.microsoft.com/office/drawing/2014/main" id="{F81A6310-4840-BFD1-6EA6-38BCB4F89117}"/>
              </a:ext>
            </a:extLst>
          </p:cNvPr>
          <p:cNvSpPr/>
          <p:nvPr/>
        </p:nvSpPr>
        <p:spPr>
          <a:xfrm>
            <a:off x="3173408" y="1815675"/>
            <a:ext cx="786227" cy="4466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2FAC66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22%</a:t>
            </a:r>
            <a:endParaRPr lang="en-US" sz="2400" dirty="0">
              <a:solidFill>
                <a:srgbClr val="2FAC66"/>
              </a:solidFill>
              <a:latin typeface="Barlow" pitchFamily="2" charset="77"/>
            </a:endParaRPr>
          </a:p>
        </p:txBody>
      </p:sp>
      <p:sp>
        <p:nvSpPr>
          <p:cNvPr id="7" name="Text 7">
            <a:extLst>
              <a:ext uri="{FF2B5EF4-FFF2-40B4-BE49-F238E27FC236}">
                <a16:creationId xmlns:a16="http://schemas.microsoft.com/office/drawing/2014/main" id="{FC9D0D9B-0E82-3ED8-44D6-135F546514AB}"/>
              </a:ext>
            </a:extLst>
          </p:cNvPr>
          <p:cNvSpPr/>
          <p:nvPr/>
        </p:nvSpPr>
        <p:spPr>
          <a:xfrm>
            <a:off x="4339168" y="1834125"/>
            <a:ext cx="4598395" cy="4102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Tribunales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inferiores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2200" dirty="0">
                <a:solidFill>
                  <a:srgbClr val="2FAC66"/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=</a:t>
            </a:r>
            <a:r>
              <a:rPr lang="en-US" sz="1600" dirty="0">
                <a:solidFill>
                  <a:srgbClr val="2FAC66"/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Corte provincial  </a:t>
            </a:r>
            <a:r>
              <a:rPr lang="en-US" sz="2200" dirty="0">
                <a:solidFill>
                  <a:srgbClr val="2FAC66"/>
                </a:solidFill>
                <a:latin typeface="Barlow Medium" pitchFamily="2" charset="77"/>
                <a:cs typeface="Calibri" pitchFamily="34" charset="-120"/>
              </a:rPr>
              <a:t>=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CSJN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 Medium" pitchFamily="2" charset="77"/>
            </a:endParaRPr>
          </a:p>
        </p:txBody>
      </p:sp>
      <p:sp>
        <p:nvSpPr>
          <p:cNvPr id="13" name="Shape 9">
            <a:extLst>
              <a:ext uri="{FF2B5EF4-FFF2-40B4-BE49-F238E27FC236}">
                <a16:creationId xmlns:a16="http://schemas.microsoft.com/office/drawing/2014/main" id="{AED8EA37-F543-3ECB-5187-67C1C1354D34}"/>
              </a:ext>
            </a:extLst>
          </p:cNvPr>
          <p:cNvSpPr/>
          <p:nvPr/>
        </p:nvSpPr>
        <p:spPr>
          <a:xfrm>
            <a:off x="4126542" y="1872615"/>
            <a:ext cx="45719" cy="389718"/>
          </a:xfrm>
          <a:prstGeom prst="rect">
            <a:avLst/>
          </a:prstGeom>
          <a:solidFill>
            <a:srgbClr val="2FAC66"/>
          </a:solidFill>
          <a:ln w="12700">
            <a:noFill/>
            <a:prstDash val="solid"/>
          </a:ln>
        </p:spPr>
      </p:sp>
      <p:sp>
        <p:nvSpPr>
          <p:cNvPr id="21" name="Shape 1">
            <a:extLst>
              <a:ext uri="{FF2B5EF4-FFF2-40B4-BE49-F238E27FC236}">
                <a16:creationId xmlns:a16="http://schemas.microsoft.com/office/drawing/2014/main" id="{7DE9C730-C2F7-88C5-762C-2057DC0E548F}"/>
              </a:ext>
            </a:extLst>
          </p:cNvPr>
          <p:cNvSpPr/>
          <p:nvPr/>
        </p:nvSpPr>
        <p:spPr>
          <a:xfrm>
            <a:off x="241160" y="234200"/>
            <a:ext cx="2969333" cy="608660"/>
          </a:xfrm>
          <a:prstGeom prst="rect">
            <a:avLst/>
          </a:prstGeom>
          <a:noFill/>
          <a:ln w="12700">
            <a:solidFill>
              <a:srgbClr val="A12A65"/>
            </a:solidFill>
            <a:prstDash val="solid"/>
          </a:ln>
        </p:spPr>
      </p:sp>
      <p:sp>
        <p:nvSpPr>
          <p:cNvPr id="34" name="Text 2">
            <a:extLst>
              <a:ext uri="{FF2B5EF4-FFF2-40B4-BE49-F238E27FC236}">
                <a16:creationId xmlns:a16="http://schemas.microsoft.com/office/drawing/2014/main" id="{D11CABB3-B1B3-61A8-A4CA-4044EE7E552C}"/>
              </a:ext>
            </a:extLst>
          </p:cNvPr>
          <p:cNvSpPr/>
          <p:nvPr/>
        </p:nvSpPr>
        <p:spPr>
          <a:xfrm>
            <a:off x="381926" y="372480"/>
            <a:ext cx="2687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400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 DATOS DICEN · 4</a:t>
            </a:r>
            <a:endParaRPr lang="en-US" sz="1400" dirty="0">
              <a:solidFill>
                <a:srgbClr val="6D1C45"/>
              </a:solidFill>
              <a:latin typeface="Barlow" pitchFamily="2" charset="77"/>
            </a:endParaRPr>
          </a:p>
        </p:txBody>
      </p:sp>
      <p:sp>
        <p:nvSpPr>
          <p:cNvPr id="35" name="Text 3">
            <a:extLst>
              <a:ext uri="{FF2B5EF4-FFF2-40B4-BE49-F238E27FC236}">
                <a16:creationId xmlns:a16="http://schemas.microsoft.com/office/drawing/2014/main" id="{25BB550B-1CFF-C60C-982C-87AAC0F6A05E}"/>
              </a:ext>
            </a:extLst>
          </p:cNvPr>
          <p:cNvSpPr/>
          <p:nvPr/>
        </p:nvSpPr>
        <p:spPr>
          <a:xfrm>
            <a:off x="3383280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Intereses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judiciales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: </a:t>
            </a:r>
          </a:p>
          <a:p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incongruencias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entre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instancias</a:t>
            </a:r>
            <a:endParaRPr lang="en-US" sz="2000" b="1" dirty="0">
              <a:solidFill>
                <a:srgbClr val="0E4D52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6" name="Shape 0">
            <a:extLst>
              <a:ext uri="{FF2B5EF4-FFF2-40B4-BE49-F238E27FC236}">
                <a16:creationId xmlns:a16="http://schemas.microsoft.com/office/drawing/2014/main" id="{D72AA06F-AC08-E001-FCFA-D06B9AFB7AF5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  <p:sp>
        <p:nvSpPr>
          <p:cNvPr id="37" name="Text 9">
            <a:extLst>
              <a:ext uri="{FF2B5EF4-FFF2-40B4-BE49-F238E27FC236}">
                <a16:creationId xmlns:a16="http://schemas.microsoft.com/office/drawing/2014/main" id="{279FC649-453F-D0FA-FB6A-BAA8709132A8}"/>
              </a:ext>
            </a:extLst>
          </p:cNvPr>
          <p:cNvSpPr/>
          <p:nvPr/>
        </p:nvSpPr>
        <p:spPr>
          <a:xfrm>
            <a:off x="3383280" y="4680700"/>
            <a:ext cx="459839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Datos: % </a:t>
            </a:r>
            <a:r>
              <a:rPr lang="en-US" sz="850" dirty="0" err="1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sobre</a:t>
            </a: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50" dirty="0" err="1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juicios</a:t>
            </a: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50" dirty="0" err="1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ingresados</a:t>
            </a: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50" dirty="0" err="1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2025. Fuente: UART.</a:t>
            </a:r>
            <a:endParaRPr lang="en-US" sz="850" dirty="0">
              <a:solidFill>
                <a:srgbClr val="7A8A8E"/>
              </a:solidFill>
              <a:latin typeface="Barlow" pitchFamily="2" charset="77"/>
            </a:endParaRPr>
          </a:p>
        </p:txBody>
      </p:sp>
      <p:sp>
        <p:nvSpPr>
          <p:cNvPr id="2" name="Text 3">
            <a:extLst>
              <a:ext uri="{FF2B5EF4-FFF2-40B4-BE49-F238E27FC236}">
                <a16:creationId xmlns:a16="http://schemas.microsoft.com/office/drawing/2014/main" id="{35A40481-407F-309B-D5C3-81E1373644D3}"/>
              </a:ext>
            </a:extLst>
          </p:cNvPr>
          <p:cNvSpPr/>
          <p:nvPr/>
        </p:nvSpPr>
        <p:spPr>
          <a:xfrm>
            <a:off x="3383280" y="949502"/>
            <a:ext cx="5683602" cy="5609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Pese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a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fallos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favorables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de CSJN (Oliva,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Lacuadra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, Espósito) y a la ley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específica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los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tribunales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inferiores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aplican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criterios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disímiles</a:t>
            </a:r>
            <a:r>
              <a:rPr lang="en-US" sz="1600" b="1" dirty="0">
                <a:solidFill>
                  <a:srgbClr val="7B619C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:</a:t>
            </a:r>
            <a:endParaRPr lang="en-US" sz="1600" b="1" dirty="0">
              <a:solidFill>
                <a:srgbClr val="7B619C"/>
              </a:solidFill>
              <a:latin typeface="Barlow SemiBold" pitchFamily="2" charset="77"/>
            </a:endParaRPr>
          </a:p>
        </p:txBody>
      </p:sp>
      <p:sp>
        <p:nvSpPr>
          <p:cNvPr id="3" name="Text 6">
            <a:extLst>
              <a:ext uri="{FF2B5EF4-FFF2-40B4-BE49-F238E27FC236}">
                <a16:creationId xmlns:a16="http://schemas.microsoft.com/office/drawing/2014/main" id="{01E396E3-F7F8-1148-026C-2987AA6940C7}"/>
              </a:ext>
            </a:extLst>
          </p:cNvPr>
          <p:cNvSpPr/>
          <p:nvPr/>
        </p:nvSpPr>
        <p:spPr>
          <a:xfrm>
            <a:off x="3173408" y="2300125"/>
            <a:ext cx="786227" cy="4466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1279B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39%</a:t>
            </a:r>
            <a:endParaRPr lang="en-US" sz="2400" dirty="0">
              <a:solidFill>
                <a:srgbClr val="1279BF"/>
              </a:solidFill>
              <a:latin typeface="Barlow" pitchFamily="2" charset="77"/>
            </a:endParaRPr>
          </a:p>
        </p:txBody>
      </p:sp>
      <p:sp>
        <p:nvSpPr>
          <p:cNvPr id="5" name="Shape 9">
            <a:extLst>
              <a:ext uri="{FF2B5EF4-FFF2-40B4-BE49-F238E27FC236}">
                <a16:creationId xmlns:a16="http://schemas.microsoft.com/office/drawing/2014/main" id="{F818CA91-D98A-C729-95CC-B2D3200EBF74}"/>
              </a:ext>
            </a:extLst>
          </p:cNvPr>
          <p:cNvSpPr/>
          <p:nvPr/>
        </p:nvSpPr>
        <p:spPr>
          <a:xfrm>
            <a:off x="4126542" y="2353432"/>
            <a:ext cx="45719" cy="389718"/>
          </a:xfrm>
          <a:prstGeom prst="rect">
            <a:avLst/>
          </a:prstGeom>
          <a:solidFill>
            <a:srgbClr val="1279BF"/>
          </a:solidFill>
          <a:ln w="12700">
            <a:noFill/>
            <a:prstDash val="solid"/>
          </a:ln>
        </p:spPr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56C626B5-B977-3614-9858-1F6135B4986E}"/>
              </a:ext>
            </a:extLst>
          </p:cNvPr>
          <p:cNvSpPr/>
          <p:nvPr/>
        </p:nvSpPr>
        <p:spPr>
          <a:xfrm>
            <a:off x="3173408" y="2772465"/>
            <a:ext cx="786227" cy="4466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F3901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19%</a:t>
            </a:r>
            <a:endParaRPr lang="en-US" sz="2400" dirty="0">
              <a:solidFill>
                <a:srgbClr val="F3901E"/>
              </a:solidFill>
              <a:latin typeface="Barlow" pitchFamily="2" charset="77"/>
            </a:endParaRPr>
          </a:p>
        </p:txBody>
      </p:sp>
      <p:sp>
        <p:nvSpPr>
          <p:cNvPr id="16" name="Shape 9">
            <a:extLst>
              <a:ext uri="{FF2B5EF4-FFF2-40B4-BE49-F238E27FC236}">
                <a16:creationId xmlns:a16="http://schemas.microsoft.com/office/drawing/2014/main" id="{16FBC076-7652-CB4A-FF5F-73A8B3EBCBE3}"/>
              </a:ext>
            </a:extLst>
          </p:cNvPr>
          <p:cNvSpPr/>
          <p:nvPr/>
        </p:nvSpPr>
        <p:spPr>
          <a:xfrm>
            <a:off x="4126542" y="2834249"/>
            <a:ext cx="45719" cy="389718"/>
          </a:xfrm>
          <a:prstGeom prst="rect">
            <a:avLst/>
          </a:prstGeom>
          <a:solidFill>
            <a:srgbClr val="F3901E"/>
          </a:solidFill>
          <a:ln w="12700">
            <a:noFill/>
            <a:prstDash val="solid"/>
          </a:ln>
        </p:spPr>
      </p:sp>
      <p:sp>
        <p:nvSpPr>
          <p:cNvPr id="22" name="Text 6">
            <a:extLst>
              <a:ext uri="{FF2B5EF4-FFF2-40B4-BE49-F238E27FC236}">
                <a16:creationId xmlns:a16="http://schemas.microsoft.com/office/drawing/2014/main" id="{84CD20EE-67F5-A09B-26BD-25016AF28A2D}"/>
              </a:ext>
            </a:extLst>
          </p:cNvPr>
          <p:cNvSpPr/>
          <p:nvPr/>
        </p:nvSpPr>
        <p:spPr>
          <a:xfrm>
            <a:off x="3173408" y="3256915"/>
            <a:ext cx="786227" cy="4466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16%</a:t>
            </a:r>
            <a:endParaRPr lang="en-US" sz="2400" dirty="0">
              <a:solidFill>
                <a:srgbClr val="A12A65"/>
              </a:solidFill>
              <a:latin typeface="Barlow" pitchFamily="2" charset="77"/>
            </a:endParaRPr>
          </a:p>
        </p:txBody>
      </p:sp>
      <p:sp>
        <p:nvSpPr>
          <p:cNvPr id="24" name="Shape 9">
            <a:extLst>
              <a:ext uri="{FF2B5EF4-FFF2-40B4-BE49-F238E27FC236}">
                <a16:creationId xmlns:a16="http://schemas.microsoft.com/office/drawing/2014/main" id="{3913D4EA-A00E-AC97-B184-622075425060}"/>
              </a:ext>
            </a:extLst>
          </p:cNvPr>
          <p:cNvSpPr/>
          <p:nvPr/>
        </p:nvSpPr>
        <p:spPr>
          <a:xfrm>
            <a:off x="4126542" y="3315066"/>
            <a:ext cx="45719" cy="389718"/>
          </a:xfrm>
          <a:prstGeom prst="rect">
            <a:avLst/>
          </a:prstGeom>
          <a:solidFill>
            <a:srgbClr val="A12A65"/>
          </a:solidFill>
          <a:ln w="12700">
            <a:noFill/>
            <a:prstDash val="solid"/>
          </a:ln>
        </p:spPr>
      </p:sp>
      <p:sp>
        <p:nvSpPr>
          <p:cNvPr id="25" name="Text 6">
            <a:extLst>
              <a:ext uri="{FF2B5EF4-FFF2-40B4-BE49-F238E27FC236}">
                <a16:creationId xmlns:a16="http://schemas.microsoft.com/office/drawing/2014/main" id="{F0BA513B-1551-FE8F-66A1-BBC14BD0326D}"/>
              </a:ext>
            </a:extLst>
          </p:cNvPr>
          <p:cNvSpPr/>
          <p:nvPr/>
        </p:nvSpPr>
        <p:spPr>
          <a:xfrm>
            <a:off x="3173408" y="3735310"/>
            <a:ext cx="786227" cy="4466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53357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2%</a:t>
            </a:r>
            <a:endParaRPr lang="en-US" sz="2400" dirty="0">
              <a:solidFill>
                <a:srgbClr val="53357F"/>
              </a:solidFill>
              <a:latin typeface="Barlow" pitchFamily="2" charset="77"/>
            </a:endParaRPr>
          </a:p>
        </p:txBody>
      </p:sp>
      <p:sp>
        <p:nvSpPr>
          <p:cNvPr id="27" name="Shape 9">
            <a:extLst>
              <a:ext uri="{FF2B5EF4-FFF2-40B4-BE49-F238E27FC236}">
                <a16:creationId xmlns:a16="http://schemas.microsoft.com/office/drawing/2014/main" id="{AB78865A-28E5-9737-A01A-62D6082FB3C8}"/>
              </a:ext>
            </a:extLst>
          </p:cNvPr>
          <p:cNvSpPr/>
          <p:nvPr/>
        </p:nvSpPr>
        <p:spPr>
          <a:xfrm>
            <a:off x="4126542" y="3795883"/>
            <a:ext cx="45719" cy="389718"/>
          </a:xfrm>
          <a:prstGeom prst="rect">
            <a:avLst/>
          </a:prstGeom>
          <a:solidFill>
            <a:srgbClr val="53357F"/>
          </a:solidFill>
          <a:ln w="12700">
            <a:noFill/>
            <a:prstDash val="solid"/>
          </a:ln>
        </p:spPr>
      </p:sp>
      <p:sp>
        <p:nvSpPr>
          <p:cNvPr id="28" name="Text 6">
            <a:extLst>
              <a:ext uri="{FF2B5EF4-FFF2-40B4-BE49-F238E27FC236}">
                <a16:creationId xmlns:a16="http://schemas.microsoft.com/office/drawing/2014/main" id="{0FF1AA8E-5726-91B9-A8CF-FCD1C91FF8CC}"/>
              </a:ext>
            </a:extLst>
          </p:cNvPr>
          <p:cNvSpPr/>
          <p:nvPr/>
        </p:nvSpPr>
        <p:spPr>
          <a:xfrm>
            <a:off x="3173408" y="4219760"/>
            <a:ext cx="786227" cy="4466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2%</a:t>
            </a:r>
            <a:endParaRPr lang="en-US" sz="2400" dirty="0">
              <a:solidFill>
                <a:srgbClr val="7A8A8E"/>
              </a:solidFill>
              <a:latin typeface="Barlow" pitchFamily="2" charset="77"/>
            </a:endParaRPr>
          </a:p>
        </p:txBody>
      </p:sp>
      <p:sp>
        <p:nvSpPr>
          <p:cNvPr id="29" name="Text 7">
            <a:extLst>
              <a:ext uri="{FF2B5EF4-FFF2-40B4-BE49-F238E27FC236}">
                <a16:creationId xmlns:a16="http://schemas.microsoft.com/office/drawing/2014/main" id="{C2738A04-4A31-0C59-5AE8-7C30C41375D2}"/>
              </a:ext>
            </a:extLst>
          </p:cNvPr>
          <p:cNvSpPr/>
          <p:nvPr/>
        </p:nvSpPr>
        <p:spPr>
          <a:xfrm>
            <a:off x="4339168" y="4238210"/>
            <a:ext cx="2570237" cy="4466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cs typeface="Calibri" pitchFamily="34" charset="-120"/>
              </a:rPr>
              <a:t>Sin Fallo</a:t>
            </a:r>
          </a:p>
        </p:txBody>
      </p:sp>
      <p:sp>
        <p:nvSpPr>
          <p:cNvPr id="30" name="Shape 9">
            <a:extLst>
              <a:ext uri="{FF2B5EF4-FFF2-40B4-BE49-F238E27FC236}">
                <a16:creationId xmlns:a16="http://schemas.microsoft.com/office/drawing/2014/main" id="{430D549D-6BBB-5CDD-FE4B-A3A915E7CEEC}"/>
              </a:ext>
            </a:extLst>
          </p:cNvPr>
          <p:cNvSpPr/>
          <p:nvPr/>
        </p:nvSpPr>
        <p:spPr>
          <a:xfrm>
            <a:off x="4126542" y="4276700"/>
            <a:ext cx="45719" cy="389718"/>
          </a:xfrm>
          <a:prstGeom prst="rect">
            <a:avLst/>
          </a:prstGeom>
          <a:solidFill>
            <a:srgbClr val="7A8A8E"/>
          </a:solidFill>
          <a:ln w="12700">
            <a:noFill/>
            <a:prstDash val="solid"/>
          </a:ln>
        </p:spPr>
      </p:sp>
      <p:sp>
        <p:nvSpPr>
          <p:cNvPr id="11" name="Text 7">
            <a:extLst>
              <a:ext uri="{FF2B5EF4-FFF2-40B4-BE49-F238E27FC236}">
                <a16:creationId xmlns:a16="http://schemas.microsoft.com/office/drawing/2014/main" id="{3BE0C015-358B-7992-C4D3-DDBDC1A64489}"/>
              </a:ext>
            </a:extLst>
          </p:cNvPr>
          <p:cNvSpPr/>
          <p:nvPr/>
        </p:nvSpPr>
        <p:spPr>
          <a:xfrm>
            <a:off x="4339168" y="2295244"/>
            <a:ext cx="4598395" cy="4102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Tribunales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inferiores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2200" dirty="0">
                <a:solidFill>
                  <a:srgbClr val="1279BF"/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?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 Corte provincial  </a:t>
            </a:r>
            <a:r>
              <a:rPr lang="en-US" sz="2200" dirty="0">
                <a:solidFill>
                  <a:srgbClr val="1279BF"/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=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CSJN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 Medium" pitchFamily="2" charset="77"/>
            </a:endParaRPr>
          </a:p>
        </p:txBody>
      </p:sp>
      <p:sp>
        <p:nvSpPr>
          <p:cNvPr id="12" name="Text 7">
            <a:extLst>
              <a:ext uri="{FF2B5EF4-FFF2-40B4-BE49-F238E27FC236}">
                <a16:creationId xmlns:a16="http://schemas.microsoft.com/office/drawing/2014/main" id="{EEFE1652-7FCE-9D05-AC07-FCFAC3CB9425}"/>
              </a:ext>
            </a:extLst>
          </p:cNvPr>
          <p:cNvSpPr/>
          <p:nvPr/>
        </p:nvSpPr>
        <p:spPr>
          <a:xfrm>
            <a:off x="4339168" y="2779695"/>
            <a:ext cx="4598395" cy="4102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Tribunales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inferiores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2200" dirty="0">
                <a:solidFill>
                  <a:srgbClr val="F3901E"/>
                </a:solidFill>
                <a:latin typeface="Barlow Medium" pitchFamily="2" charset="77"/>
                <a:cs typeface="Calibri" pitchFamily="34" charset="-120"/>
              </a:rPr>
              <a:t>≠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Corte provincial  </a:t>
            </a:r>
            <a:r>
              <a:rPr lang="en-US" sz="2200" dirty="0">
                <a:solidFill>
                  <a:srgbClr val="F3901E"/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=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CSJN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 Medium" pitchFamily="2" charset="77"/>
            </a:endParaRPr>
          </a:p>
        </p:txBody>
      </p:sp>
      <p:sp>
        <p:nvSpPr>
          <p:cNvPr id="20" name="Text 7">
            <a:extLst>
              <a:ext uri="{FF2B5EF4-FFF2-40B4-BE49-F238E27FC236}">
                <a16:creationId xmlns:a16="http://schemas.microsoft.com/office/drawing/2014/main" id="{E2FEF944-CC2E-CCD1-B097-F36DCF4034B4}"/>
              </a:ext>
            </a:extLst>
          </p:cNvPr>
          <p:cNvSpPr/>
          <p:nvPr/>
        </p:nvSpPr>
        <p:spPr>
          <a:xfrm>
            <a:off x="4339168" y="3250444"/>
            <a:ext cx="4598395" cy="4102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Tribunales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inferiores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2200" dirty="0">
                <a:solidFill>
                  <a:srgbClr val="A12A65"/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?</a:t>
            </a:r>
            <a:r>
              <a:rPr lang="en-US" sz="1600" dirty="0">
                <a:solidFill>
                  <a:srgbClr val="A12A65"/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Corte provincial 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A12A65"/>
                </a:solidFill>
                <a:effectLst/>
                <a:uLnTx/>
                <a:uFillTx/>
                <a:latin typeface="Barlow Medium" pitchFamily="2" charset="77"/>
                <a:ea typeface="+mn-ea"/>
                <a:cs typeface="Calibri" pitchFamily="34" charset="-120"/>
              </a:rPr>
              <a:t>≠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CSJN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 Medium" pitchFamily="2" charset="77"/>
            </a:endParaRPr>
          </a:p>
        </p:txBody>
      </p:sp>
      <p:sp>
        <p:nvSpPr>
          <p:cNvPr id="31" name="Text 7">
            <a:extLst>
              <a:ext uri="{FF2B5EF4-FFF2-40B4-BE49-F238E27FC236}">
                <a16:creationId xmlns:a16="http://schemas.microsoft.com/office/drawing/2014/main" id="{BCFB16EA-D8DD-6617-9EF6-86318DF64F88}"/>
              </a:ext>
            </a:extLst>
          </p:cNvPr>
          <p:cNvSpPr/>
          <p:nvPr/>
        </p:nvSpPr>
        <p:spPr>
          <a:xfrm>
            <a:off x="4339168" y="3721881"/>
            <a:ext cx="4598395" cy="4102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Tribunales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inferiores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 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53357F"/>
                </a:solidFill>
                <a:effectLst/>
                <a:uLnTx/>
                <a:uFillTx/>
                <a:latin typeface="Barlow Medium" pitchFamily="2" charset="77"/>
                <a:ea typeface="+mn-ea"/>
                <a:cs typeface="Calibri" pitchFamily="34" charset="-120"/>
              </a:rPr>
              <a:t>≠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Corte provincial 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53357F"/>
                </a:solidFill>
                <a:effectLst/>
                <a:uLnTx/>
                <a:uFillTx/>
                <a:latin typeface="Barlow Medium" pitchFamily="2" charset="77"/>
                <a:ea typeface="+mn-ea"/>
                <a:cs typeface="Calibri" pitchFamily="34" charset="-120"/>
              </a:rPr>
              <a:t>≠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 Medium" pitchFamily="2" charset="77"/>
                <a:ea typeface="Calibri" pitchFamily="34" charset="-122"/>
                <a:cs typeface="Calibri" pitchFamily="34" charset="-120"/>
              </a:rPr>
              <a:t> CSJN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744193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4">
            <a:extLst>
              <a:ext uri="{FF2B5EF4-FFF2-40B4-BE49-F238E27FC236}">
                <a16:creationId xmlns:a16="http://schemas.microsoft.com/office/drawing/2014/main" id="{41B1AFD7-FF0D-ED59-6B75-1A27028720A8}"/>
              </a:ext>
            </a:extLst>
          </p:cNvPr>
          <p:cNvSpPr/>
          <p:nvPr/>
        </p:nvSpPr>
        <p:spPr>
          <a:xfrm>
            <a:off x="4511811" y="4086340"/>
            <a:ext cx="4266428" cy="47143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41160" y="1185268"/>
            <a:ext cx="3999463" cy="3354236"/>
          </a:xfrm>
          <a:prstGeom prst="rect">
            <a:avLst/>
          </a:prstGeom>
          <a:noFill/>
          <a:ln w="12700">
            <a:solidFill>
              <a:srgbClr val="0D4D5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24040" y="1642468"/>
            <a:ext cx="1868994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7B61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7</a:t>
            </a:r>
            <a:endParaRPr lang="en-US" sz="11000" dirty="0">
              <a:solidFill>
                <a:srgbClr val="7B619C"/>
              </a:solidFill>
            </a:endParaRPr>
          </a:p>
        </p:txBody>
      </p:sp>
      <p:sp>
        <p:nvSpPr>
          <p:cNvPr id="9" name="Text 7"/>
          <p:cNvSpPr/>
          <p:nvPr/>
        </p:nvSpPr>
        <p:spPr>
          <a:xfrm>
            <a:off x="2209632" y="1939156"/>
            <a:ext cx="2026920" cy="1002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7B619C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MILLONES</a:t>
            </a:r>
            <a:endParaRPr lang="en-US" sz="2400" dirty="0">
              <a:solidFill>
                <a:srgbClr val="7B619C"/>
              </a:solidFill>
              <a:latin typeface="Barlow" pitchFamily="2" charset="77"/>
            </a:endParaRPr>
          </a:p>
        </p:txBody>
      </p:sp>
      <p:sp>
        <p:nvSpPr>
          <p:cNvPr id="10" name="Text 8"/>
          <p:cNvSpPr/>
          <p:nvPr/>
        </p:nvSpPr>
        <p:spPr>
          <a:xfrm>
            <a:off x="745835" y="3390949"/>
            <a:ext cx="3571185" cy="3151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Costo de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juicios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ingresados en 2025</a:t>
            </a:r>
          </a:p>
        </p:txBody>
      </p:sp>
      <p:sp>
        <p:nvSpPr>
          <p:cNvPr id="14" name="Text 11"/>
          <p:cNvSpPr/>
          <p:nvPr/>
        </p:nvSpPr>
        <p:spPr>
          <a:xfrm>
            <a:off x="5744624" y="4100408"/>
            <a:ext cx="2892966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480"/>
              </a:lnSpc>
              <a:buNone/>
            </a:pPr>
            <a:r>
              <a:rPr lang="en-US" sz="1400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es la necesidad técnica de aumento si no se corrige la judicialidad</a:t>
            </a:r>
            <a:endParaRPr lang="en-US" sz="2400" dirty="0">
              <a:solidFill>
                <a:srgbClr val="A12A65"/>
              </a:solidFill>
              <a:latin typeface="Barlow" pitchFamily="2" charset="77"/>
            </a:endParaRPr>
          </a:p>
        </p:txBody>
      </p:sp>
      <p:sp>
        <p:nvSpPr>
          <p:cNvPr id="16" name="Shape 13"/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</p:sp>
      <p:grpSp>
        <p:nvGrpSpPr>
          <p:cNvPr id="30" name="Grupo 29">
            <a:extLst>
              <a:ext uri="{FF2B5EF4-FFF2-40B4-BE49-F238E27FC236}">
                <a16:creationId xmlns:a16="http://schemas.microsoft.com/office/drawing/2014/main" id="{D939A15F-6321-4F89-05B3-9C4811702488}"/>
              </a:ext>
            </a:extLst>
          </p:cNvPr>
          <p:cNvGrpSpPr/>
          <p:nvPr/>
        </p:nvGrpSpPr>
        <p:grpSpPr>
          <a:xfrm>
            <a:off x="4412230" y="1163483"/>
            <a:ext cx="4437323" cy="3059433"/>
            <a:chOff x="4352535" y="1054691"/>
            <a:chExt cx="5023129" cy="3461542"/>
          </a:xfrm>
        </p:grpSpPr>
        <p:graphicFrame>
          <p:nvGraphicFramePr>
            <p:cNvPr id="29" name="Chart 3">
              <a:extLst>
                <a:ext uri="{FF2B5EF4-FFF2-40B4-BE49-F238E27FC236}">
                  <a16:creationId xmlns:a16="http://schemas.microsoft.com/office/drawing/2014/main" id="{44D206E5-BA37-0DC2-5060-46C2F8E067EF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6412103"/>
                </p:ext>
              </p:extLst>
            </p:nvPr>
          </p:nvGraphicFramePr>
          <p:xfrm>
            <a:off x="4418663" y="1186234"/>
            <a:ext cx="4957001" cy="298246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4" name="TextBox 8">
              <a:extLst>
                <a:ext uri="{FF2B5EF4-FFF2-40B4-BE49-F238E27FC236}">
                  <a16:creationId xmlns:a16="http://schemas.microsoft.com/office/drawing/2014/main" id="{666AF86F-27A4-B42D-9CDE-FF44DFCAFF7D}"/>
                </a:ext>
              </a:extLst>
            </p:cNvPr>
            <p:cNvSpPr txBox="1"/>
            <p:nvPr/>
          </p:nvSpPr>
          <p:spPr>
            <a:xfrm>
              <a:off x="4465263" y="3345223"/>
              <a:ext cx="1150165" cy="83310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algn="ctr" defTabSz="9143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100" u="none" strike="noStrike" kern="0" cap="none" spc="0" normalizeH="0" baseline="0" noProof="0" dirty="0">
                  <a:ln>
                    <a:noFill/>
                  </a:ln>
                  <a:solidFill>
                    <a:srgbClr val="2FAC66"/>
                  </a:solidFill>
                  <a:effectLst/>
                  <a:uLnTx/>
                  <a:uFillTx/>
                  <a:latin typeface="Barlow Medium" pitchFamily="2" charset="77"/>
                </a:rPr>
                <a:t>Alícuota técnica con litigiosidad marginal</a:t>
              </a:r>
            </a:p>
          </p:txBody>
        </p:sp>
        <p:sp>
          <p:nvSpPr>
            <p:cNvPr id="25" name="TextBox 8">
              <a:extLst>
                <a:ext uri="{FF2B5EF4-FFF2-40B4-BE49-F238E27FC236}">
                  <a16:creationId xmlns:a16="http://schemas.microsoft.com/office/drawing/2014/main" id="{29A852C5-8FF1-D119-9EBB-68C7EEBD639D}"/>
                </a:ext>
              </a:extLst>
            </p:cNvPr>
            <p:cNvSpPr txBox="1"/>
            <p:nvPr/>
          </p:nvSpPr>
          <p:spPr>
            <a:xfrm>
              <a:off x="5753087" y="3364188"/>
              <a:ext cx="1019458" cy="46653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algn="ctr" defTabSz="9143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100" u="none" strike="noStrike" kern="0" cap="none" spc="0" normalizeH="0" baseline="0" noProof="0" dirty="0">
                  <a:ln>
                    <a:noFill/>
                  </a:ln>
                  <a:solidFill>
                    <a:srgbClr val="1279BF"/>
                  </a:solidFill>
                  <a:effectLst/>
                  <a:uLnTx/>
                  <a:uFillTx/>
                  <a:latin typeface="Barlow Medium" pitchFamily="2" charset="77"/>
                </a:rPr>
                <a:t>Alícuota actual</a:t>
              </a:r>
            </a:p>
          </p:txBody>
        </p:sp>
        <p:sp>
          <p:nvSpPr>
            <p:cNvPr id="26" name="TextBox 8">
              <a:extLst>
                <a:ext uri="{FF2B5EF4-FFF2-40B4-BE49-F238E27FC236}">
                  <a16:creationId xmlns:a16="http://schemas.microsoft.com/office/drawing/2014/main" id="{7BC162BD-52EC-048B-7956-53F69B926F7F}"/>
                </a:ext>
              </a:extLst>
            </p:cNvPr>
            <p:cNvSpPr txBox="1"/>
            <p:nvPr/>
          </p:nvSpPr>
          <p:spPr>
            <a:xfrm>
              <a:off x="6888773" y="3325457"/>
              <a:ext cx="1139831" cy="83310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algn="ctr" defTabSz="9143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100" u="none" strike="noStrike" kern="0" cap="none" spc="0" normalizeH="0" baseline="0" noProof="0" dirty="0">
                  <a:ln>
                    <a:noFill/>
                  </a:ln>
                  <a:solidFill>
                    <a:srgbClr val="7B619C"/>
                  </a:solidFill>
                  <a:effectLst/>
                  <a:uLnTx/>
                  <a:uFillTx/>
                  <a:latin typeface="Barlow Medium" pitchFamily="2" charset="77"/>
                </a:rPr>
                <a:t>Alícuota técnica</a:t>
              </a:r>
            </a:p>
            <a:p>
              <a:pPr marL="0" marR="0" lvl="0" indent="0" algn="ctr" defTabSz="9143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100" u="none" strike="noStrike" kern="0" cap="none" spc="0" normalizeH="0" baseline="0" noProof="0" dirty="0">
                  <a:ln>
                    <a:noFill/>
                  </a:ln>
                  <a:solidFill>
                    <a:srgbClr val="7B619C"/>
                  </a:solidFill>
                  <a:effectLst/>
                  <a:uLnTx/>
                  <a:uFillTx/>
                  <a:latin typeface="Barlow Medium" pitchFamily="2" charset="77"/>
                </a:rPr>
                <a:t>con juicios actuales</a:t>
              </a:r>
            </a:p>
          </p:txBody>
        </p:sp>
        <p:sp>
          <p:nvSpPr>
            <p:cNvPr id="27" name="TextBox 8">
              <a:extLst>
                <a:ext uri="{FF2B5EF4-FFF2-40B4-BE49-F238E27FC236}">
                  <a16:creationId xmlns:a16="http://schemas.microsoft.com/office/drawing/2014/main" id="{47C6BB9D-035A-F1E7-648F-973A58B25341}"/>
                </a:ext>
              </a:extLst>
            </p:cNvPr>
            <p:cNvSpPr txBox="1"/>
            <p:nvPr/>
          </p:nvSpPr>
          <p:spPr>
            <a:xfrm>
              <a:off x="7976680" y="3316559"/>
              <a:ext cx="1398984" cy="119967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3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u="none" strike="noStrike" kern="0" cap="none" spc="0" normalizeH="0" baseline="0" noProof="0" dirty="0">
                  <a:ln>
                    <a:noFill/>
                  </a:ln>
                  <a:solidFill>
                    <a:srgbClr val="F3901E"/>
                  </a:solidFill>
                  <a:effectLst/>
                  <a:uLnTx/>
                  <a:uFillTx/>
                  <a:latin typeface="Barlow Medium" pitchFamily="2" charset="77"/>
                </a:rPr>
                <a:t>Alícuota técnica</a:t>
              </a:r>
            </a:p>
            <a:p>
              <a:pPr marL="0" marR="0" lvl="0" indent="0" algn="ctr" defTabSz="9143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u="none" strike="noStrike" kern="0" cap="none" spc="0" normalizeH="0" baseline="0" noProof="0" dirty="0">
                  <a:ln>
                    <a:noFill/>
                  </a:ln>
                  <a:solidFill>
                    <a:srgbClr val="F3901E"/>
                  </a:solidFill>
                  <a:effectLst/>
                  <a:uLnTx/>
                  <a:uFillTx/>
                  <a:latin typeface="Barlow Medium" pitchFamily="2" charset="77"/>
                </a:rPr>
                <a:t>con juicios actuales y desproporción de tasas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A5EE050-A08A-1954-B234-D3C1BD417B49}"/>
                </a:ext>
              </a:extLst>
            </p:cNvPr>
            <p:cNvSpPr txBox="1"/>
            <p:nvPr/>
          </p:nvSpPr>
          <p:spPr>
            <a:xfrm>
              <a:off x="4352535" y="1054691"/>
              <a:ext cx="4957000" cy="357003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marL="0" marR="0" lvl="0" indent="0" algn="ctr" defTabSz="91431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6600" b="1" i="0" u="none" strike="noStrike" kern="1200" baseline="0">
                  <a:solidFill>
                    <a:srgbClr val="0E4C52"/>
                  </a:solidFill>
                  <a:latin typeface="Aptos" panose="020B0004020202020204" pitchFamily="34" charset="0"/>
                  <a:ea typeface="+mn-ea"/>
                  <a:cs typeface="+mn-cs"/>
                </a:defRPr>
              </a:pPr>
              <a:r>
                <a:rPr kumimoji="0" lang="en-US" sz="1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6D1C45"/>
                  </a:solidFill>
                  <a:effectLst/>
                  <a:uLnTx/>
                  <a:uFillTx/>
                  <a:latin typeface="Barlow" pitchFamily="2" charset="77"/>
                </a:rPr>
                <a:t>Alícuotas</a:t>
              </a: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6D1C45"/>
                  </a:solidFill>
                  <a:effectLst/>
                  <a:uLnTx/>
                  <a:uFillTx/>
                  <a:latin typeface="Barlow" pitchFamily="2" charset="77"/>
                </a:rPr>
                <a:t> ante </a:t>
              </a:r>
              <a:r>
                <a:rPr kumimoji="0" lang="en-US" sz="1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6D1C45"/>
                  </a:solidFill>
                  <a:effectLst/>
                  <a:uLnTx/>
                  <a:uFillTx/>
                  <a:latin typeface="Barlow" pitchFamily="2" charset="77"/>
                </a:rPr>
                <a:t>escenarios</a:t>
              </a: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6D1C45"/>
                  </a:solidFill>
                  <a:effectLst/>
                  <a:uLnTx/>
                  <a:uFillTx/>
                  <a:latin typeface="Barlow" pitchFamily="2" charset="77"/>
                </a:rPr>
                <a:t> alternativos</a:t>
              </a:r>
            </a:p>
          </p:txBody>
        </p:sp>
      </p:grpSp>
      <p:sp>
        <p:nvSpPr>
          <p:cNvPr id="11" name="Text 15">
            <a:extLst>
              <a:ext uri="{FF2B5EF4-FFF2-40B4-BE49-F238E27FC236}">
                <a16:creationId xmlns:a16="http://schemas.microsoft.com/office/drawing/2014/main" id="{9A52F551-7E2C-3A04-F583-1AF12101D73D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otra oportunidad · Junio 2026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2" name="Text 16">
            <a:extLst>
              <a:ext uri="{FF2B5EF4-FFF2-40B4-BE49-F238E27FC236}">
                <a16:creationId xmlns:a16="http://schemas.microsoft.com/office/drawing/2014/main" id="{976C1949-49D0-616D-0F87-0E856972D2B7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8 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9" name="Shape 1">
            <a:extLst>
              <a:ext uri="{FF2B5EF4-FFF2-40B4-BE49-F238E27FC236}">
                <a16:creationId xmlns:a16="http://schemas.microsoft.com/office/drawing/2014/main" id="{0F03520A-5BF1-2F9D-CAD8-00285FB3B091}"/>
              </a:ext>
            </a:extLst>
          </p:cNvPr>
          <p:cNvSpPr/>
          <p:nvPr/>
        </p:nvSpPr>
        <p:spPr>
          <a:xfrm>
            <a:off x="241160" y="234200"/>
            <a:ext cx="2969333" cy="608660"/>
          </a:xfrm>
          <a:prstGeom prst="rect">
            <a:avLst/>
          </a:prstGeom>
          <a:noFill/>
          <a:ln w="12700">
            <a:solidFill>
              <a:srgbClr val="A12A65"/>
            </a:solidFill>
            <a:prstDash val="solid"/>
          </a:ln>
        </p:spPr>
      </p:sp>
      <p:sp>
        <p:nvSpPr>
          <p:cNvPr id="20" name="Text 2">
            <a:extLst>
              <a:ext uri="{FF2B5EF4-FFF2-40B4-BE49-F238E27FC236}">
                <a16:creationId xmlns:a16="http://schemas.microsoft.com/office/drawing/2014/main" id="{86D1BB6E-3BC6-4C51-F7A3-F429B92F3329}"/>
              </a:ext>
            </a:extLst>
          </p:cNvPr>
          <p:cNvSpPr/>
          <p:nvPr/>
        </p:nvSpPr>
        <p:spPr>
          <a:xfrm>
            <a:off x="381926" y="372480"/>
            <a:ext cx="2687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400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 DATOS DICEN · 5</a:t>
            </a:r>
            <a:endParaRPr lang="en-US" sz="1400" dirty="0">
              <a:solidFill>
                <a:srgbClr val="6D1C45"/>
              </a:solidFill>
              <a:latin typeface="Barlow" pitchFamily="2" charset="77"/>
            </a:endParaRPr>
          </a:p>
        </p:txBody>
      </p:sp>
      <p:sp>
        <p:nvSpPr>
          <p:cNvPr id="22" name="Text 3">
            <a:extLst>
              <a:ext uri="{FF2B5EF4-FFF2-40B4-BE49-F238E27FC236}">
                <a16:creationId xmlns:a16="http://schemas.microsoft.com/office/drawing/2014/main" id="{CEB83396-2E22-4EA6-CB2D-9CE4EBF844EE}"/>
              </a:ext>
            </a:extLst>
          </p:cNvPr>
          <p:cNvSpPr/>
          <p:nvPr/>
        </p:nvSpPr>
        <p:spPr>
          <a:xfrm>
            <a:off x="3383280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 </a:t>
            </a:r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costo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: </a:t>
            </a:r>
          </a:p>
          <a:p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alícuotas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salarios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y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competitividad</a:t>
            </a:r>
            <a:endParaRPr lang="en-US" sz="2000" b="1" dirty="0">
              <a:solidFill>
                <a:srgbClr val="0E4D52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1" name="Text 9">
            <a:extLst>
              <a:ext uri="{FF2B5EF4-FFF2-40B4-BE49-F238E27FC236}">
                <a16:creationId xmlns:a16="http://schemas.microsoft.com/office/drawing/2014/main" id="{B671A9D6-CDC5-50E0-5A7E-EB07B6DEBEF1}"/>
              </a:ext>
            </a:extLst>
          </p:cNvPr>
          <p:cNvSpPr/>
          <p:nvPr/>
        </p:nvSpPr>
        <p:spPr>
          <a:xfrm>
            <a:off x="365760" y="4680700"/>
            <a:ext cx="459839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Fuente: UART – La </a:t>
            </a:r>
            <a:r>
              <a:rPr lang="en-US" sz="850" dirty="0" err="1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Ecuación</a:t>
            </a: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y </a:t>
            </a:r>
            <a:r>
              <a:rPr lang="en-US" sz="850" dirty="0" err="1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Nivelar</a:t>
            </a:r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la Cancha.</a:t>
            </a:r>
            <a:endParaRPr lang="en-US" sz="850" dirty="0">
              <a:solidFill>
                <a:srgbClr val="7A8A8E"/>
              </a:solidFill>
              <a:latin typeface="Barlow" pitchFamily="2" charset="77"/>
            </a:endParaRPr>
          </a:p>
        </p:txBody>
      </p:sp>
      <p:sp>
        <p:nvSpPr>
          <p:cNvPr id="32" name="Text 9">
            <a:extLst>
              <a:ext uri="{FF2B5EF4-FFF2-40B4-BE49-F238E27FC236}">
                <a16:creationId xmlns:a16="http://schemas.microsoft.com/office/drawing/2014/main" id="{AE40ECB8-E069-6889-C0E2-2F03A965A662}"/>
              </a:ext>
            </a:extLst>
          </p:cNvPr>
          <p:cNvSpPr/>
          <p:nvPr/>
        </p:nvSpPr>
        <p:spPr>
          <a:xfrm>
            <a:off x="4685356" y="4680700"/>
            <a:ext cx="459839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Fuente: UART</a:t>
            </a:r>
            <a:endParaRPr lang="en-US" sz="850" dirty="0">
              <a:solidFill>
                <a:srgbClr val="7A8A8E"/>
              </a:solidFill>
              <a:latin typeface="Barlow" pitchFamily="2" charset="77"/>
            </a:endParaRPr>
          </a:p>
        </p:txBody>
      </p:sp>
      <p:sp>
        <p:nvSpPr>
          <p:cNvPr id="33" name="Text 11">
            <a:extLst>
              <a:ext uri="{FF2B5EF4-FFF2-40B4-BE49-F238E27FC236}">
                <a16:creationId xmlns:a16="http://schemas.microsoft.com/office/drawing/2014/main" id="{82F3237C-C4A2-474F-C642-CD51B831C39E}"/>
              </a:ext>
            </a:extLst>
          </p:cNvPr>
          <p:cNvSpPr/>
          <p:nvPr/>
        </p:nvSpPr>
        <p:spPr>
          <a:xfrm>
            <a:off x="4685356" y="4095836"/>
            <a:ext cx="982871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A12A6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+69%</a:t>
            </a:r>
            <a:endParaRPr lang="en-US" sz="3200" dirty="0">
              <a:solidFill>
                <a:srgbClr val="A12A65"/>
              </a:solidFill>
              <a:latin typeface="Barlow" pitchFamily="2" charset="77"/>
            </a:endParaRPr>
          </a:p>
        </p:txBody>
      </p:sp>
      <p:sp>
        <p:nvSpPr>
          <p:cNvPr id="34" name="Shape 0">
            <a:extLst>
              <a:ext uri="{FF2B5EF4-FFF2-40B4-BE49-F238E27FC236}">
                <a16:creationId xmlns:a16="http://schemas.microsoft.com/office/drawing/2014/main" id="{FF34564C-6C24-19AC-6125-6D29230DE83E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  <p:sp>
        <p:nvSpPr>
          <p:cNvPr id="35" name="Text 7">
            <a:extLst>
              <a:ext uri="{FF2B5EF4-FFF2-40B4-BE49-F238E27FC236}">
                <a16:creationId xmlns:a16="http://schemas.microsoft.com/office/drawing/2014/main" id="{AE347EC5-9BFB-1B3C-545D-D088BC00F8AA}"/>
              </a:ext>
            </a:extLst>
          </p:cNvPr>
          <p:cNvSpPr/>
          <p:nvPr/>
        </p:nvSpPr>
        <p:spPr>
          <a:xfrm>
            <a:off x="424040" y="2554384"/>
            <a:ext cx="2697503" cy="1002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De </a:t>
            </a: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salarios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mínimos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sp>
        <p:nvSpPr>
          <p:cNvPr id="36" name="Text 3">
            <a:extLst>
              <a:ext uri="{FF2B5EF4-FFF2-40B4-BE49-F238E27FC236}">
                <a16:creationId xmlns:a16="http://schemas.microsoft.com/office/drawing/2014/main" id="{000E5A14-DA2E-71F5-7349-50806E71D872}"/>
              </a:ext>
            </a:extLst>
          </p:cNvPr>
          <p:cNvSpPr/>
          <p:nvPr/>
        </p:nvSpPr>
        <p:spPr>
          <a:xfrm>
            <a:off x="424041" y="1322829"/>
            <a:ext cx="3740442" cy="4319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000" b="1" dirty="0">
                <a:solidFill>
                  <a:srgbClr val="53357F"/>
                </a:solidFill>
                <a:latin typeface="Barlow SemiBold" pitchFamily="2" charset="77"/>
                <a:ea typeface="Calibri" pitchFamily="34" charset="-122"/>
                <a:cs typeface="Calibri" pitchFamily="34" charset="-120"/>
              </a:rPr>
              <a:t>LITIGIOSIDAD EXACERBADA</a:t>
            </a:r>
            <a:endParaRPr lang="en-US" sz="2000" b="1" dirty="0">
              <a:solidFill>
                <a:srgbClr val="53357F"/>
              </a:solidFill>
              <a:latin typeface="Barlow SemiBold" pitchFamily="2" charset="77"/>
            </a:endParaRPr>
          </a:p>
        </p:txBody>
      </p:sp>
      <p:sp>
        <p:nvSpPr>
          <p:cNvPr id="38" name="Text 8">
            <a:extLst>
              <a:ext uri="{FF2B5EF4-FFF2-40B4-BE49-F238E27FC236}">
                <a16:creationId xmlns:a16="http://schemas.microsoft.com/office/drawing/2014/main" id="{AF7C18DF-2892-46F9-8AB3-C01A85622358}"/>
              </a:ext>
            </a:extLst>
          </p:cNvPr>
          <p:cNvSpPr/>
          <p:nvPr/>
        </p:nvSpPr>
        <p:spPr>
          <a:xfrm>
            <a:off x="421690" y="3324551"/>
            <a:ext cx="324145" cy="3151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7B619C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=</a:t>
            </a:r>
            <a:endParaRPr lang="en-US" sz="3600" dirty="0">
              <a:solidFill>
                <a:srgbClr val="7B619C"/>
              </a:solidFill>
              <a:latin typeface="Barlow" pitchFamily="2" charset="77"/>
            </a:endParaRPr>
          </a:p>
        </p:txBody>
      </p:sp>
      <p:sp>
        <p:nvSpPr>
          <p:cNvPr id="39" name="Text 8">
            <a:extLst>
              <a:ext uri="{FF2B5EF4-FFF2-40B4-BE49-F238E27FC236}">
                <a16:creationId xmlns:a16="http://schemas.microsoft.com/office/drawing/2014/main" id="{5BA60F0B-E583-1927-2210-DCAF6987997B}"/>
              </a:ext>
            </a:extLst>
          </p:cNvPr>
          <p:cNvSpPr/>
          <p:nvPr/>
        </p:nvSpPr>
        <p:spPr>
          <a:xfrm>
            <a:off x="745835" y="3943406"/>
            <a:ext cx="3172017" cy="524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7B619C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Impacto directo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en costos laborales, competitividad y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empleo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Barlow" pitchFamily="2" charset="77"/>
            </a:endParaRP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D8A87EE6-FBF5-53F0-5D9F-030B7EA6DFD2}"/>
              </a:ext>
            </a:extLst>
          </p:cNvPr>
          <p:cNvCxnSpPr/>
          <p:nvPr/>
        </p:nvCxnSpPr>
        <p:spPr>
          <a:xfrm>
            <a:off x="421690" y="4095836"/>
            <a:ext cx="239492" cy="0"/>
          </a:xfrm>
          <a:prstGeom prst="straightConnector1">
            <a:avLst/>
          </a:prstGeom>
          <a:ln w="57150">
            <a:solidFill>
              <a:srgbClr val="7B619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6"/>
          <p:cNvSpPr/>
          <p:nvPr/>
        </p:nvSpPr>
        <p:spPr>
          <a:xfrm>
            <a:off x="5473987" y="136006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¿Por qué importa la </a:t>
            </a:r>
            <a:r>
              <a:rPr lang="en-US" sz="1600" b="1" dirty="0" err="1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provincia</a:t>
            </a:r>
            <a:r>
              <a:rPr lang="en-US" sz="1600" b="1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?</a:t>
            </a:r>
            <a:endParaRPr lang="en-US" sz="1600" dirty="0">
              <a:solidFill>
                <a:srgbClr val="6D1C45"/>
              </a:solidFill>
              <a:latin typeface="Barlow" pitchFamily="2" charset="77"/>
            </a:endParaRPr>
          </a:p>
        </p:txBody>
      </p:sp>
      <p:sp>
        <p:nvSpPr>
          <p:cNvPr id="24" name="Shape 21"/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0E4D52"/>
          </a:solidFill>
          <a:ln w="12700">
            <a:solidFill>
              <a:srgbClr val="0E4D52"/>
            </a:solidFill>
            <a:prstDash val="solid"/>
          </a:ln>
        </p:spPr>
      </p:sp>
      <p:graphicFrame>
        <p:nvGraphicFramePr>
          <p:cNvPr id="6" name="Gráfico 3">
            <a:extLst>
              <a:ext uri="{FF2B5EF4-FFF2-40B4-BE49-F238E27FC236}">
                <a16:creationId xmlns:a16="http://schemas.microsoft.com/office/drawing/2014/main" id="{F4CBC0BB-0B30-41F4-BCDB-E800EE4F9B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9843598"/>
              </p:ext>
            </p:extLst>
          </p:nvPr>
        </p:nvGraphicFramePr>
        <p:xfrm>
          <a:off x="335480" y="1062492"/>
          <a:ext cx="4955241" cy="3477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15">
            <a:extLst>
              <a:ext uri="{FF2B5EF4-FFF2-40B4-BE49-F238E27FC236}">
                <a16:creationId xmlns:a16="http://schemas.microsoft.com/office/drawing/2014/main" id="{5BED4B35-BEB5-19D8-96A5-7867407F20AC}"/>
              </a:ext>
            </a:extLst>
          </p:cNvPr>
          <p:cNvSpPr/>
          <p:nvPr/>
        </p:nvSpPr>
        <p:spPr>
          <a:xfrm>
            <a:off x="365760" y="4983480"/>
            <a:ext cx="5486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UART · La justicia ante otra oportunidad · Junio 2026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8" name="Text 16">
            <a:extLst>
              <a:ext uri="{FF2B5EF4-FFF2-40B4-BE49-F238E27FC236}">
                <a16:creationId xmlns:a16="http://schemas.microsoft.com/office/drawing/2014/main" id="{170FF839-8957-CBA9-4AEE-D7AB601F4A8A}"/>
              </a:ext>
            </a:extLst>
          </p:cNvPr>
          <p:cNvSpPr/>
          <p:nvPr/>
        </p:nvSpPr>
        <p:spPr>
          <a:xfrm>
            <a:off x="7863840" y="4983480"/>
            <a:ext cx="914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FFFFFF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9/ 15</a:t>
            </a:r>
            <a:endParaRPr lang="en-US" sz="800" dirty="0">
              <a:latin typeface="Barlow" pitchFamily="2" charset="77"/>
            </a:endParaRPr>
          </a:p>
        </p:txBody>
      </p:sp>
      <p:sp>
        <p:nvSpPr>
          <p:cNvPr id="14" name="Shape 1">
            <a:extLst>
              <a:ext uri="{FF2B5EF4-FFF2-40B4-BE49-F238E27FC236}">
                <a16:creationId xmlns:a16="http://schemas.microsoft.com/office/drawing/2014/main" id="{FD7E98E3-F02E-529E-E1D3-66ECF191A41C}"/>
              </a:ext>
            </a:extLst>
          </p:cNvPr>
          <p:cNvSpPr/>
          <p:nvPr/>
        </p:nvSpPr>
        <p:spPr>
          <a:xfrm>
            <a:off x="241160" y="234200"/>
            <a:ext cx="2969333" cy="608660"/>
          </a:xfrm>
          <a:prstGeom prst="rect">
            <a:avLst/>
          </a:prstGeom>
          <a:noFill/>
          <a:ln w="12700">
            <a:solidFill>
              <a:srgbClr val="A12A65"/>
            </a:solidFill>
            <a:prstDash val="solid"/>
          </a:ln>
        </p:spPr>
      </p:sp>
      <p:sp>
        <p:nvSpPr>
          <p:cNvPr id="18" name="Text 2">
            <a:extLst>
              <a:ext uri="{FF2B5EF4-FFF2-40B4-BE49-F238E27FC236}">
                <a16:creationId xmlns:a16="http://schemas.microsoft.com/office/drawing/2014/main" id="{C5934D9A-328E-F100-5B18-41DC7A36F58F}"/>
              </a:ext>
            </a:extLst>
          </p:cNvPr>
          <p:cNvSpPr/>
          <p:nvPr/>
        </p:nvSpPr>
        <p:spPr>
          <a:xfrm>
            <a:off x="381926" y="372480"/>
            <a:ext cx="2687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400" dirty="0">
                <a:solidFill>
                  <a:srgbClr val="6D1C45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LOS DATOS DICEN · 6</a:t>
            </a:r>
            <a:endParaRPr lang="en-US" sz="1400" dirty="0">
              <a:solidFill>
                <a:srgbClr val="6D1C45"/>
              </a:solidFill>
              <a:latin typeface="Barlow" pitchFamily="2" charset="77"/>
            </a:endParaRPr>
          </a:p>
        </p:txBody>
      </p:sp>
      <p:sp>
        <p:nvSpPr>
          <p:cNvPr id="27" name="Text 3">
            <a:extLst>
              <a:ext uri="{FF2B5EF4-FFF2-40B4-BE49-F238E27FC236}">
                <a16:creationId xmlns:a16="http://schemas.microsoft.com/office/drawing/2014/main" id="{36F31ADD-10A6-535D-8D26-89B993328C34}"/>
              </a:ext>
            </a:extLst>
          </p:cNvPr>
          <p:cNvSpPr/>
          <p:nvPr/>
        </p:nvSpPr>
        <p:spPr>
          <a:xfrm>
            <a:off x="3383280" y="305587"/>
            <a:ext cx="62024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Concentración</a:t>
            </a:r>
            <a:r>
              <a:rPr lang="en-US" sz="24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: </a:t>
            </a:r>
          </a:p>
          <a:p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cinco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provincias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explican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casi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todo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el</a:t>
            </a:r>
            <a:r>
              <a:rPr lang="en-US" sz="2000" b="1" dirty="0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0E4D52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problema</a:t>
            </a:r>
            <a:endParaRPr lang="en-US" sz="2000" b="1" dirty="0">
              <a:solidFill>
                <a:srgbClr val="0E4D52"/>
              </a:solidFill>
              <a:latin typeface="Barlow" pitchFamily="2" charset="77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28" name="Text 9">
            <a:extLst>
              <a:ext uri="{FF2B5EF4-FFF2-40B4-BE49-F238E27FC236}">
                <a16:creationId xmlns:a16="http://schemas.microsoft.com/office/drawing/2014/main" id="{59109840-9A07-F26E-DA65-9351F26B496C}"/>
              </a:ext>
            </a:extLst>
          </p:cNvPr>
          <p:cNvSpPr/>
          <p:nvPr/>
        </p:nvSpPr>
        <p:spPr>
          <a:xfrm>
            <a:off x="365760" y="4680700"/>
            <a:ext cx="459839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50" dirty="0">
                <a:solidFill>
                  <a:srgbClr val="7A8A8E"/>
                </a:solidFill>
                <a:latin typeface="Barlow" pitchFamily="2" charset="77"/>
                <a:ea typeface="Calibri" pitchFamily="34" charset="-122"/>
                <a:cs typeface="Calibri" pitchFamily="34" charset="-120"/>
              </a:rPr>
              <a:t>Fuente: UART</a:t>
            </a:r>
            <a:endParaRPr lang="en-US" sz="850" dirty="0">
              <a:solidFill>
                <a:srgbClr val="7A8A8E"/>
              </a:solidFill>
              <a:latin typeface="Barlow" pitchFamily="2" charset="77"/>
            </a:endParaRPr>
          </a:p>
        </p:txBody>
      </p:sp>
      <p:sp>
        <p:nvSpPr>
          <p:cNvPr id="29" name="Shape 0">
            <a:extLst>
              <a:ext uri="{FF2B5EF4-FFF2-40B4-BE49-F238E27FC236}">
                <a16:creationId xmlns:a16="http://schemas.microsoft.com/office/drawing/2014/main" id="{C648AFC4-1134-09EF-FCEE-6BA0AF6041F6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7B619C"/>
          </a:solidFill>
          <a:ln w="12700">
            <a:noFill/>
            <a:prstDash val="solid"/>
          </a:ln>
        </p:spPr>
      </p:sp>
      <p:grpSp>
        <p:nvGrpSpPr>
          <p:cNvPr id="42" name="Grupo 41">
            <a:extLst>
              <a:ext uri="{FF2B5EF4-FFF2-40B4-BE49-F238E27FC236}">
                <a16:creationId xmlns:a16="http://schemas.microsoft.com/office/drawing/2014/main" id="{7432AF05-F97C-25E8-2A92-110C1237F3DA}"/>
              </a:ext>
            </a:extLst>
          </p:cNvPr>
          <p:cNvGrpSpPr/>
          <p:nvPr/>
        </p:nvGrpSpPr>
        <p:grpSpPr>
          <a:xfrm>
            <a:off x="5576855" y="1823108"/>
            <a:ext cx="3553077" cy="2652314"/>
            <a:chOff x="5492450" y="1425984"/>
            <a:chExt cx="3553077" cy="2652314"/>
          </a:xfrm>
        </p:grpSpPr>
        <p:sp>
          <p:nvSpPr>
            <p:cNvPr id="13" name="Text 10"/>
            <p:cNvSpPr/>
            <p:nvPr/>
          </p:nvSpPr>
          <p:spPr>
            <a:xfrm>
              <a:off x="6028007" y="1568828"/>
              <a:ext cx="301752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La </a:t>
              </a:r>
              <a:r>
                <a:rPr lang="en-US" sz="20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adhesión</a:t>
              </a:r>
              <a:r>
                <a:rPr 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ea typeface="Calibri" pitchFamily="34" charset="-122"/>
                  <a:cs typeface="Calibri" pitchFamily="34" charset="-120"/>
                </a:rPr>
                <a:t> es provincial </a:t>
              </a:r>
              <a:endPara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</a:endParaRPr>
            </a:p>
          </p:txBody>
        </p:sp>
        <p:sp>
          <p:nvSpPr>
            <p:cNvPr id="17" name="Text 14"/>
            <p:cNvSpPr/>
            <p:nvPr/>
          </p:nvSpPr>
          <p:spPr>
            <a:xfrm>
              <a:off x="6028007" y="2265057"/>
              <a:ext cx="2750234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0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Criterios</a:t>
              </a:r>
              <a:r>
                <a:rPr 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 </a:t>
              </a:r>
              <a:r>
                <a:rPr lang="en-US" sz="20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disímiles</a:t>
              </a:r>
              <a:endPara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cs typeface="Calibri" pitchFamily="34" charset="-120"/>
              </a:endParaRPr>
            </a:p>
          </p:txBody>
        </p:sp>
        <p:sp>
          <p:nvSpPr>
            <p:cNvPr id="21" name="Text 18"/>
            <p:cNvSpPr/>
            <p:nvPr/>
          </p:nvSpPr>
          <p:spPr>
            <a:xfrm>
              <a:off x="5995371" y="3540388"/>
              <a:ext cx="3017516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Segundo </a:t>
              </a:r>
              <a:r>
                <a:rPr lang="en-US" sz="16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pelotón</a:t>
              </a:r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 </a:t>
              </a:r>
              <a:r>
                <a:rPr lang="en-US" sz="16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en</a:t>
              </a:r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 </a:t>
              </a:r>
              <a:r>
                <a:rPr lang="en-US" sz="16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crecimiento</a:t>
              </a:r>
              <a:endPara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Barlow" pitchFamily="2" charset="77"/>
                <a:cs typeface="Calibri" pitchFamily="34" charset="-120"/>
              </a:endParaRPr>
            </a:p>
          </p:txBody>
        </p:sp>
        <p:sp>
          <p:nvSpPr>
            <p:cNvPr id="22" name="Text 19"/>
            <p:cNvSpPr/>
            <p:nvPr/>
          </p:nvSpPr>
          <p:spPr>
            <a:xfrm>
              <a:off x="5995370" y="3795659"/>
              <a:ext cx="3017517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Chubut, Entre Ríos y San Luis.</a:t>
              </a:r>
            </a:p>
          </p:txBody>
        </p:sp>
        <p:sp>
          <p:nvSpPr>
            <p:cNvPr id="34" name="Text 18">
              <a:extLst>
                <a:ext uri="{FF2B5EF4-FFF2-40B4-BE49-F238E27FC236}">
                  <a16:creationId xmlns:a16="http://schemas.microsoft.com/office/drawing/2014/main" id="{424FB900-9CBC-7A90-9415-A48C457751EA}"/>
                </a:ext>
              </a:extLst>
            </p:cNvPr>
            <p:cNvSpPr/>
            <p:nvPr/>
          </p:nvSpPr>
          <p:spPr>
            <a:xfrm>
              <a:off x="6028007" y="2902722"/>
              <a:ext cx="2900877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s-E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rlow" pitchFamily="2" charset="77"/>
                  <a:cs typeface="Calibri" pitchFamily="34" charset="-120"/>
                </a:rPr>
                <a:t>Estas 5 concentran 86%</a:t>
              </a:r>
            </a:p>
          </p:txBody>
        </p:sp>
        <p:sp>
          <p:nvSpPr>
            <p:cNvPr id="30" name="Text 11">
              <a:extLst>
                <a:ext uri="{FF2B5EF4-FFF2-40B4-BE49-F238E27FC236}">
                  <a16:creationId xmlns:a16="http://schemas.microsoft.com/office/drawing/2014/main" id="{72054818-56BF-2243-EC57-E96D2D686FBB}"/>
                </a:ext>
              </a:extLst>
            </p:cNvPr>
            <p:cNvSpPr/>
            <p:nvPr/>
          </p:nvSpPr>
          <p:spPr>
            <a:xfrm>
              <a:off x="5492450" y="1468123"/>
              <a:ext cx="502920" cy="5029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2800" b="1" dirty="0">
                  <a:solidFill>
                    <a:srgbClr val="6D1C45"/>
                  </a:solidFill>
                  <a:latin typeface="Barlow Black" pitchFamily="2" charset="77"/>
                  <a:ea typeface="Calibri" pitchFamily="34" charset="-122"/>
                  <a:cs typeface="Calibri" pitchFamily="34" charset="-120"/>
                </a:rPr>
                <a:t>1</a:t>
              </a:r>
              <a:endParaRPr lang="en-US" sz="2800" b="1" dirty="0">
                <a:solidFill>
                  <a:srgbClr val="6D1C45"/>
                </a:solidFill>
                <a:latin typeface="Barlow Black" pitchFamily="2" charset="77"/>
              </a:endParaRPr>
            </a:p>
          </p:txBody>
        </p:sp>
        <p:sp>
          <p:nvSpPr>
            <p:cNvPr id="35" name="Shape 9">
              <a:extLst>
                <a:ext uri="{FF2B5EF4-FFF2-40B4-BE49-F238E27FC236}">
                  <a16:creationId xmlns:a16="http://schemas.microsoft.com/office/drawing/2014/main" id="{321C61F1-0ABE-BC2F-F2C0-B08D10B78497}"/>
                </a:ext>
              </a:extLst>
            </p:cNvPr>
            <p:cNvSpPr/>
            <p:nvPr/>
          </p:nvSpPr>
          <p:spPr>
            <a:xfrm>
              <a:off x="5821148" y="1425984"/>
              <a:ext cx="45719" cy="577899"/>
            </a:xfrm>
            <a:prstGeom prst="rect">
              <a:avLst/>
            </a:prstGeom>
            <a:solidFill>
              <a:srgbClr val="A12A65"/>
            </a:solidFill>
            <a:ln w="12700">
              <a:noFill/>
              <a:prstDash val="solid"/>
            </a:ln>
          </p:spPr>
        </p:sp>
        <p:sp>
          <p:nvSpPr>
            <p:cNvPr id="36" name="Text 11">
              <a:extLst>
                <a:ext uri="{FF2B5EF4-FFF2-40B4-BE49-F238E27FC236}">
                  <a16:creationId xmlns:a16="http://schemas.microsoft.com/office/drawing/2014/main" id="{11962EED-3A14-2529-22BA-B5E987DB03D5}"/>
                </a:ext>
              </a:extLst>
            </p:cNvPr>
            <p:cNvSpPr/>
            <p:nvPr/>
          </p:nvSpPr>
          <p:spPr>
            <a:xfrm>
              <a:off x="5492450" y="2150407"/>
              <a:ext cx="502920" cy="5029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2800" b="1" dirty="0">
                  <a:solidFill>
                    <a:srgbClr val="6D1C45"/>
                  </a:solidFill>
                  <a:latin typeface="Barlow Black" pitchFamily="2" charset="77"/>
                  <a:ea typeface="Calibri" pitchFamily="34" charset="-122"/>
                  <a:cs typeface="Calibri" pitchFamily="34" charset="-120"/>
                </a:rPr>
                <a:t>2</a:t>
              </a:r>
              <a:endParaRPr lang="en-US" sz="2800" b="1" dirty="0">
                <a:solidFill>
                  <a:srgbClr val="6D1C45"/>
                </a:solidFill>
                <a:latin typeface="Barlow Black" pitchFamily="2" charset="77"/>
              </a:endParaRPr>
            </a:p>
          </p:txBody>
        </p:sp>
        <p:sp>
          <p:nvSpPr>
            <p:cNvPr id="37" name="Shape 9">
              <a:extLst>
                <a:ext uri="{FF2B5EF4-FFF2-40B4-BE49-F238E27FC236}">
                  <a16:creationId xmlns:a16="http://schemas.microsoft.com/office/drawing/2014/main" id="{D7DEFED3-D749-203C-F067-76EC958E592A}"/>
                </a:ext>
              </a:extLst>
            </p:cNvPr>
            <p:cNvSpPr/>
            <p:nvPr/>
          </p:nvSpPr>
          <p:spPr>
            <a:xfrm>
              <a:off x="5821148" y="2117456"/>
              <a:ext cx="45719" cy="577899"/>
            </a:xfrm>
            <a:prstGeom prst="rect">
              <a:avLst/>
            </a:prstGeom>
            <a:solidFill>
              <a:srgbClr val="A12A65"/>
            </a:solidFill>
            <a:ln w="12700">
              <a:noFill/>
              <a:prstDash val="solid"/>
            </a:ln>
          </p:spPr>
        </p:sp>
        <p:sp>
          <p:nvSpPr>
            <p:cNvPr id="38" name="Text 11">
              <a:extLst>
                <a:ext uri="{FF2B5EF4-FFF2-40B4-BE49-F238E27FC236}">
                  <a16:creationId xmlns:a16="http://schemas.microsoft.com/office/drawing/2014/main" id="{62534555-A2A3-F32B-E695-D6DE7DCF72A9}"/>
                </a:ext>
              </a:extLst>
            </p:cNvPr>
            <p:cNvSpPr/>
            <p:nvPr/>
          </p:nvSpPr>
          <p:spPr>
            <a:xfrm>
              <a:off x="5492450" y="2804554"/>
              <a:ext cx="502920" cy="5029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2800" b="1" dirty="0">
                  <a:solidFill>
                    <a:srgbClr val="6D1C45"/>
                  </a:solidFill>
                  <a:latin typeface="Barlow Black" pitchFamily="2" charset="77"/>
                  <a:ea typeface="Calibri" pitchFamily="34" charset="-122"/>
                  <a:cs typeface="Calibri" pitchFamily="34" charset="-120"/>
                </a:rPr>
                <a:t>3</a:t>
              </a:r>
              <a:endParaRPr lang="en-US" sz="2800" b="1" dirty="0">
                <a:solidFill>
                  <a:srgbClr val="6D1C45"/>
                </a:solidFill>
                <a:latin typeface="Barlow Black" pitchFamily="2" charset="77"/>
              </a:endParaRPr>
            </a:p>
          </p:txBody>
        </p:sp>
        <p:sp>
          <p:nvSpPr>
            <p:cNvPr id="39" name="Shape 9">
              <a:extLst>
                <a:ext uri="{FF2B5EF4-FFF2-40B4-BE49-F238E27FC236}">
                  <a16:creationId xmlns:a16="http://schemas.microsoft.com/office/drawing/2014/main" id="{E38BDA45-25CD-3018-54A8-EFC345F0A923}"/>
                </a:ext>
              </a:extLst>
            </p:cNvPr>
            <p:cNvSpPr/>
            <p:nvPr/>
          </p:nvSpPr>
          <p:spPr>
            <a:xfrm>
              <a:off x="5821148" y="2808928"/>
              <a:ext cx="45719" cy="577899"/>
            </a:xfrm>
            <a:prstGeom prst="rect">
              <a:avLst/>
            </a:prstGeom>
            <a:solidFill>
              <a:srgbClr val="A12A65"/>
            </a:solidFill>
            <a:ln w="12700">
              <a:noFill/>
              <a:prstDash val="solid"/>
            </a:ln>
          </p:spPr>
        </p:sp>
        <p:sp>
          <p:nvSpPr>
            <p:cNvPr id="40" name="Text 11">
              <a:extLst>
                <a:ext uri="{FF2B5EF4-FFF2-40B4-BE49-F238E27FC236}">
                  <a16:creationId xmlns:a16="http://schemas.microsoft.com/office/drawing/2014/main" id="{3DAE028D-EFB6-9AF1-A2B4-D1076B37564E}"/>
                </a:ext>
              </a:extLst>
            </p:cNvPr>
            <p:cNvSpPr/>
            <p:nvPr/>
          </p:nvSpPr>
          <p:spPr>
            <a:xfrm>
              <a:off x="5492450" y="3542538"/>
              <a:ext cx="502920" cy="5029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2800" b="1" dirty="0">
                  <a:solidFill>
                    <a:srgbClr val="6D1C45"/>
                  </a:solidFill>
                  <a:latin typeface="Barlow Black" pitchFamily="2" charset="77"/>
                  <a:ea typeface="Calibri" pitchFamily="34" charset="-122"/>
                  <a:cs typeface="Calibri" pitchFamily="34" charset="-120"/>
                </a:rPr>
                <a:t>4</a:t>
              </a:r>
              <a:endParaRPr lang="en-US" sz="2800" b="1" dirty="0">
                <a:solidFill>
                  <a:srgbClr val="6D1C45"/>
                </a:solidFill>
                <a:latin typeface="Barlow Black" pitchFamily="2" charset="77"/>
              </a:endParaRPr>
            </a:p>
          </p:txBody>
        </p:sp>
        <p:sp>
          <p:nvSpPr>
            <p:cNvPr id="41" name="Shape 9">
              <a:extLst>
                <a:ext uri="{FF2B5EF4-FFF2-40B4-BE49-F238E27FC236}">
                  <a16:creationId xmlns:a16="http://schemas.microsoft.com/office/drawing/2014/main" id="{BF36B536-33CD-C92E-73BA-D517B62B6AF2}"/>
                </a:ext>
              </a:extLst>
            </p:cNvPr>
            <p:cNvSpPr/>
            <p:nvPr/>
          </p:nvSpPr>
          <p:spPr>
            <a:xfrm>
              <a:off x="5821148" y="3500399"/>
              <a:ext cx="45719" cy="577899"/>
            </a:xfrm>
            <a:prstGeom prst="rect">
              <a:avLst/>
            </a:prstGeom>
            <a:solidFill>
              <a:srgbClr val="A12A65"/>
            </a:solidFill>
            <a:ln w="12700">
              <a:noFill/>
              <a:prstDash val="solid"/>
            </a:ln>
          </p:spPr>
        </p:sp>
      </p:grpSp>
      <p:sp>
        <p:nvSpPr>
          <p:cNvPr id="43" name="Shape 4">
            <a:extLst>
              <a:ext uri="{FF2B5EF4-FFF2-40B4-BE49-F238E27FC236}">
                <a16:creationId xmlns:a16="http://schemas.microsoft.com/office/drawing/2014/main" id="{3CDCB54B-65E0-AAFC-0CD1-41A6959E7EEC}"/>
              </a:ext>
            </a:extLst>
          </p:cNvPr>
          <p:cNvSpPr/>
          <p:nvPr/>
        </p:nvSpPr>
        <p:spPr>
          <a:xfrm>
            <a:off x="241160" y="1185268"/>
            <a:ext cx="5128837" cy="3354236"/>
          </a:xfrm>
          <a:prstGeom prst="rect">
            <a:avLst/>
          </a:prstGeom>
          <a:noFill/>
          <a:ln w="12700">
            <a:solidFill>
              <a:srgbClr val="0D4D52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FFFF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FFFF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FFFF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1325</TotalTime>
  <Words>1358</Words>
  <Application>Microsoft Office PowerPoint</Application>
  <PresentationFormat>Presentación en pantalla (16:9)</PresentationFormat>
  <Paragraphs>283</Paragraphs>
  <Slides>15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3" baseType="lpstr">
      <vt:lpstr>Arial</vt:lpstr>
      <vt:lpstr>Barlow</vt:lpstr>
      <vt:lpstr>Barlow Black</vt:lpstr>
      <vt:lpstr>Barlow Light</vt:lpstr>
      <vt:lpstr>Barlow Medium</vt:lpstr>
      <vt:lpstr>Barlow SemiBold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Justicia ante otra oportunidad</dc:title>
  <dc:subject>PptxGenJS Presentation</dc:subject>
  <dc:creator>UART</dc:creator>
  <cp:lastModifiedBy>Martina Lapebie</cp:lastModifiedBy>
  <cp:revision>35</cp:revision>
  <cp:lastPrinted>2026-06-05T16:08:13Z</cp:lastPrinted>
  <dcterms:created xsi:type="dcterms:W3CDTF">2026-05-04T15:48:08Z</dcterms:created>
  <dcterms:modified xsi:type="dcterms:W3CDTF">2026-06-17T15:21:06Z</dcterms:modified>
</cp:coreProperties>
</file>