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sldIdLst>
    <p:sldId id="312" r:id="rId2"/>
    <p:sldId id="288" r:id="rId3"/>
    <p:sldId id="282" r:id="rId4"/>
    <p:sldId id="313" r:id="rId5"/>
    <p:sldId id="314" r:id="rId6"/>
    <p:sldId id="260" r:id="rId7"/>
    <p:sldId id="293" r:id="rId8"/>
    <p:sldId id="315" r:id="rId9"/>
    <p:sldId id="297" r:id="rId10"/>
    <p:sldId id="263" r:id="rId11"/>
    <p:sldId id="316" r:id="rId12"/>
    <p:sldId id="264" r:id="rId13"/>
    <p:sldId id="304" r:id="rId14"/>
    <p:sldId id="322" r:id="rId15"/>
    <p:sldId id="302" r:id="rId16"/>
    <p:sldId id="305" r:id="rId17"/>
    <p:sldId id="306" r:id="rId18"/>
    <p:sldId id="307" r:id="rId19"/>
    <p:sldId id="318" r:id="rId20"/>
    <p:sldId id="327" r:id="rId21"/>
    <p:sldId id="311" r:id="rId22"/>
  </p:sldIdLst>
  <p:sldSz cx="9144000" cy="5143500" type="screen16x9"/>
  <p:notesSz cx="6799263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4" userDrawn="1">
          <p15:clr>
            <a:srgbClr val="A4A3A4"/>
          </p15:clr>
        </p15:guide>
        <p15:guide id="2" pos="185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37ACD7-1CD6-9DD1-F43C-137E484B344C}" name="Agustina Tumini" initials="AT" userId="ecf5f79c237eec5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D52"/>
    <a:srgbClr val="1B7D54"/>
    <a:srgbClr val="7B619C"/>
    <a:srgbClr val="53357F"/>
    <a:srgbClr val="A12A65"/>
    <a:srgbClr val="1279BF"/>
    <a:srgbClr val="2FAC66"/>
    <a:srgbClr val="F3901E"/>
    <a:srgbClr val="093F64"/>
    <a:srgbClr val="6D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99" autoAdjust="0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66" y="66"/>
      </p:cViewPr>
      <p:guideLst>
        <p:guide orient="horz" pos="804"/>
        <p:guide pos="18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na Salvatierra" userId="77428dcc-9bae-40a6-bfad-f33467cb79aa" providerId="ADAL" clId="{380C4D3A-943C-4598-B995-DBCC5064B71E}"/>
    <pc:docChg chg="custSel modSld">
      <pc:chgData name="Valentina Salvatierra" userId="77428dcc-9bae-40a6-bfad-f33467cb79aa" providerId="ADAL" clId="{380C4D3A-943C-4598-B995-DBCC5064B71E}" dt="2026-11-06T16:30:56.116" v="10" actId="20577"/>
      <pc:docMkLst>
        <pc:docMk/>
      </pc:docMkLst>
      <pc:sldChg chg="addSp delSp modSp mod">
        <pc:chgData name="Valentina Salvatierra" userId="77428dcc-9bae-40a6-bfad-f33467cb79aa" providerId="ADAL" clId="{380C4D3A-943C-4598-B995-DBCC5064B71E}" dt="2026-11-06T16:30:56.116" v="10" actId="20577"/>
        <pc:sldMkLst>
          <pc:docMk/>
          <pc:sldMk cId="1744193943" sldId="297"/>
        </pc:sldMkLst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7" creationId="{FC9D0D9B-0E82-3ED8-44D6-135F546514AB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9" creationId="{56C626B5-B977-3614-9858-1F6135B4986E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11" creationId="{3BE0C015-358B-7992-C4D3-DDBDC1A64489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12" creationId="{EEFE1652-7FCE-9D05-AC07-FCFAC3CB9425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15" creationId="{CDA1AB3E-0D16-06A9-A7B3-F0458070EA8B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16" creationId="{16FBC076-7652-CB4A-FF5F-73A8B3EBCBE3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21" creationId="{7DE9C730-C2F7-88C5-762C-2057DC0E548F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23" creationId="{6AC8DF1D-6300-1887-BA67-E3F9DC031CAA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25" creationId="{F0BA513B-1551-FE8F-66A1-BBC14BD0326D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26" creationId="{1DC18061-40F7-F704-688E-ABE91CCEAECC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28" creationId="{0FF1AA8E-5726-91B9-A8CF-FCD1C91FF8CC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29" creationId="{C2738A04-4A31-0C59-5AE8-7C30C41375D2}"/>
          </ac:spMkLst>
        </pc:spChg>
        <pc:spChg chg="del">
          <ac:chgData name="Valentina Salvatierra" userId="77428dcc-9bae-40a6-bfad-f33467cb79aa" providerId="ADAL" clId="{380C4D3A-943C-4598-B995-DBCC5064B71E}" dt="2026-11-06T16:30:10.484" v="4" actId="478"/>
          <ac:spMkLst>
            <pc:docMk/>
            <pc:sldMk cId="1744193943" sldId="297"/>
            <ac:spMk id="34" creationId="{D11CABB3-B1B3-61A8-A4CA-4044EE7E552C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38" creationId="{5961713E-FCDF-77C5-E26B-507403E371CE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40" creationId="{B987D2CC-B191-14BB-4E32-58C7C0138C7D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42" creationId="{E21AE513-A250-30FE-7484-AF30A7A4E116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43" creationId="{55B2D58B-8B06-F8A4-EC60-55A65E64BAE5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45" creationId="{51A2FCF6-6048-3CB9-BF62-1C0AACF5B838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46" creationId="{EBB77BE9-A496-36C0-8658-0A798BE76408}"/>
          </ac:spMkLst>
        </pc:spChg>
        <pc:spChg chg="add mod">
          <ac:chgData name="Valentina Salvatierra" userId="77428dcc-9bae-40a6-bfad-f33467cb79aa" providerId="ADAL" clId="{380C4D3A-943C-4598-B995-DBCC5064B71E}" dt="2026-11-06T16:30:34.084" v="7"/>
          <ac:spMkLst>
            <pc:docMk/>
            <pc:sldMk cId="1744193943" sldId="297"/>
            <ac:spMk id="47" creationId="{C6E6EE16-41DE-E084-71DF-3E2A58964B5C}"/>
          </ac:spMkLst>
        </pc:spChg>
        <pc:spChg chg="add mod">
          <ac:chgData name="Valentina Salvatierra" userId="77428dcc-9bae-40a6-bfad-f33467cb79aa" providerId="ADAL" clId="{380C4D3A-943C-4598-B995-DBCC5064B71E}" dt="2026-11-06T16:30:42.112" v="8"/>
          <ac:spMkLst>
            <pc:docMk/>
            <pc:sldMk cId="1744193943" sldId="297"/>
            <ac:spMk id="49" creationId="{5F6AA696-87F2-AC46-61BF-9F1EAE13DEAB}"/>
          </ac:spMkLst>
        </pc:spChg>
        <pc:spChg chg="add mod">
          <ac:chgData name="Valentina Salvatierra" userId="77428dcc-9bae-40a6-bfad-f33467cb79aa" providerId="ADAL" clId="{380C4D3A-943C-4598-B995-DBCC5064B71E}" dt="2026-11-06T16:30:56.116" v="10" actId="20577"/>
          <ac:spMkLst>
            <pc:docMk/>
            <pc:sldMk cId="1744193943" sldId="297"/>
            <ac:spMk id="50" creationId="{20A86040-018E-D7B2-CA72-602BF8DDD99C}"/>
          </ac:spMkLst>
        </pc:spChg>
        <pc:picChg chg="add mod">
          <ac:chgData name="Valentina Salvatierra" userId="77428dcc-9bae-40a6-bfad-f33467cb79aa" providerId="ADAL" clId="{380C4D3A-943C-4598-B995-DBCC5064B71E}" dt="2026-11-06T16:30:19.488" v="6"/>
          <ac:picMkLst>
            <pc:docMk/>
            <pc:sldMk cId="1744193943" sldId="297"/>
            <ac:picMk id="8" creationId="{5FCF87ED-C66C-376F-03CD-DC86C6CFAF66}"/>
          </ac:picMkLst>
        </pc:picChg>
        <pc:picChg chg="del">
          <ac:chgData name="Valentina Salvatierra" userId="77428dcc-9bae-40a6-bfad-f33467cb79aa" providerId="ADAL" clId="{380C4D3A-943C-4598-B995-DBCC5064B71E}" dt="2026-11-06T16:30:12.792" v="5" actId="478"/>
          <ac:picMkLst>
            <pc:docMk/>
            <pc:sldMk cId="1744193943" sldId="297"/>
            <ac:picMk id="32" creationId="{34CFDF59-56D7-A0FE-E65F-CB1A3E303766}"/>
          </ac:picMkLst>
        </pc:picChg>
      </pc:sldChg>
      <pc:sldChg chg="modSp mod">
        <pc:chgData name="Valentina Salvatierra" userId="77428dcc-9bae-40a6-bfad-f33467cb79aa" providerId="ADAL" clId="{380C4D3A-943C-4598-B995-DBCC5064B71E}" dt="2026-11-06T15:09:51.303" v="3" actId="20577"/>
        <pc:sldMkLst>
          <pc:docMk/>
          <pc:sldMk cId="1675125792" sldId="322"/>
        </pc:sldMkLst>
        <pc:spChg chg="mod">
          <ac:chgData name="Valentina Salvatierra" userId="77428dcc-9bae-40a6-bfad-f33467cb79aa" providerId="ADAL" clId="{380C4D3A-943C-4598-B995-DBCC5064B71E}" dt="2026-11-06T15:09:51.303" v="3" actId="20577"/>
          <ac:spMkLst>
            <pc:docMk/>
            <pc:sldMk cId="1675125792" sldId="322"/>
            <ac:spMk id="28" creationId="{03849568-65F3-FA02-1708-533C095F523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707537784721038E-2"/>
          <c:y val="0.23214765893357497"/>
          <c:w val="0.94130067131898332"/>
          <c:h val="0.65139355961956658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2FAC66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2FAC66"/>
              </a:solidFill>
              <a:ln w="9525">
                <a:noFill/>
              </a:ln>
              <a:effectLst/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2FAC66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Hoja1!$B$2:$B$24</c:f>
              <c:numCache>
                <c:formatCode>#,##0.0</c:formatCode>
                <c:ptCount val="23"/>
                <c:pt idx="0">
                  <c:v>61</c:v>
                </c:pt>
                <c:pt idx="1">
                  <c:v>67.8</c:v>
                </c:pt>
                <c:pt idx="2">
                  <c:v>69.03</c:v>
                </c:pt>
                <c:pt idx="3">
                  <c:v>67.900000000000006</c:v>
                </c:pt>
                <c:pt idx="4">
                  <c:v>67.900000000000006</c:v>
                </c:pt>
                <c:pt idx="5">
                  <c:v>65.3</c:v>
                </c:pt>
                <c:pt idx="6">
                  <c:v>57.6</c:v>
                </c:pt>
                <c:pt idx="7">
                  <c:v>54.896859791020923</c:v>
                </c:pt>
                <c:pt idx="8">
                  <c:v>56.1</c:v>
                </c:pt>
                <c:pt idx="9">
                  <c:v>50.9</c:v>
                </c:pt>
                <c:pt idx="10">
                  <c:v>50.2</c:v>
                </c:pt>
                <c:pt idx="11">
                  <c:v>46.766049334194918</c:v>
                </c:pt>
                <c:pt idx="12">
                  <c:v>43.656534650610155</c:v>
                </c:pt>
                <c:pt idx="13">
                  <c:v>40.404374867413026</c:v>
                </c:pt>
                <c:pt idx="14">
                  <c:v>38.35606105366714</c:v>
                </c:pt>
                <c:pt idx="15">
                  <c:v>36.226788926650151</c:v>
                </c:pt>
                <c:pt idx="16">
                  <c:v>36.526409603881682</c:v>
                </c:pt>
                <c:pt idx="17">
                  <c:v>25.00900489198294</c:v>
                </c:pt>
                <c:pt idx="18">
                  <c:v>33.10226528603561</c:v>
                </c:pt>
                <c:pt idx="19">
                  <c:v>35.868931154544931</c:v>
                </c:pt>
                <c:pt idx="20">
                  <c:v>36.087078362447564</c:v>
                </c:pt>
                <c:pt idx="21">
                  <c:v>32.018940051040609</c:v>
                </c:pt>
                <c:pt idx="22">
                  <c:v>32.5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00-4405-A24B-F194BA7D67CC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A12A65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A12A65"/>
              </a:solidFill>
              <a:ln w="9525">
                <a:noFill/>
              </a:ln>
              <a:effectLst/>
            </c:spPr>
          </c:marker>
          <c:dLbls>
            <c:dLbl>
              <c:idx val="6"/>
              <c:layout>
                <c:manualLayout>
                  <c:x val="-3.8740784646572386E-2"/>
                  <c:y val="-4.6588301845645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DD-064A-8C1B-A0119CC2BE3F}"/>
                </c:ext>
              </c:extLst>
            </c:dLbl>
            <c:dLbl>
              <c:idx val="8"/>
              <c:layout>
                <c:manualLayout>
                  <c:x val="-4.3072439166391932E-2"/>
                  <c:y val="-5.30142745140105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DD-064A-8C1B-A0119CC2BE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A12A65"/>
                    </a:solidFill>
                    <a:latin typeface="Barlow" pitchFamily="2" charset="77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Hoja1!$E$2:$E$24</c:f>
              <c:numCache>
                <c:formatCode>#,##0.0</c:formatCode>
                <c:ptCount val="23"/>
                <c:pt idx="0">
                  <c:v>6.3860149946614468</c:v>
                </c:pt>
                <c:pt idx="1">
                  <c:v>7.0771479933881274</c:v>
                </c:pt>
                <c:pt idx="2">
                  <c:v>11.340251025330337</c:v>
                </c:pt>
                <c:pt idx="3">
                  <c:v>17.518562363599582</c:v>
                </c:pt>
                <c:pt idx="4">
                  <c:v>23.716357756320434</c:v>
                </c:pt>
                <c:pt idx="5">
                  <c:v>35.094271238029535</c:v>
                </c:pt>
                <c:pt idx="6">
                  <c:v>52.923428678307083</c:v>
                </c:pt>
                <c:pt idx="7">
                  <c:v>68.200742308837064</c:v>
                </c:pt>
                <c:pt idx="8">
                  <c:v>69.355298371045009</c:v>
                </c:pt>
                <c:pt idx="9">
                  <c:v>74.009590696698183</c:v>
                </c:pt>
                <c:pt idx="10">
                  <c:v>89.520703159025743</c:v>
                </c:pt>
                <c:pt idx="11">
                  <c:v>98.471078269258527</c:v>
                </c:pt>
                <c:pt idx="12">
                  <c:v>110.16899390525042</c:v>
                </c:pt>
                <c:pt idx="13">
                  <c:v>132.34681054934961</c:v>
                </c:pt>
                <c:pt idx="14">
                  <c:v>134.08934784167619</c:v>
                </c:pt>
                <c:pt idx="15">
                  <c:v>81.29155555302772</c:v>
                </c:pt>
                <c:pt idx="16">
                  <c:v>69.737632059113736</c:v>
                </c:pt>
                <c:pt idx="17">
                  <c:v>46.854243587734999</c:v>
                </c:pt>
                <c:pt idx="18">
                  <c:v>82.352404273613416</c:v>
                </c:pt>
                <c:pt idx="19">
                  <c:v>93.398266311736123</c:v>
                </c:pt>
                <c:pt idx="20">
                  <c:v>114.16297916453027</c:v>
                </c:pt>
                <c:pt idx="21">
                  <c:v>123.80668605703991</c:v>
                </c:pt>
                <c:pt idx="22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700-4405-A24B-F194BA7D67CC}"/>
            </c:ext>
          </c:extLst>
        </c:ser>
        <c:ser>
          <c:idx val="5"/>
          <c:order val="5"/>
          <c:tx>
            <c:strRef>
              <c:f>Hoja1!$F$1</c:f>
              <c:strCache>
                <c:ptCount val="1"/>
                <c:pt idx="0">
                  <c:v>Índice de fallecidos ATEP (cada 1.000.000 de trabajadores)</c:v>
                </c:pt>
              </c:strCache>
            </c:strRef>
          </c:tx>
          <c:spPr>
            <a:ln>
              <a:solidFill>
                <a:srgbClr val="1279BF"/>
              </a:solidFill>
            </a:ln>
          </c:spPr>
          <c:marker>
            <c:symbol val="circle"/>
            <c:size val="12"/>
            <c:spPr>
              <a:solidFill>
                <a:srgbClr val="1279BF"/>
              </a:solidFill>
              <a:ln>
                <a:solidFill>
                  <a:srgbClr val="1279BF"/>
                </a:solidFill>
              </a:ln>
            </c:spPr>
          </c:marker>
          <c:dLbls>
            <c:dLbl>
              <c:idx val="8"/>
              <c:layout>
                <c:manualLayout>
                  <c:x val="-3.1547197340086E-2"/>
                  <c:y val="-4.337531551146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57-47E8-BC28-A1E8A2149BD3}"/>
                </c:ext>
              </c:extLst>
            </c:dLbl>
            <c:dLbl>
              <c:idx val="9"/>
              <c:layout>
                <c:manualLayout>
                  <c:x val="-2.311747252053515E-2"/>
                  <c:y val="-3.694934284309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57-47E8-BC28-A1E8A2149BD3}"/>
                </c:ext>
              </c:extLst>
            </c:dLbl>
            <c:dLbl>
              <c:idx val="17"/>
              <c:layout>
                <c:manualLayout>
                  <c:x val="-4.1134847538948242E-2"/>
                  <c:y val="-4.0849683714086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57-47E8-BC28-A1E8A2149BD3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r>
                      <a:rPr lang="en-US"/>
                      <a:t>31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65C-4E08-9353-EC1217D11E4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000" b="1" i="0" u="none" strike="noStrike" kern="1200" baseline="0">
                    <a:solidFill>
                      <a:srgbClr val="1279BF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Hoja1!$F$2:$F$24</c:f>
              <c:numCache>
                <c:formatCode>#,##0.0</c:formatCode>
                <c:ptCount val="23"/>
                <c:pt idx="0">
                  <c:v>94.3</c:v>
                </c:pt>
                <c:pt idx="1">
                  <c:v>97.7</c:v>
                </c:pt>
                <c:pt idx="2">
                  <c:v>88.3</c:v>
                </c:pt>
                <c:pt idx="3">
                  <c:v>90.6</c:v>
                </c:pt>
                <c:pt idx="4">
                  <c:v>83.9</c:v>
                </c:pt>
                <c:pt idx="5">
                  <c:v>73.900000000000006</c:v>
                </c:pt>
                <c:pt idx="6">
                  <c:v>61.3</c:v>
                </c:pt>
                <c:pt idx="7">
                  <c:v>61.629823914430197</c:v>
                </c:pt>
                <c:pt idx="8">
                  <c:v>67.099999999999994</c:v>
                </c:pt>
                <c:pt idx="9">
                  <c:v>64.900000000000006</c:v>
                </c:pt>
                <c:pt idx="10">
                  <c:v>51.6</c:v>
                </c:pt>
                <c:pt idx="11">
                  <c:v>47.4</c:v>
                </c:pt>
                <c:pt idx="12">
                  <c:v>46.4</c:v>
                </c:pt>
                <c:pt idx="13">
                  <c:v>40.4</c:v>
                </c:pt>
                <c:pt idx="14">
                  <c:v>40.5</c:v>
                </c:pt>
                <c:pt idx="15">
                  <c:v>35.351533712660824</c:v>
                </c:pt>
                <c:pt idx="16">
                  <c:v>33.483329577157669</c:v>
                </c:pt>
                <c:pt idx="17">
                  <c:v>30.895683465806311</c:v>
                </c:pt>
                <c:pt idx="18">
                  <c:v>33.09529237852189</c:v>
                </c:pt>
                <c:pt idx="19">
                  <c:v>33.306522745924354</c:v>
                </c:pt>
                <c:pt idx="20">
                  <c:v>32.643875945909585</c:v>
                </c:pt>
                <c:pt idx="21">
                  <c:v>30.15243553965432</c:v>
                </c:pt>
                <c:pt idx="22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57-47E8-BC28-A1E8A2149B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C-4700-4405-A24B-F194BA7D67CC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  <c:pt idx="20" formatCode="0%">
                        <c:v>43.535524568393093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4700-4405-A24B-F194BA7D67CC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4700-4405-A24B-F194BA7D67CC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 b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1050" b="0" i="0">
                <a:solidFill>
                  <a:srgbClr val="2FAC66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1050" b="0" i="0">
                <a:solidFill>
                  <a:srgbClr val="A12A65"/>
                </a:solidFill>
                <a:latin typeface="Barlow Medium" pitchFamily="2" charset="77"/>
              </a:defRPr>
            </a:pPr>
            <a:endParaRPr lang="es-AR"/>
          </a:p>
        </c:txPr>
      </c:legendEntry>
      <c:legendEntry>
        <c:idx val="2"/>
        <c:txPr>
          <a:bodyPr/>
          <a:lstStyle/>
          <a:p>
            <a:pPr>
              <a:defRPr sz="1050" b="0" i="0">
                <a:solidFill>
                  <a:srgbClr val="1279BF"/>
                </a:solidFill>
                <a:latin typeface="Barlow Medium" pitchFamily="2" charset="77"/>
              </a:defRPr>
            </a:pPr>
            <a:endParaRPr lang="es-AR"/>
          </a:p>
        </c:txPr>
      </c:legendEntry>
      <c:layout>
        <c:manualLayout>
          <c:xMode val="edge"/>
          <c:yMode val="edge"/>
          <c:x val="2.2516677071569364E-4"/>
          <c:y val="3.0395609694515838E-2"/>
          <c:w val="0.64981955092907584"/>
          <c:h val="0.2246578232801858"/>
        </c:manualLayout>
      </c:layout>
      <c:overlay val="0"/>
      <c:txPr>
        <a:bodyPr/>
        <a:lstStyle/>
        <a:p>
          <a:pPr>
            <a:defRPr sz="1050" b="0" i="0">
              <a:latin typeface="Barlow Medium" pitchFamily="2" charset="77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900"/>
      </a:pPr>
      <a:endParaRPr lang="es-A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06345779213631E-2"/>
          <c:y val="7.5008008918647978E-2"/>
          <c:w val="0.9699365558031432"/>
          <c:h val="0.693947719769835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</c:v>
                </c:pt>
              </c:strCache>
            </c:strRef>
          </c:tx>
          <c:spPr>
            <a:solidFill>
              <a:srgbClr val="1279B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279BF"/>
              </a:solidFill>
              <a:ln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134.141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0070C0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8B-4099-8F65-86441F2B2EFF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F3901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9.488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1AD-4E26-8564-F82AE532A638}"/>
                </c:ext>
              </c:extLst>
            </c:dLbl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8B-4099-8F65-86441F2B2EFF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C8B-4099-8F65-86441F2B2EFF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8B-4099-8F65-86441F2B2EFF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C8B-4099-8F65-86441F2B2EFF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8B-4099-8F65-86441F2B2EFF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C8B-4099-8F65-86441F2B2EFF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3901E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8B-4099-8F65-86441F2B2EFF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A12A6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C8B-4099-8F65-86441F2B2EF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5.854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3C8B-4099-8F65-86441F2B2EFF}"/>
                </c:ext>
              </c:extLst>
            </c:dLbl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C8B-4099-8F65-86441F2B2E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A12A65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C8B-4099-8F65-86441F2B2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overlap val="-4"/>
        <c:axId val="192429440"/>
        <c:axId val="192459904"/>
      </c:barChart>
      <c:catAx>
        <c:axId val="19242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459904"/>
        <c:crosses val="autoZero"/>
        <c:auto val="1"/>
        <c:lblAlgn val="ctr"/>
        <c:lblOffset val="100"/>
        <c:noMultiLvlLbl val="0"/>
      </c:catAx>
      <c:valAx>
        <c:axId val="1924599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924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70C0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EDA33A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A12A65"/>
                </a:solidFill>
                <a:latin typeface="Barlow" pitchFamily="2" charset="77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10952702338432908"/>
          <c:y val="0.79009303322016444"/>
          <c:w val="0.81722035090834455"/>
          <c:h val="0.20990696677983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6.8292822817806018E-4"/>
          <c:w val="1"/>
          <c:h val="0.93557599227170685"/>
        </c:manualLayout>
      </c:layout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88-4129-B990-E5C8D0813A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88-4129-B990-E5C8D0813A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88-4129-B990-E5C8D0813A4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88-4129-B990-E5C8D0813A4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488-4129-B990-E5C8D0813A4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488-4129-B990-E5C8D0813A4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488-4129-B990-E5C8D0813A4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488-4129-B990-E5C8D0813A4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488-4129-B990-E5C8D0813A42}"/>
              </c:ext>
            </c:extLst>
          </c:dPt>
          <c:dPt>
            <c:idx val="9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D488-4129-B990-E5C8D0813A4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50406736928351"/>
                      <c:h val="0.1781222208105704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488-4129-B990-E5C8D0813A4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488-4129-B990-E5C8D0813A42}"/>
                </c:ext>
              </c:extLst>
            </c:dLbl>
            <c:dLbl>
              <c:idx val="2"/>
              <c:layout>
                <c:manualLayout>
                  <c:x val="-1.181265573703261E-2"/>
                  <c:y val="8.470077372967179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321950495263718"/>
                      <c:h val="0.229831025282683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488-4129-B990-E5C8D0813A4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488-4129-B990-E5C8D0813A42}"/>
                </c:ext>
              </c:extLst>
            </c:dLbl>
            <c:dLbl>
              <c:idx val="4"/>
              <c:layout>
                <c:manualLayout>
                  <c:x val="-1.7197475565016884E-2"/>
                  <c:y val="1.6673052453517385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599563660646528"/>
                      <c:h val="0.155523565525596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D488-4129-B990-E5C8D0813A4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488-4129-B990-E5C8D0813A42}"/>
                </c:ext>
              </c:extLst>
            </c:dLbl>
            <c:dLbl>
              <c:idx val="6"/>
              <c:layout>
                <c:manualLayout>
                  <c:x val="-4.7801753830398322E-2"/>
                  <c:y val="4.23495532122136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488-4129-B990-E5C8D0813A42}"/>
                </c:ext>
              </c:extLst>
            </c:dLbl>
            <c:dLbl>
              <c:idx val="7"/>
              <c:layout>
                <c:manualLayout>
                  <c:x val="-3.5509349203220367E-2"/>
                  <c:y val="-4.65845085334349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488-4129-B990-E5C8D0813A4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488-4129-B990-E5C8D0813A42}"/>
                </c:ext>
              </c:extLst>
            </c:dLbl>
            <c:dLbl>
              <c:idx val="9"/>
              <c:layout>
                <c:manualLayout>
                  <c:x val="-0.25732256482354288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 err="1">
                        <a:solidFill>
                          <a:schemeClr val="bg1"/>
                        </a:solidFill>
                      </a:rPr>
                      <a:t>Intermediación</a:t>
                    </a:r>
                    <a:r>
                      <a:rPr lang="en-US" sz="1400" baseline="0" dirty="0">
                        <a:solidFill>
                          <a:schemeClr val="bg1"/>
                        </a:solidFill>
                      </a:rPr>
                      <a:t> </a:t>
                    </a:r>
                    <a:fld id="{1261053A-743A-4161-B77B-C5AF456875BD}" type="PERCENTAGE">
                      <a:rPr lang="en-US" sz="1400" baseline="0">
                        <a:solidFill>
                          <a:schemeClr val="bg1"/>
                        </a:solidFill>
                      </a:rPr>
                      <a:pPr>
                        <a:defRPr sz="1400" b="1">
                          <a:solidFill>
                            <a:schemeClr val="bg1"/>
                          </a:solidFill>
                        </a:defRPr>
                      </a:pPr>
                      <a:t>[PORCENTAJE]</a:t>
                    </a:fld>
                    <a:endParaRPr lang="en-US" sz="14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052510280322262"/>
                      <c:h val="0.15745563884301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D488-4129-B990-E5C8D0813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'Gastos Juicios'!$A$30:$A$38</c:f>
              <c:strCache>
                <c:ptCount val="9"/>
                <c:pt idx="0">
                  <c:v>Damnificado</c:v>
                </c:pt>
                <c:pt idx="1">
                  <c:v>Cuota litis</c:v>
                </c:pt>
                <c:pt idx="2">
                  <c:v>Hon. Letrado actor</c:v>
                </c:pt>
                <c:pt idx="3">
                  <c:v>Peritos</c:v>
                </c:pt>
                <c:pt idx="4">
                  <c:v>Hon. Letrado compañía</c:v>
                </c:pt>
                <c:pt idx="5">
                  <c:v>Consultores</c:v>
                </c:pt>
                <c:pt idx="6">
                  <c:v>Hon. 2inst.</c:v>
                </c:pt>
                <c:pt idx="7">
                  <c:v>Tasa de Just.</c:v>
                </c:pt>
                <c:pt idx="8">
                  <c:v>Mediador</c:v>
                </c:pt>
              </c:strCache>
            </c:strRef>
          </c:cat>
          <c:val>
            <c:numRef>
              <c:f>'Gastos Juicios'!$B$30:$B$38</c:f>
              <c:numCache>
                <c:formatCode>[$$-2C0A]\ #,##0</c:formatCode>
                <c:ptCount val="9"/>
                <c:pt idx="0">
                  <c:v>800000</c:v>
                </c:pt>
                <c:pt idx="1">
                  <c:v>200000</c:v>
                </c:pt>
                <c:pt idx="2">
                  <c:v>160000</c:v>
                </c:pt>
                <c:pt idx="3">
                  <c:v>100000</c:v>
                </c:pt>
                <c:pt idx="4">
                  <c:v>120000</c:v>
                </c:pt>
                <c:pt idx="5">
                  <c:v>0</c:v>
                </c:pt>
                <c:pt idx="6">
                  <c:v>42500</c:v>
                </c:pt>
                <c:pt idx="7">
                  <c:v>30000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488-4129-B990-E5C8D0813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50"/>
        <c:splitType val="pos"/>
        <c:splitPos val="8"/>
        <c:secondPieSize val="88"/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  <a:ea typeface="+mn-ea"/>
                <a:cs typeface="+mn-cs"/>
              </a:defRPr>
            </a:pPr>
            <a:r>
              <a:rPr lang="es-ES" sz="1400" b="1" dirty="0">
                <a:solidFill>
                  <a:srgbClr val="0D4D52"/>
                </a:solidFill>
                <a:latin typeface="Barlow" pitchFamily="2" charset="77"/>
              </a:rPr>
              <a:t>INDUSTRIA - INDICADOR JUICIOS / CÁPITAS</a:t>
            </a:r>
          </a:p>
          <a:p>
            <a: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Barlow" pitchFamily="2" charset="77"/>
              </a:defRPr>
            </a:pPr>
            <a:r>
              <a:rPr lang="es-ES" sz="1400" b="0" dirty="0">
                <a:solidFill>
                  <a:schemeClr val="bg1">
                    <a:lumMod val="50000"/>
                  </a:schemeClr>
                </a:solidFill>
                <a:latin typeface="Barlow" pitchFamily="2" charset="77"/>
              </a:rPr>
              <a:t>(por cada 10 mil trabajadores cubiertos)</a:t>
            </a:r>
          </a:p>
        </c:rich>
      </c:tx>
      <c:layout>
        <c:manualLayout>
          <c:xMode val="edge"/>
          <c:yMode val="edge"/>
          <c:x val="0.16227908995748141"/>
          <c:y val="9.70002404363286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7360523185286594E-3"/>
          <c:y val="4.8879117807527017E-2"/>
          <c:w val="0.98452789536294272"/>
          <c:h val="0.838140633692850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Total!$B$94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419100">
                <a:prstClr val="black">
                  <a:alpha val="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A12A65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EA36-4473-89B4-CC07217B5B7B}"/>
              </c:ext>
            </c:extLst>
          </c:dPt>
          <c:dPt>
            <c:idx val="1"/>
            <c:invertIfNegative val="0"/>
            <c:bubble3D val="0"/>
            <c:spPr>
              <a:solidFill>
                <a:srgbClr val="1279B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EA36-4473-89B4-CC07217B5B7B}"/>
              </c:ext>
            </c:extLst>
          </c:dPt>
          <c:dPt>
            <c:idx val="2"/>
            <c:invertIfNegative val="0"/>
            <c:bubble3D val="0"/>
            <c:spPr>
              <a:solidFill>
                <a:srgbClr val="2FAC66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EA36-4473-89B4-CC07217B5B7B}"/>
              </c:ext>
            </c:extLst>
          </c:dPt>
          <c:dPt>
            <c:idx val="3"/>
            <c:invertIfNegative val="0"/>
            <c:bubble3D val="0"/>
            <c:spPr>
              <a:solidFill>
                <a:srgbClr val="F3901E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EA36-4473-89B4-CC07217B5B7B}"/>
              </c:ext>
            </c:extLst>
          </c:dPt>
          <c:dPt>
            <c:idx val="4"/>
            <c:invertIfNegative val="0"/>
            <c:bubble3D val="0"/>
            <c:spPr>
              <a:solidFill>
                <a:srgbClr val="53357F"/>
              </a:soli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EA36-4473-89B4-CC07217B5B7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A12A65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A36-4473-89B4-CC07217B5B7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1279B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EA36-4473-89B4-CC07217B5B7B}"/>
                </c:ext>
              </c:extLst>
            </c:dLbl>
            <c:dLbl>
              <c:idx val="2"/>
              <c:layout>
                <c:manualLayout>
                  <c:x val="-9.3973489343452567E-17"/>
                  <c:y val="-4.7483298878462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2FAC66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36-4473-89B4-CC07217B5B7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3901E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A36-4473-89B4-CC07217B5B7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53357F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EA36-4473-89B4-CC07217B5B7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Total!$B$95:$B$99</c:f>
              <c:numCache>
                <c:formatCode>_-* #,##0.0_-;\-* #,##0.0_-;_-* "-"??_-;_-@_-</c:formatCode>
                <c:ptCount val="5"/>
                <c:pt idx="0">
                  <c:v>419.4</c:v>
                </c:pt>
                <c:pt idx="1">
                  <c:v>270.2</c:v>
                </c:pt>
                <c:pt idx="2">
                  <c:v>223.2</c:v>
                </c:pt>
                <c:pt idx="3">
                  <c:v>192.7</c:v>
                </c:pt>
                <c:pt idx="4">
                  <c:v>184.4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"/>
        <c:overlap val="-5"/>
        <c:axId val="195162112"/>
        <c:axId val="195163648"/>
      </c:barChart>
      <c:lineChart>
        <c:grouping val="standard"/>
        <c:varyColors val="0"/>
        <c:ser>
          <c:idx val="1"/>
          <c:order val="1"/>
          <c:tx>
            <c:strRef>
              <c:f>Total!$C$94</c:f>
              <c:strCache>
                <c:ptCount val="1"/>
              </c:strCache>
            </c:strRef>
          </c:tx>
          <c:spPr>
            <a:ln w="50800" cap="rnd" cmpd="sng">
              <a:solidFill>
                <a:srgbClr val="0D4D5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A36-4473-89B4-CC07217B5B7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A36-4473-89B4-CC07217B5B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A36-4473-89B4-CC07217B5B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A36-4473-89B4-CC07217B5B7B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A36-4473-89B4-CC07217B5B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D4D52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Total!$C$95:$C$99</c:f>
              <c:numCache>
                <c:formatCode>General</c:formatCode>
                <c:ptCount val="5"/>
                <c:pt idx="0">
                  <c:v>259.8</c:v>
                </c:pt>
                <c:pt idx="1">
                  <c:v>259.8</c:v>
                </c:pt>
                <c:pt idx="2">
                  <c:v>259.8</c:v>
                </c:pt>
                <c:pt idx="3">
                  <c:v>259.8</c:v>
                </c:pt>
                <c:pt idx="4">
                  <c:v>259.8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A36-4473-89B4-CC07217B5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2112"/>
        <c:axId val="195163648"/>
      </c:lineChart>
      <c:catAx>
        <c:axId val="1951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+mn-ea"/>
                <a:cs typeface="+mn-cs"/>
              </a:defRPr>
            </a:pPr>
            <a:endParaRPr lang="es-AR"/>
          </a:p>
        </c:txPr>
        <c:crossAx val="195163648"/>
        <c:crosses val="autoZero"/>
        <c:auto val="1"/>
        <c:lblAlgn val="ctr"/>
        <c:lblOffset val="100"/>
        <c:noMultiLvlLbl val="0"/>
      </c:catAx>
      <c:valAx>
        <c:axId val="1951636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19516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s-A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3222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4EE8-6F56-75A4-3456-433DD4AA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5F27D6-088D-84E3-E31F-08F0D98E0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0B3E5-3B74-780B-F80C-D1EC40D7C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30498-6BDD-452A-1FEE-CDB391493F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2DBCB-6539-27FE-2B3B-8D2D3842D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D43B3F-689A-6D5A-7037-52EAE726E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218AE-7826-FF34-80DF-E1EB14C4F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70297-0106-FFDD-F073-72C24EA2D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54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71C0-5476-1985-2E7D-2B80F91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A9C15-9896-F652-2532-916B197C1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D4524D-86E7-76F6-B61C-D3482FB8D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047F1-E423-4549-F260-477647D2D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29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B8D46-BEAF-BBFE-D6CF-28CCCBCD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47FBB-A7D2-3453-3683-05FBB9A1C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1533D-74CF-31C3-738A-D4EF767B6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25314" tIns="62657" rIns="125314" bIns="6265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B7B1F-765E-096B-C598-0CBB12910E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25314" tIns="62657" rIns="125314" bIns="62657"/>
          <a:lstStyle/>
          <a:p>
            <a:pPr defTabSz="1070504">
              <a:defRPr/>
            </a:pPr>
            <a:fld id="{F7021451-1387-4CA6-816F-3879F97B5CBC}" type="slidenum">
              <a:rPr lang="en-US" sz="2100">
                <a:solidFill>
                  <a:prstClr val="black"/>
                </a:solidFill>
                <a:latin typeface="Calibri" panose="020F0502020204030204"/>
              </a:rPr>
              <a:pPr defTabSz="1070504">
                <a:defRPr/>
              </a:pPr>
              <a:t>4</a:t>
            </a:fld>
            <a:endParaRPr lang="en-US" sz="21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01262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96257-533A-378E-BD78-BEC5BDC2B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A8E111-B933-5B6A-C495-ADAE7012C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B3288-E30C-A0ED-8CE1-5DB3447DF1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25314" tIns="62657" rIns="125314" bIns="6265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69E09-69ED-7212-F00C-606844B4B2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25314" tIns="62657" rIns="125314" bIns="62657"/>
          <a:lstStyle/>
          <a:p>
            <a:pPr defTabSz="1070504">
              <a:defRPr/>
            </a:pPr>
            <a:fld id="{F7021451-1387-4CA6-816F-3879F97B5CBC}" type="slidenum">
              <a:rPr lang="en-US" sz="2100">
                <a:solidFill>
                  <a:prstClr val="black"/>
                </a:solidFill>
                <a:latin typeface="Calibri" panose="020F0502020204030204"/>
              </a:rPr>
              <a:pPr defTabSz="1070504">
                <a:defRPr/>
              </a:pPr>
              <a:t>5</a:t>
            </a:fld>
            <a:endParaRPr lang="en-US" sz="210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35500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00FF6-7F3C-543C-B629-AAAEDDE1C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60071D-4CF8-B129-6D11-0CFF95D91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6084C-137B-38A2-1348-09B9DAC66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50744-AD97-3189-0D34-4E31E45876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1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7E4A9-7A0F-5963-D928-089D1A237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2B5983-BEDD-04FA-F00F-4EBD81EB9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F5BC6-8454-BF20-9F61-D69EC0525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9289B-6141-8CC0-15ED-4CCEF37E74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pPr defTabSz="914491">
              <a:defRPr/>
            </a:pPr>
            <a:fld id="{F7021451-1387-4CA6-816F-3879F97B5CB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111075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4983F-9157-08F7-1C3C-DFFA1730A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521BBA-B2F2-3E91-8949-5174A1B99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0011A8-4A97-D086-0F3E-CFF26C7B11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3668E4-A636-BD08-E56B-AE75AA8E1E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680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21EEF-5BDC-5A09-10D8-0CA8FD821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B2EB78-F9F7-F18E-B94F-D83D02E4A2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A9CF8D-3113-D815-C972-1B26743319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4DD07-0B9B-1053-6D57-D059A0EECB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pPr defTabSz="914491">
              <a:defRPr/>
            </a:pPr>
            <a:fld id="{F7021451-1387-4CA6-816F-3879F97B5CB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123662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6D852-2A99-D5DA-3660-250589B8E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40667-DCE7-638F-4875-1DB8D078BE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DF8D0D-E978-931A-3A9F-E105104DA0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18832-5741-C277-05AF-E94442FFA8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2108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96E8A-8D67-931D-422D-76A5C79CB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40C97F-91F2-1818-EB05-33CB2D060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E17F30-79F8-4D03-F577-D0E4AFE4C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04BDB-AAE2-9374-77B9-614020C9EF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pPr defTabSz="914491">
              <a:defRPr/>
            </a:pPr>
            <a:fld id="{F7021451-1387-4CA6-816F-3879F97B5CB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42066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4161-5608-E58D-EE34-7C4E307BF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07659D-59A6-1C85-AD4F-3B367A204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8CDDF-B328-1CA8-ADCA-3BB82B1EA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AA5FD-B01C-0D47-1DC2-93796F26BE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95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9EECF-6808-18B5-68B7-9C9CA8FB6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FF9CB-BD87-A61C-72BF-D8B280E9A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20E20-8021-D312-4DD2-EC4110377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0BAF8-83E8-83C5-8241-A1819A8F54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457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4C598-2EEB-996E-BEFE-5DB976857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94A59-D6DA-67C5-953E-9D7B8CCFF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26EC48-99C2-6D6E-F928-3B7F5BAC94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26701-CD15-A78E-56C6-1A8787F83D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56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C81E6-A3A4-9D25-2D52-28CDBBA9E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F5DD65-705E-F14B-E2B0-A82447B91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A3991A-6541-551F-9909-3C56A5712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DEEE35-91C4-1DA3-CED9-354674C453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494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A48E-B48A-6585-380D-A3932F98A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B646CB-834F-5FE8-3DCB-576D1EB0B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984246-4A41-7CD0-08C5-04DABEEBE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350CA-7FEE-07F4-DDFE-B31E21A1C6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pPr defTabSz="914491">
              <a:defRPr/>
            </a:pPr>
            <a:fld id="{F7021451-1387-4CA6-816F-3879F97B5CB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19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004567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5FBA9-994C-681F-9A16-1BC10D92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06F94-7158-6A5F-A4CC-2F49A03566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BC63A-B9D2-D34D-38E6-E63A0BC9D1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2FC86-79F0-40AD-A996-2186ABBB86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pPr defTabSz="914491">
              <a:defRPr/>
            </a:pPr>
            <a:fld id="{F7021451-1387-4CA6-816F-3879F97B5CB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4491">
                <a:defRPr/>
              </a:pPr>
              <a:t>20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326888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8625E-FA49-46FF-56AE-556EA305E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5A7657-2EB4-CEBA-0327-545A177B5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974C4B-D67B-58DC-9352-9F656548E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51" tIns="53525" rIns="107051" bIns="53525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5947E-3206-1139-747C-1F9A2865A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51" tIns="53525" rIns="107051" bIns="53525"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95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2533BF-A73E-BDE2-DCC9-365D9F0D0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696EF42-D34F-EE51-4745-6F994626DDB0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56B8F87-5039-65F6-7158-B1DD1E026F4C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2F88354-B439-8CD4-350C-94421D3907DB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EC3FEFC-3C23-AE8F-032B-4406473A88C4}"/>
              </a:ext>
            </a:extLst>
          </p:cNvPr>
          <p:cNvSpPr/>
          <p:nvPr/>
        </p:nvSpPr>
        <p:spPr>
          <a:xfrm>
            <a:off x="306539" y="266346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. NOVIEMBRE 2026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6" name="Text 13">
            <a:extLst>
              <a:ext uri="{FF2B5EF4-FFF2-40B4-BE49-F238E27FC236}">
                <a16:creationId xmlns:a16="http://schemas.microsoft.com/office/drawing/2014/main" id="{97E27265-53C9-E35E-8AE6-B5FF53FCB558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10C3D550-1CDC-DB9B-5052-57339327B805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D25BEEF-A9F7-989F-98B1-96987A337651}"/>
              </a:ext>
            </a:extLst>
          </p:cNvPr>
          <p:cNvSpPr/>
          <p:nvPr/>
        </p:nvSpPr>
        <p:spPr>
          <a:xfrm>
            <a:off x="306539" y="3215093"/>
            <a:ext cx="6298931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 ¿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trajo</a:t>
            </a:r>
            <a:r>
              <a:rPr lang="en-US" sz="22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2026?</a:t>
            </a:r>
            <a:endParaRPr lang="en-US" sz="2200" b="1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65D235EC-29E9-E492-3494-3813AE130435}"/>
              </a:ext>
            </a:extLst>
          </p:cNvPr>
          <p:cNvSpPr/>
          <p:nvPr/>
        </p:nvSpPr>
        <p:spPr>
          <a:xfrm rot="5400000">
            <a:off x="618950" y="2687806"/>
            <a:ext cx="65057" cy="64165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94646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FA85A-7F11-1831-623D-F7A0C521A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69B96968-EBCE-ED3A-73C9-A4294181F57C}"/>
              </a:ext>
            </a:extLst>
          </p:cNvPr>
          <p:cNvSpPr/>
          <p:nvPr/>
        </p:nvSpPr>
        <p:spPr>
          <a:xfrm>
            <a:off x="365760" y="228600"/>
            <a:ext cx="2971800" cy="589788"/>
          </a:xfrm>
          <a:prstGeom prst="rect">
            <a:avLst/>
          </a:prstGeom>
          <a:solidFill>
            <a:schemeClr val="bg1"/>
          </a:solidFill>
          <a:ln w="28575">
            <a:solidFill>
              <a:srgbClr val="0E4D52"/>
            </a:solidFill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FDD63F0-BDDB-9BEA-7468-C5DE34CDB89D}"/>
              </a:ext>
            </a:extLst>
          </p:cNvPr>
          <p:cNvSpPr/>
          <p:nvPr/>
        </p:nvSpPr>
        <p:spPr>
          <a:xfrm>
            <a:off x="365760" y="337469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400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MENSAJE CENTRAL</a:t>
            </a:r>
            <a:endParaRPr lang="en-US" sz="16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5B0861D-7DD8-BBE8-59A2-F5EBAAD41B60}"/>
              </a:ext>
            </a:extLst>
          </p:cNvPr>
          <p:cNvSpPr/>
          <p:nvPr/>
        </p:nvSpPr>
        <p:spPr>
          <a:xfrm>
            <a:off x="3667111" y="210084"/>
            <a:ext cx="5669280" cy="656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80"/>
              </a:lnSpc>
              <a:buNone/>
            </a:pP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Cuatro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hechos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</a:t>
            </a:r>
          </a:p>
          <a:p>
            <a:pPr marL="0" indent="0" algn="l">
              <a:lnSpc>
                <a:spcPts val="2480"/>
              </a:lnSpc>
              <a:buNone/>
            </a:pP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entender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momento</a:t>
            </a:r>
            <a:endParaRPr lang="en-US" sz="2400" dirty="0">
              <a:latin typeface="Barlow" pitchFamily="2" charset="77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37CB0FA-3AF8-987A-ADE4-90B40AB50194}"/>
              </a:ext>
            </a:extLst>
          </p:cNvPr>
          <p:cNvSpPr/>
          <p:nvPr/>
        </p:nvSpPr>
        <p:spPr>
          <a:xfrm>
            <a:off x="365760" y="1005838"/>
            <a:ext cx="2971800" cy="3749041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50DB603-B6C4-3DC1-91E5-6733A2B352D1}"/>
              </a:ext>
            </a:extLst>
          </p:cNvPr>
          <p:cNvSpPr/>
          <p:nvPr/>
        </p:nvSpPr>
        <p:spPr>
          <a:xfrm>
            <a:off x="653047" y="2188270"/>
            <a:ext cx="248422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</a:t>
            </a:r>
            <a:r>
              <a:rPr lang="en-US" sz="2400" dirty="0">
                <a:solidFill>
                  <a:srgbClr val="0D4D52"/>
                </a:solidFill>
                <a:latin typeface="Barlow" pitchFamily="2" charset="77"/>
              </a:rPr>
              <a:t> </a:t>
            </a:r>
            <a:r>
              <a:rPr lang="en-US" sz="24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 OPORTUNIDAD?</a:t>
            </a:r>
            <a:endParaRPr lang="en-US" sz="2400" dirty="0">
              <a:solidFill>
                <a:srgbClr val="0D4D52"/>
              </a:solidFill>
              <a:latin typeface="Barlow" pitchFamily="2" charset="77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3C33DA9-6F46-B911-8C31-BB008EDDED5B}"/>
              </a:ext>
            </a:extLst>
          </p:cNvPr>
          <p:cNvSpPr/>
          <p:nvPr/>
        </p:nvSpPr>
        <p:spPr>
          <a:xfrm>
            <a:off x="3703320" y="12790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FAC66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2FAC66"/>
              </a:solidFill>
              <a:latin typeface="Barlow Black" pitchFamily="2" charset="77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9D33918-1F0E-B745-25DD-0B139F4FCE66}"/>
              </a:ext>
            </a:extLst>
          </p:cNvPr>
          <p:cNvSpPr/>
          <p:nvPr/>
        </p:nvSpPr>
        <p:spPr>
          <a:xfrm>
            <a:off x="4251960" y="1362322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Sistema funciona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F6FF690-E8DA-0519-C298-E232530EC73E}"/>
              </a:ext>
            </a:extLst>
          </p:cNvPr>
          <p:cNvSpPr/>
          <p:nvPr/>
        </p:nvSpPr>
        <p:spPr>
          <a:xfrm>
            <a:off x="4251960" y="2120425"/>
            <a:ext cx="4069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litigiosidad lo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colapsa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BD9BBD6-C5EE-F0D3-01AB-B6A909126E51}"/>
              </a:ext>
            </a:extLst>
          </p:cNvPr>
          <p:cNvSpPr/>
          <p:nvPr/>
        </p:nvSpPr>
        <p:spPr>
          <a:xfrm>
            <a:off x="4617721" y="2312449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83B1C47F-A11B-8013-E552-CB284C5D0037}"/>
              </a:ext>
            </a:extLst>
          </p:cNvPr>
          <p:cNvSpPr/>
          <p:nvPr/>
        </p:nvSpPr>
        <p:spPr>
          <a:xfrm>
            <a:off x="4251959" y="3052317"/>
            <a:ext cx="4792889" cy="3456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solución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está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Poder Judicial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59F2A3DC-5F84-DD33-09DF-D8C468213FA8}"/>
              </a:ext>
            </a:extLst>
          </p:cNvPr>
          <p:cNvSpPr/>
          <p:nvPr/>
        </p:nvSpPr>
        <p:spPr>
          <a:xfrm>
            <a:off x="4251961" y="3972795"/>
            <a:ext cx="4160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tiene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buenas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novedades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F49280E-AD12-6BFA-B749-FBF2B1B29B8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7748783B-8755-A547-6ABA-F1E7AD8DB83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otra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D74F1459-9EA3-DDC1-2217-404A7C1A9D8D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50" dirty="0"/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1CF95C75-986B-95BF-599A-4423EF80AA72}"/>
              </a:ext>
            </a:extLst>
          </p:cNvPr>
          <p:cNvSpPr/>
          <p:nvPr/>
        </p:nvSpPr>
        <p:spPr>
          <a:xfrm>
            <a:off x="3703320" y="202284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A12A65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A12A65"/>
              </a:solidFill>
              <a:latin typeface="Barlow Black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A7E88DDA-9215-F7FB-DA17-B3C5365F3BF3}"/>
              </a:ext>
            </a:extLst>
          </p:cNvPr>
          <p:cNvSpPr/>
          <p:nvPr/>
        </p:nvSpPr>
        <p:spPr>
          <a:xfrm>
            <a:off x="3703320" y="27741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79BF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1279BF"/>
              </a:solidFill>
              <a:latin typeface="Barlow Black" pitchFamily="2" charset="77"/>
            </a:endParaRPr>
          </a:p>
        </p:txBody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9CFBBC8D-9D07-E779-010D-151FF7285B42}"/>
              </a:ext>
            </a:extLst>
          </p:cNvPr>
          <p:cNvSpPr/>
          <p:nvPr/>
        </p:nvSpPr>
        <p:spPr>
          <a:xfrm>
            <a:off x="3703321" y="388991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901E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F3901E"/>
              </a:solidFill>
              <a:latin typeface="Barlow Black" pitchFamily="2" charset="77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3A810FDE-C7D9-8CAC-CC5E-1CEEC2036619}"/>
              </a:ext>
            </a:extLst>
          </p:cNvPr>
          <p:cNvSpPr/>
          <p:nvPr/>
        </p:nvSpPr>
        <p:spPr>
          <a:xfrm>
            <a:off x="4032018" y="1236885"/>
            <a:ext cx="45719" cy="577899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16D2BFC9-0C43-05CA-96C0-A6FA348EF4ED}"/>
              </a:ext>
            </a:extLst>
          </p:cNvPr>
          <p:cNvSpPr/>
          <p:nvPr/>
        </p:nvSpPr>
        <p:spPr>
          <a:xfrm>
            <a:off x="4032018" y="1999895"/>
            <a:ext cx="45719" cy="577899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E2A87688-7930-62DF-0D45-09B21032396A}"/>
              </a:ext>
            </a:extLst>
          </p:cNvPr>
          <p:cNvSpPr/>
          <p:nvPr/>
        </p:nvSpPr>
        <p:spPr>
          <a:xfrm>
            <a:off x="4032018" y="2750793"/>
            <a:ext cx="45719" cy="962594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8F32B831-9C84-4D83-B3E9-7D0E3104AA0E}"/>
              </a:ext>
            </a:extLst>
          </p:cNvPr>
          <p:cNvSpPr/>
          <p:nvPr/>
        </p:nvSpPr>
        <p:spPr>
          <a:xfrm>
            <a:off x="4032018" y="3889252"/>
            <a:ext cx="45719" cy="577899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0886F76B-075F-5F65-680E-2E2D8E0CF66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1996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F00FC4-1A26-42BA-A0C7-C650713B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5B4A439-C4D1-C306-2F73-20838B37F3D9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6DB361C-404E-32CF-4FDD-053BDD873A44}"/>
              </a:ext>
            </a:extLst>
          </p:cNvPr>
          <p:cNvSpPr/>
          <p:nvPr/>
        </p:nvSpPr>
        <p:spPr>
          <a:xfrm>
            <a:off x="306539" y="1474470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</a:rPr>
              <a:t> </a:t>
            </a:r>
            <a:r>
              <a:rPr lang="en-US" sz="70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dicen</a:t>
            </a:r>
            <a:r>
              <a:rPr lang="en-US" sz="70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…</a:t>
            </a:r>
            <a:endParaRPr lang="en-US" sz="7000" b="1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5C3E4E5-71AD-E9B1-74F7-1D412D15C8D5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A154E4D-D3A8-DB18-7C01-98371CEB77BB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9943417-462A-22FB-7226-114093D8BA6F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75CDFE90-1526-B997-0A62-0166424F09BE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93100D7-8151-70D5-A19E-B1DA5046CA82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1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" name="Text 34">
            <a:extLst>
              <a:ext uri="{FF2B5EF4-FFF2-40B4-BE49-F238E27FC236}">
                <a16:creationId xmlns:a16="http://schemas.microsoft.com/office/drawing/2014/main" id="{23261EB6-AC60-B5AC-A6A7-09BA1F933D9E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864208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167125-F970-3302-57FA-FC1A81A6D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">
            <a:extLst>
              <a:ext uri="{FF2B5EF4-FFF2-40B4-BE49-F238E27FC236}">
                <a16:creationId xmlns:a16="http://schemas.microsoft.com/office/drawing/2014/main" id="{5300FB25-14E6-D8F2-C141-0BCF01E73C6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5D9E9AFD-55A7-C4D2-23B4-E8008712A01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A63C86C-C7C7-93D9-7A1A-40F6BAC73E51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40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6D1C4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B85528E-5A61-E485-4F82-429782109C0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La paradoja: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bajan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los siniestros, sube la litigiosidad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C8F93F2-9D69-0D69-A9E8-0E11689B8D84}"/>
              </a:ext>
            </a:extLst>
          </p:cNvPr>
          <p:cNvSpPr/>
          <p:nvPr/>
        </p:nvSpPr>
        <p:spPr>
          <a:xfrm>
            <a:off x="271848" y="1183411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‑79%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1279BF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7564B65-2545-C9FA-A56A-4B676F62AB09}"/>
              </a:ext>
            </a:extLst>
          </p:cNvPr>
          <p:cNvSpPr/>
          <p:nvPr/>
        </p:nvSpPr>
        <p:spPr>
          <a:xfrm>
            <a:off x="1759808" y="1274851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Fallecimientos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124F84F-6C59-EA7E-7319-0480602F46D2}"/>
              </a:ext>
            </a:extLst>
          </p:cNvPr>
          <p:cNvSpPr/>
          <p:nvPr/>
        </p:nvSpPr>
        <p:spPr>
          <a:xfrm>
            <a:off x="271848" y="219839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FAC66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‑54%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FAC66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9C3CA2A0-0BC8-4F9E-0CED-F179EF2981BB}"/>
              </a:ext>
            </a:extLst>
          </p:cNvPr>
          <p:cNvSpPr/>
          <p:nvPr/>
        </p:nvSpPr>
        <p:spPr>
          <a:xfrm>
            <a:off x="1759808" y="2289835"/>
            <a:ext cx="1325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Siniestros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ATEP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(1997 → 2025)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13371DB-6DDA-0957-E4BC-20E6EF3C5D77}"/>
              </a:ext>
            </a:extLst>
          </p:cNvPr>
          <p:cNvSpPr/>
          <p:nvPr/>
        </p:nvSpPr>
        <p:spPr>
          <a:xfrm>
            <a:off x="271848" y="3234965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A12A6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+91%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A12A6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51B2971-0A73-EC45-E45B-1C72EC97A260}"/>
              </a:ext>
            </a:extLst>
          </p:cNvPr>
          <p:cNvSpPr/>
          <p:nvPr/>
        </p:nvSpPr>
        <p:spPr>
          <a:xfrm>
            <a:off x="1759808" y="3326405"/>
            <a:ext cx="13623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Aumento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desde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arlow Medium" pitchFamily="2" charset="77"/>
                <a:ea typeface="Calibri" pitchFamily="34" charset="-122"/>
                <a:cs typeface="Calibri" pitchFamily="34" charset="-120"/>
              </a:rPr>
              <a:t> 2019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arlow Medium" pitchFamily="2" charset="77"/>
              <a:ea typeface="+mn-ea"/>
              <a:cs typeface="+mn-cs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892F92AF-2C2D-81B2-55A1-9BA4A56F0D25}"/>
              </a:ext>
            </a:extLst>
          </p:cNvPr>
          <p:cNvSpPr/>
          <p:nvPr/>
        </p:nvSpPr>
        <p:spPr>
          <a:xfrm>
            <a:off x="365760" y="4617720"/>
            <a:ext cx="24137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Fuente: UART — base a SRT y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elaboración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propia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 Light" pitchFamily="2" charset="77"/>
              <a:ea typeface="+mn-ea"/>
              <a:cs typeface="+mn-cs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EC19703F-1091-1681-EE43-5518FEA2D307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 dirty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598D0FED-1BBB-D457-4C1C-FB0636C150A4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graphicFrame>
        <p:nvGraphicFramePr>
          <p:cNvPr id="28" name="Gráfico 96">
            <a:extLst>
              <a:ext uri="{FF2B5EF4-FFF2-40B4-BE49-F238E27FC236}">
                <a16:creationId xmlns:a16="http://schemas.microsoft.com/office/drawing/2014/main" id="{03274899-5D8D-11BB-D154-54D7BCF929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151530"/>
              </p:ext>
            </p:extLst>
          </p:nvPr>
        </p:nvGraphicFramePr>
        <p:xfrm>
          <a:off x="3170642" y="885204"/>
          <a:ext cx="5702440" cy="3952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Shape 9">
            <a:extLst>
              <a:ext uri="{FF2B5EF4-FFF2-40B4-BE49-F238E27FC236}">
                <a16:creationId xmlns:a16="http://schemas.microsoft.com/office/drawing/2014/main" id="{77C58D12-3499-9879-5D54-9A00AB99DB7B}"/>
              </a:ext>
            </a:extLst>
          </p:cNvPr>
          <p:cNvSpPr/>
          <p:nvPr/>
        </p:nvSpPr>
        <p:spPr>
          <a:xfrm>
            <a:off x="1484360" y="1286519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E214D8B8-59C0-E28B-8130-454484F3616B}"/>
              </a:ext>
            </a:extLst>
          </p:cNvPr>
          <p:cNvSpPr/>
          <p:nvPr/>
        </p:nvSpPr>
        <p:spPr>
          <a:xfrm>
            <a:off x="1484360" y="2301745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9BEC3225-8ACE-00E9-2E40-F2AE8976A62D}"/>
              </a:ext>
            </a:extLst>
          </p:cNvPr>
          <p:cNvSpPr/>
          <p:nvPr/>
        </p:nvSpPr>
        <p:spPr>
          <a:xfrm>
            <a:off x="1484360" y="3316971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</p:sp>
      <p:sp>
        <p:nvSpPr>
          <p:cNvPr id="3" name="Text 34">
            <a:extLst>
              <a:ext uri="{FF2B5EF4-FFF2-40B4-BE49-F238E27FC236}">
                <a16:creationId xmlns:a16="http://schemas.microsoft.com/office/drawing/2014/main" id="{78C4ADED-87C4-E72E-B54B-55E12A5CC536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241943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05DD90-8664-BEB8-1A10-40B9FCCA4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1">
            <a:extLst>
              <a:ext uri="{FF2B5EF4-FFF2-40B4-BE49-F238E27FC236}">
                <a16:creationId xmlns:a16="http://schemas.microsoft.com/office/drawing/2014/main" id="{8885049B-0F67-75C6-8A36-0592589BD8AB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1FE9E645-004D-5E75-9507-870905EA3C27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9BD10A4-9EAF-6D1A-8C5E-7F2BA1A01E6F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40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2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6D1C4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E991536-2708-9F4B-5CD7-9368A0F56D08}"/>
              </a:ext>
            </a:extLst>
          </p:cNvPr>
          <p:cNvSpPr/>
          <p:nvPr/>
        </p:nvSpPr>
        <p:spPr>
          <a:xfrm>
            <a:off x="3383281" y="305587"/>
            <a:ext cx="56064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30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años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cuidando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que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trabajan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B0D4C32F-4C24-C049-C665-7519F2C7D27A}"/>
              </a:ext>
            </a:extLst>
          </p:cNvPr>
          <p:cNvSpPr/>
          <p:nvPr/>
        </p:nvSpPr>
        <p:spPr>
          <a:xfrm>
            <a:off x="365760" y="4617720"/>
            <a:ext cx="24137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Fuente: UART — base a SRT y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elaboración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 Light" pitchFamily="2" charset="77"/>
                <a:ea typeface="Calibri" pitchFamily="34" charset="-122"/>
                <a:cs typeface="Calibri" pitchFamily="34" charset="-120"/>
              </a:rPr>
              <a:t>propia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 Light" pitchFamily="2" charset="77"/>
              <a:ea typeface="+mn-ea"/>
              <a:cs typeface="+mn-cs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8693601B-97B3-1666-1922-471A9F0C7553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 dirty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BAB41551-0D13-9540-D10C-878D4DEA3C44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CE531BE-BC09-747F-4492-1E68B74A0C41}"/>
              </a:ext>
            </a:extLst>
          </p:cNvPr>
          <p:cNvSpPr txBox="1"/>
          <p:nvPr/>
        </p:nvSpPr>
        <p:spPr>
          <a:xfrm>
            <a:off x="766762" y="4000048"/>
            <a:ext cx="7610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0E4D52"/>
                </a:solidFill>
                <a:latin typeface="Barlow" pitchFamily="2" charset="77"/>
                <a:cs typeface="Calibri" pitchFamily="34" charset="-120"/>
              </a:rPr>
              <a:t>El problema no está en la capacidad preventiva y reparadora del sistema. Está en la judicialización que ocurre después.</a:t>
            </a:r>
            <a:endParaRPr lang="es-AR" b="1" dirty="0">
              <a:solidFill>
                <a:srgbClr val="0E4D52"/>
              </a:solidFill>
              <a:latin typeface="Barlow" pitchFamily="2" charset="77"/>
              <a:cs typeface="Calibri" pitchFamily="34" charset="-120"/>
            </a:endParaRPr>
          </a:p>
        </p:txBody>
      </p:sp>
      <p:sp>
        <p:nvSpPr>
          <p:cNvPr id="3" name="Text 34">
            <a:extLst>
              <a:ext uri="{FF2B5EF4-FFF2-40B4-BE49-F238E27FC236}">
                <a16:creationId xmlns:a16="http://schemas.microsoft.com/office/drawing/2014/main" id="{728FD316-AB86-A66B-9C5F-4946726C4078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  <p:grpSp>
        <p:nvGrpSpPr>
          <p:cNvPr id="32" name="Group 1">
            <a:extLst>
              <a:ext uri="{FF2B5EF4-FFF2-40B4-BE49-F238E27FC236}">
                <a16:creationId xmlns:a16="http://schemas.microsoft.com/office/drawing/2014/main" id="{AC50DD05-B8F4-90B4-AC6D-40C2E6A9B26B}"/>
              </a:ext>
            </a:extLst>
          </p:cNvPr>
          <p:cNvGrpSpPr>
            <a:grpSpLocks/>
          </p:cNvGrpSpPr>
          <p:nvPr/>
        </p:nvGrpSpPr>
        <p:grpSpPr>
          <a:xfrm>
            <a:off x="792162" y="1095375"/>
            <a:ext cx="7559675" cy="2952750"/>
            <a:chOff x="0" y="0"/>
            <a:chExt cx="7560309" cy="2952750"/>
          </a:xfrm>
        </p:grpSpPr>
        <p:sp>
          <p:nvSpPr>
            <p:cNvPr id="33" name="Graphic 2">
              <a:extLst>
                <a:ext uri="{FF2B5EF4-FFF2-40B4-BE49-F238E27FC236}">
                  <a16:creationId xmlns:a16="http://schemas.microsoft.com/office/drawing/2014/main" id="{D1A93655-3436-1D77-F6C4-32F7A4A2B01A}"/>
                </a:ext>
              </a:extLst>
            </p:cNvPr>
            <p:cNvSpPr/>
            <p:nvPr/>
          </p:nvSpPr>
          <p:spPr>
            <a:xfrm>
              <a:off x="0" y="0"/>
              <a:ext cx="7560309" cy="2952750"/>
            </a:xfrm>
            <a:custGeom>
              <a:avLst/>
              <a:gdLst/>
              <a:ahLst/>
              <a:cxnLst/>
              <a:rect l="l" t="t" r="r" b="b"/>
              <a:pathLst>
                <a:path w="7560309" h="2952750">
                  <a:moveTo>
                    <a:pt x="7559992" y="0"/>
                  </a:moveTo>
                  <a:lnTo>
                    <a:pt x="0" y="0"/>
                  </a:lnTo>
                  <a:lnTo>
                    <a:pt x="0" y="2952330"/>
                  </a:lnTo>
                  <a:lnTo>
                    <a:pt x="7559992" y="2952330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025C66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Graphic 3">
              <a:extLst>
                <a:ext uri="{FF2B5EF4-FFF2-40B4-BE49-F238E27FC236}">
                  <a16:creationId xmlns:a16="http://schemas.microsoft.com/office/drawing/2014/main" id="{5D0A289B-B12F-A3C2-708D-62510D9940FB}"/>
                </a:ext>
              </a:extLst>
            </p:cNvPr>
            <p:cNvSpPr/>
            <p:nvPr/>
          </p:nvSpPr>
          <p:spPr>
            <a:xfrm>
              <a:off x="5807594" y="1283954"/>
              <a:ext cx="1270" cy="1115695"/>
            </a:xfrm>
            <a:custGeom>
              <a:avLst/>
              <a:gdLst/>
              <a:ahLst/>
              <a:cxnLst/>
              <a:rect l="l" t="t" r="r" b="b"/>
              <a:pathLst>
                <a:path h="1115695">
                  <a:moveTo>
                    <a:pt x="0" y="0"/>
                  </a:moveTo>
                  <a:lnTo>
                    <a:pt x="0" y="111541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Graphic 4">
              <a:extLst>
                <a:ext uri="{FF2B5EF4-FFF2-40B4-BE49-F238E27FC236}">
                  <a16:creationId xmlns:a16="http://schemas.microsoft.com/office/drawing/2014/main" id="{51500B71-FDB1-740C-6A80-B55A0F2EF5F6}"/>
                </a:ext>
              </a:extLst>
            </p:cNvPr>
            <p:cNvSpPr/>
            <p:nvPr/>
          </p:nvSpPr>
          <p:spPr>
            <a:xfrm>
              <a:off x="5807592" y="1283956"/>
              <a:ext cx="1270" cy="1115695"/>
            </a:xfrm>
            <a:custGeom>
              <a:avLst/>
              <a:gdLst/>
              <a:ahLst/>
              <a:cxnLst/>
              <a:rect l="l" t="t" r="r" b="b"/>
              <a:pathLst>
                <a:path h="1115695">
                  <a:moveTo>
                    <a:pt x="0" y="0"/>
                  </a:moveTo>
                  <a:lnTo>
                    <a:pt x="0" y="1115415"/>
                  </a:lnTo>
                </a:path>
              </a:pathLst>
            </a:custGeom>
            <a:ln w="4318">
              <a:solidFill>
                <a:srgbClr val="FFFFF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Graphic 5">
              <a:extLst>
                <a:ext uri="{FF2B5EF4-FFF2-40B4-BE49-F238E27FC236}">
                  <a16:creationId xmlns:a16="http://schemas.microsoft.com/office/drawing/2014/main" id="{A9DA2239-8AA8-6C33-5F17-8B0DB9C600F0}"/>
                </a:ext>
              </a:extLst>
            </p:cNvPr>
            <p:cNvSpPr/>
            <p:nvPr/>
          </p:nvSpPr>
          <p:spPr>
            <a:xfrm>
              <a:off x="4468295" y="1283954"/>
              <a:ext cx="1270" cy="1115695"/>
            </a:xfrm>
            <a:custGeom>
              <a:avLst/>
              <a:gdLst/>
              <a:ahLst/>
              <a:cxnLst/>
              <a:rect l="l" t="t" r="r" b="b"/>
              <a:pathLst>
                <a:path h="1115695">
                  <a:moveTo>
                    <a:pt x="0" y="0"/>
                  </a:moveTo>
                  <a:lnTo>
                    <a:pt x="0" y="111541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Graphic 6">
              <a:extLst>
                <a:ext uri="{FF2B5EF4-FFF2-40B4-BE49-F238E27FC236}">
                  <a16:creationId xmlns:a16="http://schemas.microsoft.com/office/drawing/2014/main" id="{6386DDDF-832B-73DD-1BA6-EEDA053CFB3A}"/>
                </a:ext>
              </a:extLst>
            </p:cNvPr>
            <p:cNvSpPr/>
            <p:nvPr/>
          </p:nvSpPr>
          <p:spPr>
            <a:xfrm>
              <a:off x="4468295" y="1283956"/>
              <a:ext cx="1270" cy="1115695"/>
            </a:xfrm>
            <a:custGeom>
              <a:avLst/>
              <a:gdLst/>
              <a:ahLst/>
              <a:cxnLst/>
              <a:rect l="l" t="t" r="r" b="b"/>
              <a:pathLst>
                <a:path h="1115695">
                  <a:moveTo>
                    <a:pt x="0" y="0"/>
                  </a:moveTo>
                  <a:lnTo>
                    <a:pt x="0" y="1115415"/>
                  </a:lnTo>
                </a:path>
              </a:pathLst>
            </a:custGeom>
            <a:ln w="4318">
              <a:solidFill>
                <a:srgbClr val="FFFFF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Graphic 7">
              <a:extLst>
                <a:ext uri="{FF2B5EF4-FFF2-40B4-BE49-F238E27FC236}">
                  <a16:creationId xmlns:a16="http://schemas.microsoft.com/office/drawing/2014/main" id="{30F7C066-E9FE-8095-F6D6-60184AFAFFA1}"/>
                </a:ext>
              </a:extLst>
            </p:cNvPr>
            <p:cNvSpPr/>
            <p:nvPr/>
          </p:nvSpPr>
          <p:spPr>
            <a:xfrm>
              <a:off x="3128996" y="1283954"/>
              <a:ext cx="1270" cy="1115695"/>
            </a:xfrm>
            <a:custGeom>
              <a:avLst/>
              <a:gdLst/>
              <a:ahLst/>
              <a:cxnLst/>
              <a:rect l="l" t="t" r="r" b="b"/>
              <a:pathLst>
                <a:path h="1115695">
                  <a:moveTo>
                    <a:pt x="0" y="0"/>
                  </a:moveTo>
                  <a:lnTo>
                    <a:pt x="0" y="111541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Graphic 8">
              <a:extLst>
                <a:ext uri="{FF2B5EF4-FFF2-40B4-BE49-F238E27FC236}">
                  <a16:creationId xmlns:a16="http://schemas.microsoft.com/office/drawing/2014/main" id="{0A4C937C-EB57-732B-0B1D-93743AB0EDFC}"/>
                </a:ext>
              </a:extLst>
            </p:cNvPr>
            <p:cNvSpPr/>
            <p:nvPr/>
          </p:nvSpPr>
          <p:spPr>
            <a:xfrm>
              <a:off x="3128999" y="1283956"/>
              <a:ext cx="1270" cy="1115695"/>
            </a:xfrm>
            <a:custGeom>
              <a:avLst/>
              <a:gdLst/>
              <a:ahLst/>
              <a:cxnLst/>
              <a:rect l="l" t="t" r="r" b="b"/>
              <a:pathLst>
                <a:path h="1115695">
                  <a:moveTo>
                    <a:pt x="0" y="0"/>
                  </a:moveTo>
                  <a:lnTo>
                    <a:pt x="0" y="1115415"/>
                  </a:lnTo>
                </a:path>
              </a:pathLst>
            </a:custGeom>
            <a:ln w="4318">
              <a:solidFill>
                <a:srgbClr val="FFFFF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Graphic 9">
              <a:extLst>
                <a:ext uri="{FF2B5EF4-FFF2-40B4-BE49-F238E27FC236}">
                  <a16:creationId xmlns:a16="http://schemas.microsoft.com/office/drawing/2014/main" id="{1A17767D-90DC-B547-D562-FA8658DED335}"/>
                </a:ext>
              </a:extLst>
            </p:cNvPr>
            <p:cNvSpPr/>
            <p:nvPr/>
          </p:nvSpPr>
          <p:spPr>
            <a:xfrm>
              <a:off x="1789697" y="1283954"/>
              <a:ext cx="1270" cy="1115695"/>
            </a:xfrm>
            <a:custGeom>
              <a:avLst/>
              <a:gdLst/>
              <a:ahLst/>
              <a:cxnLst/>
              <a:rect l="l" t="t" r="r" b="b"/>
              <a:pathLst>
                <a:path h="1115695">
                  <a:moveTo>
                    <a:pt x="0" y="0"/>
                  </a:moveTo>
                  <a:lnTo>
                    <a:pt x="0" y="1115415"/>
                  </a:lnTo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Graphic 10">
              <a:extLst>
                <a:ext uri="{FF2B5EF4-FFF2-40B4-BE49-F238E27FC236}">
                  <a16:creationId xmlns:a16="http://schemas.microsoft.com/office/drawing/2014/main" id="{7AA86F5E-36E4-4394-53E2-B14D94A44828}"/>
                </a:ext>
              </a:extLst>
            </p:cNvPr>
            <p:cNvSpPr/>
            <p:nvPr/>
          </p:nvSpPr>
          <p:spPr>
            <a:xfrm>
              <a:off x="1789701" y="1283956"/>
              <a:ext cx="1270" cy="1115695"/>
            </a:xfrm>
            <a:custGeom>
              <a:avLst/>
              <a:gdLst/>
              <a:ahLst/>
              <a:cxnLst/>
              <a:rect l="l" t="t" r="r" b="b"/>
              <a:pathLst>
                <a:path h="1115695">
                  <a:moveTo>
                    <a:pt x="0" y="0"/>
                  </a:moveTo>
                  <a:lnTo>
                    <a:pt x="0" y="1115415"/>
                  </a:lnTo>
                </a:path>
              </a:pathLst>
            </a:custGeom>
            <a:ln w="4318">
              <a:solidFill>
                <a:srgbClr val="FFFFFF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3" name="Image 11">
              <a:extLst>
                <a:ext uri="{FF2B5EF4-FFF2-40B4-BE49-F238E27FC236}">
                  <a16:creationId xmlns:a16="http://schemas.microsoft.com/office/drawing/2014/main" id="{BEEAEB13-0FB9-09C3-71E2-F3D35AD1680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5478" y="1346486"/>
              <a:ext cx="332511" cy="420369"/>
            </a:xfrm>
            <a:prstGeom prst="rect">
              <a:avLst/>
            </a:prstGeom>
          </p:spPr>
        </p:pic>
        <p:pic>
          <p:nvPicPr>
            <p:cNvPr id="44" name="Image 12">
              <a:extLst>
                <a:ext uri="{FF2B5EF4-FFF2-40B4-BE49-F238E27FC236}">
                  <a16:creationId xmlns:a16="http://schemas.microsoft.com/office/drawing/2014/main" id="{27DB7F95-613C-CB86-E96F-55037E1E1AC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5861" y="1364900"/>
              <a:ext cx="387908" cy="378827"/>
            </a:xfrm>
            <a:prstGeom prst="rect">
              <a:avLst/>
            </a:prstGeom>
          </p:spPr>
        </p:pic>
        <p:pic>
          <p:nvPicPr>
            <p:cNvPr id="45" name="Image 13">
              <a:extLst>
                <a:ext uri="{FF2B5EF4-FFF2-40B4-BE49-F238E27FC236}">
                  <a16:creationId xmlns:a16="http://schemas.microsoft.com/office/drawing/2014/main" id="{A409D775-D79A-CF7A-6F7D-52D743707F4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72244" y="1361415"/>
              <a:ext cx="414845" cy="385851"/>
            </a:xfrm>
            <a:prstGeom prst="rect">
              <a:avLst/>
            </a:prstGeom>
          </p:spPr>
        </p:pic>
        <p:pic>
          <p:nvPicPr>
            <p:cNvPr id="46" name="Image 14">
              <a:extLst>
                <a:ext uri="{FF2B5EF4-FFF2-40B4-BE49-F238E27FC236}">
                  <a16:creationId xmlns:a16="http://schemas.microsoft.com/office/drawing/2014/main" id="{7558A8FF-F3A6-1F43-04EC-84311FEF6D9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7013" y="1381867"/>
              <a:ext cx="474012" cy="347677"/>
            </a:xfrm>
            <a:prstGeom prst="rect">
              <a:avLst/>
            </a:prstGeom>
          </p:spPr>
        </p:pic>
        <p:pic>
          <p:nvPicPr>
            <p:cNvPr id="47" name="Image 15">
              <a:extLst>
                <a:ext uri="{FF2B5EF4-FFF2-40B4-BE49-F238E27FC236}">
                  <a16:creationId xmlns:a16="http://schemas.microsoft.com/office/drawing/2014/main" id="{C3D10206-C64E-3712-6CC0-1CE2B2FCE6A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18673" y="1333419"/>
              <a:ext cx="364819" cy="441959"/>
            </a:xfrm>
            <a:prstGeom prst="rect">
              <a:avLst/>
            </a:prstGeom>
          </p:spPr>
        </p:pic>
        <p:sp>
          <p:nvSpPr>
            <p:cNvPr id="48" name="Textbox 16">
              <a:extLst>
                <a:ext uri="{FF2B5EF4-FFF2-40B4-BE49-F238E27FC236}">
                  <a16:creationId xmlns:a16="http://schemas.microsoft.com/office/drawing/2014/main" id="{34043554-D434-60A7-7CE0-29C4BCE2C242}"/>
                </a:ext>
              </a:extLst>
            </p:cNvPr>
            <p:cNvSpPr txBox="1"/>
            <p:nvPr/>
          </p:nvSpPr>
          <p:spPr>
            <a:xfrm>
              <a:off x="1432185" y="411726"/>
              <a:ext cx="4708525" cy="58420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436245" marR="11430" lvl="0" indent="-436880" defTabSz="914400" eaLnBrk="1" fontAlgn="auto" latinLnBrk="0" hangingPunct="1">
                <a:lnSpc>
                  <a:spcPct val="95000"/>
                </a:lnSpc>
                <a:spcBef>
                  <a:spcPts val="22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9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Balance, actualidad y perspectivas del Sistema de Riesgos del Trabajo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49" name="Textbox 17">
              <a:extLst>
                <a:ext uri="{FF2B5EF4-FFF2-40B4-BE49-F238E27FC236}">
                  <a16:creationId xmlns:a16="http://schemas.microsoft.com/office/drawing/2014/main" id="{BF1EE649-5F0E-A677-CC9E-D0187ABFAA64}"/>
                </a:ext>
              </a:extLst>
            </p:cNvPr>
            <p:cNvSpPr txBox="1"/>
            <p:nvPr/>
          </p:nvSpPr>
          <p:spPr>
            <a:xfrm>
              <a:off x="545151" y="1832717"/>
              <a:ext cx="1126490" cy="51562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10</a:t>
              </a:r>
              <a:r>
                <a:rPr kumimoji="0" lang="es-ES" sz="1100" b="1" i="0" u="none" strike="noStrike" kern="0" cap="none" spc="-5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100" b="1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MILLONES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224790" marR="100965" lvl="0" indent="-201930" defTabSz="914400" eaLnBrk="1" fontAlgn="auto" latinLnBrk="0" hangingPunct="1">
                <a:lnSpc>
                  <a:spcPct val="93000"/>
                </a:lnSpc>
                <a:spcBef>
                  <a:spcPts val="3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de</a:t>
              </a:r>
              <a:r>
                <a:rPr kumimoji="0" lang="es-ES" sz="1000" b="0" i="0" u="none" strike="noStrike" kern="0" cap="none" spc="-7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trabajadores </a:t>
              </a:r>
              <a:r>
                <a:rPr kumimoji="0" lang="es-ES" sz="1000" b="0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cubiertos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0" name="Textbox 18">
              <a:extLst>
                <a:ext uri="{FF2B5EF4-FFF2-40B4-BE49-F238E27FC236}">
                  <a16:creationId xmlns:a16="http://schemas.microsoft.com/office/drawing/2014/main" id="{2B3248A8-B426-C556-6238-E4834DC858E4}"/>
                </a:ext>
              </a:extLst>
            </p:cNvPr>
            <p:cNvSpPr txBox="1"/>
            <p:nvPr/>
          </p:nvSpPr>
          <p:spPr>
            <a:xfrm>
              <a:off x="1937565" y="1832717"/>
              <a:ext cx="1029335" cy="51562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8255" lvl="0" indent="0" algn="ctr" defTabSz="914400" eaLnBrk="1" fontAlgn="auto" latinLnBrk="0" hangingPunct="1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-14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1</a:t>
              </a:r>
              <a:r>
                <a:rPr kumimoji="0" lang="es-ES" sz="1100" b="1" i="0" u="none" strike="noStrike" kern="0" cap="none" spc="4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100" b="1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MILLÓN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11430" lvl="0" indent="0" algn="ctr" defTabSz="914400" eaLnBrk="1" fontAlgn="auto" latinLnBrk="0" hangingPunct="1">
                <a:lnSpc>
                  <a:spcPct val="93000"/>
                </a:lnSpc>
                <a:spcBef>
                  <a:spcPts val="3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000" b="0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de</a:t>
              </a:r>
              <a:r>
                <a:rPr kumimoji="0" lang="es-ES" sz="1000" b="0" i="0" u="none" strike="noStrike" kern="0" cap="none" spc="-6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000" b="0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empleadores cubiertos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1" name="Textbox 19">
              <a:extLst>
                <a:ext uri="{FF2B5EF4-FFF2-40B4-BE49-F238E27FC236}">
                  <a16:creationId xmlns:a16="http://schemas.microsoft.com/office/drawing/2014/main" id="{93650E34-1C57-54D9-AC19-0DEEA0BEEFF6}"/>
                </a:ext>
              </a:extLst>
            </p:cNvPr>
            <p:cNvSpPr txBox="1"/>
            <p:nvPr/>
          </p:nvSpPr>
          <p:spPr>
            <a:xfrm>
              <a:off x="3510206" y="1832717"/>
              <a:ext cx="552450" cy="51562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10795" lvl="0" indent="0" algn="ctr" defTabSz="914400" eaLnBrk="1" fontAlgn="auto" latinLnBrk="0" hangingPunct="1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20</a:t>
              </a:r>
              <a:r>
                <a:rPr kumimoji="0" lang="es-ES" sz="1100" b="1" i="0" u="none" strike="noStrike" kern="0" cap="none" spc="1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100" b="1" i="0" u="none" strike="noStrike" kern="0" cap="none" spc="-2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MIL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11430" lvl="0" indent="0" algn="ctr" defTabSz="914400" eaLnBrk="1" fontAlgn="auto" latinLnBrk="0" hangingPunct="1">
                <a:lnSpc>
                  <a:spcPct val="93000"/>
                </a:lnSpc>
                <a:spcBef>
                  <a:spcPts val="3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000" b="0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vidas salvadas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2" name="Textbox 20">
              <a:extLst>
                <a:ext uri="{FF2B5EF4-FFF2-40B4-BE49-F238E27FC236}">
                  <a16:creationId xmlns:a16="http://schemas.microsoft.com/office/drawing/2014/main" id="{83F3E4BB-F155-9DF9-5E99-BBD167D7A6AC}"/>
                </a:ext>
              </a:extLst>
            </p:cNvPr>
            <p:cNvSpPr txBox="1"/>
            <p:nvPr/>
          </p:nvSpPr>
          <p:spPr>
            <a:xfrm>
              <a:off x="4636566" y="1832717"/>
              <a:ext cx="1017269" cy="51562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0" marR="12065" lvl="0" indent="0" algn="ctr" defTabSz="914400" eaLnBrk="1" fontAlgn="auto" latinLnBrk="0" hangingPunct="1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5,1</a:t>
              </a:r>
              <a:r>
                <a:rPr kumimoji="0" lang="es-ES" sz="1100" b="1" i="0" u="none" strike="noStrike" kern="0" cap="none" spc="-4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100" b="1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MILLONES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60960" lvl="0" indent="0" algn="ctr" defTabSz="914400" eaLnBrk="1" fontAlgn="auto" latinLnBrk="0" hangingPunct="1">
                <a:lnSpc>
                  <a:spcPct val="93000"/>
                </a:lnSpc>
                <a:spcBef>
                  <a:spcPts val="3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000" b="0" i="0" u="none" strike="noStrike" kern="0" cap="none" spc="-2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de</a:t>
              </a:r>
              <a:r>
                <a:rPr kumimoji="0" lang="es-ES" sz="1000" b="0" i="0" u="none" strike="noStrike" kern="0" cap="none" spc="-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000" b="0" i="0" u="none" strike="noStrike" kern="0" cap="none" spc="-2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accidentes </a:t>
              </a:r>
              <a:r>
                <a:rPr kumimoji="0" lang="es-ES" sz="1000" b="0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evitados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sp>
          <p:nvSpPr>
            <p:cNvPr id="53" name="Textbox 21">
              <a:extLst>
                <a:ext uri="{FF2B5EF4-FFF2-40B4-BE49-F238E27FC236}">
                  <a16:creationId xmlns:a16="http://schemas.microsoft.com/office/drawing/2014/main" id="{B934F1F0-06BD-F7D7-C16C-9653864D9509}"/>
                </a:ext>
              </a:extLst>
            </p:cNvPr>
            <p:cNvSpPr txBox="1"/>
            <p:nvPr/>
          </p:nvSpPr>
          <p:spPr>
            <a:xfrm>
              <a:off x="5909363" y="1832717"/>
              <a:ext cx="1138555" cy="51562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 marL="38100" marR="0" lvl="0" indent="0" defTabSz="914400" eaLnBrk="1" fontAlgn="auto" latinLnBrk="0" hangingPunct="1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14,1</a:t>
              </a:r>
              <a:r>
                <a:rPr kumimoji="0" lang="es-ES" sz="1100" b="1" i="0" u="none" strike="noStrike" kern="0" cap="none" spc="-6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100" b="1" i="0" u="none" strike="noStrike" kern="0" cap="none" spc="-1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Arial" panose="020B0604020202020204" pitchFamily="34" charset="0"/>
                </a:rPr>
                <a:t>MILLONES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9525" lvl="0" indent="62230" defTabSz="914400" eaLnBrk="1" fontAlgn="auto" latinLnBrk="0" hangingPunct="1">
                <a:lnSpc>
                  <a:spcPct val="93000"/>
                </a:lnSpc>
                <a:spcBef>
                  <a:spcPts val="3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de prestaciones asistenciales</a:t>
              </a:r>
              <a:r>
                <a:rPr kumimoji="0" lang="es-ES" sz="1000" b="0" i="0" u="none" strike="noStrike" kern="0" cap="none" spc="20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 </a:t>
              </a:r>
              <a:r>
                <a:rPr kumimoji="0" lang="es-ES" sz="1000" b="0" i="0" u="none" strike="noStrike" kern="0" cap="none" spc="-25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Arial" panose="020B0604020202020204" pitchFamily="34" charset="0"/>
                </a:rPr>
                <a:t>/año</a:t>
              </a:r>
              <a:endParaRPr kumimoji="0" lang="es-AR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5569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8"/>
          <p:cNvSpPr/>
          <p:nvPr/>
        </p:nvSpPr>
        <p:spPr>
          <a:xfrm>
            <a:off x="4347942" y="1537102"/>
            <a:ext cx="4069383" cy="30785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tiene siniestralidad similar a Chile y España y, sin embargo,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23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Chile y </a:t>
            </a:r>
          </a:p>
          <a:p>
            <a:pPr marL="0" indent="0" algn="l">
              <a:buNone/>
            </a:pP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14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veces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20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España</a:t>
            </a:r>
            <a:r>
              <a:rPr lang="en-US" sz="2000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indent="0" algn="l">
              <a:buNone/>
            </a:pPr>
            <a:endParaRPr lang="en-US" sz="2000" dirty="0">
              <a:solidFill>
                <a:srgbClr val="FFFFFF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  <a:p>
            <a:pPr marL="0" indent="0" algn="l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problema no es la accidentabilidad: es la judicialización del sistema.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Text 9"/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y SRT (Argentina); Min. de Trabajo y AMAT (España); SUSESO y Poder Judicial (Chile).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graphicFrame>
        <p:nvGraphicFramePr>
          <p:cNvPr id="9" name="Gráfico 9">
            <a:extLst>
              <a:ext uri="{FF2B5EF4-FFF2-40B4-BE49-F238E27FC236}">
                <a16:creationId xmlns:a16="http://schemas.microsoft.com/office/drawing/2014/main" id="{8F901110-9FD9-9AF5-8A2D-4D54C2936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352571"/>
              </p:ext>
            </p:extLst>
          </p:nvPr>
        </p:nvGraphicFramePr>
        <p:xfrm>
          <a:off x="-325899" y="916918"/>
          <a:ext cx="4598395" cy="3689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Shape 1">
            <a:extLst>
              <a:ext uri="{FF2B5EF4-FFF2-40B4-BE49-F238E27FC236}">
                <a16:creationId xmlns:a16="http://schemas.microsoft.com/office/drawing/2014/main" id="{E11F1302-6041-CA6F-E282-01033F62871D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7" name="Shape 0">
            <a:extLst>
              <a:ext uri="{FF2B5EF4-FFF2-40B4-BE49-F238E27FC236}">
                <a16:creationId xmlns:a16="http://schemas.microsoft.com/office/drawing/2014/main" id="{8D057D13-A539-5FCB-85E6-3308648223D9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4526322B-8C53-44EB-AA77-7524E1C4EF43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3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B64A005D-9998-D9B5-1F05-5148E7E1F0D8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Argentina vs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mundo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similar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siniestralidad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mucha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latin typeface="Barlow" pitchFamily="2" charset="77"/>
            </a:endParaRPr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A9D8EC98-2F2B-2016-D0C3-436FD916EA3D}"/>
              </a:ext>
            </a:extLst>
          </p:cNvPr>
          <p:cNvSpPr/>
          <p:nvPr/>
        </p:nvSpPr>
        <p:spPr>
          <a:xfrm>
            <a:off x="4196552" y="1119662"/>
            <a:ext cx="4388258" cy="3486858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8A8145D-C446-1AFB-C1DD-26975149F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220" y="1314555"/>
            <a:ext cx="411480" cy="4114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0D60D27-5E91-ABC8-9B91-51CC9BB8B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881" y="1311357"/>
            <a:ext cx="423462" cy="42346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DDC88B4-C6DF-27C4-D3B2-C0AF98FBDC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787" y="1323337"/>
            <a:ext cx="411480" cy="411480"/>
          </a:xfrm>
          <a:prstGeom prst="rect">
            <a:avLst/>
          </a:prstGeom>
        </p:spPr>
      </p:pic>
      <p:sp>
        <p:nvSpPr>
          <p:cNvPr id="5" name="Text 34">
            <a:extLst>
              <a:ext uri="{FF2B5EF4-FFF2-40B4-BE49-F238E27FC236}">
                <a16:creationId xmlns:a16="http://schemas.microsoft.com/office/drawing/2014/main" id="{4EB41EC0-4EFA-51C5-045F-73B70C8F2AB2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7CA58-F046-5A04-C55C-1B6365FDF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70B6623-3591-3760-4A94-5B4E6180A85C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954F879F-98DA-781F-8DB9-46DB4939E8A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A5AF2777-A021-6A49-D2CC-F3062975DF87}"/>
              </a:ext>
            </a:extLst>
          </p:cNvPr>
          <p:cNvSpPr/>
          <p:nvPr/>
        </p:nvSpPr>
        <p:spPr>
          <a:xfrm>
            <a:off x="5487405" y="1303420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>
                <a:solidFill>
                  <a:srgbClr val="1279BF"/>
                </a:solidFill>
                <a:latin typeface="Barlow"/>
                <a:ea typeface="Calibri"/>
                <a:cs typeface="Calibri"/>
              </a:rPr>
              <a:t>+87%</a:t>
            </a:r>
            <a:endParaRPr lang="en-US" sz="3600">
              <a:solidFill>
                <a:srgbClr val="1279BF"/>
              </a:solidFill>
              <a:latin typeface="Barlow"/>
              <a:ea typeface="Calibri"/>
              <a:cs typeface="Calibri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9B36F607-23D8-24F4-3DDC-A7001275FEBF}"/>
              </a:ext>
            </a:extLst>
          </p:cNvPr>
          <p:cNvSpPr/>
          <p:nvPr/>
        </p:nvSpPr>
        <p:spPr>
          <a:xfrm>
            <a:off x="6975364" y="1394860"/>
            <a:ext cx="208958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no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tienen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Comisión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Médica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oficial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DACC2249-E02E-4278-5343-F1F4AFB7F0D3}"/>
              </a:ext>
            </a:extLst>
          </p:cNvPr>
          <p:cNvSpPr/>
          <p:nvPr/>
        </p:nvSpPr>
        <p:spPr>
          <a:xfrm>
            <a:off x="5487405" y="231840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+14%</a:t>
            </a:r>
            <a:endParaRPr lang="en-US" sz="3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10" name="Text 11">
            <a:extLst>
              <a:ext uri="{FF2B5EF4-FFF2-40B4-BE49-F238E27FC236}">
                <a16:creationId xmlns:a16="http://schemas.microsoft.com/office/drawing/2014/main" id="{B6BD2BEC-BEC6-21DD-F675-EB6CF2AB6344}"/>
              </a:ext>
            </a:extLst>
          </p:cNvPr>
          <p:cNvSpPr/>
          <p:nvPr/>
        </p:nvSpPr>
        <p:spPr>
          <a:xfrm>
            <a:off x="6975364" y="2395169"/>
            <a:ext cx="208958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Puntos 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adicional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promedio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en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3D7682ED-C5BB-A87A-5AEF-79C40A2CE7F6}"/>
              </a:ext>
            </a:extLst>
          </p:cNvPr>
          <p:cNvSpPr/>
          <p:nvPr/>
        </p:nvSpPr>
        <p:spPr>
          <a:xfrm>
            <a:off x="5487405" y="3354974"/>
            <a:ext cx="1325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+82%</a:t>
            </a:r>
            <a:endParaRPr lang="en-US" sz="3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2" name="Text 15">
            <a:extLst>
              <a:ext uri="{FF2B5EF4-FFF2-40B4-BE49-F238E27FC236}">
                <a16:creationId xmlns:a16="http://schemas.microsoft.com/office/drawing/2014/main" id="{58A4B7C2-48BD-2263-258E-5F92D808EEB5}"/>
              </a:ext>
            </a:extLst>
          </p:cNvPr>
          <p:cNvSpPr/>
          <p:nvPr/>
        </p:nvSpPr>
        <p:spPr>
          <a:xfrm>
            <a:off x="6975364" y="3395479"/>
            <a:ext cx="21686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son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dolencias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leves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esguinces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lumbalgias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contusiones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48B3E53E-A922-81FC-AB81-3D808123919B}"/>
              </a:ext>
            </a:extLst>
          </p:cNvPr>
          <p:cNvSpPr/>
          <p:nvPr/>
        </p:nvSpPr>
        <p:spPr>
          <a:xfrm>
            <a:off x="6699917" y="1406528"/>
            <a:ext cx="45719" cy="779435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BE9CE0B1-A57A-F859-2403-D0BE499D4D90}"/>
              </a:ext>
            </a:extLst>
          </p:cNvPr>
          <p:cNvSpPr/>
          <p:nvPr/>
        </p:nvSpPr>
        <p:spPr>
          <a:xfrm>
            <a:off x="6699917" y="2421754"/>
            <a:ext cx="45719" cy="77943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3B71E981-8D0C-1755-3BDD-DE820FB806B9}"/>
              </a:ext>
            </a:extLst>
          </p:cNvPr>
          <p:cNvSpPr/>
          <p:nvPr/>
        </p:nvSpPr>
        <p:spPr>
          <a:xfrm>
            <a:off x="6699917" y="3436980"/>
            <a:ext cx="45719" cy="77943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EDEA4C4A-F5B0-45A3-56B8-3C16FFE0C159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A8405394-E5E9-FF8F-84D3-9AD62A6C31E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4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0BD0A5BC-B552-FDAF-DA3B-178F3119DEAA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misma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patología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distintos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valuación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04107952-4A0C-1F15-8053-7443C9C3DEE0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69116E45-11D6-B9DD-6E12-8892C03D0928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IERAL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base a SRT —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publicados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Paradoja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35" name="CuadroTexto 234">
            <a:extLst>
              <a:ext uri="{FF2B5EF4-FFF2-40B4-BE49-F238E27FC236}">
                <a16:creationId xmlns:a16="http://schemas.microsoft.com/office/drawing/2014/main" id="{01D20D2F-7EA5-0ABC-ED89-FAEECDB88DEC}"/>
              </a:ext>
            </a:extLst>
          </p:cNvPr>
          <p:cNvSpPr txBox="1"/>
          <p:nvPr/>
        </p:nvSpPr>
        <p:spPr>
          <a:xfrm>
            <a:off x="173086" y="1013066"/>
            <a:ext cx="5280620" cy="65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4748"/>
            <a:r>
              <a:rPr lang="es-ES" sz="1284" b="1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EVALUACIÓN JUDICIAL DE LUMBALGIA NO ESPECIFICADA</a:t>
            </a:r>
          </a:p>
          <a:p>
            <a:pPr algn="ctr" defTabSz="604748"/>
            <a:r>
              <a:rPr lang="es-ES" sz="1123" dirty="0">
                <a:solidFill>
                  <a:srgbClr val="083F64"/>
                </a:solidFill>
                <a:latin typeface="Barlow" pitchFamily="2" charset="77"/>
                <a:ea typeface="ADLaM Display" panose="02010000000000000000" pitchFamily="2" charset="0"/>
                <a:cs typeface="ADLaM Display" panose="02010000000000000000" pitchFamily="2" charset="0"/>
              </a:rPr>
              <a:t>(que es la más frecuente)</a:t>
            </a:r>
          </a:p>
          <a:p>
            <a:pPr algn="ctr" defTabSz="604748">
              <a:lnSpc>
                <a:spcPct val="150000"/>
              </a:lnSpc>
            </a:pPr>
            <a:r>
              <a:rPr lang="es-ES" sz="963" b="1" dirty="0">
                <a:solidFill>
                  <a:srgbClr val="34A4DC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Porcentaje promedio de incapacidad y desviación estándar en los extremos</a:t>
            </a:r>
          </a:p>
        </p:txBody>
      </p:sp>
      <p:grpSp>
        <p:nvGrpSpPr>
          <p:cNvPr id="236" name="Grupo 235">
            <a:extLst>
              <a:ext uri="{FF2B5EF4-FFF2-40B4-BE49-F238E27FC236}">
                <a16:creationId xmlns:a16="http://schemas.microsoft.com/office/drawing/2014/main" id="{19E90470-1C9A-0C94-F7FC-9838C527B57E}"/>
              </a:ext>
            </a:extLst>
          </p:cNvPr>
          <p:cNvGrpSpPr/>
          <p:nvPr/>
        </p:nvGrpSpPr>
        <p:grpSpPr>
          <a:xfrm>
            <a:off x="393727" y="1593356"/>
            <a:ext cx="4454502" cy="2876685"/>
            <a:chOff x="4188311" y="3349542"/>
            <a:chExt cx="11104690" cy="7171327"/>
          </a:xfrm>
        </p:grpSpPr>
        <p:grpSp>
          <p:nvGrpSpPr>
            <p:cNvPr id="237" name="Grupo 236">
              <a:extLst>
                <a:ext uri="{FF2B5EF4-FFF2-40B4-BE49-F238E27FC236}">
                  <a16:creationId xmlns:a16="http://schemas.microsoft.com/office/drawing/2014/main" id="{26CD4200-F8B1-8FA7-148E-6273F44FC7FB}"/>
                </a:ext>
              </a:extLst>
            </p:cNvPr>
            <p:cNvGrpSpPr/>
            <p:nvPr/>
          </p:nvGrpSpPr>
          <p:grpSpPr>
            <a:xfrm>
              <a:off x="5147670" y="3788229"/>
              <a:ext cx="10145331" cy="6354303"/>
              <a:chOff x="5147670" y="3788229"/>
              <a:chExt cx="10145331" cy="6354303"/>
            </a:xfrm>
          </p:grpSpPr>
          <p:cxnSp>
            <p:nvCxnSpPr>
              <p:cNvPr id="239" name="Conector recto 238">
                <a:extLst>
                  <a:ext uri="{FF2B5EF4-FFF2-40B4-BE49-F238E27FC236}">
                    <a16:creationId xmlns:a16="http://schemas.microsoft.com/office/drawing/2014/main" id="{1E75F135-7018-60C8-7496-7A87CBC370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378822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Conector recto 239">
                <a:extLst>
                  <a:ext uri="{FF2B5EF4-FFF2-40B4-BE49-F238E27FC236}">
                    <a16:creationId xmlns:a16="http://schemas.microsoft.com/office/drawing/2014/main" id="{027D2848-8DE2-0E06-D663-18C93C65F85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442365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Conector recto 240">
                <a:extLst>
                  <a:ext uri="{FF2B5EF4-FFF2-40B4-BE49-F238E27FC236}">
                    <a16:creationId xmlns:a16="http://schemas.microsoft.com/office/drawing/2014/main" id="{F1E5659D-027D-EA78-6038-B91D8A8AA8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05908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Conector recto 241">
                <a:extLst>
                  <a:ext uri="{FF2B5EF4-FFF2-40B4-BE49-F238E27FC236}">
                    <a16:creationId xmlns:a16="http://schemas.microsoft.com/office/drawing/2014/main" id="{A758AA6D-FFA3-BBE8-CC56-FAB21CC24B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69451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Conector recto 242">
                <a:extLst>
                  <a:ext uri="{FF2B5EF4-FFF2-40B4-BE49-F238E27FC236}">
                    <a16:creationId xmlns:a16="http://schemas.microsoft.com/office/drawing/2014/main" id="{DFCEC7C4-6B49-10CA-1610-69F9891101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32994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Conector recto 243">
                <a:extLst>
                  <a:ext uri="{FF2B5EF4-FFF2-40B4-BE49-F238E27FC236}">
                    <a16:creationId xmlns:a16="http://schemas.microsoft.com/office/drawing/2014/main" id="{5022EBE3-576A-9123-DCEC-6391F4E73B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96537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Conector recto 244">
                <a:extLst>
                  <a:ext uri="{FF2B5EF4-FFF2-40B4-BE49-F238E27FC236}">
                    <a16:creationId xmlns:a16="http://schemas.microsoft.com/office/drawing/2014/main" id="{D9AA9E3B-5848-BEE2-D677-7CBE4EE4A3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760080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Conector recto 245">
                <a:extLst>
                  <a:ext uri="{FF2B5EF4-FFF2-40B4-BE49-F238E27FC236}">
                    <a16:creationId xmlns:a16="http://schemas.microsoft.com/office/drawing/2014/main" id="{6591EB49-4B87-1E9C-1F8A-0D38381724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23623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Conector recto 246">
                <a:extLst>
                  <a:ext uri="{FF2B5EF4-FFF2-40B4-BE49-F238E27FC236}">
                    <a16:creationId xmlns:a16="http://schemas.microsoft.com/office/drawing/2014/main" id="{BE28C603-6A46-7091-4223-B4CE230EE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87166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Conector recto 247">
                <a:extLst>
                  <a:ext uri="{FF2B5EF4-FFF2-40B4-BE49-F238E27FC236}">
                    <a16:creationId xmlns:a16="http://schemas.microsoft.com/office/drawing/2014/main" id="{D575FDBA-413F-D085-8092-D363C96EFB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950709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Conector recto 248">
                <a:extLst>
                  <a:ext uri="{FF2B5EF4-FFF2-40B4-BE49-F238E27FC236}">
                    <a16:creationId xmlns:a16="http://schemas.microsoft.com/office/drawing/2014/main" id="{56B88A31-0527-6376-0421-7D8B0D2A27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10142532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8" name="CuadroTexto 237">
              <a:extLst>
                <a:ext uri="{FF2B5EF4-FFF2-40B4-BE49-F238E27FC236}">
                  <a16:creationId xmlns:a16="http://schemas.microsoft.com/office/drawing/2014/main" id="{A65AE27D-C201-0B2F-D42B-25222AE3C56E}"/>
                </a:ext>
              </a:extLst>
            </p:cNvPr>
            <p:cNvSpPr txBox="1"/>
            <p:nvPr/>
          </p:nvSpPr>
          <p:spPr>
            <a:xfrm>
              <a:off x="4188311" y="3349542"/>
              <a:ext cx="870129" cy="717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10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8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6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4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2</a:t>
              </a:r>
            </a:p>
            <a:p>
              <a:pPr algn="r">
                <a:lnSpc>
                  <a:spcPts val="1985"/>
                </a:lnSpc>
              </a:pPr>
              <a:r>
                <a:rPr lang="es-AR" sz="80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</a:rPr>
                <a:t>0</a:t>
              </a:r>
            </a:p>
          </p:txBody>
        </p:sp>
      </p:grpSp>
      <p:sp>
        <p:nvSpPr>
          <p:cNvPr id="250" name="CuadroTexto 249">
            <a:extLst>
              <a:ext uri="{FF2B5EF4-FFF2-40B4-BE49-F238E27FC236}">
                <a16:creationId xmlns:a16="http://schemas.microsoft.com/office/drawing/2014/main" id="{4688CD01-65E8-5283-5A36-E6A42B845330}"/>
              </a:ext>
            </a:extLst>
          </p:cNvPr>
          <p:cNvSpPr txBox="1"/>
          <p:nvPr/>
        </p:nvSpPr>
        <p:spPr>
          <a:xfrm>
            <a:off x="951784" y="4360266"/>
            <a:ext cx="528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CABA</a:t>
            </a:r>
          </a:p>
        </p:txBody>
      </p:sp>
      <p:sp>
        <p:nvSpPr>
          <p:cNvPr id="251" name="CuadroTexto 250">
            <a:extLst>
              <a:ext uri="{FF2B5EF4-FFF2-40B4-BE49-F238E27FC236}">
                <a16:creationId xmlns:a16="http://schemas.microsoft.com/office/drawing/2014/main" id="{7BD089EC-A304-B410-EF6C-D0831955D348}"/>
              </a:ext>
            </a:extLst>
          </p:cNvPr>
          <p:cNvSpPr txBox="1"/>
          <p:nvPr/>
        </p:nvSpPr>
        <p:spPr>
          <a:xfrm>
            <a:off x="1607769" y="4360266"/>
            <a:ext cx="8281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MENDOZA</a:t>
            </a:r>
          </a:p>
        </p:txBody>
      </p:sp>
      <p:sp>
        <p:nvSpPr>
          <p:cNvPr id="252" name="CuadroTexto 251">
            <a:extLst>
              <a:ext uri="{FF2B5EF4-FFF2-40B4-BE49-F238E27FC236}">
                <a16:creationId xmlns:a16="http://schemas.microsoft.com/office/drawing/2014/main" id="{AF7B1084-D46D-50D2-F28B-E5C0F0D4CDE8}"/>
              </a:ext>
            </a:extLst>
          </p:cNvPr>
          <p:cNvSpPr txBox="1"/>
          <p:nvPr/>
        </p:nvSpPr>
        <p:spPr>
          <a:xfrm>
            <a:off x="2314511" y="4360266"/>
            <a:ext cx="10687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BUENOS AIRES</a:t>
            </a:r>
          </a:p>
        </p:txBody>
      </p:sp>
      <p:sp>
        <p:nvSpPr>
          <p:cNvPr id="253" name="CuadroTexto 252">
            <a:extLst>
              <a:ext uri="{FF2B5EF4-FFF2-40B4-BE49-F238E27FC236}">
                <a16:creationId xmlns:a16="http://schemas.microsoft.com/office/drawing/2014/main" id="{7C1B583E-C73F-1ED8-7CD9-29867BFDEA0F}"/>
              </a:ext>
            </a:extLst>
          </p:cNvPr>
          <p:cNvSpPr txBox="1"/>
          <p:nvPr/>
        </p:nvSpPr>
        <p:spPr>
          <a:xfrm>
            <a:off x="3275578" y="4360266"/>
            <a:ext cx="8030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CÓRDOBA</a:t>
            </a:r>
          </a:p>
        </p:txBody>
      </p:sp>
      <p:sp>
        <p:nvSpPr>
          <p:cNvPr id="254" name="CuadroTexto 253">
            <a:extLst>
              <a:ext uri="{FF2B5EF4-FFF2-40B4-BE49-F238E27FC236}">
                <a16:creationId xmlns:a16="http://schemas.microsoft.com/office/drawing/2014/main" id="{D20FAAF2-56E3-2BD5-3AC1-311288BCDA08}"/>
              </a:ext>
            </a:extLst>
          </p:cNvPr>
          <p:cNvSpPr txBox="1"/>
          <p:nvPr/>
        </p:nvSpPr>
        <p:spPr>
          <a:xfrm>
            <a:off x="4048715" y="4360266"/>
            <a:ext cx="94018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SANTA FÉ</a:t>
            </a:r>
          </a:p>
        </p:txBody>
      </p:sp>
      <p:cxnSp>
        <p:nvCxnSpPr>
          <p:cNvPr id="255" name="Conector recto 254">
            <a:extLst>
              <a:ext uri="{FF2B5EF4-FFF2-40B4-BE49-F238E27FC236}">
                <a16:creationId xmlns:a16="http://schemas.microsoft.com/office/drawing/2014/main" id="{006BEFDA-EA54-2959-7C33-6C4B6FA10A6E}"/>
              </a:ext>
            </a:extLst>
          </p:cNvPr>
          <p:cNvCxnSpPr>
            <a:cxnSpLocks/>
          </p:cNvCxnSpPr>
          <p:nvPr/>
        </p:nvCxnSpPr>
        <p:spPr>
          <a:xfrm>
            <a:off x="1215923" y="1896065"/>
            <a:ext cx="0" cy="1270709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ector recto 258">
            <a:extLst>
              <a:ext uri="{FF2B5EF4-FFF2-40B4-BE49-F238E27FC236}">
                <a16:creationId xmlns:a16="http://schemas.microsoft.com/office/drawing/2014/main" id="{06D5459C-CD8B-E277-9BAA-6564213E616E}"/>
              </a:ext>
            </a:extLst>
          </p:cNvPr>
          <p:cNvCxnSpPr>
            <a:cxnSpLocks/>
          </p:cNvCxnSpPr>
          <p:nvPr/>
        </p:nvCxnSpPr>
        <p:spPr>
          <a:xfrm>
            <a:off x="2036310" y="2268080"/>
            <a:ext cx="0" cy="1025016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ector recto 262">
            <a:extLst>
              <a:ext uri="{FF2B5EF4-FFF2-40B4-BE49-F238E27FC236}">
                <a16:creationId xmlns:a16="http://schemas.microsoft.com/office/drawing/2014/main" id="{2EC8BDD9-F24E-747E-C11A-FBC0B079A6A3}"/>
              </a:ext>
            </a:extLst>
          </p:cNvPr>
          <p:cNvCxnSpPr>
            <a:cxnSpLocks/>
          </p:cNvCxnSpPr>
          <p:nvPr/>
        </p:nvCxnSpPr>
        <p:spPr>
          <a:xfrm>
            <a:off x="1158778" y="316677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ector recto 263">
            <a:extLst>
              <a:ext uri="{FF2B5EF4-FFF2-40B4-BE49-F238E27FC236}">
                <a16:creationId xmlns:a16="http://schemas.microsoft.com/office/drawing/2014/main" id="{0C0BD35D-CA14-1076-5AE5-CE1D8F5FE0DB}"/>
              </a:ext>
            </a:extLst>
          </p:cNvPr>
          <p:cNvCxnSpPr>
            <a:cxnSpLocks/>
          </p:cNvCxnSpPr>
          <p:nvPr/>
        </p:nvCxnSpPr>
        <p:spPr>
          <a:xfrm>
            <a:off x="1158778" y="1896065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ector recto 264">
            <a:extLst>
              <a:ext uri="{FF2B5EF4-FFF2-40B4-BE49-F238E27FC236}">
                <a16:creationId xmlns:a16="http://schemas.microsoft.com/office/drawing/2014/main" id="{2EE5C429-A930-EC48-4A7B-D32C215AF627}"/>
              </a:ext>
            </a:extLst>
          </p:cNvPr>
          <p:cNvCxnSpPr>
            <a:cxnSpLocks/>
          </p:cNvCxnSpPr>
          <p:nvPr/>
        </p:nvCxnSpPr>
        <p:spPr>
          <a:xfrm>
            <a:off x="1979415" y="3294878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ector recto 265">
            <a:extLst>
              <a:ext uri="{FF2B5EF4-FFF2-40B4-BE49-F238E27FC236}">
                <a16:creationId xmlns:a16="http://schemas.microsoft.com/office/drawing/2014/main" id="{ECC3464A-32C0-5763-FC75-85570A244E78}"/>
              </a:ext>
            </a:extLst>
          </p:cNvPr>
          <p:cNvCxnSpPr>
            <a:cxnSpLocks/>
          </p:cNvCxnSpPr>
          <p:nvPr/>
        </p:nvCxnSpPr>
        <p:spPr>
          <a:xfrm>
            <a:off x="1979415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CuadroTexto 266">
            <a:extLst>
              <a:ext uri="{FF2B5EF4-FFF2-40B4-BE49-F238E27FC236}">
                <a16:creationId xmlns:a16="http://schemas.microsoft.com/office/drawing/2014/main" id="{2CD12B33-29E2-4859-6C86-6762C359DB72}"/>
              </a:ext>
            </a:extLst>
          </p:cNvPr>
          <p:cNvSpPr txBox="1"/>
          <p:nvPr/>
        </p:nvSpPr>
        <p:spPr>
          <a:xfrm>
            <a:off x="4308243" y="3105094"/>
            <a:ext cx="432465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68" name="CuadroTexto 267">
            <a:extLst>
              <a:ext uri="{FF2B5EF4-FFF2-40B4-BE49-F238E27FC236}">
                <a16:creationId xmlns:a16="http://schemas.microsoft.com/office/drawing/2014/main" id="{7193F625-857D-F957-C4A4-01A1DC095297}"/>
              </a:ext>
            </a:extLst>
          </p:cNvPr>
          <p:cNvSpPr txBox="1"/>
          <p:nvPr/>
        </p:nvSpPr>
        <p:spPr>
          <a:xfrm>
            <a:off x="4415762" y="3800833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4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69" name="Conector recto 268">
            <a:extLst>
              <a:ext uri="{FF2B5EF4-FFF2-40B4-BE49-F238E27FC236}">
                <a16:creationId xmlns:a16="http://schemas.microsoft.com/office/drawing/2014/main" id="{3418152C-0FB5-2445-1598-7FBDDAF47539}"/>
              </a:ext>
            </a:extLst>
          </p:cNvPr>
          <p:cNvCxnSpPr>
            <a:cxnSpLocks/>
          </p:cNvCxnSpPr>
          <p:nvPr/>
        </p:nvCxnSpPr>
        <p:spPr>
          <a:xfrm>
            <a:off x="4524065" y="3375484"/>
            <a:ext cx="0" cy="412193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Conector recto 272">
            <a:extLst>
              <a:ext uri="{FF2B5EF4-FFF2-40B4-BE49-F238E27FC236}">
                <a16:creationId xmlns:a16="http://schemas.microsoft.com/office/drawing/2014/main" id="{2F472DF5-618A-6550-B323-699A23D81D6E}"/>
              </a:ext>
            </a:extLst>
          </p:cNvPr>
          <p:cNvCxnSpPr>
            <a:cxnSpLocks/>
          </p:cNvCxnSpPr>
          <p:nvPr/>
        </p:nvCxnSpPr>
        <p:spPr>
          <a:xfrm>
            <a:off x="4468113" y="3381914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Conector recto 273">
            <a:extLst>
              <a:ext uri="{FF2B5EF4-FFF2-40B4-BE49-F238E27FC236}">
                <a16:creationId xmlns:a16="http://schemas.microsoft.com/office/drawing/2014/main" id="{F26CAA93-C28E-D061-FDD3-312E1DA2C00D}"/>
              </a:ext>
            </a:extLst>
          </p:cNvPr>
          <p:cNvCxnSpPr>
            <a:cxnSpLocks/>
          </p:cNvCxnSpPr>
          <p:nvPr/>
        </p:nvCxnSpPr>
        <p:spPr>
          <a:xfrm>
            <a:off x="4468113" y="379844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CuadroTexto 274">
            <a:extLst>
              <a:ext uri="{FF2B5EF4-FFF2-40B4-BE49-F238E27FC236}">
                <a16:creationId xmlns:a16="http://schemas.microsoft.com/office/drawing/2014/main" id="{6ACAA0BE-C18A-AF1A-AC1E-47EB631FCF06}"/>
              </a:ext>
            </a:extLst>
          </p:cNvPr>
          <p:cNvSpPr txBox="1"/>
          <p:nvPr/>
        </p:nvSpPr>
        <p:spPr>
          <a:xfrm>
            <a:off x="3509032" y="2804363"/>
            <a:ext cx="355751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10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76" name="CuadroTexto 275">
            <a:extLst>
              <a:ext uri="{FF2B5EF4-FFF2-40B4-BE49-F238E27FC236}">
                <a16:creationId xmlns:a16="http://schemas.microsoft.com/office/drawing/2014/main" id="{A5DB4CFD-4CEA-5515-D4B7-2042D5608A16}"/>
              </a:ext>
            </a:extLst>
          </p:cNvPr>
          <p:cNvSpPr txBox="1"/>
          <p:nvPr/>
        </p:nvSpPr>
        <p:spPr>
          <a:xfrm>
            <a:off x="3570257" y="3545939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77" name="Conector recto 276">
            <a:extLst>
              <a:ext uri="{FF2B5EF4-FFF2-40B4-BE49-F238E27FC236}">
                <a16:creationId xmlns:a16="http://schemas.microsoft.com/office/drawing/2014/main" id="{2F9B88BB-8CEC-E71C-76F9-750CD443E8EB}"/>
              </a:ext>
            </a:extLst>
          </p:cNvPr>
          <p:cNvCxnSpPr>
            <a:cxnSpLocks/>
          </p:cNvCxnSpPr>
          <p:nvPr/>
        </p:nvCxnSpPr>
        <p:spPr>
          <a:xfrm>
            <a:off x="3677084" y="3037248"/>
            <a:ext cx="0" cy="510744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Conector recto 280">
            <a:extLst>
              <a:ext uri="{FF2B5EF4-FFF2-40B4-BE49-F238E27FC236}">
                <a16:creationId xmlns:a16="http://schemas.microsoft.com/office/drawing/2014/main" id="{315052F9-FB72-022E-F044-0AF1F5814B36}"/>
              </a:ext>
            </a:extLst>
          </p:cNvPr>
          <p:cNvCxnSpPr>
            <a:cxnSpLocks/>
          </p:cNvCxnSpPr>
          <p:nvPr/>
        </p:nvCxnSpPr>
        <p:spPr>
          <a:xfrm>
            <a:off x="3620688" y="3033766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Conector recto 281">
            <a:extLst>
              <a:ext uri="{FF2B5EF4-FFF2-40B4-BE49-F238E27FC236}">
                <a16:creationId xmlns:a16="http://schemas.microsoft.com/office/drawing/2014/main" id="{13401B08-757A-EE86-3130-8A527A45F7F4}"/>
              </a:ext>
            </a:extLst>
          </p:cNvPr>
          <p:cNvCxnSpPr>
            <a:cxnSpLocks/>
          </p:cNvCxnSpPr>
          <p:nvPr/>
        </p:nvCxnSpPr>
        <p:spPr>
          <a:xfrm>
            <a:off x="3620688" y="3549773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3" name="CuadroTexto 282">
            <a:extLst>
              <a:ext uri="{FF2B5EF4-FFF2-40B4-BE49-F238E27FC236}">
                <a16:creationId xmlns:a16="http://schemas.microsoft.com/office/drawing/2014/main" id="{0735EF00-D221-AE2A-EC0A-F7E9C79645E1}"/>
              </a:ext>
            </a:extLst>
          </p:cNvPr>
          <p:cNvSpPr txBox="1"/>
          <p:nvPr/>
        </p:nvSpPr>
        <p:spPr>
          <a:xfrm>
            <a:off x="2749621" y="3434034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4" name="CuadroTexto 283">
            <a:extLst>
              <a:ext uri="{FF2B5EF4-FFF2-40B4-BE49-F238E27FC236}">
                <a16:creationId xmlns:a16="http://schemas.microsoft.com/office/drawing/2014/main" id="{C6100B4F-3D12-850F-32A4-B6A933098DFE}"/>
              </a:ext>
            </a:extLst>
          </p:cNvPr>
          <p:cNvSpPr txBox="1"/>
          <p:nvPr/>
        </p:nvSpPr>
        <p:spPr>
          <a:xfrm>
            <a:off x="261329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cxnSp>
        <p:nvCxnSpPr>
          <p:cNvPr id="285" name="Conector recto 284">
            <a:extLst>
              <a:ext uri="{FF2B5EF4-FFF2-40B4-BE49-F238E27FC236}">
                <a16:creationId xmlns:a16="http://schemas.microsoft.com/office/drawing/2014/main" id="{922E1EEA-B497-7AE8-D556-07CDFEEB0041}"/>
              </a:ext>
            </a:extLst>
          </p:cNvPr>
          <p:cNvCxnSpPr>
            <a:cxnSpLocks/>
          </p:cNvCxnSpPr>
          <p:nvPr/>
        </p:nvCxnSpPr>
        <p:spPr>
          <a:xfrm>
            <a:off x="2856697" y="2273320"/>
            <a:ext cx="0" cy="1136295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Conector recto 288">
            <a:extLst>
              <a:ext uri="{FF2B5EF4-FFF2-40B4-BE49-F238E27FC236}">
                <a16:creationId xmlns:a16="http://schemas.microsoft.com/office/drawing/2014/main" id="{23908C4C-6F15-00B4-91FF-3AB06DC063A4}"/>
              </a:ext>
            </a:extLst>
          </p:cNvPr>
          <p:cNvCxnSpPr>
            <a:cxnSpLocks/>
          </p:cNvCxnSpPr>
          <p:nvPr/>
        </p:nvCxnSpPr>
        <p:spPr>
          <a:xfrm>
            <a:off x="2800052" y="3413000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Conector recto 289">
            <a:extLst>
              <a:ext uri="{FF2B5EF4-FFF2-40B4-BE49-F238E27FC236}">
                <a16:creationId xmlns:a16="http://schemas.microsoft.com/office/drawing/2014/main" id="{C17995B8-59F4-1053-FEFA-5A1E710D585F}"/>
              </a:ext>
            </a:extLst>
          </p:cNvPr>
          <p:cNvCxnSpPr>
            <a:cxnSpLocks/>
          </p:cNvCxnSpPr>
          <p:nvPr/>
        </p:nvCxnSpPr>
        <p:spPr>
          <a:xfrm>
            <a:off x="2800052" y="2275299"/>
            <a:ext cx="111906" cy="0"/>
          </a:xfrm>
          <a:prstGeom prst="line">
            <a:avLst/>
          </a:prstGeom>
          <a:ln w="28575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CuadroTexto 290">
            <a:extLst>
              <a:ext uri="{FF2B5EF4-FFF2-40B4-BE49-F238E27FC236}">
                <a16:creationId xmlns:a16="http://schemas.microsoft.com/office/drawing/2014/main" id="{9BCA1652-17D9-51A2-F523-96373F8FA2E8}"/>
              </a:ext>
            </a:extLst>
          </p:cNvPr>
          <p:cNvSpPr txBox="1"/>
          <p:nvPr/>
        </p:nvSpPr>
        <p:spPr>
          <a:xfrm>
            <a:off x="1853194" y="3308101"/>
            <a:ext cx="349040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8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3" name="CuadroTexto 292">
            <a:extLst>
              <a:ext uri="{FF2B5EF4-FFF2-40B4-BE49-F238E27FC236}">
                <a16:creationId xmlns:a16="http://schemas.microsoft.com/office/drawing/2014/main" id="{CFB4BBB0-6273-B322-9147-1D67DC37357A}"/>
              </a:ext>
            </a:extLst>
          </p:cNvPr>
          <p:cNvSpPr txBox="1"/>
          <p:nvPr/>
        </p:nvSpPr>
        <p:spPr>
          <a:xfrm>
            <a:off x="1102130" y="3178352"/>
            <a:ext cx="216608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4" name="CuadroTexto 293">
            <a:extLst>
              <a:ext uri="{FF2B5EF4-FFF2-40B4-BE49-F238E27FC236}">
                <a16:creationId xmlns:a16="http://schemas.microsoft.com/office/drawing/2014/main" id="{AC3DCFA5-664D-FCAF-A49B-B2A2E3CA33C7}"/>
              </a:ext>
            </a:extLst>
          </p:cNvPr>
          <p:cNvSpPr txBox="1"/>
          <p:nvPr/>
        </p:nvSpPr>
        <p:spPr>
          <a:xfrm>
            <a:off x="972890" y="1630141"/>
            <a:ext cx="475087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19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95" name="CuadroTexto 294">
            <a:extLst>
              <a:ext uri="{FF2B5EF4-FFF2-40B4-BE49-F238E27FC236}">
                <a16:creationId xmlns:a16="http://schemas.microsoft.com/office/drawing/2014/main" id="{48021628-DB69-831A-21CD-C04DE33C8D74}"/>
              </a:ext>
            </a:extLst>
          </p:cNvPr>
          <p:cNvSpPr txBox="1"/>
          <p:nvPr/>
        </p:nvSpPr>
        <p:spPr>
          <a:xfrm>
            <a:off x="1790331" y="2034095"/>
            <a:ext cx="499909" cy="240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963" b="1" dirty="0">
                <a:solidFill>
                  <a:srgbClr val="2FAC66"/>
                </a:solidFill>
                <a:latin typeface="Barlow" pitchFamily="2" charset="77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963" b="1" dirty="0">
              <a:solidFill>
                <a:srgbClr val="2FAC66"/>
              </a:solidFill>
              <a:latin typeface="Barlow" pitchFamily="2" charset="77"/>
            </a:endParaRPr>
          </a:p>
        </p:txBody>
      </p:sp>
      <p:grpSp>
        <p:nvGrpSpPr>
          <p:cNvPr id="296" name="Grupo 295">
            <a:extLst>
              <a:ext uri="{FF2B5EF4-FFF2-40B4-BE49-F238E27FC236}">
                <a16:creationId xmlns:a16="http://schemas.microsoft.com/office/drawing/2014/main" id="{BC3397C3-BE98-DAEA-A975-2F76DCEFDB14}"/>
              </a:ext>
            </a:extLst>
          </p:cNvPr>
          <p:cNvGrpSpPr/>
          <p:nvPr/>
        </p:nvGrpSpPr>
        <p:grpSpPr>
          <a:xfrm>
            <a:off x="1797264" y="2648979"/>
            <a:ext cx="486042" cy="264646"/>
            <a:chOff x="5625029" y="5372969"/>
            <a:chExt cx="1065499" cy="580153"/>
          </a:xfrm>
        </p:grpSpPr>
        <p:sp>
          <p:nvSpPr>
            <p:cNvPr id="297" name="Elipse 296">
              <a:extLst>
                <a:ext uri="{FF2B5EF4-FFF2-40B4-BE49-F238E27FC236}">
                  <a16:creationId xmlns:a16="http://schemas.microsoft.com/office/drawing/2014/main" id="{8D021516-3F3E-C8F7-7E7F-DE953450AE05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98" name="CuadroTexto 297">
              <a:extLst>
                <a:ext uri="{FF2B5EF4-FFF2-40B4-BE49-F238E27FC236}">
                  <a16:creationId xmlns:a16="http://schemas.microsoft.com/office/drawing/2014/main" id="{287523E1-8DEB-E8DB-1C8B-ABBB23508C4E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12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99" name="Grupo 298">
            <a:extLst>
              <a:ext uri="{FF2B5EF4-FFF2-40B4-BE49-F238E27FC236}">
                <a16:creationId xmlns:a16="http://schemas.microsoft.com/office/drawing/2014/main" id="{83711D7F-5531-B36B-ACC1-751D18C00328}"/>
              </a:ext>
            </a:extLst>
          </p:cNvPr>
          <p:cNvGrpSpPr/>
          <p:nvPr/>
        </p:nvGrpSpPr>
        <p:grpSpPr>
          <a:xfrm>
            <a:off x="985719" y="2386185"/>
            <a:ext cx="486042" cy="277713"/>
            <a:chOff x="5625029" y="5372969"/>
            <a:chExt cx="1065499" cy="608799"/>
          </a:xfrm>
        </p:grpSpPr>
        <p:sp>
          <p:nvSpPr>
            <p:cNvPr id="300" name="Elipse 299">
              <a:extLst>
                <a:ext uri="{FF2B5EF4-FFF2-40B4-BE49-F238E27FC236}">
                  <a16:creationId xmlns:a16="http://schemas.microsoft.com/office/drawing/2014/main" id="{E191EEFB-8890-47DC-99A9-F3EC9DC4BAD2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1" name="CuadroTexto 300">
              <a:extLst>
                <a:ext uri="{FF2B5EF4-FFF2-40B4-BE49-F238E27FC236}">
                  <a16:creationId xmlns:a16="http://schemas.microsoft.com/office/drawing/2014/main" id="{C8378CDB-327C-B58B-6713-EE100A78480C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754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14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256" name="Grupo 255">
            <a:extLst>
              <a:ext uri="{FF2B5EF4-FFF2-40B4-BE49-F238E27FC236}">
                <a16:creationId xmlns:a16="http://schemas.microsoft.com/office/drawing/2014/main" id="{883FFA5B-C62F-B551-A26B-2CC9A50EACA8}"/>
              </a:ext>
            </a:extLst>
          </p:cNvPr>
          <p:cNvGrpSpPr/>
          <p:nvPr/>
        </p:nvGrpSpPr>
        <p:grpSpPr>
          <a:xfrm>
            <a:off x="2630367" y="2786001"/>
            <a:ext cx="486042" cy="264646"/>
            <a:chOff x="5625029" y="5372969"/>
            <a:chExt cx="1065499" cy="580153"/>
          </a:xfrm>
        </p:grpSpPr>
        <p:sp>
          <p:nvSpPr>
            <p:cNvPr id="257" name="Elipse 256">
              <a:extLst>
                <a:ext uri="{FF2B5EF4-FFF2-40B4-BE49-F238E27FC236}">
                  <a16:creationId xmlns:a16="http://schemas.microsoft.com/office/drawing/2014/main" id="{627E980C-22D3-1101-EC91-2C0AD99C859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258" name="CuadroTexto 257">
              <a:extLst>
                <a:ext uri="{FF2B5EF4-FFF2-40B4-BE49-F238E27FC236}">
                  <a16:creationId xmlns:a16="http://schemas.microsoft.com/office/drawing/2014/main" id="{DFA73E4D-B1E6-7DCB-A847-3C18D9DDE498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11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2" name="Grupo 301">
            <a:extLst>
              <a:ext uri="{FF2B5EF4-FFF2-40B4-BE49-F238E27FC236}">
                <a16:creationId xmlns:a16="http://schemas.microsoft.com/office/drawing/2014/main" id="{2FA748CA-2350-DDBA-9A19-B51982F3EE12}"/>
              </a:ext>
            </a:extLst>
          </p:cNvPr>
          <p:cNvGrpSpPr/>
          <p:nvPr/>
        </p:nvGrpSpPr>
        <p:grpSpPr>
          <a:xfrm>
            <a:off x="3443253" y="3151104"/>
            <a:ext cx="486042" cy="264646"/>
            <a:chOff x="5625029" y="5372969"/>
            <a:chExt cx="1065499" cy="580153"/>
          </a:xfrm>
        </p:grpSpPr>
        <p:sp>
          <p:nvSpPr>
            <p:cNvPr id="303" name="Elipse 302">
              <a:extLst>
                <a:ext uri="{FF2B5EF4-FFF2-40B4-BE49-F238E27FC236}">
                  <a16:creationId xmlns:a16="http://schemas.microsoft.com/office/drawing/2014/main" id="{A7BDED98-E0F6-C48E-7559-6605FB9AA9E1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4" name="CuadroTexto 303">
              <a:extLst>
                <a:ext uri="{FF2B5EF4-FFF2-40B4-BE49-F238E27FC236}">
                  <a16:creationId xmlns:a16="http://schemas.microsoft.com/office/drawing/2014/main" id="{7D9FCFA2-3E69-C4F1-C836-269942BF2991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8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grpSp>
        <p:nvGrpSpPr>
          <p:cNvPr id="305" name="Grupo 304">
            <a:extLst>
              <a:ext uri="{FF2B5EF4-FFF2-40B4-BE49-F238E27FC236}">
                <a16:creationId xmlns:a16="http://schemas.microsoft.com/office/drawing/2014/main" id="{F213DB84-5EC1-AB4A-DF5A-C70BE007B50F}"/>
              </a:ext>
            </a:extLst>
          </p:cNvPr>
          <p:cNvGrpSpPr/>
          <p:nvPr/>
        </p:nvGrpSpPr>
        <p:grpSpPr>
          <a:xfrm>
            <a:off x="4289099" y="3422547"/>
            <a:ext cx="486042" cy="264646"/>
            <a:chOff x="5625029" y="5372969"/>
            <a:chExt cx="1065499" cy="580153"/>
          </a:xfrm>
        </p:grpSpPr>
        <p:sp>
          <p:nvSpPr>
            <p:cNvPr id="306" name="Elipse 305">
              <a:extLst>
                <a:ext uri="{FF2B5EF4-FFF2-40B4-BE49-F238E27FC236}">
                  <a16:creationId xmlns:a16="http://schemas.microsoft.com/office/drawing/2014/main" id="{527D83F1-872F-2049-20D1-4724CE9A63DC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802" b="1" dirty="0">
                <a:solidFill>
                  <a:srgbClr val="083F64"/>
                </a:solidFill>
                <a:latin typeface="Barlow" pitchFamily="2" charset="77"/>
              </a:endParaRPr>
            </a:p>
          </p:txBody>
        </p:sp>
        <p:sp>
          <p:nvSpPr>
            <p:cNvPr id="307" name="CuadroTexto 306">
              <a:extLst>
                <a:ext uri="{FF2B5EF4-FFF2-40B4-BE49-F238E27FC236}">
                  <a16:creationId xmlns:a16="http://schemas.microsoft.com/office/drawing/2014/main" id="{063003B6-9867-61EE-3A4F-F1CB80E7636D}"/>
                </a:ext>
              </a:extLst>
            </p:cNvPr>
            <p:cNvSpPr txBox="1"/>
            <p:nvPr/>
          </p:nvSpPr>
          <p:spPr>
            <a:xfrm>
              <a:off x="5625029" y="5406323"/>
              <a:ext cx="1065499" cy="5060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900" b="1" dirty="0">
                  <a:solidFill>
                    <a:schemeClr val="bg1"/>
                  </a:solidFill>
                  <a:latin typeface="Barlow" pitchFamily="2" charset="77"/>
                  <a:ea typeface="ADLaM Display" panose="02010000000000000000" pitchFamily="2" charset="0"/>
                  <a:cs typeface="Calibri" panose="020F0502020204030204" pitchFamily="34" charset="0"/>
                </a:rPr>
                <a:t>6</a:t>
              </a:r>
              <a:endParaRPr lang="es-AR" sz="900" b="1" dirty="0">
                <a:solidFill>
                  <a:schemeClr val="bg1"/>
                </a:solidFill>
                <a:latin typeface="Barlow" pitchFamily="2" charset="77"/>
              </a:endParaRPr>
            </a:p>
          </p:txBody>
        </p:sp>
      </p:grpSp>
      <p:sp>
        <p:nvSpPr>
          <p:cNvPr id="2" name="Text 34">
            <a:extLst>
              <a:ext uri="{FF2B5EF4-FFF2-40B4-BE49-F238E27FC236}">
                <a16:creationId xmlns:a16="http://schemas.microsoft.com/office/drawing/2014/main" id="{383BE19E-0FF6-A582-D479-FB61A794F41F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2086909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BD7859-FF1E-8BD1-F7F3-10899F8E5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4">
            <a:extLst>
              <a:ext uri="{FF2B5EF4-FFF2-40B4-BE49-F238E27FC236}">
                <a16:creationId xmlns:a16="http://schemas.microsoft.com/office/drawing/2014/main" id="{3F4ABE21-DAE6-CA21-A157-5526B034B04C}"/>
              </a:ext>
            </a:extLst>
          </p:cNvPr>
          <p:cNvSpPr/>
          <p:nvPr/>
        </p:nvSpPr>
        <p:spPr>
          <a:xfrm>
            <a:off x="4528055" y="1447671"/>
            <a:ext cx="2045556" cy="7890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22" name="Shape 4">
            <a:extLst>
              <a:ext uri="{FF2B5EF4-FFF2-40B4-BE49-F238E27FC236}">
                <a16:creationId xmlns:a16="http://schemas.microsoft.com/office/drawing/2014/main" id="{5B02466A-1C90-D05C-E8A4-9D7077E17AB7}"/>
              </a:ext>
            </a:extLst>
          </p:cNvPr>
          <p:cNvSpPr/>
          <p:nvPr/>
        </p:nvSpPr>
        <p:spPr>
          <a:xfrm>
            <a:off x="6847430" y="1447671"/>
            <a:ext cx="1974020" cy="7890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4D48B992-C9E1-1FEF-8C70-DA5B21336B8E}"/>
              </a:ext>
            </a:extLst>
          </p:cNvPr>
          <p:cNvSpPr/>
          <p:nvPr/>
        </p:nvSpPr>
        <p:spPr>
          <a:xfrm>
            <a:off x="2253679" y="1447671"/>
            <a:ext cx="2045556" cy="7890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2111C2F6-9C75-4852-A414-08118395E846}"/>
              </a:ext>
            </a:extLst>
          </p:cNvPr>
          <p:cNvSpPr/>
          <p:nvPr/>
        </p:nvSpPr>
        <p:spPr>
          <a:xfrm>
            <a:off x="268500" y="1447671"/>
            <a:ext cx="1677844" cy="78907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7E92901B-92F1-DEDA-8105-01D416282082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25AB6D05-ACA3-32C6-9C8C-1E656BCFFE98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B0E1D2A1-28BF-6783-ED60-124A886B2D32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EFC8A60A-C403-99D5-E4B9-E3DD0E446504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40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6D1C4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BBBA638C-74A6-94DF-52CB-4B7592D3CBF9}"/>
              </a:ext>
            </a:extLst>
          </p:cNvPr>
          <p:cNvSpPr/>
          <p:nvPr/>
        </p:nvSpPr>
        <p:spPr>
          <a:xfrm>
            <a:off x="3383281" y="305587"/>
            <a:ext cx="537879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Cerrar la brecha entre Comisión Médica y Justicia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D52"/>
              </a:solidFill>
              <a:effectLst/>
              <a:uLnTx/>
              <a:uFillTx/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85A31E5A-4845-811E-8CD2-CF486D20109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0EE4EF61-C3EA-A7AF-E638-1AD57D38552C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Fuente: IERAL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base a SRT —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datos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publicados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La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Paradoja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kumimoji="0" lang="en-US" sz="850" b="0" i="0" u="none" strike="noStrike" kern="1200" cap="none" spc="0" normalizeH="0" baseline="0" noProof="0" dirty="0" err="1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kumimoji="0" lang="en-US" sz="850" b="0" i="0" u="none" strike="noStrike" kern="1200" cap="none" spc="0" normalizeH="0" baseline="0" noProof="0" dirty="0">
                <a:ln>
                  <a:noFill/>
                </a:ln>
                <a:solidFill>
                  <a:srgbClr val="7A8A8E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srgbClr val="7A8A8E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8FB5653-3A06-B897-34E0-F09E94050591}"/>
              </a:ext>
            </a:extLst>
          </p:cNvPr>
          <p:cNvSpPr txBox="1"/>
          <p:nvPr/>
        </p:nvSpPr>
        <p:spPr>
          <a:xfrm>
            <a:off x="7385695" y="1637578"/>
            <a:ext cx="14749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JUSTICIA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6040728-93A9-3860-4AFD-6D552AC5C3FC}"/>
              </a:ext>
            </a:extLst>
          </p:cNvPr>
          <p:cNvSpPr txBox="1"/>
          <p:nvPr/>
        </p:nvSpPr>
        <p:spPr>
          <a:xfrm>
            <a:off x="4267200" y="2397040"/>
            <a:ext cx="24029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lvl="5" indent="-285750">
              <a:buClr>
                <a:srgbClr val="1279BF"/>
              </a:buClr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Reglas objetivas </a:t>
            </a:r>
          </a:p>
          <a:p>
            <a:pPr marL="446088" lvl="5" indent="-268288">
              <a:buClr>
                <a:srgbClr val="1279BF"/>
              </a:buClr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Baremo  </a:t>
            </a:r>
          </a:p>
          <a:p>
            <a:pPr marL="446088" lvl="5" indent="-268288">
              <a:buClr>
                <a:srgbClr val="1279BF"/>
              </a:buClr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Instancia técnica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3AA924B-0B34-393F-5562-CB6815A955F7}"/>
              </a:ext>
            </a:extLst>
          </p:cNvPr>
          <p:cNvSpPr txBox="1"/>
          <p:nvPr/>
        </p:nvSpPr>
        <p:spPr>
          <a:xfrm>
            <a:off x="6766329" y="2389233"/>
            <a:ext cx="20131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F3901E"/>
              </a:buClr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Adicionales</a:t>
            </a:r>
          </a:p>
          <a:p>
            <a:pPr marL="285750" indent="-285750">
              <a:buClr>
                <a:srgbClr val="F3901E"/>
              </a:buClr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Criterios heterogéneos</a:t>
            </a:r>
          </a:p>
          <a:p>
            <a:pPr marL="285750" indent="-285750">
              <a:buClr>
                <a:srgbClr val="F3901E"/>
              </a:buClr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Pericias</a:t>
            </a:r>
          </a:p>
          <a:p>
            <a:pPr marL="285750" indent="-285750">
              <a:buClr>
                <a:srgbClr val="F3901E"/>
              </a:buClr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Honorarios</a:t>
            </a:r>
          </a:p>
          <a:p>
            <a:pPr marL="285750" indent="-285750">
              <a:buClr>
                <a:srgbClr val="F3901E"/>
              </a:buClr>
              <a:buFont typeface="Arial" panose="020B0604020202020204" pitchFamily="34" charset="0"/>
              <a:buChar char="•"/>
            </a:pPr>
            <a:r>
              <a:rPr 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Interpretación</a:t>
            </a:r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CD907ADE-FA11-8185-53E3-3DB042E8034E}"/>
              </a:ext>
            </a:extLst>
          </p:cNvPr>
          <p:cNvSpPr/>
          <p:nvPr/>
        </p:nvSpPr>
        <p:spPr>
          <a:xfrm>
            <a:off x="262995" y="1443100"/>
            <a:ext cx="45719" cy="789069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3B55C443-E4D5-7050-E318-EE513AF40378}"/>
              </a:ext>
            </a:extLst>
          </p:cNvPr>
          <p:cNvSpPr/>
          <p:nvPr/>
        </p:nvSpPr>
        <p:spPr>
          <a:xfrm>
            <a:off x="4537443" y="1443099"/>
            <a:ext cx="45719" cy="78906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54F97DD-F326-C022-052F-EA8050D1245C}"/>
              </a:ext>
            </a:extLst>
          </p:cNvPr>
          <p:cNvSpPr txBox="1"/>
          <p:nvPr/>
        </p:nvSpPr>
        <p:spPr>
          <a:xfrm>
            <a:off x="5144989" y="1483690"/>
            <a:ext cx="14282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Comisión Médica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598D645-52F5-3871-4C3F-9FCD22F81608}"/>
              </a:ext>
            </a:extLst>
          </p:cNvPr>
          <p:cNvSpPr txBox="1"/>
          <p:nvPr/>
        </p:nvSpPr>
        <p:spPr>
          <a:xfrm>
            <a:off x="2846975" y="1637578"/>
            <a:ext cx="7404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ART 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57D48A3-BD8E-FCE4-D7EE-7C4627FE8DEC}"/>
              </a:ext>
            </a:extLst>
          </p:cNvPr>
          <p:cNvSpPr txBox="1"/>
          <p:nvPr/>
        </p:nvSpPr>
        <p:spPr>
          <a:xfrm>
            <a:off x="713962" y="1637578"/>
            <a:ext cx="12789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rPr>
              <a:t>Siniestro   </a:t>
            </a: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28F30971-51C7-4287-7CEA-32092E4262BB}"/>
              </a:ext>
            </a:extLst>
          </p:cNvPr>
          <p:cNvSpPr/>
          <p:nvPr/>
        </p:nvSpPr>
        <p:spPr>
          <a:xfrm>
            <a:off x="2263962" y="1443100"/>
            <a:ext cx="45719" cy="789069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</p:sp>
      <p:sp>
        <p:nvSpPr>
          <p:cNvPr id="24" name="Shape 9">
            <a:extLst>
              <a:ext uri="{FF2B5EF4-FFF2-40B4-BE49-F238E27FC236}">
                <a16:creationId xmlns:a16="http://schemas.microsoft.com/office/drawing/2014/main" id="{BD66ABD4-C673-1732-D963-1C4FB314E207}"/>
              </a:ext>
            </a:extLst>
          </p:cNvPr>
          <p:cNvSpPr/>
          <p:nvPr/>
        </p:nvSpPr>
        <p:spPr>
          <a:xfrm>
            <a:off x="6859094" y="1443099"/>
            <a:ext cx="45719" cy="789069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25" name="Triángulo 24">
            <a:extLst>
              <a:ext uri="{FF2B5EF4-FFF2-40B4-BE49-F238E27FC236}">
                <a16:creationId xmlns:a16="http://schemas.microsoft.com/office/drawing/2014/main" id="{B9E87ADF-35DD-AC7F-21D0-07A953AD1630}"/>
              </a:ext>
            </a:extLst>
          </p:cNvPr>
          <p:cNvSpPr/>
          <p:nvPr/>
        </p:nvSpPr>
        <p:spPr>
          <a:xfrm rot="5400000">
            <a:off x="1634278" y="1755510"/>
            <a:ext cx="789069" cy="164250"/>
          </a:xfrm>
          <a:prstGeom prst="triangle">
            <a:avLst/>
          </a:prstGeom>
          <a:solidFill>
            <a:srgbClr val="2FA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Triángulo 25">
            <a:extLst>
              <a:ext uri="{FF2B5EF4-FFF2-40B4-BE49-F238E27FC236}">
                <a16:creationId xmlns:a16="http://schemas.microsoft.com/office/drawing/2014/main" id="{605035BA-B027-35D0-97BE-96413CA09997}"/>
              </a:ext>
            </a:extLst>
          </p:cNvPr>
          <p:cNvSpPr/>
          <p:nvPr/>
        </p:nvSpPr>
        <p:spPr>
          <a:xfrm rot="5400000">
            <a:off x="3986825" y="1755510"/>
            <a:ext cx="789067" cy="164250"/>
          </a:xfrm>
          <a:prstGeom prst="triangle">
            <a:avLst/>
          </a:prstGeom>
          <a:solidFill>
            <a:srgbClr val="A12A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7" name="Triángulo 26">
            <a:extLst>
              <a:ext uri="{FF2B5EF4-FFF2-40B4-BE49-F238E27FC236}">
                <a16:creationId xmlns:a16="http://schemas.microsoft.com/office/drawing/2014/main" id="{37C0F885-8C08-FE68-699E-4E87AC906965}"/>
              </a:ext>
            </a:extLst>
          </p:cNvPr>
          <p:cNvSpPr/>
          <p:nvPr/>
        </p:nvSpPr>
        <p:spPr>
          <a:xfrm rot="5400000">
            <a:off x="6270590" y="1755511"/>
            <a:ext cx="789067" cy="164250"/>
          </a:xfrm>
          <a:prstGeom prst="triangle">
            <a:avLst/>
          </a:prstGeom>
          <a:solidFill>
            <a:srgbClr val="127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3AF8285E-C03A-D65A-0D3C-F86D717C03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222" r="52194"/>
          <a:stretch>
            <a:fillRect/>
          </a:stretch>
        </p:blipFill>
        <p:spPr>
          <a:xfrm>
            <a:off x="259113" y="1636540"/>
            <a:ext cx="565544" cy="438881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613BA301-186E-4E2A-ECAC-49ABDB9C6D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920" r="26496"/>
          <a:stretch>
            <a:fillRect/>
          </a:stretch>
        </p:blipFill>
        <p:spPr>
          <a:xfrm>
            <a:off x="2318112" y="1636540"/>
            <a:ext cx="565544" cy="438881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1C13F33A-F75A-DBF8-F475-47A6B82B16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445" r="-1029"/>
          <a:stretch>
            <a:fillRect/>
          </a:stretch>
        </p:blipFill>
        <p:spPr>
          <a:xfrm>
            <a:off x="4560302" y="1636540"/>
            <a:ext cx="565544" cy="438881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5911F099-B52E-1FEB-7CE6-07E246F389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304" r="80720"/>
          <a:stretch>
            <a:fillRect/>
          </a:stretch>
        </p:blipFill>
        <p:spPr>
          <a:xfrm>
            <a:off x="6913443" y="1636540"/>
            <a:ext cx="565544" cy="438881"/>
          </a:xfrm>
          <a:prstGeom prst="rect">
            <a:avLst/>
          </a:prstGeom>
        </p:spPr>
      </p:pic>
      <p:sp>
        <p:nvSpPr>
          <p:cNvPr id="2" name="Text 34">
            <a:extLst>
              <a:ext uri="{FF2B5EF4-FFF2-40B4-BE49-F238E27FC236}">
                <a16:creationId xmlns:a16="http://schemas.microsoft.com/office/drawing/2014/main" id="{E5E5F199-0EFB-D521-2295-E639AF8C7CDE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481111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506F70-62B8-2787-0343-1BE8A7F4F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4">
            <a:extLst>
              <a:ext uri="{FF2B5EF4-FFF2-40B4-BE49-F238E27FC236}">
                <a16:creationId xmlns:a16="http://schemas.microsoft.com/office/drawing/2014/main" id="{ADC3FE0B-CD6A-D462-1327-36135CC0C1FD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  <p:txBody>
          <a:bodyPr/>
          <a:lstStyle/>
          <a:p>
            <a:endParaRPr lang="es-AR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3CCCE508-48BB-B9F7-3DD2-6DB72000FF27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25BB550B-1CFF-C60C-982C-87AAC0F6A05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judiciales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incongruencias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entre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D72AA06F-AC08-E001-FCFA-D06B9AFB7AF5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279FC649-453F-D0FA-FB6A-BAA8709132A8}"/>
              </a:ext>
            </a:extLst>
          </p:cNvPr>
          <p:cNvSpPr/>
          <p:nvPr/>
        </p:nvSpPr>
        <p:spPr>
          <a:xfrm>
            <a:off x="338328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Datos: %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sobre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ingresados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2025. Fuente: UART.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35A40481-407F-309B-D5C3-81E1373644D3}"/>
              </a:ext>
            </a:extLst>
          </p:cNvPr>
          <p:cNvSpPr/>
          <p:nvPr/>
        </p:nvSpPr>
        <p:spPr>
          <a:xfrm>
            <a:off x="3383280" y="949502"/>
            <a:ext cx="5683602" cy="560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Pese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favorables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de CSJN (Oliva,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Espósito) y a la ley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específica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tribunales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aplican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disímiles</a:t>
            </a:r>
            <a:r>
              <a:rPr lang="en-US" sz="16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:</a:t>
            </a:r>
            <a:endParaRPr lang="en-US" sz="16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4" name="Text 34">
            <a:extLst>
              <a:ext uri="{FF2B5EF4-FFF2-40B4-BE49-F238E27FC236}">
                <a16:creationId xmlns:a16="http://schemas.microsoft.com/office/drawing/2014/main" id="{0B96393B-7833-E491-A083-FC3D8DCE26DD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50" dirty="0"/>
          </a:p>
        </p:txBody>
      </p:sp>
      <p:pic>
        <p:nvPicPr>
          <p:cNvPr id="8" name="Imagen 31">
            <a:extLst>
              <a:ext uri="{FF2B5EF4-FFF2-40B4-BE49-F238E27FC236}">
                <a16:creationId xmlns:a16="http://schemas.microsoft.com/office/drawing/2014/main" id="{5FCF87ED-C66C-376F-03CD-DC86C6CFAF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61" b="12304"/>
          <a:stretch>
            <a:fillRect/>
          </a:stretch>
        </p:blipFill>
        <p:spPr>
          <a:xfrm>
            <a:off x="241160" y="926183"/>
            <a:ext cx="3144776" cy="4051037"/>
          </a:xfrm>
          <a:prstGeom prst="rect">
            <a:avLst/>
          </a:prstGeom>
        </p:spPr>
      </p:pic>
      <p:sp>
        <p:nvSpPr>
          <p:cNvPr id="10" name="Text 6">
            <a:extLst>
              <a:ext uri="{FF2B5EF4-FFF2-40B4-BE49-F238E27FC236}">
                <a16:creationId xmlns:a16="http://schemas.microsoft.com/office/drawing/2014/main" id="{4B624200-8371-B019-7A47-1B7823559403}"/>
              </a:ext>
            </a:extLst>
          </p:cNvPr>
          <p:cNvSpPr/>
          <p:nvPr/>
        </p:nvSpPr>
        <p:spPr>
          <a:xfrm>
            <a:off x="3173408" y="181567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22%</a:t>
            </a:r>
            <a:endParaRPr lang="en-US" sz="24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6AF24B66-C6BC-9EBF-FB12-7C64690BC71B}"/>
              </a:ext>
            </a:extLst>
          </p:cNvPr>
          <p:cNvSpPr/>
          <p:nvPr/>
        </p:nvSpPr>
        <p:spPr>
          <a:xfrm>
            <a:off x="4339168" y="183412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</a:t>
            </a:r>
            <a:r>
              <a:rPr lang="en-US" sz="1600" dirty="0">
                <a:solidFill>
                  <a:srgbClr val="2FAC66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lang="en-US" sz="2200" dirty="0">
                <a:solidFill>
                  <a:srgbClr val="2FAC66"/>
                </a:solidFill>
                <a:latin typeface="Barlow Medium" pitchFamily="2" charset="77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CDA1AB3E-0D16-06A9-A7B3-F0458070EA8B}"/>
              </a:ext>
            </a:extLst>
          </p:cNvPr>
          <p:cNvSpPr/>
          <p:nvPr/>
        </p:nvSpPr>
        <p:spPr>
          <a:xfrm>
            <a:off x="4126542" y="1872615"/>
            <a:ext cx="45719" cy="389718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A1AD7240-A915-5DDF-6A6E-8DFDBD59B88B}"/>
              </a:ext>
            </a:extLst>
          </p:cNvPr>
          <p:cNvSpPr/>
          <p:nvPr/>
        </p:nvSpPr>
        <p:spPr>
          <a:xfrm>
            <a:off x="3173408" y="230012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39%</a:t>
            </a:r>
            <a:endParaRPr lang="en-US" sz="24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6AC8DF1D-6300-1887-BA67-E3F9DC031CAA}"/>
              </a:ext>
            </a:extLst>
          </p:cNvPr>
          <p:cNvSpPr/>
          <p:nvPr/>
        </p:nvSpPr>
        <p:spPr>
          <a:xfrm>
            <a:off x="4126542" y="2353432"/>
            <a:ext cx="45719" cy="389718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6">
            <a:extLst>
              <a:ext uri="{FF2B5EF4-FFF2-40B4-BE49-F238E27FC236}">
                <a16:creationId xmlns:a16="http://schemas.microsoft.com/office/drawing/2014/main" id="{1DC18061-40F7-F704-688E-ABE91CCEAECC}"/>
              </a:ext>
            </a:extLst>
          </p:cNvPr>
          <p:cNvSpPr/>
          <p:nvPr/>
        </p:nvSpPr>
        <p:spPr>
          <a:xfrm>
            <a:off x="3173408" y="277246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3" name="Shape 9">
            <a:extLst>
              <a:ext uri="{FF2B5EF4-FFF2-40B4-BE49-F238E27FC236}">
                <a16:creationId xmlns:a16="http://schemas.microsoft.com/office/drawing/2014/main" id="{6CC8F3A8-6176-12AF-8FD3-D27844F8D167}"/>
              </a:ext>
            </a:extLst>
          </p:cNvPr>
          <p:cNvSpPr/>
          <p:nvPr/>
        </p:nvSpPr>
        <p:spPr>
          <a:xfrm>
            <a:off x="4126542" y="2834249"/>
            <a:ext cx="45719" cy="389718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5961713E-FCDF-77C5-E26B-507403E371CE}"/>
              </a:ext>
            </a:extLst>
          </p:cNvPr>
          <p:cNvSpPr/>
          <p:nvPr/>
        </p:nvSpPr>
        <p:spPr>
          <a:xfrm>
            <a:off x="3173408" y="3256915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16%</a:t>
            </a:r>
            <a:endParaRPr lang="en-US" sz="24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39" name="Shape 9">
            <a:extLst>
              <a:ext uri="{FF2B5EF4-FFF2-40B4-BE49-F238E27FC236}">
                <a16:creationId xmlns:a16="http://schemas.microsoft.com/office/drawing/2014/main" id="{6D219EA8-9835-57A1-1325-01319E8302C8}"/>
              </a:ext>
            </a:extLst>
          </p:cNvPr>
          <p:cNvSpPr/>
          <p:nvPr/>
        </p:nvSpPr>
        <p:spPr>
          <a:xfrm>
            <a:off x="4126542" y="3315066"/>
            <a:ext cx="45719" cy="389718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B987D2CC-B191-14BB-4E32-58C7C0138C7D}"/>
              </a:ext>
            </a:extLst>
          </p:cNvPr>
          <p:cNvSpPr/>
          <p:nvPr/>
        </p:nvSpPr>
        <p:spPr>
          <a:xfrm>
            <a:off x="3173408" y="373531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53357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53357F"/>
              </a:solidFill>
              <a:latin typeface="Barlow" pitchFamily="2" charset="77"/>
            </a:endParaRPr>
          </a:p>
        </p:txBody>
      </p:sp>
      <p:sp>
        <p:nvSpPr>
          <p:cNvPr id="41" name="Shape 9">
            <a:extLst>
              <a:ext uri="{FF2B5EF4-FFF2-40B4-BE49-F238E27FC236}">
                <a16:creationId xmlns:a16="http://schemas.microsoft.com/office/drawing/2014/main" id="{9BAEB438-3B68-A3FD-C8AF-0D6FCC780BD4}"/>
              </a:ext>
            </a:extLst>
          </p:cNvPr>
          <p:cNvSpPr/>
          <p:nvPr/>
        </p:nvSpPr>
        <p:spPr>
          <a:xfrm>
            <a:off x="4126542" y="3795883"/>
            <a:ext cx="45719" cy="389718"/>
          </a:xfrm>
          <a:prstGeom prst="rect">
            <a:avLst/>
          </a:prstGeom>
          <a:solidFill>
            <a:srgbClr val="53357F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6">
            <a:extLst>
              <a:ext uri="{FF2B5EF4-FFF2-40B4-BE49-F238E27FC236}">
                <a16:creationId xmlns:a16="http://schemas.microsoft.com/office/drawing/2014/main" id="{E21AE513-A250-30FE-7484-AF30A7A4E116}"/>
              </a:ext>
            </a:extLst>
          </p:cNvPr>
          <p:cNvSpPr/>
          <p:nvPr/>
        </p:nvSpPr>
        <p:spPr>
          <a:xfrm>
            <a:off x="3173408" y="4219760"/>
            <a:ext cx="78622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2%</a:t>
            </a:r>
            <a:endParaRPr lang="en-US" sz="240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43" name="Text 7">
            <a:extLst>
              <a:ext uri="{FF2B5EF4-FFF2-40B4-BE49-F238E27FC236}">
                <a16:creationId xmlns:a16="http://schemas.microsoft.com/office/drawing/2014/main" id="{55B2D58B-8B06-F8A4-EC60-55A65E64BAE5}"/>
              </a:ext>
            </a:extLst>
          </p:cNvPr>
          <p:cNvSpPr/>
          <p:nvPr/>
        </p:nvSpPr>
        <p:spPr>
          <a:xfrm>
            <a:off x="4339168" y="4238210"/>
            <a:ext cx="2570237" cy="4466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cs typeface="Calibri" pitchFamily="34" charset="-120"/>
              </a:rPr>
              <a:t>Sin Fallo</a:t>
            </a: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D5782AAD-11DE-2427-9C47-DFD22EAA8882}"/>
              </a:ext>
            </a:extLst>
          </p:cNvPr>
          <p:cNvSpPr/>
          <p:nvPr/>
        </p:nvSpPr>
        <p:spPr>
          <a:xfrm>
            <a:off x="4126542" y="4276700"/>
            <a:ext cx="45719" cy="389718"/>
          </a:xfrm>
          <a:prstGeom prst="rect">
            <a:avLst/>
          </a:prstGeom>
          <a:solidFill>
            <a:srgbClr val="7A8A8E"/>
          </a:solidFill>
          <a:ln w="1270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51A2FCF6-6048-3CB9-BF62-1C0AACF5B838}"/>
              </a:ext>
            </a:extLst>
          </p:cNvPr>
          <p:cNvSpPr/>
          <p:nvPr/>
        </p:nvSpPr>
        <p:spPr>
          <a:xfrm>
            <a:off x="4339168" y="22952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?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lang="en-US" sz="2200" dirty="0">
                <a:solidFill>
                  <a:srgbClr val="1279BF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=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46" name="Text 7">
            <a:extLst>
              <a:ext uri="{FF2B5EF4-FFF2-40B4-BE49-F238E27FC236}">
                <a16:creationId xmlns:a16="http://schemas.microsoft.com/office/drawing/2014/main" id="{EBB77BE9-A496-36C0-8658-0A798BE76408}"/>
              </a:ext>
            </a:extLst>
          </p:cNvPr>
          <p:cNvSpPr/>
          <p:nvPr/>
        </p:nvSpPr>
        <p:spPr>
          <a:xfrm>
            <a:off x="4339168" y="2779695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?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Corte provincial  </a:t>
            </a:r>
            <a:r>
              <a:rPr lang="en-US" sz="2200" dirty="0">
                <a:solidFill>
                  <a:srgbClr val="A12A65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47" name="Text 7">
            <a:extLst>
              <a:ext uri="{FF2B5EF4-FFF2-40B4-BE49-F238E27FC236}">
                <a16:creationId xmlns:a16="http://schemas.microsoft.com/office/drawing/2014/main" id="{C6E6EE16-41DE-E084-71DF-3E2A58964B5C}"/>
              </a:ext>
            </a:extLst>
          </p:cNvPr>
          <p:cNvSpPr/>
          <p:nvPr/>
        </p:nvSpPr>
        <p:spPr>
          <a:xfrm>
            <a:off x="4339168" y="3250444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2200" dirty="0">
                <a:solidFill>
                  <a:srgbClr val="F3901E"/>
                </a:solidFill>
                <a:latin typeface="Barlow Medium" pitchFamily="2" charset="77"/>
                <a:cs typeface="Calibri" pitchFamily="34" charset="-120"/>
              </a:rPr>
              <a:t>≠</a:t>
            </a:r>
            <a:r>
              <a:rPr lang="en-US" sz="1600" dirty="0">
                <a:solidFill>
                  <a:srgbClr val="A12A65"/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3901E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48" name="Text 7">
            <a:extLst>
              <a:ext uri="{FF2B5EF4-FFF2-40B4-BE49-F238E27FC236}">
                <a16:creationId xmlns:a16="http://schemas.microsoft.com/office/drawing/2014/main" id="{4891BC4A-EBDF-2440-BD68-A0410B03A6B1}"/>
              </a:ext>
            </a:extLst>
          </p:cNvPr>
          <p:cNvSpPr/>
          <p:nvPr/>
        </p:nvSpPr>
        <p:spPr>
          <a:xfrm>
            <a:off x="4339168" y="3721881"/>
            <a:ext cx="4598395" cy="410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Tribunales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inferiores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=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 Corte provincial 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Barlow Medium" pitchFamily="2" charset="77"/>
                <a:ea typeface="+mn-ea"/>
                <a:cs typeface="Calibri" pitchFamily="34" charset="-120"/>
              </a:rPr>
              <a:t>≠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  <a:ea typeface="Calibri" pitchFamily="34" charset="-122"/>
                <a:cs typeface="Calibri" pitchFamily="34" charset="-120"/>
              </a:rPr>
              <a:t> CSJN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49" name="Shape 1">
            <a:extLst>
              <a:ext uri="{FF2B5EF4-FFF2-40B4-BE49-F238E27FC236}">
                <a16:creationId xmlns:a16="http://schemas.microsoft.com/office/drawing/2014/main" id="{5F6AA696-87F2-AC46-61BF-9F1EAE13DEAB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2">
            <a:extLst>
              <a:ext uri="{FF2B5EF4-FFF2-40B4-BE49-F238E27FC236}">
                <a16:creationId xmlns:a16="http://schemas.microsoft.com/office/drawing/2014/main" id="{20A86040-018E-D7B2-CA72-602BF8DDD99C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6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44193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4">
            <a:extLst>
              <a:ext uri="{FF2B5EF4-FFF2-40B4-BE49-F238E27FC236}">
                <a16:creationId xmlns:a16="http://schemas.microsoft.com/office/drawing/2014/main" id="{41B1AFD7-FF0D-ED59-6B75-1A27028720A8}"/>
              </a:ext>
            </a:extLst>
          </p:cNvPr>
          <p:cNvSpPr/>
          <p:nvPr/>
        </p:nvSpPr>
        <p:spPr>
          <a:xfrm>
            <a:off x="4511811" y="4179971"/>
            <a:ext cx="4266428" cy="4714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41160" y="1185268"/>
            <a:ext cx="3999463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040" y="1642468"/>
            <a:ext cx="186899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7B6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7</a:t>
            </a:r>
            <a:endParaRPr lang="en-US" sz="11000" dirty="0">
              <a:solidFill>
                <a:srgbClr val="7B619C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2209632" y="1939156"/>
            <a:ext cx="2026920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MILLONES</a:t>
            </a:r>
            <a:endParaRPr lang="en-US" sz="24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45835" y="3390949"/>
            <a:ext cx="357118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ingresados en 2025</a:t>
            </a:r>
          </a:p>
        </p:txBody>
      </p:sp>
      <p:sp>
        <p:nvSpPr>
          <p:cNvPr id="14" name="Text 11"/>
          <p:cNvSpPr/>
          <p:nvPr/>
        </p:nvSpPr>
        <p:spPr>
          <a:xfrm>
            <a:off x="5744624" y="4194039"/>
            <a:ext cx="289296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la necesidad técnica de aumento si no se corrige la judicialidad</a:t>
            </a:r>
            <a:endParaRPr lang="en-US" sz="24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9A52F551-7E2C-3A04-F583-1AF12101D73D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F03520A-5BF1-2F9D-CAD8-00285FB3B091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86D1BB6E-3BC6-4C51-F7A3-F429B92F3329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7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CEB83396-2E22-4EA6-CB2D-9CE4EBF844EE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costo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alícuotas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competitividad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B671A9D6-CDC5-50E0-5A7E-EB07B6DEBEF1}"/>
              </a:ext>
            </a:extLst>
          </p:cNvPr>
          <p:cNvSpPr/>
          <p:nvPr/>
        </p:nvSpPr>
        <p:spPr>
          <a:xfrm>
            <a:off x="375643" y="4710645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 – La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Ecuación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850" dirty="0" err="1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Nivelar</a:t>
            </a:r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la Cancha.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AE40ECB8-E069-6889-C0E2-2F03A965A662}"/>
              </a:ext>
            </a:extLst>
          </p:cNvPr>
          <p:cNvSpPr/>
          <p:nvPr/>
        </p:nvSpPr>
        <p:spPr>
          <a:xfrm>
            <a:off x="4535671" y="4676128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2F3237C-C4A2-474F-C642-CD51B831C39E}"/>
              </a:ext>
            </a:extLst>
          </p:cNvPr>
          <p:cNvSpPr/>
          <p:nvPr/>
        </p:nvSpPr>
        <p:spPr>
          <a:xfrm>
            <a:off x="4685356" y="4189467"/>
            <a:ext cx="98287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+69%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FF34564C-6C24-19AC-6125-6D29230DE83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AE347EC5-9BFB-1B3C-545D-D088BC00F8AA}"/>
              </a:ext>
            </a:extLst>
          </p:cNvPr>
          <p:cNvSpPr/>
          <p:nvPr/>
        </p:nvSpPr>
        <p:spPr>
          <a:xfrm>
            <a:off x="424040" y="2554384"/>
            <a:ext cx="2697503" cy="1002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salarios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mínimos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000E5A14-DA2E-71F5-7349-50806E71D872}"/>
              </a:ext>
            </a:extLst>
          </p:cNvPr>
          <p:cNvSpPr/>
          <p:nvPr/>
        </p:nvSpPr>
        <p:spPr>
          <a:xfrm>
            <a:off x="424041" y="1322829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53357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LITIGIOSIDAD EXACERBADA</a:t>
            </a:r>
            <a:endParaRPr lang="en-US" sz="2000" b="1" dirty="0">
              <a:solidFill>
                <a:srgbClr val="53357F"/>
              </a:solidFill>
              <a:latin typeface="Barlow SemiBold" pitchFamily="2" charset="77"/>
            </a:endParaRPr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AF7C18DF-2892-46F9-8AB3-C01A85622358}"/>
              </a:ext>
            </a:extLst>
          </p:cNvPr>
          <p:cNvSpPr/>
          <p:nvPr/>
        </p:nvSpPr>
        <p:spPr>
          <a:xfrm>
            <a:off x="421690" y="3324551"/>
            <a:ext cx="324145" cy="315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=</a:t>
            </a:r>
            <a:endParaRPr lang="en-US" sz="3600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39" name="Text 8">
            <a:extLst>
              <a:ext uri="{FF2B5EF4-FFF2-40B4-BE49-F238E27FC236}">
                <a16:creationId xmlns:a16="http://schemas.microsoft.com/office/drawing/2014/main" id="{5BA60F0B-E583-1927-2210-DCAF6987997B}"/>
              </a:ext>
            </a:extLst>
          </p:cNvPr>
          <p:cNvSpPr/>
          <p:nvPr/>
        </p:nvSpPr>
        <p:spPr>
          <a:xfrm>
            <a:off x="745835" y="3943406"/>
            <a:ext cx="3172017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Impacto directo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 costos laborales, competitividad y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empleo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D8A87EE6-FBF5-53F0-5D9F-030B7EA6DFD2}"/>
              </a:ext>
            </a:extLst>
          </p:cNvPr>
          <p:cNvCxnSpPr/>
          <p:nvPr/>
        </p:nvCxnSpPr>
        <p:spPr>
          <a:xfrm>
            <a:off x="421690" y="4095836"/>
            <a:ext cx="239492" cy="0"/>
          </a:xfrm>
          <a:prstGeom prst="straightConnector1">
            <a:avLst/>
          </a:prstGeom>
          <a:ln w="57150">
            <a:solidFill>
              <a:srgbClr val="7B619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34">
            <a:extLst>
              <a:ext uri="{FF2B5EF4-FFF2-40B4-BE49-F238E27FC236}">
                <a16:creationId xmlns:a16="http://schemas.microsoft.com/office/drawing/2014/main" id="{695DC4EF-6497-112B-EB53-246637BCC3CA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0F65CFF-5D6C-AAE1-2408-15FB361876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0" t="25196" r="31333" b="15758"/>
          <a:stretch>
            <a:fillRect/>
          </a:stretch>
        </p:blipFill>
        <p:spPr>
          <a:xfrm>
            <a:off x="4307246" y="882251"/>
            <a:ext cx="4625664" cy="320982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3D356-5BCF-1410-FCC4-DDC37D7D8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3">
            <a:extLst>
              <a:ext uri="{FF2B5EF4-FFF2-40B4-BE49-F238E27FC236}">
                <a16:creationId xmlns:a16="http://schemas.microsoft.com/office/drawing/2014/main" id="{619F1535-6E35-767C-904E-FE1EF185A4B8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B4D00C9C-6F14-2D50-4644-57424114B5AB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503FBF57-D539-5AEB-819C-59E5E96C5086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C9146FBC-D073-9552-AD66-8F0A387D19E5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40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8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6D1C45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8E6BA48F-0BC0-C351-0564-AB8476FF3CF3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La litigiosidad desvía recursos del sistema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D52"/>
              </a:solidFill>
              <a:effectLst/>
              <a:uLnTx/>
              <a:uFillTx/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D1D90102-5F68-955E-9461-53542F082EC3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994D966-CF79-3E87-EF54-3534827D8DB5}"/>
              </a:ext>
            </a:extLst>
          </p:cNvPr>
          <p:cNvSpPr txBox="1"/>
          <p:nvPr/>
        </p:nvSpPr>
        <p:spPr>
          <a:xfrm>
            <a:off x="5553602" y="1064100"/>
            <a:ext cx="3590398" cy="274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6D1C45"/>
                </a:solidFill>
                <a:latin typeface="Barlow" pitchFamily="2" charset="77"/>
                <a:cs typeface="Calibri" pitchFamily="34" charset="-120"/>
              </a:rPr>
              <a:t>Litigiosidad evitable:</a:t>
            </a:r>
          </a:p>
          <a:p>
            <a:endParaRPr lang="es-ES" sz="1600" b="1" dirty="0">
              <a:solidFill>
                <a:srgbClr val="6D1C45"/>
              </a:solidFill>
              <a:latin typeface="Barlow" pitchFamily="2" charset="77"/>
              <a:cs typeface="Calibri" pitchFamily="34" charset="-120"/>
            </a:endParaRP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mayores costos laborales</a:t>
            </a: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menor competitividad</a:t>
            </a: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menor previsibilidad</a:t>
            </a: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recursos desviados de prevención</a:t>
            </a:r>
          </a:p>
          <a:p>
            <a:pPr marL="269875" indent="-2698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menor capacidad de atención a los reclamos genuinos</a:t>
            </a:r>
            <a:endParaRPr lang="es-AR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cs typeface="Calibri" pitchFamily="34" charset="-120"/>
            </a:endParaRPr>
          </a:p>
        </p:txBody>
      </p:sp>
      <p:graphicFrame>
        <p:nvGraphicFramePr>
          <p:cNvPr id="7" name="Gráfico 5">
            <a:extLst>
              <a:ext uri="{FF2B5EF4-FFF2-40B4-BE49-F238E27FC236}">
                <a16:creationId xmlns:a16="http://schemas.microsoft.com/office/drawing/2014/main" id="{14CBE3BB-EC07-E036-25A3-CD768ED228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405594"/>
              </p:ext>
            </p:extLst>
          </p:nvPr>
        </p:nvGraphicFramePr>
        <p:xfrm>
          <a:off x="77972" y="1545264"/>
          <a:ext cx="5169371" cy="2998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B10C48D8-1A7B-F085-1972-D68A309B1E08}"/>
              </a:ext>
            </a:extLst>
          </p:cNvPr>
          <p:cNvSpPr txBox="1"/>
          <p:nvPr/>
        </p:nvSpPr>
        <p:spPr>
          <a:xfrm>
            <a:off x="306571" y="1064100"/>
            <a:ext cx="49407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6D1C45"/>
                </a:solidFill>
                <a:effectLst/>
                <a:uLnTx/>
                <a:uFillTx/>
                <a:latin typeface="Barlow" pitchFamily="2" charset="77"/>
                <a:ea typeface="+mn-ea"/>
                <a:cs typeface="Calibri" pitchFamily="34" charset="-120"/>
              </a:rPr>
              <a:t>Distribución del costo judicial en Riesgos del Trabajo</a:t>
            </a:r>
          </a:p>
        </p:txBody>
      </p:sp>
      <p:sp>
        <p:nvSpPr>
          <p:cNvPr id="2" name="Text 34">
            <a:extLst>
              <a:ext uri="{FF2B5EF4-FFF2-40B4-BE49-F238E27FC236}">
                <a16:creationId xmlns:a16="http://schemas.microsoft.com/office/drawing/2014/main" id="{61A6C460-FAFC-02EE-3258-CA8CE70E6E8F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403309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6"/>
          <p:cNvSpPr/>
          <p:nvPr/>
        </p:nvSpPr>
        <p:spPr>
          <a:xfrm>
            <a:off x="5473987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qué importa la </a:t>
            </a:r>
            <a:r>
              <a:rPr lang="en-US" sz="1600" b="1" dirty="0" err="1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graphicFrame>
        <p:nvGraphicFramePr>
          <p:cNvPr id="6" name="Gráfico 3">
            <a:extLst>
              <a:ext uri="{FF2B5EF4-FFF2-40B4-BE49-F238E27FC236}">
                <a16:creationId xmlns:a16="http://schemas.microsoft.com/office/drawing/2014/main" id="{F4CBC0BB-0B30-41F4-BCDB-E800EE4F9B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843598"/>
              </p:ext>
            </p:extLst>
          </p:nvPr>
        </p:nvGraphicFramePr>
        <p:xfrm>
          <a:off x="335480" y="1062492"/>
          <a:ext cx="4955241" cy="347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15">
            <a:extLst>
              <a:ext uri="{FF2B5EF4-FFF2-40B4-BE49-F238E27FC236}">
                <a16:creationId xmlns:a16="http://schemas.microsoft.com/office/drawing/2014/main" id="{5BED4B35-BEB5-19D8-96A5-7867407F20A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FD7E98E3-F02E-529E-E1D3-66ECF191A41C}"/>
              </a:ext>
            </a:extLst>
          </p:cNvPr>
          <p:cNvSpPr/>
          <p:nvPr/>
        </p:nvSpPr>
        <p:spPr>
          <a:xfrm>
            <a:off x="241160" y="234200"/>
            <a:ext cx="2969333" cy="608660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C5934D9A-328E-F100-5B18-41DC7A36F58F}"/>
              </a:ext>
            </a:extLst>
          </p:cNvPr>
          <p:cNvSpPr/>
          <p:nvPr/>
        </p:nvSpPr>
        <p:spPr>
          <a:xfrm>
            <a:off x="381926" y="372480"/>
            <a:ext cx="2687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400" dirty="0">
                <a:solidFill>
                  <a:srgbClr val="6D1C4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DICEN · 9</a:t>
            </a:r>
            <a:endParaRPr lang="en-US" sz="1400" dirty="0">
              <a:solidFill>
                <a:srgbClr val="6D1C45"/>
              </a:solidFill>
              <a:latin typeface="Barlow" pitchFamily="2" charset="77"/>
            </a:endParaRPr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36F31ADD-10A6-535D-8D26-89B993328C34}"/>
              </a:ext>
            </a:extLst>
          </p:cNvPr>
          <p:cNvSpPr/>
          <p:nvPr/>
        </p:nvSpPr>
        <p:spPr>
          <a:xfrm>
            <a:off x="3383280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Concentración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cinco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explican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casi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problema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59109840-9A07-F26E-DA65-9351F26B496C}"/>
              </a:ext>
            </a:extLst>
          </p:cNvPr>
          <p:cNvSpPr/>
          <p:nvPr/>
        </p:nvSpPr>
        <p:spPr>
          <a:xfrm>
            <a:off x="365760" y="4680700"/>
            <a:ext cx="45983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50" dirty="0">
                <a:solidFill>
                  <a:srgbClr val="7A8A8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Fuente: UART</a:t>
            </a:r>
            <a:endParaRPr lang="en-US" sz="850" dirty="0">
              <a:solidFill>
                <a:srgbClr val="7A8A8E"/>
              </a:solidFill>
              <a:latin typeface="Barlow" pitchFamily="2" charset="77"/>
            </a:endParaRPr>
          </a:p>
        </p:txBody>
      </p:sp>
      <p:sp>
        <p:nvSpPr>
          <p:cNvPr id="29" name="Shape 0">
            <a:extLst>
              <a:ext uri="{FF2B5EF4-FFF2-40B4-BE49-F238E27FC236}">
                <a16:creationId xmlns:a16="http://schemas.microsoft.com/office/drawing/2014/main" id="{C648AFC4-1134-09EF-FCEE-6BA0AF6041F6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grpSp>
        <p:nvGrpSpPr>
          <p:cNvPr id="42" name="Grupo 41">
            <a:extLst>
              <a:ext uri="{FF2B5EF4-FFF2-40B4-BE49-F238E27FC236}">
                <a16:creationId xmlns:a16="http://schemas.microsoft.com/office/drawing/2014/main" id="{7432AF05-F97C-25E8-2A92-110C1237F3DA}"/>
              </a:ext>
            </a:extLst>
          </p:cNvPr>
          <p:cNvGrpSpPr/>
          <p:nvPr/>
        </p:nvGrpSpPr>
        <p:grpSpPr>
          <a:xfrm>
            <a:off x="5576855" y="1823108"/>
            <a:ext cx="3553077" cy="2652314"/>
            <a:chOff x="5492450" y="1425984"/>
            <a:chExt cx="3553077" cy="2652314"/>
          </a:xfrm>
        </p:grpSpPr>
        <p:sp>
          <p:nvSpPr>
            <p:cNvPr id="13" name="Text 10"/>
            <p:cNvSpPr/>
            <p:nvPr/>
          </p:nvSpPr>
          <p:spPr>
            <a:xfrm>
              <a:off x="6028007" y="1568828"/>
              <a:ext cx="30175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La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adhesión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ea typeface="Calibri" pitchFamily="34" charset="-122"/>
                  <a:cs typeface="Calibri" pitchFamily="34" charset="-120"/>
                </a:rPr>
                <a:t> es provincial 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</a:endParaRPr>
            </a:p>
          </p:txBody>
        </p:sp>
        <p:sp>
          <p:nvSpPr>
            <p:cNvPr id="17" name="Text 14"/>
            <p:cNvSpPr/>
            <p:nvPr/>
          </p:nvSpPr>
          <p:spPr>
            <a:xfrm>
              <a:off x="6028007" y="2265057"/>
              <a:ext cx="2750234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Criterios</a:t>
              </a:r>
              <a:r>
                <a: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disímiles</a:t>
              </a: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1" name="Text 18"/>
            <p:cNvSpPr/>
            <p:nvPr/>
          </p:nvSpPr>
          <p:spPr>
            <a:xfrm>
              <a:off x="5995371" y="3540388"/>
              <a:ext cx="3017516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Segundo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pelotón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en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 </a:t>
              </a:r>
              <a:r>
                <a:rPr lang="en-US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crecimiento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endParaRPr>
            </a:p>
          </p:txBody>
        </p:sp>
        <p:sp>
          <p:nvSpPr>
            <p:cNvPr id="22" name="Text 19"/>
            <p:cNvSpPr/>
            <p:nvPr/>
          </p:nvSpPr>
          <p:spPr>
            <a:xfrm>
              <a:off x="5995370" y="3795659"/>
              <a:ext cx="301751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Chubut, Entre Ríos y San Luis.</a:t>
              </a:r>
            </a:p>
          </p:txBody>
        </p:sp>
        <p:sp>
          <p:nvSpPr>
            <p:cNvPr id="34" name="Text 18">
              <a:extLst>
                <a:ext uri="{FF2B5EF4-FFF2-40B4-BE49-F238E27FC236}">
                  <a16:creationId xmlns:a16="http://schemas.microsoft.com/office/drawing/2014/main" id="{424FB900-9CBC-7A90-9415-A48C457751EA}"/>
                </a:ext>
              </a:extLst>
            </p:cNvPr>
            <p:cNvSpPr/>
            <p:nvPr/>
          </p:nvSpPr>
          <p:spPr>
            <a:xfrm>
              <a:off x="6028007" y="2902722"/>
              <a:ext cx="290087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s-E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rlow" pitchFamily="2" charset="77"/>
                  <a:cs typeface="Calibri" pitchFamily="34" charset="-120"/>
                </a:rPr>
                <a:t>Estas 5 concentran 86%</a:t>
              </a:r>
            </a:p>
          </p:txBody>
        </p:sp>
        <p:sp>
          <p:nvSpPr>
            <p:cNvPr id="30" name="Text 11">
              <a:extLst>
                <a:ext uri="{FF2B5EF4-FFF2-40B4-BE49-F238E27FC236}">
                  <a16:creationId xmlns:a16="http://schemas.microsoft.com/office/drawing/2014/main" id="{72054818-56BF-2243-EC57-E96D2D686FBB}"/>
                </a:ext>
              </a:extLst>
            </p:cNvPr>
            <p:cNvSpPr/>
            <p:nvPr/>
          </p:nvSpPr>
          <p:spPr>
            <a:xfrm>
              <a:off x="5492450" y="1468123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1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5" name="Shape 9">
              <a:extLst>
                <a:ext uri="{FF2B5EF4-FFF2-40B4-BE49-F238E27FC236}">
                  <a16:creationId xmlns:a16="http://schemas.microsoft.com/office/drawing/2014/main" id="{321C61F1-0ABE-BC2F-F2C0-B08D10B78497}"/>
                </a:ext>
              </a:extLst>
            </p:cNvPr>
            <p:cNvSpPr/>
            <p:nvPr/>
          </p:nvSpPr>
          <p:spPr>
            <a:xfrm>
              <a:off x="5821148" y="1425984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</p:sp>
        <p:sp>
          <p:nvSpPr>
            <p:cNvPr id="36" name="Text 11">
              <a:extLst>
                <a:ext uri="{FF2B5EF4-FFF2-40B4-BE49-F238E27FC236}">
                  <a16:creationId xmlns:a16="http://schemas.microsoft.com/office/drawing/2014/main" id="{11962EED-3A14-2529-22BA-B5E987DB03D5}"/>
                </a:ext>
              </a:extLst>
            </p:cNvPr>
            <p:cNvSpPr/>
            <p:nvPr/>
          </p:nvSpPr>
          <p:spPr>
            <a:xfrm>
              <a:off x="5492450" y="2150407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2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7" name="Shape 9">
              <a:extLst>
                <a:ext uri="{FF2B5EF4-FFF2-40B4-BE49-F238E27FC236}">
                  <a16:creationId xmlns:a16="http://schemas.microsoft.com/office/drawing/2014/main" id="{D7DEFED3-D749-203C-F067-76EC958E592A}"/>
                </a:ext>
              </a:extLst>
            </p:cNvPr>
            <p:cNvSpPr/>
            <p:nvPr/>
          </p:nvSpPr>
          <p:spPr>
            <a:xfrm>
              <a:off x="5821148" y="2117456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</p:sp>
        <p:sp>
          <p:nvSpPr>
            <p:cNvPr id="38" name="Text 11">
              <a:extLst>
                <a:ext uri="{FF2B5EF4-FFF2-40B4-BE49-F238E27FC236}">
                  <a16:creationId xmlns:a16="http://schemas.microsoft.com/office/drawing/2014/main" id="{62534555-A2A3-F32B-E695-D6DE7DCF72A9}"/>
                </a:ext>
              </a:extLst>
            </p:cNvPr>
            <p:cNvSpPr/>
            <p:nvPr/>
          </p:nvSpPr>
          <p:spPr>
            <a:xfrm>
              <a:off x="5492450" y="2804554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3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39" name="Shape 9">
              <a:extLst>
                <a:ext uri="{FF2B5EF4-FFF2-40B4-BE49-F238E27FC236}">
                  <a16:creationId xmlns:a16="http://schemas.microsoft.com/office/drawing/2014/main" id="{E38BDA45-25CD-3018-54A8-EFC345F0A923}"/>
                </a:ext>
              </a:extLst>
            </p:cNvPr>
            <p:cNvSpPr/>
            <p:nvPr/>
          </p:nvSpPr>
          <p:spPr>
            <a:xfrm>
              <a:off x="5821148" y="2808928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</p:sp>
        <p:sp>
          <p:nvSpPr>
            <p:cNvPr id="40" name="Text 11">
              <a:extLst>
                <a:ext uri="{FF2B5EF4-FFF2-40B4-BE49-F238E27FC236}">
                  <a16:creationId xmlns:a16="http://schemas.microsoft.com/office/drawing/2014/main" id="{3DAE028D-EFB6-9AF1-A2B4-D1076B37564E}"/>
                </a:ext>
              </a:extLst>
            </p:cNvPr>
            <p:cNvSpPr/>
            <p:nvPr/>
          </p:nvSpPr>
          <p:spPr>
            <a:xfrm>
              <a:off x="5492450" y="3542538"/>
              <a:ext cx="50292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6D1C45"/>
                  </a:solidFill>
                  <a:latin typeface="Barlow Black" pitchFamily="2" charset="77"/>
                  <a:ea typeface="Calibri" pitchFamily="34" charset="-122"/>
                  <a:cs typeface="Calibri" pitchFamily="34" charset="-120"/>
                </a:rPr>
                <a:t>4</a:t>
              </a:r>
              <a:endParaRPr lang="en-US" sz="2800" b="1" dirty="0">
                <a:solidFill>
                  <a:srgbClr val="6D1C45"/>
                </a:solidFill>
                <a:latin typeface="Barlow Black" pitchFamily="2" charset="77"/>
              </a:endParaRPr>
            </a:p>
          </p:txBody>
        </p:sp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BF36B536-33CD-C92E-73BA-D517B62B6AF2}"/>
                </a:ext>
              </a:extLst>
            </p:cNvPr>
            <p:cNvSpPr/>
            <p:nvPr/>
          </p:nvSpPr>
          <p:spPr>
            <a:xfrm>
              <a:off x="5821148" y="3500399"/>
              <a:ext cx="45719" cy="577899"/>
            </a:xfrm>
            <a:prstGeom prst="rect">
              <a:avLst/>
            </a:prstGeom>
            <a:solidFill>
              <a:srgbClr val="A12A65"/>
            </a:solidFill>
            <a:ln w="12700">
              <a:noFill/>
              <a:prstDash val="solid"/>
            </a:ln>
          </p:spPr>
        </p:sp>
      </p:grpSp>
      <p:sp>
        <p:nvSpPr>
          <p:cNvPr id="43" name="Shape 4">
            <a:extLst>
              <a:ext uri="{FF2B5EF4-FFF2-40B4-BE49-F238E27FC236}">
                <a16:creationId xmlns:a16="http://schemas.microsoft.com/office/drawing/2014/main" id="{3CDCB54B-65E0-AAFC-0CD1-41A6959E7EEC}"/>
              </a:ext>
            </a:extLst>
          </p:cNvPr>
          <p:cNvSpPr/>
          <p:nvPr/>
        </p:nvSpPr>
        <p:spPr>
          <a:xfrm>
            <a:off x="241160" y="1185268"/>
            <a:ext cx="5128837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</p:sp>
      <p:sp>
        <p:nvSpPr>
          <p:cNvPr id="2" name="Text 34">
            <a:extLst>
              <a:ext uri="{FF2B5EF4-FFF2-40B4-BE49-F238E27FC236}">
                <a16:creationId xmlns:a16="http://schemas.microsoft.com/office/drawing/2014/main" id="{98DE88AB-648B-B87B-2BC1-FCDCC960B582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C97EA3-70C3-16FD-694D-BD46DF17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C5E41A3-2925-2D11-7F22-0D82FE9D460B}"/>
              </a:ext>
            </a:extLst>
          </p:cNvPr>
          <p:cNvSpPr/>
          <p:nvPr/>
        </p:nvSpPr>
        <p:spPr>
          <a:xfrm>
            <a:off x="-1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613086C-B19D-9892-26E4-D55DC066F940}"/>
              </a:ext>
            </a:extLst>
          </p:cNvPr>
          <p:cNvSpPr/>
          <p:nvPr/>
        </p:nvSpPr>
        <p:spPr>
          <a:xfrm>
            <a:off x="306539" y="1004305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70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horizonte</a:t>
            </a:r>
            <a:endParaRPr lang="en-US" sz="7000" b="1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F261575-5702-1FF0-8279-B39CD19F63F1}"/>
              </a:ext>
            </a:extLst>
          </p:cNvPr>
          <p:cNvSpPr/>
          <p:nvPr/>
        </p:nvSpPr>
        <p:spPr>
          <a:xfrm>
            <a:off x="360543" y="3125683"/>
            <a:ext cx="795957" cy="146365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117E424-C026-F7EF-5044-AF4820183EF0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21E1E39-7B57-1B4A-F0A8-F8DE5A6264D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39645385-3C38-45BE-F880-BA86AC8AF806}"/>
              </a:ext>
            </a:extLst>
          </p:cNvPr>
          <p:cNvSpPr/>
          <p:nvPr/>
        </p:nvSpPr>
        <p:spPr>
          <a:xfrm>
            <a:off x="0" y="-14228"/>
            <a:ext cx="9144000" cy="575006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22AA784-23AD-BC43-20CB-BD10BF1205EB}"/>
              </a:ext>
            </a:extLst>
          </p:cNvPr>
          <p:cNvSpPr/>
          <p:nvPr/>
        </p:nvSpPr>
        <p:spPr>
          <a:xfrm>
            <a:off x="306539" y="90395"/>
            <a:ext cx="13108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EJE 2</a:t>
            </a:r>
            <a:endParaRPr lang="en-US" sz="2400" b="1" spc="3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" name="Text 5">
            <a:extLst>
              <a:ext uri="{FF2B5EF4-FFF2-40B4-BE49-F238E27FC236}">
                <a16:creationId xmlns:a16="http://schemas.microsoft.com/office/drawing/2014/main" id="{12A40DFB-A81D-4095-C968-930A21DF53D5}"/>
              </a:ext>
            </a:extLst>
          </p:cNvPr>
          <p:cNvSpPr/>
          <p:nvPr/>
        </p:nvSpPr>
        <p:spPr>
          <a:xfrm>
            <a:off x="306539" y="3400801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93F64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Cinco novedades de 2026 que abren la puerta a una solución estructural</a:t>
            </a:r>
            <a:endParaRPr lang="en-US" sz="2000" b="1" dirty="0">
              <a:solidFill>
                <a:srgbClr val="093F64"/>
              </a:solidFill>
              <a:latin typeface="Barlow SemiBold" pitchFamily="2" charset="77"/>
            </a:endParaRPr>
          </a:p>
        </p:txBody>
      </p:sp>
      <p:sp>
        <p:nvSpPr>
          <p:cNvPr id="6" name="Text 34">
            <a:extLst>
              <a:ext uri="{FF2B5EF4-FFF2-40B4-BE49-F238E27FC236}">
                <a16:creationId xmlns:a16="http://schemas.microsoft.com/office/drawing/2014/main" id="{B9E2E27A-05A9-C5B5-97D3-881158EC37F0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191177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D3BBD5-94FC-AB50-CA52-1098810E0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637E039-0C89-DD17-A516-03178DDAC7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650" y="1007179"/>
            <a:ext cx="7772400" cy="3480601"/>
          </a:xfrm>
          <a:prstGeom prst="rect">
            <a:avLst/>
          </a:prstGeom>
        </p:spPr>
      </p:pic>
      <p:sp>
        <p:nvSpPr>
          <p:cNvPr id="16" name="Shape 13">
            <a:extLst>
              <a:ext uri="{FF2B5EF4-FFF2-40B4-BE49-F238E27FC236}">
                <a16:creationId xmlns:a16="http://schemas.microsoft.com/office/drawing/2014/main" id="{062D31A5-DB71-F607-0B4B-201AB09BAAB0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D5A8A5BC-1920-C9E9-7258-8046C61A647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E8CA3E7C-5561-A3F8-5033-023C71848BC1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52E284DA-91EE-992E-B58D-6F9A71000ED0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1</a:t>
            </a:r>
            <a:endParaRPr kumimoji="0" lang="en-US" sz="1400" b="0" i="0" u="none" strike="noStrike" kern="1200" cap="none" spc="300" normalizeH="0" baseline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9441D0A0-46D2-DDA0-2DBF-B86986052F91}"/>
              </a:ext>
            </a:extLst>
          </p:cNvPr>
          <p:cNvSpPr/>
          <p:nvPr/>
        </p:nvSpPr>
        <p:spPr>
          <a:xfrm>
            <a:off x="3945899" y="327405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2026: las piezas empiezan a alinearse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D52"/>
              </a:solidFill>
              <a:effectLst/>
              <a:uLnTx/>
              <a:uFillTx/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5AF5B3BD-6AAD-730D-21FC-562E40DAA65A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14" name="Text 20">
            <a:extLst>
              <a:ext uri="{FF2B5EF4-FFF2-40B4-BE49-F238E27FC236}">
                <a16:creationId xmlns:a16="http://schemas.microsoft.com/office/drawing/2014/main" id="{9D59D824-02C9-E296-CD09-AE45BA4DF89F}"/>
              </a:ext>
            </a:extLst>
          </p:cNvPr>
          <p:cNvSpPr/>
          <p:nvPr/>
        </p:nvSpPr>
        <p:spPr>
          <a:xfrm>
            <a:off x="1392656" y="3072766"/>
            <a:ext cx="1673826" cy="395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Nuevo Baremo</a:t>
            </a:r>
            <a:endParaRPr lang="en-US" sz="16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5" name="Text 21">
            <a:extLst>
              <a:ext uri="{FF2B5EF4-FFF2-40B4-BE49-F238E27FC236}">
                <a16:creationId xmlns:a16="http://schemas.microsoft.com/office/drawing/2014/main" id="{DCDCB44A-C3EA-7645-2E51-412C8C0C1A4A}"/>
              </a:ext>
            </a:extLst>
          </p:cNvPr>
          <p:cNvSpPr/>
          <p:nvPr/>
        </p:nvSpPr>
        <p:spPr>
          <a:xfrm>
            <a:off x="1545200" y="3375655"/>
            <a:ext cx="1371164" cy="597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Criterios</a:t>
            </a:r>
            <a:r>
              <a:rPr lang="en-US" sz="1200" b="1" dirty="0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científicos</a:t>
            </a:r>
            <a:r>
              <a:rPr lang="en-US" sz="1200" b="1" dirty="0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actualizados</a:t>
            </a:r>
            <a:endParaRPr lang="en-US" sz="1200" b="1" dirty="0">
              <a:solidFill>
                <a:schemeClr val="bg1"/>
              </a:solidFill>
              <a:latin typeface="Barlow SemiBold" pitchFamily="2" charset="77"/>
            </a:endParaRPr>
          </a:p>
        </p:txBody>
      </p:sp>
      <p:sp>
        <p:nvSpPr>
          <p:cNvPr id="17" name="Text 20">
            <a:extLst>
              <a:ext uri="{FF2B5EF4-FFF2-40B4-BE49-F238E27FC236}">
                <a16:creationId xmlns:a16="http://schemas.microsoft.com/office/drawing/2014/main" id="{E44C42FE-3AF3-9748-51C4-2286595A3F22}"/>
              </a:ext>
            </a:extLst>
          </p:cNvPr>
          <p:cNvSpPr/>
          <p:nvPr/>
        </p:nvSpPr>
        <p:spPr>
          <a:xfrm>
            <a:off x="2811632" y="1545370"/>
            <a:ext cx="1289580" cy="503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Comisiones</a:t>
            </a:r>
            <a:r>
              <a:rPr lang="en-US" sz="16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Médicas</a:t>
            </a:r>
            <a:endParaRPr lang="en-US" sz="16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8" name="Text 21">
            <a:extLst>
              <a:ext uri="{FF2B5EF4-FFF2-40B4-BE49-F238E27FC236}">
                <a16:creationId xmlns:a16="http://schemas.microsoft.com/office/drawing/2014/main" id="{20439633-521C-7701-8FE4-513907EABCE6}"/>
              </a:ext>
            </a:extLst>
          </p:cNvPr>
          <p:cNvSpPr/>
          <p:nvPr/>
        </p:nvSpPr>
        <p:spPr>
          <a:xfrm>
            <a:off x="2916364" y="2048528"/>
            <a:ext cx="1212613" cy="664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Procedimientos</a:t>
            </a:r>
            <a:r>
              <a:rPr lang="en-US" sz="1200" b="1" dirty="0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robustecidos</a:t>
            </a:r>
            <a:r>
              <a:rPr lang="en-US" sz="1200" b="1" dirty="0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y  </a:t>
            </a:r>
            <a:r>
              <a:rPr lang="en-US" sz="1200" b="1" dirty="0" err="1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simplificados</a:t>
            </a:r>
            <a:endParaRPr lang="en-US" sz="1200" b="1" dirty="0">
              <a:solidFill>
                <a:schemeClr val="bg1"/>
              </a:solidFill>
              <a:latin typeface="Barlow SemiBold" pitchFamily="2" charset="77"/>
            </a:endParaRPr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8FF13757-A44A-BC79-B256-1424BD9FA247}"/>
              </a:ext>
            </a:extLst>
          </p:cNvPr>
          <p:cNvSpPr/>
          <p:nvPr/>
        </p:nvSpPr>
        <p:spPr>
          <a:xfrm>
            <a:off x="3765992" y="3072766"/>
            <a:ext cx="1903158" cy="5820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Cuerpos</a:t>
            </a:r>
            <a:r>
              <a:rPr lang="en-US" sz="16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periciales</a:t>
            </a:r>
            <a:r>
              <a:rPr lang="en-US" sz="16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oficiales</a:t>
            </a:r>
            <a:endParaRPr lang="en-US" sz="16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B28474F9-A893-C3F2-A13D-6240B80C1E60}"/>
              </a:ext>
            </a:extLst>
          </p:cNvPr>
          <p:cNvSpPr/>
          <p:nvPr/>
        </p:nvSpPr>
        <p:spPr>
          <a:xfrm>
            <a:off x="4031989" y="3559602"/>
            <a:ext cx="1371164" cy="501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Santa Fe · Córdoba · Mendoza</a:t>
            </a:r>
            <a:endParaRPr lang="en-US" sz="1200" b="1" dirty="0">
              <a:solidFill>
                <a:schemeClr val="bg1"/>
              </a:solidFill>
              <a:latin typeface="Barlow SemiBold" pitchFamily="2" charset="7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3C6F07B2-71AF-DE32-FF7C-55F14D29360F}"/>
              </a:ext>
            </a:extLst>
          </p:cNvPr>
          <p:cNvSpPr/>
          <p:nvPr/>
        </p:nvSpPr>
        <p:spPr>
          <a:xfrm>
            <a:off x="5040479" y="1545371"/>
            <a:ext cx="1803649" cy="63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Criterios</a:t>
            </a:r>
            <a:endParaRPr lang="en-US" sz="1600" b="1" dirty="0">
              <a:solidFill>
                <a:schemeClr val="bg1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1600" b="1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judiciales</a:t>
            </a:r>
            <a:r>
              <a:rPr lang="en-US" sz="16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TSJ</a:t>
            </a:r>
            <a:endParaRPr lang="en-US" sz="16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28" name="Text 21">
            <a:extLst>
              <a:ext uri="{FF2B5EF4-FFF2-40B4-BE49-F238E27FC236}">
                <a16:creationId xmlns:a16="http://schemas.microsoft.com/office/drawing/2014/main" id="{03849568-65F3-FA02-1708-533C095F523E}"/>
              </a:ext>
            </a:extLst>
          </p:cNvPr>
          <p:cNvSpPr/>
          <p:nvPr/>
        </p:nvSpPr>
        <p:spPr>
          <a:xfrm>
            <a:off x="5526669" y="2068108"/>
            <a:ext cx="973037" cy="508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PBA, Santa Fe, Córdoba,  y Mendoza</a:t>
            </a:r>
            <a:endParaRPr lang="en-US" sz="1200" b="1" dirty="0">
              <a:solidFill>
                <a:schemeClr val="bg1"/>
              </a:solidFill>
              <a:latin typeface="Barlow SemiBold" pitchFamily="2" charset="77"/>
            </a:endParaRPr>
          </a:p>
        </p:txBody>
      </p:sp>
      <p:sp>
        <p:nvSpPr>
          <p:cNvPr id="41" name="Text 20">
            <a:extLst>
              <a:ext uri="{FF2B5EF4-FFF2-40B4-BE49-F238E27FC236}">
                <a16:creationId xmlns:a16="http://schemas.microsoft.com/office/drawing/2014/main" id="{33C24D46-B83F-889A-70AF-69A3C5C3C608}"/>
              </a:ext>
            </a:extLst>
          </p:cNvPr>
          <p:cNvSpPr/>
          <p:nvPr/>
        </p:nvSpPr>
        <p:spPr>
          <a:xfrm>
            <a:off x="6671626" y="3072766"/>
            <a:ext cx="973037" cy="552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600" b="1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16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</a:t>
            </a:r>
            <a:endParaRPr lang="en-US" sz="16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42" name="Text 21">
            <a:extLst>
              <a:ext uri="{FF2B5EF4-FFF2-40B4-BE49-F238E27FC236}">
                <a16:creationId xmlns:a16="http://schemas.microsoft.com/office/drawing/2014/main" id="{C0F5693D-EDCD-6DAD-39BB-93E6D236B374}"/>
              </a:ext>
            </a:extLst>
          </p:cNvPr>
          <p:cNvSpPr/>
          <p:nvPr/>
        </p:nvSpPr>
        <p:spPr>
          <a:xfrm>
            <a:off x="6653231" y="3568443"/>
            <a:ext cx="1050900" cy="857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1200" b="1" dirty="0">
                <a:solidFill>
                  <a:schemeClr val="bg1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CABA</a:t>
            </a:r>
            <a:endParaRPr lang="en-US" sz="1200" b="1" dirty="0">
              <a:solidFill>
                <a:schemeClr val="bg1"/>
              </a:solidFill>
              <a:latin typeface="Barlow SemiBold" pitchFamily="2" charset="77"/>
            </a:endParaRPr>
          </a:p>
        </p:txBody>
      </p:sp>
      <p:sp>
        <p:nvSpPr>
          <p:cNvPr id="2" name="Text 34">
            <a:extLst>
              <a:ext uri="{FF2B5EF4-FFF2-40B4-BE49-F238E27FC236}">
                <a16:creationId xmlns:a16="http://schemas.microsoft.com/office/drawing/2014/main" id="{92035189-8A0C-C1DE-4343-E2898533FC78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675125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1BFFC9-D9F5-B305-2EC3-29FDF255F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E8E88DCD-8878-6E95-2CF7-18B5D5F74045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D4D52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B5FBB45-791E-B0C7-ED52-499142F41BA9}"/>
              </a:ext>
            </a:extLst>
          </p:cNvPr>
          <p:cNvSpPr/>
          <p:nvPr/>
        </p:nvSpPr>
        <p:spPr>
          <a:xfrm>
            <a:off x="593298" y="3978863"/>
            <a:ext cx="3571185" cy="524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Una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estructural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78AE93D9-6C8B-48D3-E98A-E723258211E1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810EF9F4-6051-DBB3-F29B-A00844CCC15C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85B873FF-5BD8-A341-6D8E-6AEEB936C22B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506BC5E5-B3E9-6657-0AE3-56339BA069FD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2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3F34D9EF-E41A-D63A-72E3-E2D87452E165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Reforma </a:t>
            </a:r>
            <a:r>
              <a:rPr lang="en-US" sz="24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elementos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cumplimiento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929A8BD0-222A-0028-47CA-2D0FE8F156EB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104F9A33-7CE7-1DAC-CA65-8A90CEAAB2C3}"/>
              </a:ext>
            </a:extLst>
          </p:cNvPr>
          <p:cNvSpPr/>
          <p:nvPr/>
        </p:nvSpPr>
        <p:spPr>
          <a:xfrm>
            <a:off x="424041" y="1649273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7B619C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RIESGOS DEL TRABAJO</a:t>
            </a:r>
            <a:endParaRPr lang="en-US" sz="2200" b="1" dirty="0">
              <a:solidFill>
                <a:srgbClr val="7B619C"/>
              </a:solidFill>
              <a:latin typeface="Barlow SemiBold" pitchFamily="2" charset="77"/>
            </a:endParaRPr>
          </a:p>
        </p:txBody>
      </p:sp>
      <p:sp>
        <p:nvSpPr>
          <p:cNvPr id="17" name="Text 11">
            <a:extLst>
              <a:ext uri="{FF2B5EF4-FFF2-40B4-BE49-F238E27FC236}">
                <a16:creationId xmlns:a16="http://schemas.microsoft.com/office/drawing/2014/main" id="{E77A99AA-F61A-FFC9-D3D8-BCC1E9BB11D4}"/>
              </a:ext>
            </a:extLst>
          </p:cNvPr>
          <p:cNvSpPr/>
          <p:nvPr/>
        </p:nvSpPr>
        <p:spPr>
          <a:xfrm>
            <a:off x="4048767" y="186524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59329B99-4B99-488A-DC1B-EF778FCBAF90}"/>
              </a:ext>
            </a:extLst>
          </p:cNvPr>
          <p:cNvSpPr/>
          <p:nvPr/>
        </p:nvSpPr>
        <p:spPr>
          <a:xfrm>
            <a:off x="4377465" y="1823108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DADDDCF3-BADC-AF6E-B163-265A30593186}"/>
              </a:ext>
            </a:extLst>
          </p:cNvPr>
          <p:cNvSpPr/>
          <p:nvPr/>
        </p:nvSpPr>
        <p:spPr>
          <a:xfrm>
            <a:off x="4048767" y="254753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C6CECFAF-9FA5-2E05-10BD-6E7CEE19D621}"/>
              </a:ext>
            </a:extLst>
          </p:cNvPr>
          <p:cNvSpPr/>
          <p:nvPr/>
        </p:nvSpPr>
        <p:spPr>
          <a:xfrm>
            <a:off x="4377465" y="2514580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40" name="Text 11">
            <a:extLst>
              <a:ext uri="{FF2B5EF4-FFF2-40B4-BE49-F238E27FC236}">
                <a16:creationId xmlns:a16="http://schemas.microsoft.com/office/drawing/2014/main" id="{02AEA406-5543-930D-9B96-247B82C58621}"/>
              </a:ext>
            </a:extLst>
          </p:cNvPr>
          <p:cNvSpPr/>
          <p:nvPr/>
        </p:nvSpPr>
        <p:spPr>
          <a:xfrm>
            <a:off x="4048767" y="320167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2" name="Shape 9">
            <a:extLst>
              <a:ext uri="{FF2B5EF4-FFF2-40B4-BE49-F238E27FC236}">
                <a16:creationId xmlns:a16="http://schemas.microsoft.com/office/drawing/2014/main" id="{7FB1D312-FCD5-866D-FD29-992854964950}"/>
              </a:ext>
            </a:extLst>
          </p:cNvPr>
          <p:cNvSpPr/>
          <p:nvPr/>
        </p:nvSpPr>
        <p:spPr>
          <a:xfrm>
            <a:off x="4377465" y="3206052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D4D7331A-4409-D3FA-1DA6-C16E2AF9B6BE}"/>
              </a:ext>
            </a:extLst>
          </p:cNvPr>
          <p:cNvSpPr/>
          <p:nvPr/>
        </p:nvSpPr>
        <p:spPr>
          <a:xfrm>
            <a:off x="4048767" y="393966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4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F70421AF-FED1-2CE5-DE61-7636C056F9DC}"/>
              </a:ext>
            </a:extLst>
          </p:cNvPr>
          <p:cNvSpPr/>
          <p:nvPr/>
        </p:nvSpPr>
        <p:spPr>
          <a:xfrm>
            <a:off x="4377465" y="3897523"/>
            <a:ext cx="45719" cy="57789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45" name="Text 14">
            <a:extLst>
              <a:ext uri="{FF2B5EF4-FFF2-40B4-BE49-F238E27FC236}">
                <a16:creationId xmlns:a16="http://schemas.microsoft.com/office/drawing/2014/main" id="{4B277F16-3A2C-8FF9-95A4-7D37D4B3ACA8}"/>
              </a:ext>
            </a:extLst>
          </p:cNvPr>
          <p:cNvSpPr/>
          <p:nvPr/>
        </p:nvSpPr>
        <p:spPr>
          <a:xfrm>
            <a:off x="4551688" y="1864843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Reválida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procedimiento administrativo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6" name="Text 15">
            <a:extLst>
              <a:ext uri="{FF2B5EF4-FFF2-40B4-BE49-F238E27FC236}">
                <a16:creationId xmlns:a16="http://schemas.microsoft.com/office/drawing/2014/main" id="{A959FD62-99D4-DA07-58A9-39CE01D21C23}"/>
              </a:ext>
            </a:extLst>
          </p:cNvPr>
          <p:cNvSpPr/>
          <p:nvPr/>
        </p:nvSpPr>
        <p:spPr>
          <a:xfrm>
            <a:off x="4551688" y="2119467"/>
            <a:ext cx="4773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Comisiones Médicas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instancia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técnica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oficial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previa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7" name="Text 18">
            <a:extLst>
              <a:ext uri="{FF2B5EF4-FFF2-40B4-BE49-F238E27FC236}">
                <a16:creationId xmlns:a16="http://schemas.microsoft.com/office/drawing/2014/main" id="{02C7DC30-214C-B508-0600-292D7B2C3529}"/>
              </a:ext>
            </a:extLst>
          </p:cNvPr>
          <p:cNvSpPr/>
          <p:nvPr/>
        </p:nvSpPr>
        <p:spPr>
          <a:xfrm>
            <a:off x="4551688" y="2544255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Honorarios y pericias con reglas claras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E7EA144C-EC56-9C96-F039-ED97EDBCD500}"/>
              </a:ext>
            </a:extLst>
          </p:cNvPr>
          <p:cNvSpPr/>
          <p:nvPr/>
        </p:nvSpPr>
        <p:spPr>
          <a:xfrm>
            <a:off x="4551688" y="2798879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Desanclar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honorarios del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resultado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9" name="Text 22">
            <a:extLst>
              <a:ext uri="{FF2B5EF4-FFF2-40B4-BE49-F238E27FC236}">
                <a16:creationId xmlns:a16="http://schemas.microsoft.com/office/drawing/2014/main" id="{33405BC8-726C-40BE-9EC4-D408475DE238}"/>
              </a:ext>
            </a:extLst>
          </p:cNvPr>
          <p:cNvSpPr/>
          <p:nvPr/>
        </p:nvSpPr>
        <p:spPr>
          <a:xfrm>
            <a:off x="4551688" y="3241367"/>
            <a:ext cx="470649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Acatamiento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fallos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CSJN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0" name="Text 23">
            <a:extLst>
              <a:ext uri="{FF2B5EF4-FFF2-40B4-BE49-F238E27FC236}">
                <a16:creationId xmlns:a16="http://schemas.microsoft.com/office/drawing/2014/main" id="{77E5C454-E554-2B6F-2DCF-CB4263B8C35A}"/>
              </a:ext>
            </a:extLst>
          </p:cNvPr>
          <p:cNvSpPr/>
          <p:nvPr/>
        </p:nvSpPr>
        <p:spPr>
          <a:xfrm>
            <a:off x="4551688" y="3495991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Reducir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la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jurisprudencial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entre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provincias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arlow" pitchFamily="2" charset="77"/>
            </a:endParaRPr>
          </a:p>
        </p:txBody>
      </p:sp>
      <p:sp>
        <p:nvSpPr>
          <p:cNvPr id="51" name="Text 26">
            <a:extLst>
              <a:ext uri="{FF2B5EF4-FFF2-40B4-BE49-F238E27FC236}">
                <a16:creationId xmlns:a16="http://schemas.microsoft.com/office/drawing/2014/main" id="{BC8C960E-FDA2-366B-DF43-7CF9014BB793}"/>
              </a:ext>
            </a:extLst>
          </p:cNvPr>
          <p:cNvSpPr/>
          <p:nvPr/>
        </p:nvSpPr>
        <p:spPr>
          <a:xfrm>
            <a:off x="4551688" y="3951924"/>
            <a:ext cx="4434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Justicia </a:t>
            </a:r>
            <a:r>
              <a:rPr lang="en-US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laboral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en CABA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2" name="Text 27">
            <a:extLst>
              <a:ext uri="{FF2B5EF4-FFF2-40B4-BE49-F238E27FC236}">
                <a16:creationId xmlns:a16="http://schemas.microsoft.com/office/drawing/2014/main" id="{A2261274-3EB8-9912-FACB-7F2C61A00F36}"/>
              </a:ext>
            </a:extLst>
          </p:cNvPr>
          <p:cNvSpPr/>
          <p:nvPr/>
        </p:nvSpPr>
        <p:spPr>
          <a:xfrm>
            <a:off x="4551688" y="4206548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Traspaso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cs typeface="Calibri" pitchFamily="34" charset="-120"/>
              </a:rPr>
              <a:t> de la Justicia Nacional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78C02553-D5FB-98EA-91C3-375BBE31D436}"/>
              </a:ext>
            </a:extLst>
          </p:cNvPr>
          <p:cNvSpPr/>
          <p:nvPr/>
        </p:nvSpPr>
        <p:spPr>
          <a:xfrm>
            <a:off x="424041" y="1407048"/>
            <a:ext cx="3229586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ALCANCE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4" name="Text 7">
            <a:extLst>
              <a:ext uri="{FF2B5EF4-FFF2-40B4-BE49-F238E27FC236}">
                <a16:creationId xmlns:a16="http://schemas.microsoft.com/office/drawing/2014/main" id="{EB23943F-C289-B15E-0E72-864EC0482F1D}"/>
              </a:ext>
            </a:extLst>
          </p:cNvPr>
          <p:cNvSpPr/>
          <p:nvPr/>
        </p:nvSpPr>
        <p:spPr>
          <a:xfrm>
            <a:off x="407507" y="2393721"/>
            <a:ext cx="3246120" cy="1018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Fortalece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herramientas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concretas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destrabar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judicialidad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55" name="Shape 9">
            <a:extLst>
              <a:ext uri="{FF2B5EF4-FFF2-40B4-BE49-F238E27FC236}">
                <a16:creationId xmlns:a16="http://schemas.microsoft.com/office/drawing/2014/main" id="{76FFA0AB-E8B8-E2CA-E4F3-27BA5F2F1994}"/>
              </a:ext>
            </a:extLst>
          </p:cNvPr>
          <p:cNvSpPr/>
          <p:nvPr/>
        </p:nvSpPr>
        <p:spPr>
          <a:xfrm>
            <a:off x="417946" y="3808808"/>
            <a:ext cx="45719" cy="577899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2" name="Text 34">
            <a:extLst>
              <a:ext uri="{FF2B5EF4-FFF2-40B4-BE49-F238E27FC236}">
                <a16:creationId xmlns:a16="http://schemas.microsoft.com/office/drawing/2014/main" id="{FCBD6925-9403-651C-7CA7-ADE7EE572658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  <p:sp>
        <p:nvSpPr>
          <p:cNvPr id="3" name="Text 6">
            <a:extLst>
              <a:ext uri="{FF2B5EF4-FFF2-40B4-BE49-F238E27FC236}">
                <a16:creationId xmlns:a16="http://schemas.microsoft.com/office/drawing/2014/main" id="{E132C29F-1F6F-8665-205F-6D43F2C325E6}"/>
              </a:ext>
            </a:extLst>
          </p:cNvPr>
          <p:cNvSpPr/>
          <p:nvPr/>
        </p:nvSpPr>
        <p:spPr>
          <a:xfrm>
            <a:off x="3945899" y="136006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cada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importa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47508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66F61-DF25-D0AE-EAFB-AD25AB90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C8DDBE99-96E0-A799-58D1-AEA52B6029D8}"/>
              </a:ext>
            </a:extLst>
          </p:cNvPr>
          <p:cNvSpPr/>
          <p:nvPr/>
        </p:nvSpPr>
        <p:spPr>
          <a:xfrm>
            <a:off x="241161" y="1185268"/>
            <a:ext cx="3353134" cy="3354236"/>
          </a:xfrm>
          <a:prstGeom prst="rect">
            <a:avLst/>
          </a:prstGeom>
          <a:noFill/>
          <a:ln w="12700">
            <a:solidFill>
              <a:srgbClr val="093F64"/>
            </a:solidFill>
            <a:prstDash val="solid"/>
          </a:ln>
        </p:spPr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8855D7E5-5235-DA6E-2903-271A86BECAE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3A35983-CD48-B342-58E6-1C7F3B86556E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7EE67FD-0AB7-5397-532E-3FCEFAE8C0B4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11F64455-DCE0-BD27-8AD1-CFAABC4A082F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285EF2F7-286E-DE81-86C2-E2F694BA069E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3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0FA31578-6A4F-D189-67FE-057150929F81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Buenos Aires: </a:t>
            </a:r>
          </a:p>
          <a:p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SCBA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fija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intereses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323F5C0F-CF01-CE9F-B0DC-875C72991C0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8569AE51-ACF7-032B-AAA3-43B0577C551E}"/>
              </a:ext>
            </a:extLst>
          </p:cNvPr>
          <p:cNvSpPr/>
          <p:nvPr/>
        </p:nvSpPr>
        <p:spPr>
          <a:xfrm>
            <a:off x="410719" y="1570545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rgbClr val="1279BF"/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BUENOS AIRES</a:t>
            </a:r>
            <a:endParaRPr lang="en-US" sz="2200" b="1" dirty="0">
              <a:solidFill>
                <a:srgbClr val="1279BF"/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70A78FE2-D754-EB11-A7C7-F8409F494AC9}"/>
              </a:ext>
            </a:extLst>
          </p:cNvPr>
          <p:cNvSpPr/>
          <p:nvPr/>
        </p:nvSpPr>
        <p:spPr>
          <a:xfrm>
            <a:off x="3945899" y="1281334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¿Por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qué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es </a:t>
            </a:r>
            <a:r>
              <a:rPr lang="en-US" sz="1600" b="1" dirty="0" err="1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relevante</a:t>
            </a:r>
            <a:r>
              <a:rPr lang="en-US" sz="1600" b="1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?</a:t>
            </a:r>
            <a:endParaRPr lang="en-US" sz="16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5A9C5131-2219-7650-8078-13CD07AAA734}"/>
              </a:ext>
            </a:extLst>
          </p:cNvPr>
          <p:cNvSpPr/>
          <p:nvPr/>
        </p:nvSpPr>
        <p:spPr>
          <a:xfrm>
            <a:off x="3943286" y="381410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3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A451F0ED-3F02-4BE2-ED99-514096E775FC}"/>
              </a:ext>
            </a:extLst>
          </p:cNvPr>
          <p:cNvSpPr/>
          <p:nvPr/>
        </p:nvSpPr>
        <p:spPr>
          <a:xfrm>
            <a:off x="4271984" y="3616959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53" name="Text 3">
            <a:extLst>
              <a:ext uri="{FF2B5EF4-FFF2-40B4-BE49-F238E27FC236}">
                <a16:creationId xmlns:a16="http://schemas.microsoft.com/office/drawing/2014/main" id="{C19930A1-97BF-7CC6-EA3A-8C6769659DF4}"/>
              </a:ext>
            </a:extLst>
          </p:cNvPr>
          <p:cNvSpPr/>
          <p:nvPr/>
        </p:nvSpPr>
        <p:spPr>
          <a:xfrm>
            <a:off x="410719" y="1328320"/>
            <a:ext cx="2950155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DE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" name="Text 20">
            <a:extLst>
              <a:ext uri="{FF2B5EF4-FFF2-40B4-BE49-F238E27FC236}">
                <a16:creationId xmlns:a16="http://schemas.microsoft.com/office/drawing/2014/main" id="{67A40DE5-0618-D7E4-A4CC-62AE618081E7}"/>
              </a:ext>
            </a:extLst>
          </p:cNvPr>
          <p:cNvSpPr/>
          <p:nvPr/>
        </p:nvSpPr>
        <p:spPr>
          <a:xfrm>
            <a:off x="4411139" y="1802438"/>
            <a:ext cx="42033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Pone un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freno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 anatocismo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4" name="Text 21">
            <a:extLst>
              <a:ext uri="{FF2B5EF4-FFF2-40B4-BE49-F238E27FC236}">
                <a16:creationId xmlns:a16="http://schemas.microsoft.com/office/drawing/2014/main" id="{2253541D-919D-FFDF-BFAA-4F49113342DB}"/>
              </a:ext>
            </a:extLst>
          </p:cNvPr>
          <p:cNvSpPr/>
          <p:nvPr/>
        </p:nvSpPr>
        <p:spPr>
          <a:xfrm>
            <a:off x="4411139" y="1973106"/>
            <a:ext cx="441284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Reduce sentencias “impagables” y se alinea con la doctrina de CSJN (Oliva–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Lacuadra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5" name="Text 25">
            <a:extLst>
              <a:ext uri="{FF2B5EF4-FFF2-40B4-BE49-F238E27FC236}">
                <a16:creationId xmlns:a16="http://schemas.microsoft.com/office/drawing/2014/main" id="{7884ED77-FD4A-07DA-EB5B-95E953BF09CE}"/>
              </a:ext>
            </a:extLst>
          </p:cNvPr>
          <p:cNvSpPr/>
          <p:nvPr/>
        </p:nvSpPr>
        <p:spPr>
          <a:xfrm>
            <a:off x="4411139" y="2702934"/>
            <a:ext cx="42616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Hace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previsibilidad a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7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empleadores</a:t>
            </a: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aseguradoras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7" name="Text 26">
            <a:extLst>
              <a:ext uri="{FF2B5EF4-FFF2-40B4-BE49-F238E27FC236}">
                <a16:creationId xmlns:a16="http://schemas.microsoft.com/office/drawing/2014/main" id="{C8A20996-DCCD-3CCC-4D05-27A6E3CDE249}"/>
              </a:ext>
            </a:extLst>
          </p:cNvPr>
          <p:cNvSpPr/>
          <p:nvPr/>
        </p:nvSpPr>
        <p:spPr>
          <a:xfrm>
            <a:off x="4411140" y="3123910"/>
            <a:ext cx="43405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Elimina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un factor que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potencia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desajustes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periciales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y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aleja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criterio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indexación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encubierta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8" name="Text 30">
            <a:extLst>
              <a:ext uri="{FF2B5EF4-FFF2-40B4-BE49-F238E27FC236}">
                <a16:creationId xmlns:a16="http://schemas.microsoft.com/office/drawing/2014/main" id="{9A8338D1-4B9B-D2E0-CE3F-63EFAF6D96C6}"/>
              </a:ext>
            </a:extLst>
          </p:cNvPr>
          <p:cNvSpPr/>
          <p:nvPr/>
        </p:nvSpPr>
        <p:spPr>
          <a:xfrm>
            <a:off x="4411139" y="3596492"/>
            <a:ext cx="4412849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Marca rumbo para los tribunales inferiores</a:t>
            </a: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9" name="Text 31">
            <a:extLst>
              <a:ext uri="{FF2B5EF4-FFF2-40B4-BE49-F238E27FC236}">
                <a16:creationId xmlns:a16="http://schemas.microsoft.com/office/drawing/2014/main" id="{18100267-B3D1-EA2E-A348-26F4A0F1462A}"/>
              </a:ext>
            </a:extLst>
          </p:cNvPr>
          <p:cNvSpPr/>
          <p:nvPr/>
        </p:nvSpPr>
        <p:spPr>
          <a:xfrm>
            <a:off x="4411140" y="3916884"/>
            <a:ext cx="41576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Como criterio de la SCBA, traccionará un acatamiento más uniforme en la provincia que concentra ≈ 39% del stock de juicios.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B38B5BC-35D2-7DF7-6E1B-25CDEA33B3A1}"/>
              </a:ext>
            </a:extLst>
          </p:cNvPr>
          <p:cNvSpPr/>
          <p:nvPr/>
        </p:nvSpPr>
        <p:spPr>
          <a:xfrm>
            <a:off x="4271984" y="2602651"/>
            <a:ext cx="45719" cy="913693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D625099-4E74-F275-2FF9-3D13D12C760B}"/>
              </a:ext>
            </a:extLst>
          </p:cNvPr>
          <p:cNvSpPr/>
          <p:nvPr/>
        </p:nvSpPr>
        <p:spPr>
          <a:xfrm>
            <a:off x="4271984" y="1778480"/>
            <a:ext cx="45719" cy="728992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DF98B54C-D145-95E1-0001-7117E15B93C4}"/>
              </a:ext>
            </a:extLst>
          </p:cNvPr>
          <p:cNvSpPr/>
          <p:nvPr/>
        </p:nvSpPr>
        <p:spPr>
          <a:xfrm>
            <a:off x="3943286" y="28179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2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016BF6C4-FBEC-C6E5-407A-B8A446C60EDF}"/>
              </a:ext>
            </a:extLst>
          </p:cNvPr>
          <p:cNvSpPr/>
          <p:nvPr/>
        </p:nvSpPr>
        <p:spPr>
          <a:xfrm>
            <a:off x="3943286" y="192341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93F64"/>
                </a:solidFill>
                <a:latin typeface="Barlow Black" pitchFamily="2" charset="77"/>
                <a:ea typeface="Calibri" pitchFamily="34" charset="-122"/>
                <a:cs typeface="Calibri" pitchFamily="34" charset="-120"/>
              </a:rPr>
              <a:t>1</a:t>
            </a:r>
            <a:endParaRPr lang="en-US" sz="2800" b="1" dirty="0">
              <a:solidFill>
                <a:srgbClr val="093F64"/>
              </a:solidFill>
              <a:latin typeface="Barlow Black" pitchFamily="2" charset="77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6E071BBD-80AA-1CF6-1633-0EE2B23D846C}"/>
              </a:ext>
            </a:extLst>
          </p:cNvPr>
          <p:cNvSpPr/>
          <p:nvPr/>
        </p:nvSpPr>
        <p:spPr>
          <a:xfrm>
            <a:off x="410719" y="2344399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FALLO</a:t>
            </a:r>
            <a:endParaRPr lang="en-US" sz="1200" spc="300" dirty="0">
              <a:solidFill>
                <a:srgbClr val="1279BF"/>
              </a:solidFill>
              <a:latin typeface="Barlow" pitchFamily="2" charset="77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CF91CDD-EC15-0226-693A-C3C898A632DB}"/>
              </a:ext>
            </a:extLst>
          </p:cNvPr>
          <p:cNvSpPr/>
          <p:nvPr/>
        </p:nvSpPr>
        <p:spPr>
          <a:xfrm>
            <a:off x="410719" y="2587722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"Galarza" — SCBA 2026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28" name="Shape 4">
            <a:extLst>
              <a:ext uri="{FF2B5EF4-FFF2-40B4-BE49-F238E27FC236}">
                <a16:creationId xmlns:a16="http://schemas.microsoft.com/office/drawing/2014/main" id="{01665C89-1CB6-AC9C-F566-78660D1F4F2C}"/>
              </a:ext>
            </a:extLst>
          </p:cNvPr>
          <p:cNvSpPr/>
          <p:nvPr/>
        </p:nvSpPr>
        <p:spPr>
          <a:xfrm>
            <a:off x="410719" y="2171815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29" name="Shape 4">
            <a:extLst>
              <a:ext uri="{FF2B5EF4-FFF2-40B4-BE49-F238E27FC236}">
                <a16:creationId xmlns:a16="http://schemas.microsoft.com/office/drawing/2014/main" id="{6038DD16-470C-3FFE-C30A-BE9BE854D8B5}"/>
              </a:ext>
            </a:extLst>
          </p:cNvPr>
          <p:cNvSpPr/>
          <p:nvPr/>
        </p:nvSpPr>
        <p:spPr>
          <a:xfrm>
            <a:off x="410719" y="3080159"/>
            <a:ext cx="3048186" cy="4571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071DC720-27F8-99F2-CBC3-970BDE2D8FCE}"/>
              </a:ext>
            </a:extLst>
          </p:cNvPr>
          <p:cNvSpPr/>
          <p:nvPr/>
        </p:nvSpPr>
        <p:spPr>
          <a:xfrm>
            <a:off x="410719" y="40245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para la actualización de los créditos judiciales.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BDB3CFA6-BD2E-D920-FEBD-AD2FE7B6ADD7}"/>
              </a:ext>
            </a:extLst>
          </p:cNvPr>
          <p:cNvSpPr/>
          <p:nvPr/>
        </p:nvSpPr>
        <p:spPr>
          <a:xfrm>
            <a:off x="501139" y="3386460"/>
            <a:ext cx="7947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APLICA</a:t>
            </a:r>
            <a:endParaRPr lang="en-US" sz="1200" spc="3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7" name="Text 9">
            <a:extLst>
              <a:ext uri="{FF2B5EF4-FFF2-40B4-BE49-F238E27FC236}">
                <a16:creationId xmlns:a16="http://schemas.microsoft.com/office/drawing/2014/main" id="{FDE5B392-2BDE-4E9C-A74D-54818DCA9C77}"/>
              </a:ext>
            </a:extLst>
          </p:cNvPr>
          <p:cNvSpPr/>
          <p:nvPr/>
        </p:nvSpPr>
        <p:spPr>
          <a:xfrm>
            <a:off x="410719" y="365189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Activa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capitalizar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38" name="Shape 1">
            <a:extLst>
              <a:ext uri="{FF2B5EF4-FFF2-40B4-BE49-F238E27FC236}">
                <a16:creationId xmlns:a16="http://schemas.microsoft.com/office/drawing/2014/main" id="{D2F45B4D-9803-6AD3-8F3E-F614BF88B631}"/>
              </a:ext>
            </a:extLst>
          </p:cNvPr>
          <p:cNvSpPr/>
          <p:nvPr/>
        </p:nvSpPr>
        <p:spPr>
          <a:xfrm>
            <a:off x="410719" y="3416305"/>
            <a:ext cx="927576" cy="224813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</p:sp>
      <p:sp>
        <p:nvSpPr>
          <p:cNvPr id="10" name="Text 34">
            <a:extLst>
              <a:ext uri="{FF2B5EF4-FFF2-40B4-BE49-F238E27FC236}">
                <a16:creationId xmlns:a16="http://schemas.microsoft.com/office/drawing/2014/main" id="{2843DACF-B220-6B59-380B-0B6879223F4A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294368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50A664-1E3D-4E52-AE3F-1673D7FEB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A880CE49-8270-42C6-0144-3D521F3B4155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2E8CB9D-9B8E-BF61-55CF-7F9124F92A07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A7B5ADBB-03A3-8012-6DBA-A93C5C3F07C8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F3901E"/>
            </a:solidFill>
            <a:prstDash val="solid"/>
          </a:ln>
        </p:spPr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BF3FF3EE-B689-1D4C-7CC9-6F55DAB62C5A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C18430F2-7B87-0AF2-1A34-F56626C3CDEA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487AFE2E-3419-A5CE-0A3C-4D74301420BE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0195570D-50A2-D12E-F02E-5D05019EFFC1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9937203F-C19D-D3F9-E082-15004E723E8B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4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9A1AF21B-5F85-3293-D8F9-51F081CFF833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Santa Fe y Mendoza: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Cuerpo Médico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Forense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8EF5631D-D2F5-A43E-7FBA-91B3A898E807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4C5F3BF-82FE-A77F-0C55-2D17E1E09FE8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SANTA FE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FFD7A85E-BC7E-3B2C-D14B-50381A2B1CF1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Puesta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marcha</a:t>
            </a: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CMF</a:t>
            </a:r>
            <a:endParaRPr lang="en-US" sz="1600" dirty="0">
              <a:solidFill>
                <a:srgbClr val="F3901E"/>
              </a:solidFill>
              <a:latin typeface="Barlow" pitchFamily="2" charset="77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37C2DF38-CB76-28FF-C3F9-CFE0893A909F}"/>
              </a:ext>
            </a:extLst>
          </p:cNvPr>
          <p:cNvSpPr/>
          <p:nvPr/>
        </p:nvSpPr>
        <p:spPr>
          <a:xfrm>
            <a:off x="417300" y="2131262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FCA96C1C-7075-DE45-EFA7-525408C9B704}"/>
              </a:ext>
            </a:extLst>
          </p:cNvPr>
          <p:cNvSpPr/>
          <p:nvPr/>
        </p:nvSpPr>
        <p:spPr>
          <a:xfrm>
            <a:off x="544440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Conformación efectiva del cuerpo de peritos médicos forenses para juicios de RT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E2FBA0AD-336D-64E3-B01D-31CEAAB58069}"/>
              </a:ext>
            </a:extLst>
          </p:cNvPr>
          <p:cNvSpPr/>
          <p:nvPr/>
        </p:nvSpPr>
        <p:spPr>
          <a:xfrm>
            <a:off x="544440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Por concurso, con criterios uniformes y aplicando Baremo y LEP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564744D5-A692-D4CF-9660-49871ED3F40A}"/>
              </a:ext>
            </a:extLst>
          </p:cNvPr>
          <p:cNvSpPr/>
          <p:nvPr/>
        </p:nvSpPr>
        <p:spPr>
          <a:xfrm>
            <a:off x="544440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Debería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empezar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cerrar la brecha entre Comisión Médica y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sede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EC490D6E-E929-EC19-AE98-9D3161ADDE2D}"/>
              </a:ext>
            </a:extLst>
          </p:cNvPr>
          <p:cNvSpPr/>
          <p:nvPr/>
        </p:nvSpPr>
        <p:spPr>
          <a:xfrm>
            <a:off x="544440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Provincia con la mayor judicialidad en la industria (419,4): el impacto puede ser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muy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alto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31AC226D-7F5D-BC90-0E1B-C00EAAE121A9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010458C3-7395-EB8D-F844-FA10F5EB5014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MENDOZA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388ABBE3-A2E0-8516-8CFF-DA8AD6388560}"/>
              </a:ext>
            </a:extLst>
          </p:cNvPr>
          <p:cNvSpPr/>
          <p:nvPr/>
        </p:nvSpPr>
        <p:spPr>
          <a:xfrm>
            <a:off x="4740494" y="1637779"/>
            <a:ext cx="40377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Más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evaluar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incapacidad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1" name="Shape 9">
            <a:extLst>
              <a:ext uri="{FF2B5EF4-FFF2-40B4-BE49-F238E27FC236}">
                <a16:creationId xmlns:a16="http://schemas.microsoft.com/office/drawing/2014/main" id="{E410D38C-48D8-EB99-C4B6-E14AC759061F}"/>
              </a:ext>
            </a:extLst>
          </p:cNvPr>
          <p:cNvSpPr/>
          <p:nvPr/>
        </p:nvSpPr>
        <p:spPr>
          <a:xfrm>
            <a:off x="4747075" y="2131262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51" name="Text 22">
            <a:extLst>
              <a:ext uri="{FF2B5EF4-FFF2-40B4-BE49-F238E27FC236}">
                <a16:creationId xmlns:a16="http://schemas.microsoft.com/office/drawing/2014/main" id="{8850DD32-4FE5-79D5-D53B-36E0A5A9EC21}"/>
              </a:ext>
            </a:extLst>
          </p:cNvPr>
          <p:cNvSpPr/>
          <p:nvPr/>
        </p:nvSpPr>
        <p:spPr>
          <a:xfrm>
            <a:off x="4880409" y="211519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Anuncio oficial: aumento de los miembros del cuerpo de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peritos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9AF9AF6D-9DC8-C43D-A25E-BDE5129CD877}"/>
              </a:ext>
            </a:extLst>
          </p:cNvPr>
          <p:cNvSpPr/>
          <p:nvPr/>
        </p:nvSpPr>
        <p:spPr>
          <a:xfrm>
            <a:off x="4880409" y="2700245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Apunta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 la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intervención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todos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laborales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4" name="Text 26">
            <a:extLst>
              <a:ext uri="{FF2B5EF4-FFF2-40B4-BE49-F238E27FC236}">
                <a16:creationId xmlns:a16="http://schemas.microsoft.com/office/drawing/2014/main" id="{054AB797-76D8-F999-A2E5-DFEED8FC3275}"/>
              </a:ext>
            </a:extLst>
          </p:cNvPr>
          <p:cNvSpPr/>
          <p:nvPr/>
        </p:nvSpPr>
        <p:spPr>
          <a:xfrm>
            <a:off x="4880409" y="3293706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Mejora la calidad técnica del dictamen y reduce </a:t>
            </a:r>
            <a:r>
              <a:rPr lang="en-US" sz="1400" dirty="0" err="1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dispersión</a:t>
            </a: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judicial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A82A5279-91E0-DCC7-C28A-60A538E79618}"/>
              </a:ext>
            </a:extLst>
          </p:cNvPr>
          <p:cNvSpPr/>
          <p:nvPr/>
        </p:nvSpPr>
        <p:spPr>
          <a:xfrm>
            <a:off x="4880409" y="3873523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Complementa fallos previos de la Corte mendocina sobre intereses (Tasa Activa)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65" name="Shape 9">
            <a:extLst>
              <a:ext uri="{FF2B5EF4-FFF2-40B4-BE49-F238E27FC236}">
                <a16:creationId xmlns:a16="http://schemas.microsoft.com/office/drawing/2014/main" id="{52C5E0FE-441F-C66F-924A-A4F48B3340C2}"/>
              </a:ext>
            </a:extLst>
          </p:cNvPr>
          <p:cNvSpPr/>
          <p:nvPr/>
        </p:nvSpPr>
        <p:spPr>
          <a:xfrm>
            <a:off x="417300" y="2718658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66" name="Shape 9">
            <a:extLst>
              <a:ext uri="{FF2B5EF4-FFF2-40B4-BE49-F238E27FC236}">
                <a16:creationId xmlns:a16="http://schemas.microsoft.com/office/drawing/2014/main" id="{EC8502EB-0781-F7D4-4390-E6C4223F6853}"/>
              </a:ext>
            </a:extLst>
          </p:cNvPr>
          <p:cNvSpPr/>
          <p:nvPr/>
        </p:nvSpPr>
        <p:spPr>
          <a:xfrm>
            <a:off x="4747075" y="2718658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67" name="Shape 9">
            <a:extLst>
              <a:ext uri="{FF2B5EF4-FFF2-40B4-BE49-F238E27FC236}">
                <a16:creationId xmlns:a16="http://schemas.microsoft.com/office/drawing/2014/main" id="{CBD49CB7-A7CE-A0C7-73A7-3AF9088CF375}"/>
              </a:ext>
            </a:extLst>
          </p:cNvPr>
          <p:cNvSpPr/>
          <p:nvPr/>
        </p:nvSpPr>
        <p:spPr>
          <a:xfrm>
            <a:off x="417300" y="3293943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68" name="Shape 9">
            <a:extLst>
              <a:ext uri="{FF2B5EF4-FFF2-40B4-BE49-F238E27FC236}">
                <a16:creationId xmlns:a16="http://schemas.microsoft.com/office/drawing/2014/main" id="{43F667E2-9033-3A2B-B26A-816358B6CEC1}"/>
              </a:ext>
            </a:extLst>
          </p:cNvPr>
          <p:cNvSpPr/>
          <p:nvPr/>
        </p:nvSpPr>
        <p:spPr>
          <a:xfrm>
            <a:off x="4747075" y="3293943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69" name="Shape 9">
            <a:extLst>
              <a:ext uri="{FF2B5EF4-FFF2-40B4-BE49-F238E27FC236}">
                <a16:creationId xmlns:a16="http://schemas.microsoft.com/office/drawing/2014/main" id="{11D55393-7E0C-ED30-AE80-50764D3312B8}"/>
              </a:ext>
            </a:extLst>
          </p:cNvPr>
          <p:cNvSpPr/>
          <p:nvPr/>
        </p:nvSpPr>
        <p:spPr>
          <a:xfrm>
            <a:off x="417300" y="3881339"/>
            <a:ext cx="45719" cy="371184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70" name="Shape 9">
            <a:extLst>
              <a:ext uri="{FF2B5EF4-FFF2-40B4-BE49-F238E27FC236}">
                <a16:creationId xmlns:a16="http://schemas.microsoft.com/office/drawing/2014/main" id="{F5099063-C7D1-9F73-1E7B-D2B43A9D19E6}"/>
              </a:ext>
            </a:extLst>
          </p:cNvPr>
          <p:cNvSpPr/>
          <p:nvPr/>
        </p:nvSpPr>
        <p:spPr>
          <a:xfrm>
            <a:off x="4747075" y="3881339"/>
            <a:ext cx="45719" cy="371184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3" name="Text 34">
            <a:extLst>
              <a:ext uri="{FF2B5EF4-FFF2-40B4-BE49-F238E27FC236}">
                <a16:creationId xmlns:a16="http://schemas.microsoft.com/office/drawing/2014/main" id="{45E8CEAB-761C-DAB5-2976-F1245CF5A7CF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2603009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226B61-1CBC-90E0-B871-776001365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0">
            <a:extLst>
              <a:ext uri="{FF2B5EF4-FFF2-40B4-BE49-F238E27FC236}">
                <a16:creationId xmlns:a16="http://schemas.microsoft.com/office/drawing/2014/main" id="{B3D07593-F36D-A1EE-BD26-1A017ADF94AF}"/>
              </a:ext>
            </a:extLst>
          </p:cNvPr>
          <p:cNvSpPr/>
          <p:nvPr/>
        </p:nvSpPr>
        <p:spPr>
          <a:xfrm>
            <a:off x="4565945" y="1192958"/>
            <a:ext cx="4173393" cy="74545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EA1DDC2B-BCD4-0303-BC01-E82AE6C47B18}"/>
              </a:ext>
            </a:extLst>
          </p:cNvPr>
          <p:cNvSpPr/>
          <p:nvPr/>
        </p:nvSpPr>
        <p:spPr>
          <a:xfrm>
            <a:off x="248281" y="1192958"/>
            <a:ext cx="4173393" cy="74545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9BF9A41-5E07-80C0-D451-B1B20989F174}"/>
              </a:ext>
            </a:extLst>
          </p:cNvPr>
          <p:cNvSpPr/>
          <p:nvPr/>
        </p:nvSpPr>
        <p:spPr>
          <a:xfrm>
            <a:off x="241160" y="1185268"/>
            <a:ext cx="4173393" cy="3354236"/>
          </a:xfrm>
          <a:prstGeom prst="rect">
            <a:avLst/>
          </a:prstGeom>
          <a:noFill/>
          <a:ln w="12700">
            <a:solidFill>
              <a:srgbClr val="A12A65"/>
            </a:solidFill>
            <a:prstDash val="solid"/>
          </a:ln>
        </p:spPr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636BA1E-4144-B52F-A463-9ECFCBC2D939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EE0972F7-2B93-3CA2-EBF4-DFDBE8CCF726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0213F9CE-FEB7-05F8-E2AA-187BABE92C63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FFFFF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lang="en-US" sz="800" dirty="0">
              <a:latin typeface="Barlow" pitchFamily="2" charset="77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FCD4C62F-6688-C3B5-3701-D6A559674DA0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A1202025-ADDE-3085-B4D3-8C0F2D220C58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093F6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5</a:t>
            </a:r>
            <a:endParaRPr lang="en-US" sz="1400" spc="300" dirty="0">
              <a:solidFill>
                <a:srgbClr val="093F64"/>
              </a:solidFill>
              <a:latin typeface="Barlow" pitchFamily="2" charset="77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D415AE1F-3896-D9CC-26B9-DEAD2D2A906C}"/>
              </a:ext>
            </a:extLst>
          </p:cNvPr>
          <p:cNvSpPr/>
          <p:nvPr/>
        </p:nvSpPr>
        <p:spPr>
          <a:xfrm>
            <a:off x="3945899" y="305587"/>
            <a:ext cx="62024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CABA y Córdoba: </a:t>
            </a:r>
          </a:p>
          <a:p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y la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incógnita</a:t>
            </a:r>
            <a:r>
              <a:rPr lang="en-US" sz="2000" b="1" dirty="0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b="1" dirty="0" err="1">
                <a:solidFill>
                  <a:srgbClr val="0E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</a:t>
            </a:r>
            <a:endParaRPr lang="en-US" sz="2000" b="1" dirty="0">
              <a:solidFill>
                <a:srgbClr val="0E4D52"/>
              </a:solidFill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76FD8AAA-4B2B-51EF-2081-B262ACBFB42E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6" name="Text 3">
            <a:extLst>
              <a:ext uri="{FF2B5EF4-FFF2-40B4-BE49-F238E27FC236}">
                <a16:creationId xmlns:a16="http://schemas.microsoft.com/office/drawing/2014/main" id="{63ACAFC9-184E-1711-2CB2-949491E207DA}"/>
              </a:ext>
            </a:extLst>
          </p:cNvPr>
          <p:cNvSpPr/>
          <p:nvPr/>
        </p:nvSpPr>
        <p:spPr>
          <a:xfrm>
            <a:off x="410719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CABA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2" name="Text 6">
            <a:extLst>
              <a:ext uri="{FF2B5EF4-FFF2-40B4-BE49-F238E27FC236}">
                <a16:creationId xmlns:a16="http://schemas.microsoft.com/office/drawing/2014/main" id="{3B2D8E42-F713-DE23-8D33-FB3AF9DA9195}"/>
              </a:ext>
            </a:extLst>
          </p:cNvPr>
          <p:cNvSpPr/>
          <p:nvPr/>
        </p:nvSpPr>
        <p:spPr>
          <a:xfrm>
            <a:off x="410719" y="1637779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Traspaso</a:t>
            </a: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del fuero </a:t>
            </a:r>
            <a:r>
              <a:rPr lang="en-US" sz="16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laboral</a:t>
            </a:r>
            <a:endParaRPr lang="en-US" sz="16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141625D6-7589-8226-135D-D30279E8F5D0}"/>
              </a:ext>
            </a:extLst>
          </p:cNvPr>
          <p:cNvSpPr/>
          <p:nvPr/>
        </p:nvSpPr>
        <p:spPr>
          <a:xfrm>
            <a:off x="4570935" y="1185268"/>
            <a:ext cx="4173393" cy="3354236"/>
          </a:xfrm>
          <a:prstGeom prst="rect">
            <a:avLst/>
          </a:prstGeom>
          <a:noFill/>
          <a:ln w="12700">
            <a:solidFill>
              <a:srgbClr val="2FAC66"/>
            </a:solidFill>
            <a:prstDash val="solid"/>
          </a:ln>
        </p:spPr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AB0AADD4-898B-DDC8-2BE7-C3708BBFC58E}"/>
              </a:ext>
            </a:extLst>
          </p:cNvPr>
          <p:cNvSpPr/>
          <p:nvPr/>
        </p:nvSpPr>
        <p:spPr>
          <a:xfrm>
            <a:off x="4740494" y="1322368"/>
            <a:ext cx="3740442" cy="431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low SemiBold" pitchFamily="2" charset="77"/>
                <a:ea typeface="Calibri" pitchFamily="34" charset="-122"/>
                <a:cs typeface="Calibri" pitchFamily="34" charset="-120"/>
              </a:rPr>
              <a:t>CÓRDOBA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Barlow SemiBold" pitchFamily="2" charset="77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2DB3264D-5DB7-3B12-B970-8C82B491790F}"/>
              </a:ext>
            </a:extLst>
          </p:cNvPr>
          <p:cNvSpPr/>
          <p:nvPr/>
        </p:nvSpPr>
        <p:spPr>
          <a:xfrm>
            <a:off x="4740494" y="1637779"/>
            <a:ext cx="38432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Avances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6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CMF 2026</a:t>
            </a:r>
            <a:endParaRPr lang="en-US" sz="1600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3" name="Text 10">
            <a:extLst>
              <a:ext uri="{FF2B5EF4-FFF2-40B4-BE49-F238E27FC236}">
                <a16:creationId xmlns:a16="http://schemas.microsoft.com/office/drawing/2014/main" id="{738757D2-4BC4-6FEE-A71F-CE94F62F05C4}"/>
              </a:ext>
            </a:extLst>
          </p:cNvPr>
          <p:cNvSpPr/>
          <p:nvPr/>
        </p:nvSpPr>
        <p:spPr>
          <a:xfrm>
            <a:off x="398236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El traspaso del fuero laboral nacional a la Ciudad de Buenos Aires permite —por primera vez— diseñar reglas procesales locales y ordenar las prácticas judiciales en una jurisdicción que concentra ≈ 19% de los juicios de RT del país.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9F561119-E71E-846B-8AA5-593B888FBE77}"/>
              </a:ext>
            </a:extLst>
          </p:cNvPr>
          <p:cNvSpPr/>
          <p:nvPr/>
        </p:nvSpPr>
        <p:spPr>
          <a:xfrm>
            <a:off x="4740494" y="2109399"/>
            <a:ext cx="3840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80"/>
              </a:lnSpc>
              <a:buNone/>
            </a:pPr>
            <a:r>
              <a:rPr lang="en-US" sz="14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Con antecedentes valiosos del STJ (Romero, Bustos, Amadei) que ordenaron intereses y honorarios, el desafío es consolidar el rumbo y completar la integración del Cuerpo Médico Forense para destrabar la pericial.</a:t>
            </a:r>
            <a:endParaRPr lang="en-US" sz="1400" dirty="0">
              <a:latin typeface="Barlow" pitchFamily="2" charset="77"/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61185BE9-62DE-0F3A-2C22-2F0DF4ADD312}"/>
              </a:ext>
            </a:extLst>
          </p:cNvPr>
          <p:cNvSpPr/>
          <p:nvPr/>
        </p:nvSpPr>
        <p:spPr>
          <a:xfrm>
            <a:off x="365760" y="3590157"/>
            <a:ext cx="3945848" cy="86847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7" name="Text 11">
            <a:extLst>
              <a:ext uri="{FF2B5EF4-FFF2-40B4-BE49-F238E27FC236}">
                <a16:creationId xmlns:a16="http://schemas.microsoft.com/office/drawing/2014/main" id="{44E4BE94-3D25-2DFA-93E3-A06155327B62}"/>
              </a:ext>
            </a:extLst>
          </p:cNvPr>
          <p:cNvSpPr/>
          <p:nvPr/>
        </p:nvSpPr>
        <p:spPr>
          <a:xfrm>
            <a:off x="1209752" y="3748226"/>
            <a:ext cx="2697001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de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juicios</a:t>
            </a:r>
            <a:r>
              <a:rPr lang="en-US" sz="14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de RT del </a:t>
            </a:r>
            <a:r>
              <a:rPr lang="en-US" sz="1400" b="1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país</a:t>
            </a:r>
            <a:endParaRPr lang="en-US" sz="2400" b="1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35FEB925-5769-3C8C-62E4-B8C807F8D29F}"/>
              </a:ext>
            </a:extLst>
          </p:cNvPr>
          <p:cNvSpPr/>
          <p:nvPr/>
        </p:nvSpPr>
        <p:spPr>
          <a:xfrm>
            <a:off x="471319" y="3665183"/>
            <a:ext cx="738433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19%</a:t>
            </a:r>
            <a:endParaRPr lang="en-US" sz="3200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2D70EC05-C070-DB3C-25F8-A7F9791615AC}"/>
              </a:ext>
            </a:extLst>
          </p:cNvPr>
          <p:cNvSpPr/>
          <p:nvPr/>
        </p:nvSpPr>
        <p:spPr>
          <a:xfrm>
            <a:off x="4689480" y="3590157"/>
            <a:ext cx="104900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23F3A69C-1EAE-E741-638E-FDCFE9AA02FC}"/>
              </a:ext>
            </a:extLst>
          </p:cNvPr>
          <p:cNvSpPr/>
          <p:nvPr/>
        </p:nvSpPr>
        <p:spPr>
          <a:xfrm>
            <a:off x="5812378" y="3590157"/>
            <a:ext cx="1396995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FBC5F2C9-C6F2-86E3-0D04-FEAA149F243E}"/>
              </a:ext>
            </a:extLst>
          </p:cNvPr>
          <p:cNvSpPr/>
          <p:nvPr/>
        </p:nvSpPr>
        <p:spPr>
          <a:xfrm>
            <a:off x="7273740" y="3590157"/>
            <a:ext cx="1307234" cy="8494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92678B4-D61E-25F7-89E5-0BCB5BE8114E}"/>
              </a:ext>
            </a:extLst>
          </p:cNvPr>
          <p:cNvSpPr/>
          <p:nvPr/>
        </p:nvSpPr>
        <p:spPr>
          <a:xfrm>
            <a:off x="4819259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Romero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8F3EDA1-F38D-6C44-DDBF-C00C50F267E1}"/>
              </a:ext>
            </a:extLst>
          </p:cNvPr>
          <p:cNvSpPr/>
          <p:nvPr/>
        </p:nvSpPr>
        <p:spPr>
          <a:xfrm>
            <a:off x="4813928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RIPTE simple post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FA5C4ABB-32FD-6AF1-B8EC-878CB4DFF01E}"/>
              </a:ext>
            </a:extLst>
          </p:cNvPr>
          <p:cNvSpPr/>
          <p:nvPr/>
        </p:nvSpPr>
        <p:spPr>
          <a:xfrm>
            <a:off x="5920592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AC66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Bustos</a:t>
            </a:r>
            <a:endParaRPr lang="en-US" sz="2000" b="1" dirty="0">
              <a:solidFill>
                <a:srgbClr val="2FAC66"/>
              </a:solidFill>
              <a:latin typeface="Barlow" pitchFamily="2" charset="77"/>
            </a:endParaRP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8C3242B2-D85A-85AB-D2E0-0B55B60431E8}"/>
              </a:ext>
            </a:extLst>
          </p:cNvPr>
          <p:cNvSpPr/>
          <p:nvPr/>
        </p:nvSpPr>
        <p:spPr>
          <a:xfrm>
            <a:off x="5920592" y="4035039"/>
            <a:ext cx="129078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Tasa Pasiva +2/+3% pre 27.348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29" name="Text 28">
            <a:extLst>
              <a:ext uri="{FF2B5EF4-FFF2-40B4-BE49-F238E27FC236}">
                <a16:creationId xmlns:a16="http://schemas.microsoft.com/office/drawing/2014/main" id="{1104BE74-6D95-033F-D273-E0406FA23EE9}"/>
              </a:ext>
            </a:extLst>
          </p:cNvPr>
          <p:cNvSpPr/>
          <p:nvPr/>
        </p:nvSpPr>
        <p:spPr>
          <a:xfrm>
            <a:off x="7390024" y="37132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7D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CMF</a:t>
            </a:r>
            <a:endParaRPr lang="en-US" sz="2000" b="1" dirty="0">
              <a:solidFill>
                <a:srgbClr val="1B7D54"/>
              </a:solidFill>
              <a:latin typeface="Barlow" pitchFamily="2" charset="77"/>
            </a:endParaRPr>
          </a:p>
        </p:txBody>
      </p:sp>
      <p:sp>
        <p:nvSpPr>
          <p:cNvPr id="32" name="Text 29">
            <a:extLst>
              <a:ext uri="{FF2B5EF4-FFF2-40B4-BE49-F238E27FC236}">
                <a16:creationId xmlns:a16="http://schemas.microsoft.com/office/drawing/2014/main" id="{56CF1288-AA2D-F760-62EF-78EFE316D1E9}"/>
              </a:ext>
            </a:extLst>
          </p:cNvPr>
          <p:cNvSpPr/>
          <p:nvPr/>
        </p:nvSpPr>
        <p:spPr>
          <a:xfrm>
            <a:off x="7390024" y="4035039"/>
            <a:ext cx="114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40"/>
              </a:lnSpc>
              <a:buNone/>
            </a:pPr>
            <a:r>
              <a:rPr lang="en-US" sz="1200" dirty="0">
                <a:solidFill>
                  <a:srgbClr val="3F4F54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Pendiente: integración plena</a:t>
            </a:r>
            <a:endParaRPr lang="en-US" sz="1200" dirty="0">
              <a:latin typeface="Barlow" pitchFamily="2" charset="77"/>
            </a:endParaRPr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834549F5-1B12-F772-8AEA-6E880CA0EFEB}"/>
              </a:ext>
            </a:extLst>
          </p:cNvPr>
          <p:cNvSpPr/>
          <p:nvPr/>
        </p:nvSpPr>
        <p:spPr>
          <a:xfrm>
            <a:off x="511519" y="4029088"/>
            <a:ext cx="21714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480"/>
              </a:lnSpc>
            </a:pP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se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litigan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 err="1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en</a:t>
            </a:r>
            <a:r>
              <a:rPr lang="en-US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CABA</a:t>
            </a:r>
            <a:endParaRPr lang="en-US" dirty="0">
              <a:solidFill>
                <a:srgbClr val="A12A65"/>
              </a:solidFill>
              <a:latin typeface="Barlow" pitchFamily="2" charset="77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6751C01A-A1CE-F4DF-2971-A04E57E97A44}"/>
              </a:ext>
            </a:extLst>
          </p:cNvPr>
          <p:cNvSpPr/>
          <p:nvPr/>
        </p:nvSpPr>
        <p:spPr>
          <a:xfrm>
            <a:off x="361745" y="3590157"/>
            <a:ext cx="59431" cy="849256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EF71EC7-910D-1F4A-9C31-2F202683262E}"/>
              </a:ext>
            </a:extLst>
          </p:cNvPr>
          <p:cNvSpPr/>
          <p:nvPr/>
        </p:nvSpPr>
        <p:spPr>
          <a:xfrm>
            <a:off x="4691520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7F229592-5B8B-EB94-252E-65A16EAC0969}"/>
              </a:ext>
            </a:extLst>
          </p:cNvPr>
          <p:cNvSpPr/>
          <p:nvPr/>
        </p:nvSpPr>
        <p:spPr>
          <a:xfrm>
            <a:off x="5805756" y="3590157"/>
            <a:ext cx="59431" cy="849256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ADC60AAE-73C8-1F42-210E-2B9DC3910038}"/>
              </a:ext>
            </a:extLst>
          </p:cNvPr>
          <p:cNvSpPr/>
          <p:nvPr/>
        </p:nvSpPr>
        <p:spPr>
          <a:xfrm>
            <a:off x="7271218" y="3590157"/>
            <a:ext cx="59431" cy="849256"/>
          </a:xfrm>
          <a:prstGeom prst="rect">
            <a:avLst/>
          </a:prstGeom>
          <a:solidFill>
            <a:srgbClr val="1B7D54"/>
          </a:solidFill>
          <a:ln w="12700">
            <a:noFill/>
            <a:prstDash val="solid"/>
          </a:ln>
        </p:spPr>
      </p:sp>
      <p:sp>
        <p:nvSpPr>
          <p:cNvPr id="21" name="Text 34">
            <a:extLst>
              <a:ext uri="{FF2B5EF4-FFF2-40B4-BE49-F238E27FC236}">
                <a16:creationId xmlns:a16="http://schemas.microsoft.com/office/drawing/2014/main" id="{E72CCCEB-A196-A772-84C2-789DB4C3047F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637144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359E81-6ED5-8F7A-F6D5-2F8AEB2AE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3">
            <a:extLst>
              <a:ext uri="{FF2B5EF4-FFF2-40B4-BE49-F238E27FC236}">
                <a16:creationId xmlns:a16="http://schemas.microsoft.com/office/drawing/2014/main" id="{28B5348A-79A5-D747-5200-95DA2A854F05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2FCACDAD-C16D-F821-522D-9421F79AC975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2B2B2291-D904-98A0-B47F-764F062A1693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B18A8C77-6ABA-7678-BB24-0C13C3119CE8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4001CF91-21A9-9CFA-B799-8F4C8177FC39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6</a:t>
            </a:r>
            <a:endParaRPr kumimoji="0" lang="en-US" sz="1400" b="0" i="0" u="none" strike="noStrike" kern="1200" cap="none" spc="300" normalizeH="0" baseline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4C8E5081-72C2-23F3-B255-795259AA4291}"/>
              </a:ext>
            </a:extLst>
          </p:cNvPr>
          <p:cNvSpPr/>
          <p:nvPr/>
        </p:nvSpPr>
        <p:spPr>
          <a:xfrm>
            <a:off x="3945899" y="305587"/>
            <a:ext cx="479343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El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modelo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que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funciona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D52"/>
              </a:solidFill>
              <a:effectLst/>
              <a:uLnTx/>
              <a:uFillTx/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3DD0E53F-2365-38EF-F712-65EFDB74883C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1DCB164E-4B54-37BC-B2CF-23BCDEF41C1E}"/>
              </a:ext>
            </a:extLst>
          </p:cNvPr>
          <p:cNvSpPr txBox="1"/>
          <p:nvPr/>
        </p:nvSpPr>
        <p:spPr>
          <a:xfrm>
            <a:off x="872090" y="4530460"/>
            <a:ext cx="7620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b="1" dirty="0">
                <a:solidFill>
                  <a:srgbClr val="0E4D52"/>
                </a:solidFill>
                <a:latin typeface="Barlow" pitchFamily="2" charset="77"/>
                <a:cs typeface="Calibri" pitchFamily="34" charset="-120"/>
              </a:rPr>
              <a:t>La herramienta existe: pericia oficial, especializada e independiente</a:t>
            </a:r>
          </a:p>
        </p:txBody>
      </p:sp>
      <p:graphicFrame>
        <p:nvGraphicFramePr>
          <p:cNvPr id="14" name="Tabla 4">
            <a:extLst>
              <a:ext uri="{FF2B5EF4-FFF2-40B4-BE49-F238E27FC236}">
                <a16:creationId xmlns:a16="http://schemas.microsoft.com/office/drawing/2014/main" id="{D12D8B9E-D07D-4BCF-CDD6-6481FDBF4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152296"/>
              </p:ext>
            </p:extLst>
          </p:nvPr>
        </p:nvGraphicFramePr>
        <p:xfrm>
          <a:off x="262202" y="982831"/>
          <a:ext cx="8505021" cy="3500079"/>
        </p:xfrm>
        <a:graphic>
          <a:graphicData uri="http://schemas.openxmlformats.org/drawingml/2006/table">
            <a:tbl>
              <a:tblPr>
                <a:effectLst/>
                <a:tableStyleId>{D113A9D2-9D6B-4929-AA2D-F23B5EE8CBE7}</a:tableStyleId>
              </a:tblPr>
              <a:tblGrid>
                <a:gridCol w="545303">
                  <a:extLst>
                    <a:ext uri="{9D8B030D-6E8A-4147-A177-3AD203B41FA5}">
                      <a16:colId xmlns:a16="http://schemas.microsoft.com/office/drawing/2014/main" val="3165398957"/>
                    </a:ext>
                  </a:extLst>
                </a:gridCol>
                <a:gridCol w="2137041">
                  <a:extLst>
                    <a:ext uri="{9D8B030D-6E8A-4147-A177-3AD203B41FA5}">
                      <a16:colId xmlns:a16="http://schemas.microsoft.com/office/drawing/2014/main" val="1848791940"/>
                    </a:ext>
                  </a:extLst>
                </a:gridCol>
                <a:gridCol w="2676177">
                  <a:extLst>
                    <a:ext uri="{9D8B030D-6E8A-4147-A177-3AD203B41FA5}">
                      <a16:colId xmlns:a16="http://schemas.microsoft.com/office/drawing/2014/main" val="227537739"/>
                    </a:ext>
                  </a:extLst>
                </a:gridCol>
                <a:gridCol w="3146500">
                  <a:extLst>
                    <a:ext uri="{9D8B030D-6E8A-4147-A177-3AD203B41FA5}">
                      <a16:colId xmlns:a16="http://schemas.microsoft.com/office/drawing/2014/main" val="25076159"/>
                    </a:ext>
                  </a:extLst>
                </a:gridCol>
              </a:tblGrid>
              <a:tr h="34441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ATRIBUTO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32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SIN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CON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672533"/>
                  </a:ext>
                </a:extLst>
              </a:tr>
              <a:tr h="432017"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Elección de peritos</a:t>
                      </a:r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Anotarse en una lista y sorteo</a:t>
                      </a:r>
                      <a:endParaRPr lang="es-ES" sz="1200" b="1" i="0" u="none" strike="noStrike" baseline="0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Especializados y por Concurso</a:t>
                      </a:r>
                      <a:endParaRPr lang="es-ES" sz="1200" b="1" i="0" u="none" strike="noStrike" baseline="0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97950"/>
                  </a:ext>
                </a:extLst>
              </a:tr>
              <a:tr h="406326"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Determinación del Daño</a:t>
                      </a:r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 criterio de cada perito</a:t>
                      </a:r>
                      <a:endParaRPr lang="es-ES" sz="1200" b="1" i="0" u="none" strike="noStrike" baseline="0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Aplicación </a:t>
                      </a:r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adecuada</a:t>
                      </a:r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 de Baremo Ley </a:t>
                      </a:r>
                    </a:p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27.348 + Listado EP</a:t>
                      </a:r>
                      <a:endParaRPr lang="es-ES" sz="1200" b="1" i="0" u="none" strike="noStrike" baseline="0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615281"/>
                  </a:ext>
                </a:extLst>
              </a:tr>
              <a:tr h="441975"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Honorarios</a:t>
                      </a:r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Ligado al % de la pericia/juicio</a:t>
                      </a:r>
                      <a:endParaRPr lang="es-ES" sz="1200" b="1" i="0" u="none" strike="noStrike" baseline="0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Sueldo Fijo u Honorario por acto médico</a:t>
                      </a:r>
                      <a:endParaRPr lang="es-ES" sz="1200" b="1" i="0" u="none" strike="noStrike" baseline="0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173983"/>
                  </a:ext>
                </a:extLst>
              </a:tr>
              <a:tr h="532247"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S" sz="12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Porcentaje adicional al</a:t>
                      </a:r>
                    </a:p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es-ES" sz="12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Baremo</a:t>
                      </a:r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s-ES" sz="1200" b="1" u="none" strike="noStrike" baseline="0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12,5%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0%</a:t>
                      </a:r>
                      <a:endParaRPr lang="es-ES" sz="1200" b="1" i="0" u="none" strike="noStrike" baseline="0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592729"/>
                  </a:ext>
                </a:extLst>
              </a:tr>
              <a:tr h="451692"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Equidad para trabajadores</a:t>
                      </a:r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1200" b="1" i="0" u="none" strike="noStrike" baseline="0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1200" b="1" i="0" u="none" strike="noStrike" baseline="0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813380"/>
                  </a:ext>
                </a:extLst>
              </a:tr>
              <a:tr h="462708">
                <a:tc>
                  <a:txBody>
                    <a:bodyPr/>
                    <a:lstStyle/>
                    <a:p>
                      <a:pPr algn="l" fontAlgn="b"/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Sobrecostos evitables</a:t>
                      </a:r>
                      <a:endParaRPr lang="es-ES" sz="1200" b="1" i="0" u="none" strike="noStrike" baseline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1200" b="1" i="0" u="none" strike="noStrike" baseline="0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baseline="0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1200" b="1" i="0" u="none" strike="noStrike" baseline="0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74038"/>
                  </a:ext>
                </a:extLst>
              </a:tr>
              <a:tr h="38151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RESULTADO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VICIOSO </a:t>
                      </a:r>
                    </a:p>
                    <a:p>
                      <a:pPr algn="ctr" fontAlgn="b"/>
                      <a:r>
                        <a:rPr lang="es-E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MAYOR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VIRTUOSO </a:t>
                      </a:r>
                    </a:p>
                    <a:p>
                      <a:pPr algn="ctr" fontAlgn="b"/>
                      <a:r>
                        <a:rPr lang="es-ES" sz="14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MENOR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66152"/>
                  </a:ext>
                </a:extLst>
              </a:tr>
            </a:tbl>
          </a:graphicData>
        </a:graphic>
      </p:graphicFrame>
      <p:pic>
        <p:nvPicPr>
          <p:cNvPr id="33" name="Imagen 3">
            <a:extLst>
              <a:ext uri="{FF2B5EF4-FFF2-40B4-BE49-F238E27FC236}">
                <a16:creationId xmlns:a16="http://schemas.microsoft.com/office/drawing/2014/main" id="{E776194B-76FB-6FB1-BA72-EC2C413CE6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66" t="-13050" b="1"/>
          <a:stretch/>
        </p:blipFill>
        <p:spPr>
          <a:xfrm>
            <a:off x="365760" y="1348881"/>
            <a:ext cx="350466" cy="369333"/>
          </a:xfrm>
          <a:prstGeom prst="rect">
            <a:avLst/>
          </a:prstGeom>
        </p:spPr>
      </p:pic>
      <p:pic>
        <p:nvPicPr>
          <p:cNvPr id="36" name="Imagen 13">
            <a:extLst>
              <a:ext uri="{FF2B5EF4-FFF2-40B4-BE49-F238E27FC236}">
                <a16:creationId xmlns:a16="http://schemas.microsoft.com/office/drawing/2014/main" id="{0E3880D4-C449-FADE-C94B-1BC6D97540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3" b="-6808"/>
          <a:stretch/>
        </p:blipFill>
        <p:spPr>
          <a:xfrm>
            <a:off x="418872" y="1794386"/>
            <a:ext cx="318741" cy="333326"/>
          </a:xfrm>
          <a:prstGeom prst="rect">
            <a:avLst/>
          </a:prstGeom>
        </p:spPr>
      </p:pic>
      <p:pic>
        <p:nvPicPr>
          <p:cNvPr id="40" name="Imagen 14">
            <a:extLst>
              <a:ext uri="{FF2B5EF4-FFF2-40B4-BE49-F238E27FC236}">
                <a16:creationId xmlns:a16="http://schemas.microsoft.com/office/drawing/2014/main" id="{08116F3B-4D08-90B7-E5A1-B639211DB4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65" r="-1471" b="-6808"/>
          <a:stretch/>
        </p:blipFill>
        <p:spPr>
          <a:xfrm>
            <a:off x="353163" y="2202997"/>
            <a:ext cx="401806" cy="359073"/>
          </a:xfrm>
          <a:prstGeom prst="rect">
            <a:avLst/>
          </a:prstGeom>
        </p:spPr>
      </p:pic>
      <p:pic>
        <p:nvPicPr>
          <p:cNvPr id="42" name="Imagen 15">
            <a:extLst>
              <a:ext uri="{FF2B5EF4-FFF2-40B4-BE49-F238E27FC236}">
                <a16:creationId xmlns:a16="http://schemas.microsoft.com/office/drawing/2014/main" id="{B3F8DF86-598E-A46B-B00D-95189C0139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r="50000" b="-6808"/>
          <a:stretch/>
        </p:blipFill>
        <p:spPr>
          <a:xfrm>
            <a:off x="375197" y="2719956"/>
            <a:ext cx="401806" cy="359073"/>
          </a:xfrm>
          <a:prstGeom prst="rect">
            <a:avLst/>
          </a:prstGeom>
        </p:spPr>
      </p:pic>
      <p:pic>
        <p:nvPicPr>
          <p:cNvPr id="44" name="Imagen 16">
            <a:extLst>
              <a:ext uri="{FF2B5EF4-FFF2-40B4-BE49-F238E27FC236}">
                <a16:creationId xmlns:a16="http://schemas.microsoft.com/office/drawing/2014/main" id="{0A08D68E-307F-96D0-A7EE-70DD872B05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7" r="16577" b="-6808"/>
          <a:stretch/>
        </p:blipFill>
        <p:spPr>
          <a:xfrm>
            <a:off x="353163" y="3230908"/>
            <a:ext cx="362416" cy="323872"/>
          </a:xfrm>
          <a:prstGeom prst="rect">
            <a:avLst/>
          </a:prstGeom>
        </p:spPr>
      </p:pic>
      <p:pic>
        <p:nvPicPr>
          <p:cNvPr id="46" name="Imagen 17">
            <a:extLst>
              <a:ext uri="{FF2B5EF4-FFF2-40B4-BE49-F238E27FC236}">
                <a16:creationId xmlns:a16="http://schemas.microsoft.com/office/drawing/2014/main" id="{60D5B7BB-D6A5-7AAB-E38F-DA31CF615C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0" r="34224" b="-6808"/>
          <a:stretch/>
        </p:blipFill>
        <p:spPr>
          <a:xfrm>
            <a:off x="335847" y="3643259"/>
            <a:ext cx="401806" cy="359074"/>
          </a:xfrm>
          <a:prstGeom prst="rect">
            <a:avLst/>
          </a:prstGeom>
        </p:spPr>
      </p:pic>
      <p:sp>
        <p:nvSpPr>
          <p:cNvPr id="2" name="Text 34">
            <a:extLst>
              <a:ext uri="{FF2B5EF4-FFF2-40B4-BE49-F238E27FC236}">
                <a16:creationId xmlns:a16="http://schemas.microsoft.com/office/drawing/2014/main" id="{37BF8304-5CE0-E455-A638-4C47FA28368C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949288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827DE-5A28-7E58-0FBD-658B3E753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ondear rectángulo de una esquina 2">
            <a:extLst>
              <a:ext uri="{FF2B5EF4-FFF2-40B4-BE49-F238E27FC236}">
                <a16:creationId xmlns:a16="http://schemas.microsoft.com/office/drawing/2014/main" id="{B3E22229-C4B6-B729-923D-6A67B2DEBA34}"/>
              </a:ext>
            </a:extLst>
          </p:cNvPr>
          <p:cNvSpPr/>
          <p:nvPr/>
        </p:nvSpPr>
        <p:spPr>
          <a:xfrm>
            <a:off x="262995" y="1635903"/>
            <a:ext cx="2237619" cy="580674"/>
          </a:xfrm>
          <a:prstGeom prst="round1Rect">
            <a:avLst/>
          </a:prstGeom>
          <a:solidFill>
            <a:srgbClr val="2FA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dondear rectángulo de una esquina 8">
            <a:extLst>
              <a:ext uri="{FF2B5EF4-FFF2-40B4-BE49-F238E27FC236}">
                <a16:creationId xmlns:a16="http://schemas.microsoft.com/office/drawing/2014/main" id="{8A0D678D-255B-D6C3-BD8A-1A5F10539AD9}"/>
              </a:ext>
            </a:extLst>
          </p:cNvPr>
          <p:cNvSpPr/>
          <p:nvPr/>
        </p:nvSpPr>
        <p:spPr>
          <a:xfrm>
            <a:off x="2610430" y="1635903"/>
            <a:ext cx="1804171" cy="580674"/>
          </a:xfrm>
          <a:prstGeom prst="round1Rect">
            <a:avLst/>
          </a:prstGeom>
          <a:solidFill>
            <a:srgbClr val="A12A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0" name="Redondear rectángulo de una esquina 29">
            <a:extLst>
              <a:ext uri="{FF2B5EF4-FFF2-40B4-BE49-F238E27FC236}">
                <a16:creationId xmlns:a16="http://schemas.microsoft.com/office/drawing/2014/main" id="{E595F9EB-52D6-08B4-F941-A07336A065AB}"/>
              </a:ext>
            </a:extLst>
          </p:cNvPr>
          <p:cNvSpPr/>
          <p:nvPr/>
        </p:nvSpPr>
        <p:spPr>
          <a:xfrm>
            <a:off x="4533776" y="1635903"/>
            <a:ext cx="1804171" cy="580674"/>
          </a:xfrm>
          <a:prstGeom prst="round1Rect">
            <a:avLst/>
          </a:prstGeom>
          <a:solidFill>
            <a:srgbClr val="1279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Redondear rectángulo de una esquina 30">
            <a:extLst>
              <a:ext uri="{FF2B5EF4-FFF2-40B4-BE49-F238E27FC236}">
                <a16:creationId xmlns:a16="http://schemas.microsoft.com/office/drawing/2014/main" id="{BDCAB6C6-1FD2-6A34-EEBE-7F49923BFFBF}"/>
              </a:ext>
            </a:extLst>
          </p:cNvPr>
          <p:cNvSpPr/>
          <p:nvPr/>
        </p:nvSpPr>
        <p:spPr>
          <a:xfrm>
            <a:off x="6457149" y="1635903"/>
            <a:ext cx="2403016" cy="580674"/>
          </a:xfrm>
          <a:prstGeom prst="round1Rect">
            <a:avLst/>
          </a:prstGeom>
          <a:solidFill>
            <a:srgbClr val="F390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E7BEC2BE-876C-AC23-7449-47D0AFE5D627}"/>
              </a:ext>
            </a:extLst>
          </p:cNvPr>
          <p:cNvSpPr/>
          <p:nvPr/>
        </p:nvSpPr>
        <p:spPr>
          <a:xfrm>
            <a:off x="0" y="4992624"/>
            <a:ext cx="9144000" cy="15087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8432F5A0-FFBB-C396-A34F-EB90E4C52512}"/>
              </a:ext>
            </a:extLst>
          </p:cNvPr>
          <p:cNvSpPr/>
          <p:nvPr/>
        </p:nvSpPr>
        <p:spPr>
          <a:xfrm>
            <a:off x="365760" y="4983480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UART · La justicia ante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9388136E-FE42-0150-EE2F-87BB03E97039}"/>
              </a:ext>
            </a:extLst>
          </p:cNvPr>
          <p:cNvSpPr/>
          <p:nvPr/>
        </p:nvSpPr>
        <p:spPr>
          <a:xfrm>
            <a:off x="7758359" y="471176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12 / 15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19" name="Shape 1">
            <a:extLst>
              <a:ext uri="{FF2B5EF4-FFF2-40B4-BE49-F238E27FC236}">
                <a16:creationId xmlns:a16="http://schemas.microsoft.com/office/drawing/2014/main" id="{F17D0A45-D738-1DDB-236A-9D5D7F40AC0A}"/>
              </a:ext>
            </a:extLst>
          </p:cNvPr>
          <p:cNvSpPr/>
          <p:nvPr/>
        </p:nvSpPr>
        <p:spPr>
          <a:xfrm>
            <a:off x="241160" y="234200"/>
            <a:ext cx="3353135" cy="608660"/>
          </a:xfrm>
          <a:prstGeom prst="rect">
            <a:avLst/>
          </a:prstGeom>
          <a:noFill/>
          <a:ln w="12700">
            <a:solidFill>
              <a:srgbClr val="1279BF"/>
            </a:solidFill>
            <a:prstDash val="solid"/>
          </a:ln>
        </p:spPr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4B407F17-BABA-8537-1337-6AFC6BAFE0E0}"/>
              </a:ext>
            </a:extLst>
          </p:cNvPr>
          <p:cNvSpPr/>
          <p:nvPr/>
        </p:nvSpPr>
        <p:spPr>
          <a:xfrm>
            <a:off x="-7112" y="372480"/>
            <a:ext cx="385462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LUCES EN EL HORIZONTE· 7</a:t>
            </a:r>
            <a:endParaRPr kumimoji="0" lang="en-US" sz="1400" b="0" i="0" u="none" strike="noStrike" kern="1200" cap="none" spc="300" normalizeH="0" baseline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69BEED7E-D1D4-960B-468F-A07A9ACCF5D4}"/>
              </a:ext>
            </a:extLst>
          </p:cNvPr>
          <p:cNvSpPr/>
          <p:nvPr/>
        </p:nvSpPr>
        <p:spPr>
          <a:xfrm>
            <a:off x="3945899" y="305587"/>
            <a:ext cx="479343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Ahora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hay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que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cerrar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 la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E4D52"/>
                </a:solidFill>
                <a:effectLst/>
                <a:uLnTx/>
                <a:uFillTx/>
                <a:latin typeface="Barlow" pitchFamily="2" charset="77"/>
                <a:ea typeface="Calibri" pitchFamily="34" charset="-122"/>
                <a:cs typeface="Calibri" pitchFamily="34" charset="-120"/>
              </a:rPr>
              <a:t>brecha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E4D52"/>
              </a:solidFill>
              <a:effectLst/>
              <a:uLnTx/>
              <a:uFillTx/>
              <a:latin typeface="Barlow" pitchFamily="2" charset="77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F7E43392-5132-1AFB-9B46-D3EFD1305308}"/>
              </a:ext>
            </a:extLst>
          </p:cNvPr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7B619C"/>
          </a:solidFill>
          <a:ln w="12700">
            <a:noFill/>
            <a:prstDash val="solid"/>
          </a:ln>
        </p:spPr>
      </p:sp>
      <p:sp>
        <p:nvSpPr>
          <p:cNvPr id="2" name="Shape 4">
            <a:extLst>
              <a:ext uri="{FF2B5EF4-FFF2-40B4-BE49-F238E27FC236}">
                <a16:creationId xmlns:a16="http://schemas.microsoft.com/office/drawing/2014/main" id="{9F3690C5-732E-9365-E58A-F73D8B028C46}"/>
              </a:ext>
            </a:extLst>
          </p:cNvPr>
          <p:cNvSpPr/>
          <p:nvPr/>
        </p:nvSpPr>
        <p:spPr>
          <a:xfrm>
            <a:off x="4526141" y="2143415"/>
            <a:ext cx="1816735" cy="5600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F07CB893-3995-653A-CCD2-4657B87388E7}"/>
              </a:ext>
            </a:extLst>
          </p:cNvPr>
          <p:cNvSpPr/>
          <p:nvPr/>
        </p:nvSpPr>
        <p:spPr>
          <a:xfrm>
            <a:off x="6444841" y="2143414"/>
            <a:ext cx="2415323" cy="5600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28F3504B-9CF9-C99D-6FED-1940F59FF0A2}"/>
              </a:ext>
            </a:extLst>
          </p:cNvPr>
          <p:cNvSpPr/>
          <p:nvPr/>
        </p:nvSpPr>
        <p:spPr>
          <a:xfrm>
            <a:off x="2596727" y="2143415"/>
            <a:ext cx="1818467" cy="5600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8AADA0E-0CB7-CE1B-8412-4FAB0973598C}"/>
              </a:ext>
            </a:extLst>
          </p:cNvPr>
          <p:cNvSpPr/>
          <p:nvPr/>
        </p:nvSpPr>
        <p:spPr>
          <a:xfrm>
            <a:off x="268500" y="2143414"/>
            <a:ext cx="2232114" cy="56003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  <a:prstDash val="solid"/>
          </a:ln>
        </p:spPr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D66BAE-1E65-25E7-258E-0AB940899563}"/>
              </a:ext>
            </a:extLst>
          </p:cNvPr>
          <p:cNvSpPr txBox="1"/>
          <p:nvPr/>
        </p:nvSpPr>
        <p:spPr>
          <a:xfrm>
            <a:off x="6539925" y="1690418"/>
            <a:ext cx="14749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000" b="1" dirty="0">
                <a:solidFill>
                  <a:schemeClr val="bg1"/>
                </a:solidFill>
                <a:latin typeface="Barlow" pitchFamily="2" charset="77"/>
              </a:rPr>
              <a:t>ACELERAR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FEB26EF-67B0-AD6B-D715-016CF18DE832}"/>
              </a:ext>
            </a:extLst>
          </p:cNvPr>
          <p:cNvSpPr txBox="1"/>
          <p:nvPr/>
        </p:nvSpPr>
        <p:spPr>
          <a:xfrm>
            <a:off x="339230" y="2162169"/>
            <a:ext cx="20851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A12A65"/>
              </a:buClr>
            </a:pPr>
            <a:r>
              <a:rPr lang="es-A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lo que ya está aprobado.</a:t>
            </a: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E7070443-EF8C-5246-0393-7E59EDD6CBC9}"/>
              </a:ext>
            </a:extLst>
          </p:cNvPr>
          <p:cNvSpPr/>
          <p:nvPr/>
        </p:nvSpPr>
        <p:spPr>
          <a:xfrm>
            <a:off x="262995" y="2138843"/>
            <a:ext cx="45719" cy="560029"/>
          </a:xfrm>
          <a:prstGeom prst="rect">
            <a:avLst/>
          </a:prstGeom>
          <a:solidFill>
            <a:srgbClr val="2FAC66"/>
          </a:solidFill>
          <a:ln w="12700">
            <a:noFill/>
            <a:prstDash val="solid"/>
          </a:ln>
        </p:spPr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0C9B8885-9ADE-E389-1626-B401FFBD0861}"/>
              </a:ext>
            </a:extLst>
          </p:cNvPr>
          <p:cNvSpPr/>
          <p:nvPr/>
        </p:nvSpPr>
        <p:spPr>
          <a:xfrm>
            <a:off x="4535530" y="2138843"/>
            <a:ext cx="45719" cy="560029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639D3E6-07B8-931D-69C7-0376DE5E54CE}"/>
              </a:ext>
            </a:extLst>
          </p:cNvPr>
          <p:cNvSpPr txBox="1"/>
          <p:nvPr/>
        </p:nvSpPr>
        <p:spPr>
          <a:xfrm>
            <a:off x="4602158" y="1690419"/>
            <a:ext cx="16478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000" b="1" dirty="0">
                <a:solidFill>
                  <a:schemeClr val="bg1"/>
                </a:solidFill>
                <a:latin typeface="Barlow" pitchFamily="2" charset="77"/>
              </a:rPr>
              <a:t>COMPLETAR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E3BB121-D7A1-D4CB-BE88-F1429F2205ED}"/>
              </a:ext>
            </a:extLst>
          </p:cNvPr>
          <p:cNvSpPr txBox="1"/>
          <p:nvPr/>
        </p:nvSpPr>
        <p:spPr>
          <a:xfrm>
            <a:off x="2674938" y="1690419"/>
            <a:ext cx="15633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000" b="1" dirty="0">
                <a:solidFill>
                  <a:schemeClr val="bg1"/>
                </a:solidFill>
                <a:latin typeface="Barlow" pitchFamily="2" charset="77"/>
              </a:rPr>
              <a:t>UNIFORMAR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2913133-F9AD-38BF-C175-FAE97D01EA18}"/>
              </a:ext>
            </a:extLst>
          </p:cNvPr>
          <p:cNvSpPr txBox="1"/>
          <p:nvPr/>
        </p:nvSpPr>
        <p:spPr>
          <a:xfrm>
            <a:off x="322550" y="1690418"/>
            <a:ext cx="22111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AR" sz="2000" b="1" dirty="0">
                <a:solidFill>
                  <a:schemeClr val="bg1"/>
                </a:solidFill>
                <a:latin typeface="Barlow" pitchFamily="2" charset="77"/>
              </a:rPr>
              <a:t>INSTRUMENTAR</a:t>
            </a: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E9FEA478-00D3-432B-72A9-22289E38BFB1}"/>
              </a:ext>
            </a:extLst>
          </p:cNvPr>
          <p:cNvSpPr/>
          <p:nvPr/>
        </p:nvSpPr>
        <p:spPr>
          <a:xfrm>
            <a:off x="2607010" y="2138844"/>
            <a:ext cx="45719" cy="560029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22E6F9CB-F358-4FA7-53D0-6C123D40B649}"/>
              </a:ext>
            </a:extLst>
          </p:cNvPr>
          <p:cNvSpPr/>
          <p:nvPr/>
        </p:nvSpPr>
        <p:spPr>
          <a:xfrm>
            <a:off x="6456506" y="2138842"/>
            <a:ext cx="45719" cy="560029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2ED6C02-D939-737B-5E9D-A613103DBE48}"/>
              </a:ext>
            </a:extLst>
          </p:cNvPr>
          <p:cNvSpPr txBox="1"/>
          <p:nvPr/>
        </p:nvSpPr>
        <p:spPr>
          <a:xfrm>
            <a:off x="2674939" y="2162169"/>
            <a:ext cx="15633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A12A65"/>
              </a:buClr>
            </a:pPr>
            <a:r>
              <a:rPr lang="es-A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Baremo, pericias e intereses.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F2EB76D7-A1DB-655C-B7C8-1A510569303A}"/>
              </a:ext>
            </a:extLst>
          </p:cNvPr>
          <p:cNvSpPr txBox="1"/>
          <p:nvPr/>
        </p:nvSpPr>
        <p:spPr>
          <a:xfrm>
            <a:off x="4602159" y="2162169"/>
            <a:ext cx="1669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A12A65"/>
              </a:buClr>
            </a:pPr>
            <a:r>
              <a:rPr lang="es-A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los cuerpos médicos oficiales.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43E8DF3-C85E-86D5-5BFF-1FC817EF6130}"/>
              </a:ext>
            </a:extLst>
          </p:cNvPr>
          <p:cNvSpPr txBox="1"/>
          <p:nvPr/>
        </p:nvSpPr>
        <p:spPr>
          <a:xfrm>
            <a:off x="6539925" y="2162169"/>
            <a:ext cx="2563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A12A65"/>
              </a:buClr>
            </a:pPr>
            <a:r>
              <a:rPr lang="es-A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 Medium" pitchFamily="2" charset="77"/>
              </a:rPr>
              <a:t>la convergencia entre Comisión Médica y Justicia.</a:t>
            </a:r>
          </a:p>
        </p:txBody>
      </p:sp>
      <p:sp>
        <p:nvSpPr>
          <p:cNvPr id="25" name="Shape 4">
            <a:extLst>
              <a:ext uri="{FF2B5EF4-FFF2-40B4-BE49-F238E27FC236}">
                <a16:creationId xmlns:a16="http://schemas.microsoft.com/office/drawing/2014/main" id="{54FE0036-55C9-388B-3537-38E0AB754D16}"/>
              </a:ext>
            </a:extLst>
          </p:cNvPr>
          <p:cNvSpPr/>
          <p:nvPr/>
        </p:nvSpPr>
        <p:spPr>
          <a:xfrm>
            <a:off x="268499" y="3493014"/>
            <a:ext cx="8612371" cy="757250"/>
          </a:xfrm>
          <a:prstGeom prst="rect">
            <a:avLst/>
          </a:prstGeom>
          <a:solidFill>
            <a:srgbClr val="0D4D52"/>
          </a:solidFill>
          <a:ln w="12700">
            <a:noFill/>
            <a:prstDash val="solid"/>
          </a:ln>
        </p:spPr>
      </p:sp>
      <p:sp>
        <p:nvSpPr>
          <p:cNvPr id="35" name="Shape 9">
            <a:extLst>
              <a:ext uri="{FF2B5EF4-FFF2-40B4-BE49-F238E27FC236}">
                <a16:creationId xmlns:a16="http://schemas.microsoft.com/office/drawing/2014/main" id="{117C2486-5610-810D-39B6-6E9C739EEB35}"/>
              </a:ext>
            </a:extLst>
          </p:cNvPr>
          <p:cNvSpPr/>
          <p:nvPr/>
        </p:nvSpPr>
        <p:spPr>
          <a:xfrm>
            <a:off x="262995" y="3488443"/>
            <a:ext cx="45719" cy="757249"/>
          </a:xfrm>
          <a:prstGeom prst="rect">
            <a:avLst/>
          </a:prstGeom>
          <a:solidFill>
            <a:srgbClr val="1B7D54"/>
          </a:solidFill>
          <a:ln w="12700">
            <a:noFill/>
            <a:prstDash val="solid"/>
          </a:ln>
        </p:spPr>
      </p:sp>
      <p:sp>
        <p:nvSpPr>
          <p:cNvPr id="23" name="Redondear rectángulo de una esquina 22">
            <a:extLst>
              <a:ext uri="{FF2B5EF4-FFF2-40B4-BE49-F238E27FC236}">
                <a16:creationId xmlns:a16="http://schemas.microsoft.com/office/drawing/2014/main" id="{8AE4241B-F4D3-F8EB-B890-EEF2176ADECC}"/>
              </a:ext>
            </a:extLst>
          </p:cNvPr>
          <p:cNvSpPr/>
          <p:nvPr/>
        </p:nvSpPr>
        <p:spPr>
          <a:xfrm>
            <a:off x="262995" y="3325913"/>
            <a:ext cx="1009492" cy="919779"/>
          </a:xfrm>
          <a:prstGeom prst="round1Rect">
            <a:avLst/>
          </a:prstGeom>
          <a:solidFill>
            <a:srgbClr val="1B7D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B007BE59-3CC9-7306-81FD-6A5C705297B2}"/>
              </a:ext>
            </a:extLst>
          </p:cNvPr>
          <p:cNvSpPr txBox="1"/>
          <p:nvPr/>
        </p:nvSpPr>
        <p:spPr>
          <a:xfrm>
            <a:off x="1349915" y="3548555"/>
            <a:ext cx="63524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 pitchFamily="2" charset="77"/>
                <a:ea typeface="+mn-ea"/>
                <a:cs typeface="Calibri" pitchFamily="34" charset="-120"/>
              </a:rPr>
              <a:t>El problema está identificado. Las herramientas existen. Ahora la clave es la celeridad en su implementación</a:t>
            </a: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 pitchFamily="2" charset="77"/>
              <a:ea typeface="+mn-ea"/>
              <a:cs typeface="Calibri" pitchFamily="34" charset="-120"/>
            </a:endParaRP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DCBBEF86-D171-6607-0D66-B9DB1824A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93" y="3477611"/>
            <a:ext cx="722995" cy="660126"/>
          </a:xfrm>
          <a:prstGeom prst="rect">
            <a:avLst/>
          </a:prstGeom>
        </p:spPr>
      </p:pic>
      <p:sp>
        <p:nvSpPr>
          <p:cNvPr id="24" name="Text 34">
            <a:extLst>
              <a:ext uri="{FF2B5EF4-FFF2-40B4-BE49-F238E27FC236}">
                <a16:creationId xmlns:a16="http://schemas.microsoft.com/office/drawing/2014/main" id="{9ABA264C-3D45-035A-7C39-DC292D957F91}"/>
              </a:ext>
            </a:extLst>
          </p:cNvPr>
          <p:cNvSpPr/>
          <p:nvPr/>
        </p:nvSpPr>
        <p:spPr>
          <a:xfrm>
            <a:off x="7955281" y="498348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2495361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1444CB-714B-05E0-98D5-1D9E4E8E3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609FBBB3-AC70-FE0F-FD1A-CC5E5CCBDC5E}"/>
              </a:ext>
            </a:extLst>
          </p:cNvPr>
          <p:cNvSpPr/>
          <p:nvPr/>
        </p:nvSpPr>
        <p:spPr>
          <a:xfrm>
            <a:off x="0" y="0"/>
            <a:ext cx="9144001" cy="5143500"/>
          </a:xfrm>
          <a:prstGeom prst="rect">
            <a:avLst/>
          </a:prstGeom>
          <a:solidFill>
            <a:srgbClr val="F5F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591268DC-2486-3168-0E1B-5D5FE8E2FD4E}"/>
              </a:ext>
            </a:extLst>
          </p:cNvPr>
          <p:cNvSpPr/>
          <p:nvPr/>
        </p:nvSpPr>
        <p:spPr>
          <a:xfrm>
            <a:off x="559069" y="3031085"/>
            <a:ext cx="2440417" cy="97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279BF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 datos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muestran un sistema que protege, salva vidas y hoy está amenazado por la litigiosidad.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6C46B9F-9921-C0C1-A0C7-7B850E47DB9D}"/>
              </a:ext>
            </a:extLst>
          </p:cNvPr>
          <p:cNvSpPr/>
          <p:nvPr/>
        </p:nvSpPr>
        <p:spPr>
          <a:xfrm>
            <a:off x="3417325" y="3031085"/>
            <a:ext cx="2440417" cy="955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3901E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Las luces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2026 —reforma laboral, SCBA, Santa Fe, Mendoza, CABA y Córdoba— ofrecen una salida posible.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651F090A-BAE5-5DA1-CAE0-E4612B15D861}"/>
              </a:ext>
            </a:extLst>
          </p:cNvPr>
          <p:cNvSpPr/>
          <p:nvPr/>
        </p:nvSpPr>
        <p:spPr>
          <a:xfrm>
            <a:off x="6216104" y="3031085"/>
            <a:ext cx="2510058" cy="133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A12A65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oportunidad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es de las máximas autoridades judiciales de cada provincia y de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juzgados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inferiores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</a:endParaRPr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8E4A7C08-C749-6344-0E1D-2F6A4E7D6BCA}"/>
              </a:ext>
            </a:extLst>
          </p:cNvPr>
          <p:cNvSpPr/>
          <p:nvPr/>
        </p:nvSpPr>
        <p:spPr>
          <a:xfrm>
            <a:off x="368392" y="2982766"/>
            <a:ext cx="54000" cy="1083057"/>
          </a:xfrm>
          <a:prstGeom prst="rect">
            <a:avLst/>
          </a:prstGeom>
          <a:solidFill>
            <a:srgbClr val="1279BF"/>
          </a:solidFill>
          <a:ln w="12700">
            <a:noFill/>
            <a:prstDash val="solid"/>
          </a:ln>
        </p:spPr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1BA5E578-D953-D014-DBFE-9F6D726BDA4D}"/>
              </a:ext>
            </a:extLst>
          </p:cNvPr>
          <p:cNvSpPr/>
          <p:nvPr/>
        </p:nvSpPr>
        <p:spPr>
          <a:xfrm>
            <a:off x="3212019" y="2982766"/>
            <a:ext cx="54000" cy="1083057"/>
          </a:xfrm>
          <a:prstGeom prst="rect">
            <a:avLst/>
          </a:prstGeom>
          <a:solidFill>
            <a:srgbClr val="F3901E"/>
          </a:solidFill>
          <a:ln w="12700">
            <a:noFill/>
            <a:prstDash val="solid"/>
          </a:ln>
        </p:spPr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CB8BEEF7-D50D-EC83-9971-AB42F559C6B1}"/>
              </a:ext>
            </a:extLst>
          </p:cNvPr>
          <p:cNvSpPr/>
          <p:nvPr/>
        </p:nvSpPr>
        <p:spPr>
          <a:xfrm>
            <a:off x="6062178" y="2982766"/>
            <a:ext cx="54000" cy="1083057"/>
          </a:xfrm>
          <a:prstGeom prst="rect">
            <a:avLst/>
          </a:prstGeom>
          <a:solidFill>
            <a:srgbClr val="A12A65"/>
          </a:solidFill>
          <a:ln w="12700">
            <a:noFill/>
            <a:prstDash val="solid"/>
          </a:ln>
        </p:spPr>
      </p:sp>
      <p:sp>
        <p:nvSpPr>
          <p:cNvPr id="2" name="Shape 6">
            <a:extLst>
              <a:ext uri="{FF2B5EF4-FFF2-40B4-BE49-F238E27FC236}">
                <a16:creationId xmlns:a16="http://schemas.microsoft.com/office/drawing/2014/main" id="{C925061A-672E-3B7D-1109-143024B7C151}"/>
              </a:ext>
            </a:extLst>
          </p:cNvPr>
          <p:cNvSpPr/>
          <p:nvPr/>
        </p:nvSpPr>
        <p:spPr>
          <a:xfrm>
            <a:off x="0" y="4421634"/>
            <a:ext cx="9144000" cy="721866"/>
          </a:xfrm>
          <a:prstGeom prst="rect">
            <a:avLst/>
          </a:prstGeom>
          <a:solidFill>
            <a:srgbClr val="0E4D52"/>
          </a:solidFill>
          <a:ln w="12700">
            <a:solidFill>
              <a:srgbClr val="0E4D52"/>
            </a:solidFill>
            <a:prstDash val="solid"/>
          </a:ln>
        </p:spPr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EE647C72-6DBE-E4C5-3A2D-CFCD3E58674F}"/>
              </a:ext>
            </a:extLst>
          </p:cNvPr>
          <p:cNvSpPr/>
          <p:nvPr/>
        </p:nvSpPr>
        <p:spPr>
          <a:xfrm>
            <a:off x="306539" y="4595565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UART</a:t>
            </a:r>
            <a:endParaRPr lang="en-US" sz="32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94B46282-4AD7-33FE-807B-2A3DCCA8E01B}"/>
              </a:ext>
            </a:extLst>
          </p:cNvPr>
          <p:cNvSpPr/>
          <p:nvPr/>
        </p:nvSpPr>
        <p:spPr>
          <a:xfrm>
            <a:off x="1522261" y="4713811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Unión de Aseguradoras de Riesgos del </a:t>
            </a:r>
            <a:r>
              <a:rPr lang="en-US" sz="1400" dirty="0" err="1">
                <a:solidFill>
                  <a:schemeClr val="bg1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Trabajo</a:t>
            </a:r>
            <a:endParaRPr lang="en-US" sz="1400" dirty="0">
              <a:solidFill>
                <a:schemeClr val="bg1"/>
              </a:solidFill>
              <a:latin typeface="Barlow" pitchFamily="2" charset="77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556D85EC-CEC1-6309-4BEE-0814C9AFCFBD}"/>
              </a:ext>
            </a:extLst>
          </p:cNvPr>
          <p:cNvSpPr/>
          <p:nvPr/>
        </p:nvSpPr>
        <p:spPr>
          <a:xfrm>
            <a:off x="306539" y="728356"/>
            <a:ext cx="7772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5000"/>
              </a:lnSpc>
            </a:pP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justicia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ante </a:t>
            </a:r>
          </a:p>
          <a:p>
            <a:pPr>
              <a:lnSpc>
                <a:spcPct val="95000"/>
              </a:lnSpc>
            </a:pPr>
            <a:r>
              <a:rPr lang="en-US" sz="7000" b="1" dirty="0" err="1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otra</a:t>
            </a:r>
            <a:r>
              <a:rPr lang="en-US" sz="7000" b="1" dirty="0">
                <a:solidFill>
                  <a:srgbClr val="0D4D52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 </a:t>
            </a:r>
            <a:r>
              <a:rPr lang="en-US" sz="7000" b="1" dirty="0" err="1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oportunidad</a:t>
            </a:r>
            <a:endParaRPr lang="en-US" sz="7000" b="1" dirty="0">
              <a:solidFill>
                <a:srgbClr val="7B619C"/>
              </a:solidFill>
              <a:latin typeface="Barlow" pitchFamily="2" charset="77"/>
            </a:endParaRP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CC033A6F-0D54-16CE-AA5B-3A24806CBD9F}"/>
              </a:ext>
            </a:extLst>
          </p:cNvPr>
          <p:cNvSpPr/>
          <p:nvPr/>
        </p:nvSpPr>
        <p:spPr>
          <a:xfrm>
            <a:off x="306539" y="281291"/>
            <a:ext cx="434265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kern="0" spc="300" dirty="0">
                <a:solidFill>
                  <a:srgbClr val="7B619C"/>
                </a:solidFill>
                <a:latin typeface="Barlow" pitchFamily="2" charset="77"/>
                <a:ea typeface="Calibri" pitchFamily="34" charset="-122"/>
                <a:cs typeface="Calibri" pitchFamily="34" charset="-120"/>
              </a:rPr>
              <a:t>CIERRE</a:t>
            </a:r>
            <a:endParaRPr lang="en-US" sz="2400" b="1" spc="300" dirty="0">
              <a:solidFill>
                <a:srgbClr val="7B619C"/>
              </a:solidFill>
              <a:latin typeface="Barlow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9778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1968</TotalTime>
  <Words>1727</Words>
  <Application>Microsoft Office PowerPoint</Application>
  <PresentationFormat>Presentación en pantalla (16:9)</PresentationFormat>
  <Paragraphs>394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33" baseType="lpstr">
      <vt:lpstr>Aptos</vt:lpstr>
      <vt:lpstr>Aptos Black</vt:lpstr>
      <vt:lpstr>Aptos SemiBold</vt:lpstr>
      <vt:lpstr>Arial</vt:lpstr>
      <vt:lpstr>Barlow</vt:lpstr>
      <vt:lpstr>Barlow Black</vt:lpstr>
      <vt:lpstr>Barlow Light</vt:lpstr>
      <vt:lpstr>Barlow Medium</vt:lpstr>
      <vt:lpstr>Barlow SemiBold</vt:lpstr>
      <vt:lpstr>Calibri</vt:lpstr>
      <vt:lpstr>Century Gothic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Justicia ante otra oportunidad</dc:title>
  <dc:subject>PptxGenJS Presentation</dc:subject>
  <dc:creator>UART</dc:creator>
  <cp:lastModifiedBy>Valentina Salvatierra</cp:lastModifiedBy>
  <cp:revision>56</cp:revision>
  <cp:lastPrinted>2026-11-06T16:20:32Z</cp:lastPrinted>
  <dcterms:created xsi:type="dcterms:W3CDTF">2026-05-04T15:48:08Z</dcterms:created>
  <dcterms:modified xsi:type="dcterms:W3CDTF">2026-11-06T16:31:09Z</dcterms:modified>
</cp:coreProperties>
</file>