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30"/>
  </p:notesMasterIdLst>
  <p:handoutMasterIdLst>
    <p:handoutMasterId r:id="rId31"/>
  </p:handoutMasterIdLst>
  <p:sldIdLst>
    <p:sldId id="457" r:id="rId2"/>
    <p:sldId id="429" r:id="rId3"/>
    <p:sldId id="454" r:id="rId4"/>
    <p:sldId id="430" r:id="rId5"/>
    <p:sldId id="433" r:id="rId6"/>
    <p:sldId id="441" r:id="rId7"/>
    <p:sldId id="263" r:id="rId8"/>
    <p:sldId id="410" r:id="rId9"/>
    <p:sldId id="413" r:id="rId10"/>
    <p:sldId id="445" r:id="rId11"/>
    <p:sldId id="385" r:id="rId12"/>
    <p:sldId id="432" r:id="rId13"/>
    <p:sldId id="453" r:id="rId14"/>
    <p:sldId id="456" r:id="rId15"/>
    <p:sldId id="346" r:id="rId16"/>
    <p:sldId id="402" r:id="rId17"/>
    <p:sldId id="451" r:id="rId18"/>
    <p:sldId id="455" r:id="rId19"/>
    <p:sldId id="344" r:id="rId20"/>
    <p:sldId id="443" r:id="rId21"/>
    <p:sldId id="345" r:id="rId22"/>
    <p:sldId id="409" r:id="rId23"/>
    <p:sldId id="437" r:id="rId24"/>
    <p:sldId id="423" r:id="rId25"/>
    <p:sldId id="446" r:id="rId26"/>
    <p:sldId id="449" r:id="rId27"/>
    <p:sldId id="386" r:id="rId28"/>
    <p:sldId id="444" r:id="rId29"/>
  </p:sldIdLst>
  <p:sldSz cx="20104100" cy="11309350"/>
  <p:notesSz cx="6799263" cy="992981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5" userDrawn="1">
          <p15:clr>
            <a:srgbClr val="A4A3A4"/>
          </p15:clr>
        </p15:guide>
        <p15:guide id="2" pos="617" userDrawn="1">
          <p15:clr>
            <a:srgbClr val="A4A3A4"/>
          </p15:clr>
        </p15:guide>
        <p15:guide id="3" orient="horz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DD8"/>
    <a:srgbClr val="0071D1"/>
    <a:srgbClr val="4F81BD"/>
    <a:srgbClr val="3A81C8"/>
    <a:srgbClr val="009A8B"/>
    <a:srgbClr val="0093A6"/>
    <a:srgbClr val="7965A7"/>
    <a:srgbClr val="89E7D8"/>
    <a:srgbClr val="00959A"/>
    <a:srgbClr val="51D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79" autoAdjust="0"/>
    <p:restoredTop sz="94061" autoAdjust="0"/>
  </p:normalViewPr>
  <p:slideViewPr>
    <p:cSldViewPr snapToGrid="0">
      <p:cViewPr varScale="1">
        <p:scale>
          <a:sx n="48" d="100"/>
          <a:sy n="48" d="100"/>
        </p:scale>
        <p:origin x="1238" y="58"/>
      </p:cViewPr>
      <p:guideLst>
        <p:guide orient="horz" pos="5785"/>
        <p:guide pos="617"/>
        <p:guide orient="horz"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48709841473954E-2"/>
          <c:y val="0.27715359709242821"/>
          <c:w val="0.7900539528918572"/>
          <c:h val="0.57861657167712111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Trabajadores </c:v>
                </c:pt>
              </c:strCache>
            </c:strRef>
          </c:tx>
          <c:spPr>
            <a:ln w="50800">
              <a:solidFill>
                <a:srgbClr val="4FDBC5">
                  <a:alpha val="67000"/>
                </a:srgbClr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6F4-F349-8F65-A89509373B45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F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1-26F4-F349-8F65-A89509373B45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2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3-26F4-F349-8F65-A89509373B45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4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5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6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7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28-26F4-F349-8F65-A89509373B45}"/>
              </c:ext>
            </c:extLst>
          </c:dPt>
          <c:dPt>
            <c:idx val="263"/>
            <c:bubble3D val="0"/>
            <c:extLst>
              <c:ext xmlns:c16="http://schemas.microsoft.com/office/drawing/2014/chart" uri="{C3380CC4-5D6E-409C-BE32-E72D297353CC}">
                <c16:uniqueId val="{00000029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2A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2B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2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2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2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2F-26F4-F349-8F65-A89509373B45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0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1-26F4-F349-8F65-A89509373B45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32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3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4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5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6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7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38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39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3A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3B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3C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3D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3E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3F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40-26F4-F349-8F65-A89509373B45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41-26F4-F349-8F65-A89509373B45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42-26F4-F349-8F65-A89509373B45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43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44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45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46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47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48-26F4-F349-8F65-A89509373B45}"/>
              </c:ext>
            </c:extLst>
          </c:dPt>
          <c:dPt>
            <c:idx val="310"/>
            <c:bubble3D val="0"/>
            <c:extLst>
              <c:ext xmlns:c16="http://schemas.microsoft.com/office/drawing/2014/chart" uri="{C3380CC4-5D6E-409C-BE32-E72D297353CC}">
                <c16:uniqueId val="{00000049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4A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4B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4C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4D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4E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4F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50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51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52-26F4-F349-8F65-A89509373B45}"/>
              </c:ext>
            </c:extLst>
          </c:dPt>
          <c:dPt>
            <c:idx val="322"/>
            <c:bubble3D val="0"/>
            <c:extLst>
              <c:ext xmlns:c16="http://schemas.microsoft.com/office/drawing/2014/chart" uri="{C3380CC4-5D6E-409C-BE32-E72D297353CC}">
                <c16:uniqueId val="{00000053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55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57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8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8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9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E-80DA-43D1-B298-20E61F675741}"/>
              </c:ext>
            </c:extLst>
          </c:dPt>
          <c:dPt>
            <c:idx val="332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F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3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5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7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8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A-824F-410F-9AB3-1EF92819B44F}"/>
              </c:ext>
            </c:extLst>
          </c:dPt>
          <c:dPt>
            <c:idx val="338"/>
            <c:bubble3D val="0"/>
            <c:extLst>
              <c:ext xmlns:c16="http://schemas.microsoft.com/office/drawing/2014/chart" uri="{C3380CC4-5D6E-409C-BE32-E72D297353CC}">
                <c16:uniqueId val="{000000CD-84D7-4D9A-BDEA-B87C5F965431}"/>
              </c:ext>
            </c:extLst>
          </c:dPt>
          <c:dPt>
            <c:idx val="339"/>
            <c:bubble3D val="0"/>
            <c:spPr>
              <a:ln w="50800">
                <a:solidFill>
                  <a:srgbClr val="4F81B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D0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2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5-26A2-48E5-8D35-593E33D276C1}"/>
              </c:ext>
            </c:extLst>
          </c:dPt>
          <c:dPt>
            <c:idx val="343"/>
            <c:marker>
              <c:symbol val="circle"/>
              <c:size val="10"/>
              <c:spPr>
                <a:solidFill>
                  <a:srgbClr val="278DD8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6-4E7A-4061-A3E4-5FE262468A3E}"/>
              </c:ext>
            </c:extLst>
          </c:dPt>
          <c:dLbls>
            <c:dLbl>
              <c:idx val="0"/>
              <c:layout>
                <c:manualLayout>
                  <c:x val="-5.5502801950018853E-2"/>
                  <c:y val="-0.25772420057468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F4-F349-8F65-A89509373B45}"/>
                </c:ext>
              </c:extLst>
            </c:dLbl>
            <c:dLbl>
              <c:idx val="65"/>
              <c:layout>
                <c:manualLayout>
                  <c:x val="-6.5105058802451626E-2"/>
                  <c:y val="-0.193982274534987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F4-F349-8F65-A89509373B45}"/>
                </c:ext>
              </c:extLst>
            </c:dLbl>
            <c:dLbl>
              <c:idx val="343"/>
              <c:layout>
                <c:manualLayout>
                  <c:x val="-0.10200299615729815"/>
                  <c:y val="-0.19857107232117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6-4E7A-4061-A3E4-5FE262468A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Sheet1!$H$2:$MM$2</c:f>
              <c:numCache>
                <c:formatCode>_ * #,##0_ ;_ * \-#,##0_ ;_ * "-"??_ ;_ @_ </c:formatCode>
                <c:ptCount val="344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>
                  <c:v>9987479</c:v>
                </c:pt>
                <c:pt idx="253">
                  <c:v>9961738</c:v>
                </c:pt>
                <c:pt idx="254">
                  <c:v>9957105</c:v>
                </c:pt>
                <c:pt idx="255">
                  <c:v>9983361</c:v>
                </c:pt>
                <c:pt idx="256">
                  <c:v>9939988</c:v>
                </c:pt>
                <c:pt idx="257">
                  <c:v>9900585</c:v>
                </c:pt>
                <c:pt idx="258">
                  <c:v>9886526</c:v>
                </c:pt>
                <c:pt idx="259">
                  <c:v>9884157</c:v>
                </c:pt>
                <c:pt idx="260">
                  <c:v>9895101</c:v>
                </c:pt>
                <c:pt idx="261">
                  <c:v>9840622</c:v>
                </c:pt>
                <c:pt idx="262">
                  <c:v>9875822</c:v>
                </c:pt>
                <c:pt idx="263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>
                  <c:v>9807121</c:v>
                </c:pt>
                <c:pt idx="268">
                  <c:v>9806512</c:v>
                </c:pt>
                <c:pt idx="269">
                  <c:v>9758058</c:v>
                </c:pt>
                <c:pt idx="270">
                  <c:v>9782403</c:v>
                </c:pt>
                <c:pt idx="271">
                  <c:v>9792455</c:v>
                </c:pt>
                <c:pt idx="272">
                  <c:v>9811459</c:v>
                </c:pt>
                <c:pt idx="273">
                  <c:v>9772435</c:v>
                </c:pt>
                <c:pt idx="274">
                  <c:v>9824316</c:v>
                </c:pt>
                <c:pt idx="275">
                  <c:v>9779114</c:v>
                </c:pt>
                <c:pt idx="276">
                  <c:v>9793441</c:v>
                </c:pt>
                <c:pt idx="277">
                  <c:v>9734173</c:v>
                </c:pt>
                <c:pt idx="278">
                  <c:v>9745837</c:v>
                </c:pt>
                <c:pt idx="279">
                  <c:v>9728113</c:v>
                </c:pt>
                <c:pt idx="280">
                  <c:v>9550008</c:v>
                </c:pt>
                <c:pt idx="281">
                  <c:v>9505708</c:v>
                </c:pt>
                <c:pt idx="282">
                  <c:v>9512795</c:v>
                </c:pt>
                <c:pt idx="283">
                  <c:v>9494347</c:v>
                </c:pt>
                <c:pt idx="284">
                  <c:v>9511116</c:v>
                </c:pt>
                <c:pt idx="285">
                  <c:v>9536179</c:v>
                </c:pt>
                <c:pt idx="286">
                  <c:v>9564969</c:v>
                </c:pt>
                <c:pt idx="287">
                  <c:v>9600663</c:v>
                </c:pt>
                <c:pt idx="288">
                  <c:v>9588143</c:v>
                </c:pt>
                <c:pt idx="289">
                  <c:v>9577541</c:v>
                </c:pt>
                <c:pt idx="290">
                  <c:v>9614141</c:v>
                </c:pt>
                <c:pt idx="291">
                  <c:v>9672077</c:v>
                </c:pt>
                <c:pt idx="292">
                  <c:v>9683128</c:v>
                </c:pt>
                <c:pt idx="293">
                  <c:v>9663010</c:v>
                </c:pt>
                <c:pt idx="294">
                  <c:v>9683063</c:v>
                </c:pt>
                <c:pt idx="295">
                  <c:v>9692382</c:v>
                </c:pt>
                <c:pt idx="296">
                  <c:v>9720355</c:v>
                </c:pt>
                <c:pt idx="297">
                  <c:v>9792708</c:v>
                </c:pt>
                <c:pt idx="298">
                  <c:v>9814424</c:v>
                </c:pt>
                <c:pt idx="299">
                  <c:v>9917055</c:v>
                </c:pt>
                <c:pt idx="300" formatCode="#,##0">
                  <c:v>9968576</c:v>
                </c:pt>
                <c:pt idx="301" formatCode="#,##0">
                  <c:v>9980393</c:v>
                </c:pt>
                <c:pt idx="302" formatCode="#,##0">
                  <c:v>10005158</c:v>
                </c:pt>
                <c:pt idx="303" formatCode="#,##0">
                  <c:v>10096635</c:v>
                </c:pt>
                <c:pt idx="304" formatCode="#,##0">
                  <c:v>10048351</c:v>
                </c:pt>
                <c:pt idx="305" formatCode="#,##0">
                  <c:v>10083949</c:v>
                </c:pt>
                <c:pt idx="306" formatCode="#,##0">
                  <c:v>10159919</c:v>
                </c:pt>
                <c:pt idx="307" formatCode="#,##0">
                  <c:v>10156723</c:v>
                </c:pt>
                <c:pt idx="308" formatCode="#,##0">
                  <c:v>10177603</c:v>
                </c:pt>
                <c:pt idx="309" formatCode="#,##0">
                  <c:v>10215677</c:v>
                </c:pt>
                <c:pt idx="310" formatCode="#,##0">
                  <c:v>10249573</c:v>
                </c:pt>
                <c:pt idx="311" formatCode="#,##0">
                  <c:v>10278475</c:v>
                </c:pt>
                <c:pt idx="312" formatCode="_(* #,##0_);_(* \(#,##0\);_(* &quot;-&quot;??_);_(@_)">
                  <c:v>10306503</c:v>
                </c:pt>
                <c:pt idx="313" formatCode="_(* #,##0_);_(* \(#,##0\);_(* &quot;-&quot;??_);_(@_)">
                  <c:v>10315618</c:v>
                </c:pt>
                <c:pt idx="314" formatCode="_(* #,##0_);_(* \(#,##0\);_(* &quot;-&quot;??_);_(@_)">
                  <c:v>10334121</c:v>
                </c:pt>
                <c:pt idx="315" formatCode="_(* #,##0_);_(* \(#,##0\);_(* &quot;-&quot;??_);_(@_)">
                  <c:v>10397766</c:v>
                </c:pt>
                <c:pt idx="316" formatCode="_(* #,##0_);_(* \(#,##0\);_(* &quot;-&quot;??_);_(@_)">
                  <c:v>10361190</c:v>
                </c:pt>
                <c:pt idx="317" formatCode="_(* #,##0_);_(* \(#,##0\);_(* &quot;-&quot;??_);_(@_)">
                  <c:v>10390280</c:v>
                </c:pt>
                <c:pt idx="318" formatCode="_(* #,##0_);_(* \(#,##0\);_(* &quot;-&quot;??_);_(@_)">
                  <c:v>10420825</c:v>
                </c:pt>
                <c:pt idx="319" formatCode="_(* #,##0_);_(* \(#,##0\);_(* &quot;-&quot;??_);_(@_)">
                  <c:v>10446486</c:v>
                </c:pt>
                <c:pt idx="320" formatCode="_(* #,##0_);_(* \(#,##0\);_(* &quot;-&quot;??_);_(@_)">
                  <c:v>10494636</c:v>
                </c:pt>
                <c:pt idx="321" formatCode="_(* #,##0_);_(* \(#,##0\);_(* &quot;-&quot;??_);_(@_)">
                  <c:v>10463138</c:v>
                </c:pt>
                <c:pt idx="322" formatCode="_(* #,##0_);_(* \(#,##0\);_(* &quot;-&quot;??_);_(@_)">
                  <c:v>10486833</c:v>
                </c:pt>
                <c:pt idx="323" formatCode="_(* #,##0_);_(* \(#,##0\);_(* &quot;-&quot;??_);_(@_)">
                  <c:v>10514114</c:v>
                </c:pt>
                <c:pt idx="324" formatCode="_(* #,##0_);_(* \(#,##0\);_(* &quot;-&quot;??_);_(@_)">
                  <c:v>10480158</c:v>
                </c:pt>
                <c:pt idx="325" formatCode="_(* #,##0_);_(* \(#,##0\);_(* &quot;-&quot;??_);_(@_)">
                  <c:v>10385961</c:v>
                </c:pt>
                <c:pt idx="326" formatCode="_(* #,##0_);_(* \(#,##0\);_(* &quot;-&quot;??_);_(@_)">
                  <c:v>10345506</c:v>
                </c:pt>
                <c:pt idx="327" formatCode="_(* #,##0_);_(* \(#,##0\);_(* &quot;-&quot;??_);_(@_)">
                  <c:v>10309497</c:v>
                </c:pt>
                <c:pt idx="328" formatCode="_(* #,##0_);_(* \(#,##0\);_(* &quot;-&quot;??_);_(@_)">
                  <c:v>10247192</c:v>
                </c:pt>
                <c:pt idx="329" formatCode="_(* #,##0_);_(* \(#,##0\);_(* &quot;-&quot;??_);_(@_)">
                  <c:v>10214373</c:v>
                </c:pt>
                <c:pt idx="330" formatCode="_(* #,##0_);_(* \(#,##0\);_(* &quot;-&quot;??_);_(@_)">
                  <c:v>10186705</c:v>
                </c:pt>
                <c:pt idx="331" formatCode="_(* #,##0_);_(* \(#,##0\);_(* &quot;-&quot;??_);_(@_)">
                  <c:v>10186180</c:v>
                </c:pt>
                <c:pt idx="332" formatCode="_(* #,##0_);_(* \(#,##0\);_(* &quot;-&quot;??_);_(@_)">
                  <c:v>10195030</c:v>
                </c:pt>
                <c:pt idx="333" formatCode="_(* #,##0_);_(* \(#,##0\);_(* &quot;-&quot;??_);_(@_)">
                  <c:v>10201484</c:v>
                </c:pt>
                <c:pt idx="334" formatCode="_(* #,##0_);_(* \(#,##0\);_(* &quot;-&quot;??_);_(@_)">
                  <c:v>10227887</c:v>
                </c:pt>
                <c:pt idx="335" formatCode="_(* #,##0_);_(* \(#,##0\);_(* &quot;-&quot;??_);_(@_)">
                  <c:v>10254409</c:v>
                </c:pt>
                <c:pt idx="336" formatCode="_(* #,##0_);_(* \(#,##0\);_(* &quot;-&quot;??_);_(@_)">
                  <c:v>10279876</c:v>
                </c:pt>
                <c:pt idx="337" formatCode="#,##0">
                  <c:v>10243974</c:v>
                </c:pt>
                <c:pt idx="338" formatCode="#,##0">
                  <c:v>10251665</c:v>
                </c:pt>
                <c:pt idx="339" formatCode="_(* #,##0_);_(* \(#,##0\);_(* &quot;-&quot;??_);_(@_)">
                  <c:v>10224470</c:v>
                </c:pt>
                <c:pt idx="340" formatCode="_(* #,##0_);_(* \(#,##0\);_(* &quot;-&quot;??_);_(@_)">
                  <c:v>10207984</c:v>
                </c:pt>
                <c:pt idx="341" formatCode="_(* #,##0_);_(* \(#,##0\);_(* &quot;-&quot;??_);_(@_)">
                  <c:v>10192690</c:v>
                </c:pt>
                <c:pt idx="342" formatCode="_(* #,##0_);_(* \(#,##0\);_(* &quot;-&quot;??_);_(@_)">
                  <c:v>10180654.824900491</c:v>
                </c:pt>
                <c:pt idx="343" formatCode="_(* #,##0_);_(* \(#,##0\);_(* &quot;-&quot;??_);_(@_)">
                  <c:v>10162209.980299741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9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0816"/>
        <c:axId val="123172352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Empleadores </c:v>
                </c:pt>
              </c:strCache>
            </c:strRef>
          </c:tx>
          <c:spPr>
            <a:ln w="50800">
              <a:solidFill>
                <a:srgbClr val="26BBE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A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5B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C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5D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5E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5F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60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61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62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63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64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65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66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67-26F4-F349-8F65-A89509373B45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68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69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6A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6B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6C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6D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6E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6F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70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71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72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73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74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75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76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77-26F4-F349-8F65-A89509373B45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78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79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7B-26F4-F349-8F65-A89509373B45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7C-26F4-F349-8F65-A89509373B45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7D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7E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7F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80-26F4-F349-8F65-A89509373B45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81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82-26F4-F349-8F65-A89509373B45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83-26F4-F349-8F65-A89509373B45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84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85-26F4-F349-8F65-A89509373B45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86-26F4-F349-8F65-A89509373B45}"/>
              </c:ext>
            </c:extLst>
          </c:dPt>
          <c:dPt>
            <c:idx val="260"/>
            <c:bubble3D val="0"/>
            <c:extLst>
              <c:ext xmlns:c16="http://schemas.microsoft.com/office/drawing/2014/chart" uri="{C3380CC4-5D6E-409C-BE32-E72D297353CC}">
                <c16:uniqueId val="{00000087-26F4-F349-8F65-A89509373B45}"/>
              </c:ext>
            </c:extLst>
          </c:dPt>
          <c:dPt>
            <c:idx val="262"/>
            <c:bubble3D val="0"/>
            <c:extLst>
              <c:ext xmlns:c16="http://schemas.microsoft.com/office/drawing/2014/chart" uri="{C3380CC4-5D6E-409C-BE32-E72D297353CC}">
                <c16:uniqueId val="{00000088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89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8A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8B-26F4-F349-8F65-A89509373B45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8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F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90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91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92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93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94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95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96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97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98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99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9A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9B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9C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9D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9E-26F4-F349-8F65-A89509373B45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9F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A0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A1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A2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A3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A4-26F4-F349-8F65-A89509373B45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0A5-26F4-F349-8F65-A89509373B45}"/>
              </c:ext>
            </c:extLst>
          </c:dPt>
          <c:dPt>
            <c:idx val="310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A7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A8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A9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AA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AB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AC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AD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AE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AF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B0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B2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B3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4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7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A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26BBE3">
                    <a:alpha val="99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B-80DA-43D1-B298-20E61F675741}"/>
              </c:ext>
            </c:extLst>
          </c:dPt>
          <c:dPt>
            <c:idx val="332"/>
            <c:bubble3D val="0"/>
            <c:extLst>
              <c:ext xmlns:c16="http://schemas.microsoft.com/office/drawing/2014/chart" uri="{C3380CC4-5D6E-409C-BE32-E72D297353CC}">
                <c16:uniqueId val="{000000C0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2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4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6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9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B-824F-410F-9AB3-1EF92819B44F}"/>
              </c:ext>
            </c:extLst>
          </c:dPt>
          <c:dPt>
            <c:idx val="338"/>
            <c:bubble3D val="0"/>
            <c:spPr>
              <a:ln w="50800">
                <a:solidFill>
                  <a:srgbClr val="0071D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CC-84D7-4D9A-BDEA-B87C5F965431}"/>
              </c:ext>
            </c:extLst>
          </c:dPt>
          <c:dPt>
            <c:idx val="339"/>
            <c:bubble3D val="0"/>
            <c:extLst>
              <c:ext xmlns:c16="http://schemas.microsoft.com/office/drawing/2014/chart" uri="{C3380CC4-5D6E-409C-BE32-E72D297353CC}">
                <c16:uniqueId val="{000000CF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3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4-26A2-48E5-8D35-593E33D276C1}"/>
              </c:ext>
            </c:extLst>
          </c:dPt>
          <c:dPt>
            <c:idx val="343"/>
            <c:marker>
              <c:symbol val="circle"/>
              <c:size val="10"/>
            </c:marker>
            <c:bubble3D val="0"/>
            <c:extLst>
              <c:ext xmlns:c16="http://schemas.microsoft.com/office/drawing/2014/chart" uri="{C3380CC4-5D6E-409C-BE32-E72D297353CC}">
                <c16:uniqueId val="{000000D7-4E7A-4061-A3E4-5FE262468A3E}"/>
              </c:ext>
            </c:extLst>
          </c:dPt>
          <c:dLbls>
            <c:dLbl>
              <c:idx val="0"/>
              <c:layout>
                <c:manualLayout>
                  <c:x val="-3.4813328091646563E-2"/>
                  <c:y val="0.1153693851355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26F4-F349-8F65-A89509373B45}"/>
                </c:ext>
              </c:extLst>
            </c:dLbl>
            <c:dLbl>
              <c:idx val="65"/>
              <c:layout>
                <c:manualLayout>
                  <c:x val="-4.2370331167585755E-2"/>
                  <c:y val="0.1175392097424229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8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Times New Roman"/>
                      <a:cs typeface="Times New Roman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26F4-F349-8F65-A89509373B45}"/>
                </c:ext>
              </c:extLst>
            </c:dLbl>
            <c:dLbl>
              <c:idx val="343"/>
              <c:layout>
                <c:manualLayout>
                  <c:x val="-8.5002496797748461E-2"/>
                  <c:y val="0.2187159637160821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4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7-4E7A-4061-A3E4-5FE262468A3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3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Sheet1!$H$3:$MM$3</c:f>
              <c:numCache>
                <c:formatCode>_ * #.##0_ ;_ * \-#.##0_ ;_ * "-"??_ ;_ @_ </c:formatCode>
                <c:ptCount val="344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>
                  <c:v>1030122</c:v>
                </c:pt>
                <c:pt idx="269">
                  <c:v>1032479</c:v>
                </c:pt>
                <c:pt idx="270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>
                  <c:v>1044523</c:v>
                </c:pt>
                <c:pt idx="276">
                  <c:v>1042258</c:v>
                </c:pt>
                <c:pt idx="277">
                  <c:v>1042026</c:v>
                </c:pt>
                <c:pt idx="278">
                  <c:v>1043030</c:v>
                </c:pt>
                <c:pt idx="279">
                  <c:v>1041952</c:v>
                </c:pt>
                <c:pt idx="280">
                  <c:v>1034474</c:v>
                </c:pt>
                <c:pt idx="281">
                  <c:v>1033789</c:v>
                </c:pt>
                <c:pt idx="282">
                  <c:v>1032845</c:v>
                </c:pt>
                <c:pt idx="283">
                  <c:v>1028941</c:v>
                </c:pt>
                <c:pt idx="284">
                  <c:v>1027110</c:v>
                </c:pt>
                <c:pt idx="285">
                  <c:v>1025953</c:v>
                </c:pt>
                <c:pt idx="286">
                  <c:v>1022725</c:v>
                </c:pt>
                <c:pt idx="287">
                  <c:v>1017077</c:v>
                </c:pt>
                <c:pt idx="288">
                  <c:v>1011319</c:v>
                </c:pt>
                <c:pt idx="289">
                  <c:v>1008814</c:v>
                </c:pt>
                <c:pt idx="290">
                  <c:v>1009487</c:v>
                </c:pt>
                <c:pt idx="291">
                  <c:v>1012160</c:v>
                </c:pt>
                <c:pt idx="292">
                  <c:v>1013281</c:v>
                </c:pt>
                <c:pt idx="293">
                  <c:v>1012666</c:v>
                </c:pt>
                <c:pt idx="294">
                  <c:v>1012163</c:v>
                </c:pt>
                <c:pt idx="295">
                  <c:v>1012175</c:v>
                </c:pt>
                <c:pt idx="296">
                  <c:v>1011126</c:v>
                </c:pt>
                <c:pt idx="297">
                  <c:v>1014949</c:v>
                </c:pt>
                <c:pt idx="298">
                  <c:v>1017616</c:v>
                </c:pt>
                <c:pt idx="299">
                  <c:v>1021054</c:v>
                </c:pt>
                <c:pt idx="300" formatCode="#,##0">
                  <c:v>1019971</c:v>
                </c:pt>
                <c:pt idx="301" formatCode="#,##0">
                  <c:v>1018298</c:v>
                </c:pt>
                <c:pt idx="302" formatCode="#,##0">
                  <c:v>1017830</c:v>
                </c:pt>
                <c:pt idx="303" formatCode="#,##0">
                  <c:v>1018590</c:v>
                </c:pt>
                <c:pt idx="304" formatCode="#,##0">
                  <c:v>1019899</c:v>
                </c:pt>
                <c:pt idx="305" formatCode="#,##0">
                  <c:v>1023530</c:v>
                </c:pt>
                <c:pt idx="306" formatCode="#,##0">
                  <c:v>1026458</c:v>
                </c:pt>
                <c:pt idx="307" formatCode="#,##0">
                  <c:v>1029149</c:v>
                </c:pt>
                <c:pt idx="308" formatCode="#,##0">
                  <c:v>1032338</c:v>
                </c:pt>
                <c:pt idx="309" formatCode="#,##0">
                  <c:v>1034098</c:v>
                </c:pt>
                <c:pt idx="310" formatCode="#,##0">
                  <c:v>1035229</c:v>
                </c:pt>
                <c:pt idx="311" formatCode="#,##0">
                  <c:v>1036136</c:v>
                </c:pt>
                <c:pt idx="312" formatCode="_(* #.##0_);_(* \(#.##0\);_(* &quot;-&quot;??_);_(@_)">
                  <c:v>1032885</c:v>
                </c:pt>
                <c:pt idx="313" formatCode="_(* #.##0_);_(* \(#.##0\);_(* &quot;-&quot;??_);_(@_)">
                  <c:v>1031563</c:v>
                </c:pt>
                <c:pt idx="314" formatCode="_(* #.##0_);_(* \(#.##0\);_(* &quot;-&quot;??_);_(@_)">
                  <c:v>1031528</c:v>
                </c:pt>
                <c:pt idx="315" formatCode="_(* #.##0_);_(* \(#.##0\);_(* &quot;-&quot;??_);_(@_)">
                  <c:v>1032902</c:v>
                </c:pt>
                <c:pt idx="316" formatCode="_(* #.##0_);_(* \(#.##0\);_(* &quot;-&quot;??_);_(@_)">
                  <c:v>1033385</c:v>
                </c:pt>
                <c:pt idx="317" formatCode="_(* #.##0_);_(* \(#.##0\);_(* &quot;-&quot;??_);_(@_)">
                  <c:v>1035586</c:v>
                </c:pt>
                <c:pt idx="318" formatCode="_(* #.##0_);_(* \(#.##0\);_(* &quot;-&quot;??_);_(@_)">
                  <c:v>1036928</c:v>
                </c:pt>
                <c:pt idx="319" formatCode="_(* #.##0_);_(* \(#.##0\);_(* &quot;-&quot;??_);_(@_)">
                  <c:v>1038024</c:v>
                </c:pt>
                <c:pt idx="320" formatCode="_(* #.##0_);_(* \(#.##0\);_(* &quot;-&quot;??_);_(@_)">
                  <c:v>1039109</c:v>
                </c:pt>
                <c:pt idx="321" formatCode="_(* #.##0_);_(* \(#.##0\);_(* &quot;-&quot;??_);_(@_)">
                  <c:v>1040496</c:v>
                </c:pt>
                <c:pt idx="322" formatCode="_(* #.##0_);_(* \(#.##0\);_(* &quot;-&quot;??_);_(@_)">
                  <c:v>1038008</c:v>
                </c:pt>
                <c:pt idx="323" formatCode="_(* #.##0_);_(* \(#.##0\);_(* &quot;-&quot;??_);_(@_)">
                  <c:v>1037002</c:v>
                </c:pt>
                <c:pt idx="324" formatCode="_(* #.##0_);_(* \(#.##0\);_(* &quot;-&quot;??_);_(@_)">
                  <c:v>1031785</c:v>
                </c:pt>
                <c:pt idx="325" formatCode="_(* #.##0_);_(* \(#.##0\);_(* &quot;-&quot;??_);_(@_)">
                  <c:v>1026336</c:v>
                </c:pt>
                <c:pt idx="326" formatCode="_(* #.##0_);_(* \(#.##0\);_(* &quot;-&quot;??_);_(@_)">
                  <c:v>1022290</c:v>
                </c:pt>
                <c:pt idx="327" formatCode="_(* #.##0_);_(* \(#.##0\);_(* &quot;-&quot;??_);_(@_)">
                  <c:v>1016604</c:v>
                </c:pt>
                <c:pt idx="328" formatCode="_(* #.##0_);_(* \(#.##0\);_(* &quot;-&quot;??_);_(@_)">
                  <c:v>1013058</c:v>
                </c:pt>
                <c:pt idx="329" formatCode="_(* #.##0_);_(* \(#.##0\);_(* &quot;-&quot;??_);_(@_)">
                  <c:v>1011678</c:v>
                </c:pt>
                <c:pt idx="330" formatCode="_(* #.##0_);_(* \(#.##0\);_(* &quot;-&quot;??_);_(@_)">
                  <c:v>1009635</c:v>
                </c:pt>
                <c:pt idx="331" formatCode="_(* #.##0_);_(* \(#.##0\);_(* &quot;-&quot;??_);_(@_)">
                  <c:v>1011811</c:v>
                </c:pt>
                <c:pt idx="332" formatCode="_(* #.##0_);_(* \(#.##0\);_(* &quot;-&quot;??_);_(@_)">
                  <c:v>1012677</c:v>
                </c:pt>
                <c:pt idx="333" formatCode="_(* #.##0_);_(* \(#.##0\);_(* &quot;-&quot;??_);_(@_)">
                  <c:v>1012124</c:v>
                </c:pt>
                <c:pt idx="334" formatCode="_(* #.##0_);_(* \(#.##0\);_(* &quot;-&quot;??_);_(@_)">
                  <c:v>1011547</c:v>
                </c:pt>
                <c:pt idx="335" formatCode="_(* #.##0_);_(* \(#.##0\);_(* &quot;-&quot;??_);_(@_)">
                  <c:v>1010749</c:v>
                </c:pt>
                <c:pt idx="336" formatCode="_(* #.##0_);_(* \(#.##0\);_(* &quot;-&quot;??_);_(@_)">
                  <c:v>1008139</c:v>
                </c:pt>
                <c:pt idx="337" formatCode="#,##0">
                  <c:v>1004663</c:v>
                </c:pt>
                <c:pt idx="338" formatCode="#,##0">
                  <c:v>1003077</c:v>
                </c:pt>
                <c:pt idx="339" formatCode="_(* #.##0_);_(* \(#.##0\);_(* &quot;-&quot;??_);_(@_)">
                  <c:v>1000703</c:v>
                </c:pt>
                <c:pt idx="340" formatCode="_(* #.##0_);_(* \(#.##0\);_(* &quot;-&quot;??_);_(@_)">
                  <c:v>999933</c:v>
                </c:pt>
                <c:pt idx="341" formatCode="_(* #.##0_);_(* \(#.##0\);_(* &quot;-&quot;??_);_(@_)">
                  <c:v>999163</c:v>
                </c:pt>
                <c:pt idx="342" formatCode="_(* #.##0_);_(* \(#.##0\);_(* &quot;-&quot;??_);_(@_)">
                  <c:v>997371.98409141833</c:v>
                </c:pt>
                <c:pt idx="343" formatCode="_(* #.##0_);_(* \(#.##0\);_(* &quot;-&quot;??_);_(@_)">
                  <c:v>994070.17735996074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B5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3888"/>
        <c:axId val="123187968"/>
      </c:lineChart>
      <c:dateAx>
        <c:axId val="123170816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123172352"/>
        <c:crosses val="autoZero"/>
        <c:auto val="0"/>
        <c:lblOffset val="1000"/>
        <c:baseTimeUnit val="days"/>
        <c:majorUnit val="4"/>
        <c:minorUnit val="4"/>
      </c:dateAx>
      <c:valAx>
        <c:axId val="1231723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3170816"/>
        <c:crosses val="autoZero"/>
        <c:crossBetween val="between"/>
      </c:valAx>
      <c:catAx>
        <c:axId val="12317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187968"/>
        <c:crosses val="autoZero"/>
        <c:auto val="1"/>
        <c:lblAlgn val="ctr"/>
        <c:lblOffset val="100"/>
        <c:noMultiLvlLbl val="0"/>
      </c:catAx>
      <c:valAx>
        <c:axId val="123187968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>
            <a:glow rad="127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123173888"/>
        <c:crosses val="max"/>
        <c:crossBetween val="between"/>
        <c:majorUnit val="250000"/>
      </c:valAx>
      <c:spPr>
        <a:noFill/>
        <a:ln w="25400">
          <a:noFill/>
        </a:ln>
        <a:effectLst>
          <a:outerShdw blurRad="50800" dist="635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35436663111743"/>
          <c:y val="2.0703221809169767E-2"/>
          <c:w val="0.87062309942534721"/>
          <c:h val="0.88763377263729737"/>
        </c:manualLayout>
      </c:layout>
      <c:bubbleChart>
        <c:varyColors val="0"/>
        <c:ser>
          <c:idx val="4"/>
          <c:order val="3"/>
          <c:tx>
            <c:strRef>
              <c:f>Tabla!$A$6</c:f>
              <c:strCache>
                <c:ptCount val="1"/>
                <c:pt idx="0">
                  <c:v>Chubut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CFB9-4360-8C62-55D114A6DFDE}"/>
              </c:ext>
            </c:extLst>
          </c:dPt>
          <c:dLbls>
            <c:dLbl>
              <c:idx val="0"/>
              <c:layout>
                <c:manualLayout>
                  <c:x val="-0.30155320759309057"/>
                  <c:y val="-0.213383530680618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AR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Chubut</a:t>
                    </a:r>
                    <a:r>
                      <a:rPr lang="es-AR" sz="36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AR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45B451EA-B053-4120-8ED2-756BB2F4CFA3}" type="BUBBLESIZE">
                      <a:rPr lang="es-AR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AR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AR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AR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8876239285855354"/>
                      <c:h val="0.22826368809949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Tabla!$C$6</c:f>
              <c:numCache>
                <c:formatCode>0.00</c:formatCode>
                <c:ptCount val="1"/>
                <c:pt idx="0">
                  <c:v>11.587250726040674</c:v>
                </c:pt>
              </c:numCache>
              <c:extLst xmlns:c15="http://schemas.microsoft.com/office/drawing/2012/chart"/>
            </c:numRef>
          </c:xVal>
          <c:yVal>
            <c:numRef>
              <c:f>Tabla!$B$6</c:f>
              <c:numCache>
                <c:formatCode>_(* #,##0.00_);_(* \(#,##0.00\);_(* "-"??_);_(@_)</c:formatCode>
                <c:ptCount val="1"/>
                <c:pt idx="0">
                  <c:v>298.33999999999997</c:v>
                </c:pt>
              </c:numCache>
              <c:extLst xmlns:c15="http://schemas.microsoft.com/office/drawing/2012/chart"/>
            </c:numRef>
          </c:yVal>
          <c:bubbleSize>
            <c:numRef>
              <c:f>Tabla!$D$6</c:f>
              <c:numCache>
                <c:formatCode>_-* #,##0_-;\-* #,##0_-;_-* "-"??_-;_-@_-</c:formatCode>
                <c:ptCount val="1"/>
                <c:pt idx="0">
                  <c:v>2830.367631047543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1-CFB9-4360-8C62-55D114A6DFDE}"/>
            </c:ext>
          </c:extLst>
        </c:ser>
        <c:ser>
          <c:idx val="14"/>
          <c:order val="13"/>
          <c:tx>
            <c:strRef>
              <c:f>Tabla!$A$16</c:f>
              <c:strCache>
                <c:ptCount val="1"/>
                <c:pt idx="0">
                  <c:v>Neuquén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38100"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CFB9-4360-8C62-55D114A6DFDE}"/>
              </c:ext>
            </c:extLst>
          </c:dPt>
          <c:dLbls>
            <c:dLbl>
              <c:idx val="0"/>
              <c:layout>
                <c:manualLayout>
                  <c:x val="-7.4837078221813305E-2"/>
                  <c:y val="-0.183279751250631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AR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Neuquén</a:t>
                    </a:r>
                  </a:p>
                  <a:p>
                    <a:pPr>
                      <a:defRPr sz="3200"/>
                    </a:pPr>
                    <a:r>
                      <a:rPr lang="es-AR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s-AR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14CBE085-92D2-40FE-BBC9-2E93A3D7C60F}" type="BUBBLESIZE">
                      <a:rPr lang="es-AR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AR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AR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AR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16,4%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0412446311179"/>
                      <c:h val="0.22897390885309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Tabla!$C$16</c:f>
              <c:numCache>
                <c:formatCode>0.00</c:formatCode>
                <c:ptCount val="1"/>
                <c:pt idx="0">
                  <c:v>16.436834295136041</c:v>
                </c:pt>
              </c:numCache>
              <c:extLst xmlns:c15="http://schemas.microsoft.com/office/drawing/2012/chart"/>
            </c:numRef>
          </c:xVal>
          <c:yVal>
            <c:numRef>
              <c:f>Tabla!$B$16</c:f>
              <c:numCache>
                <c:formatCode>_(* #,##0.00_);_(* \(#,##0.00\);_(* "-"??_);_(@_)</c:formatCode>
                <c:ptCount val="1"/>
                <c:pt idx="0">
                  <c:v>181.51</c:v>
                </c:pt>
              </c:numCache>
              <c:extLst xmlns:c15="http://schemas.microsoft.com/office/drawing/2012/chart"/>
            </c:numRef>
          </c:yVal>
          <c:bubbleSize>
            <c:numRef>
              <c:f>Tabla!$D$16</c:f>
              <c:numCache>
                <c:formatCode>_-* #,##0_-;\-* #,##0_-;_-* "-"??_-;_-@_-</c:formatCode>
                <c:ptCount val="1"/>
                <c:pt idx="0">
                  <c:v>2472.5398144443107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3-CFB9-4360-8C62-55D114A6DFDE}"/>
            </c:ext>
          </c:extLst>
        </c:ser>
        <c:ser>
          <c:idx val="15"/>
          <c:order val="14"/>
          <c:tx>
            <c:strRef>
              <c:f>Tabla!$A$17</c:f>
              <c:strCache>
                <c:ptCount val="1"/>
                <c:pt idx="0">
                  <c:v>Río Negro</c:v>
                </c:pt>
              </c:strCache>
              <c:extLst xmlns:c15="http://schemas.microsoft.com/office/drawing/2012/chart"/>
            </c:strRef>
          </c:tx>
          <c:spPr>
            <a:solidFill>
              <a:srgbClr val="009A8B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CFB9-4360-8C62-55D114A6DFDE}"/>
              </c:ext>
            </c:extLst>
          </c:dPt>
          <c:dLbls>
            <c:dLbl>
              <c:idx val="0"/>
              <c:layout>
                <c:manualLayout>
                  <c:x val="-0.33649964092215245"/>
                  <c:y val="1.45715728119693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AR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Río Negro</a:t>
                    </a:r>
                  </a:p>
                  <a:p>
                    <a:pPr>
                      <a:defRPr sz="3200"/>
                    </a:pPr>
                    <a:r>
                      <a:rPr lang="es-AR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AR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6575D548-AE92-482C-BA7B-A3EF6F3A39D2}" type="BUBBLESIZE">
                      <a:rPr lang="es-AR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AR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AR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 </a:t>
                    </a:r>
                    <a:r>
                      <a:rPr lang="es-AR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AR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14,6%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7584676304459455"/>
                      <c:h val="0.22014778099040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4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Tabla!$C$17</c:f>
              <c:numCache>
                <c:formatCode>0.00</c:formatCode>
                <c:ptCount val="1"/>
                <c:pt idx="0">
                  <c:v>14.556004842615017</c:v>
                </c:pt>
              </c:numCache>
              <c:extLst xmlns:c15="http://schemas.microsoft.com/office/drawing/2012/chart"/>
            </c:numRef>
          </c:xVal>
          <c:yVal>
            <c:numRef>
              <c:f>Tabla!$B$17</c:f>
              <c:numCache>
                <c:formatCode>_(* #,##0.00_);_(* \(#,##0.00\);_(* "-"??_);_(@_)</c:formatCode>
                <c:ptCount val="1"/>
                <c:pt idx="0">
                  <c:v>55.22</c:v>
                </c:pt>
              </c:numCache>
              <c:extLst xmlns:c15="http://schemas.microsoft.com/office/drawing/2012/chart"/>
            </c:numRef>
          </c:yVal>
          <c:bubbleSize>
            <c:numRef>
              <c:f>Tabla!$D$17</c:f>
              <c:numCache>
                <c:formatCode>_-* #,##0_-;\-* #,##0_-;_-* "-"??_-;_-@_-</c:formatCode>
                <c:ptCount val="1"/>
                <c:pt idx="0">
                  <c:v>676.3449716641386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6-CFB9-4360-8C62-55D114A6D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965568"/>
        <c:axId val="223967488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1620177542176791"/>
                        <c:y val="-1.1509715452151386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5D0AE1A5-F9BD-4F2E-863C-5157DDB31907}" type="SERIESNAME"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r>
                            <a:rPr lang="en-US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</a:p>
                        <a:p>
                          <a:pPr>
                            <a:defRPr sz="105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603F0DC3-2F65-4A3C-9F91-B5ADD3FBF99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0.11722688076487256"/>
                            <c:h val="0.10434080226259419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Tabla!$C$3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16.92822889282882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8-CFB9-4360-8C62-55D114A6DFDE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30.666499999999996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FB9-4360-8C62-55D114A6DFDE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20.054130434782611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FB9-4360-8C62-55D114A6DFDE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CÓRDOBA</a:t>
                          </a:r>
                          <a:r>
                            <a:rPr lang="en-US" sz="14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F46AEAC4-939C-4E6E-9F8D-19EBCF45544E}" type="BUBBLESIZE"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/>
                            <a:t>[TAMAÑO DE BURBUJA]</a:t>
                          </a:fld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11.10130982367769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FB9-4360-8C62-55D114A6DFDE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11.562170542635664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FB9-4360-8C62-55D114A6DFDE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  <a:p>
                          <a:pPr>
                            <a:defRPr sz="160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40908623-7EA9-436F-B2B3-851517425E55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18.269595959595989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144.33000000000001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FB9-4360-8C62-55D114A6DFDE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40.864166666666669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FB9-4360-8C62-55D114A6DFDE}"/>
                  </c:ext>
                </c:extLst>
              </c15:ser>
            </c15:filteredBubbleSeries>
            <c15:filteredBubble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JUJUY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23.99388235294116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228.97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834.59558351401915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CFB9-4360-8C62-55D114A6DFDE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14.546666666666672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FB9-4360-8C62-55D114A6DFDE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36.947619047619057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FB9-4360-8C62-55D114A6DFDE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3.2167670090606747E-2"/>
                        <c:y val="-3.9756550980706851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  <a:endParaRPr lang="en-US" sz="16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600">
                              <a:solidFill>
                                <a:schemeClr val="tx1"/>
                              </a:solidFill>
                            </a:defRPr>
                          </a:pPr>
                          <a:fld id="{06B0DEA2-5F17-471C-9EB7-F7A26130331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12.319732877776094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313.91000000000003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FB9-4360-8C62-55D114A6DFDE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21.185092348284943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FB9-4360-8C62-55D114A6DFDE}"/>
                  </c:ext>
                </c:extLst>
              </c15:ser>
            </c15:filteredBubbleSeries>
            <c15:filteredBubble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SALTA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21.336071428571426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78.621323084653966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FB9-4360-8C62-55D114A6DFDE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16.331757925072043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FB9-4360-8C62-55D114A6DFDE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24.267648766328012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FB9-4360-8C62-55D114A6DFDE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27.094615384615381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FB9-4360-8C62-55D114A6DFDE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7200260521156371"/>
                        <c:y val="-0.1737266728469252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 baseline="0">
                              <a:solidFill>
                                <a:srgbClr val="336699"/>
                              </a:solidFill>
                            </a:rPr>
                            <a:t>SANTA FÉ </a:t>
                          </a:r>
                        </a:p>
                        <a:p>
                          <a:pPr>
                            <a:defRPr sz="1050" b="1">
                              <a:solidFill>
                                <a:schemeClr val="tx1"/>
                              </a:solidFill>
                            </a:defRPr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0F91D3E3-A0F3-4CF5-9192-86E0A086DE78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 b="1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6389720368004965"/>
                            <c:h val="0.11913700697305853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8.4806999755681041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FB9-4360-8C62-55D114A6DFDE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17.570543209876554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FB9-4360-8C62-55D114A6DFDE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22.580584795321627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FB9-4360-8C62-55D114A6DFDE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23.196846846846835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FB9-4360-8C62-55D114A6DFDE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236.59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CFB9-4360-8C62-55D114A6DFDE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4887451998288298"/>
                        <c:y val="3.811586040437082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9E46BDAE-4182-44A8-A73E-3497556BABC8}" type="SERIESNAME">
                            <a:rPr lang="en-US" sz="2400" b="1">
                              <a:solidFill>
                                <a:srgbClr val="336699"/>
                              </a:solidFill>
                            </a:rPr>
                            <a:pPr>
                              <a:defRPr sz="1800"/>
                            </a:pPr>
                            <a:t>[NOMBRE DE LA SERIE]</a:t>
                          </a:fld>
                          <a:endParaRPr lang="en-US" sz="24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800"/>
                          </a:pPr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  <a:fld id="{CD25FAE6-207E-4D6D-A0E1-D830C50E2B98}" type="BUBBLESIZE">
                            <a:rPr lang="en-US" sz="18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800"/>
                            </a:pPr>
                            <a:t>[TAMAÑO DE BURBUJA]</a:t>
                          </a:fld>
                          <a:endParaRPr lang="en-US" sz="1800" b="1" baseline="0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135292062486772"/>
                            <c:h val="0.1385132051121921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14.324331591552353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CFB9-4360-8C62-55D114A6DFDE}"/>
                  </c:ext>
                </c:extLst>
              </c15:ser>
            </c15:filteredBubbleSeries>
          </c:ext>
        </c:extLst>
      </c:bubbleChart>
      <c:valAx>
        <c:axId val="223965568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7488"/>
        <c:crosses val="autoZero"/>
        <c:crossBetween val="midCat"/>
        <c:majorUnit val="5"/>
      </c:valAx>
      <c:valAx>
        <c:axId val="223967488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5568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92056668108722"/>
          <c:y val="0"/>
          <c:w val="0.43103017041733882"/>
          <c:h val="0.9810854344304749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Cant. de veces el monto original</c:v>
                </c:pt>
              </c:strCache>
            </c:strRef>
          </c:tx>
          <c:spPr>
            <a:solidFill>
              <a:srgbClr val="26BBE3"/>
            </a:solidFill>
            <a:ln w="28575">
              <a:noFill/>
            </a:ln>
          </c:spPr>
          <c:invertIfNegative val="0"/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98.159019035242409</c:v>
                </c:pt>
                <c:pt idx="1">
                  <c:v>75.116614783797885</c:v>
                </c:pt>
                <c:pt idx="2">
                  <c:v>149.1454184434476</c:v>
                </c:pt>
                <c:pt idx="3">
                  <c:v>95.342301369736575</c:v>
                </c:pt>
                <c:pt idx="4">
                  <c:v>12.093363838585221</c:v>
                </c:pt>
                <c:pt idx="5">
                  <c:v>130.58384223108305</c:v>
                </c:pt>
                <c:pt idx="6">
                  <c:v>7.9294558435325175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463552"/>
        <c:axId val="227465088"/>
      </c:barChart>
      <c:barChart>
        <c:barDir val="bar"/>
        <c:grouping val="clustered"/>
        <c:varyColors val="0"/>
        <c:ser>
          <c:idx val="0"/>
          <c:order val="1"/>
          <c:tx>
            <c:strRef>
              <c:f>Hoja1!$B$1</c:f>
              <c:strCache>
                <c:ptCount val="1"/>
                <c:pt idx="0">
                  <c:v>Monto del juicio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Hoja1!$B$2:$B$8</c:f>
              <c:numCache>
                <c:formatCode>#,##0</c:formatCode>
                <c:ptCount val="7"/>
                <c:pt idx="0">
                  <c:v>21269488.880632468</c:v>
                </c:pt>
                <c:pt idx="1">
                  <c:v>16276568.557812462</c:v>
                </c:pt>
                <c:pt idx="2">
                  <c:v>32317425.850000001</c:v>
                </c:pt>
                <c:pt idx="3">
                  <c:v>20659151.23</c:v>
                </c:pt>
                <c:pt idx="4">
                  <c:v>2620438.4500000002</c:v>
                </c:pt>
                <c:pt idx="5">
                  <c:v>28295429.27</c:v>
                </c:pt>
                <c:pt idx="6">
                  <c:v>1718186.21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7468416"/>
        <c:axId val="227466624"/>
      </c:barChart>
      <c:dateAx>
        <c:axId val="227463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anchor="ctr" anchorCtr="0"/>
          <a:lstStyle/>
          <a:p>
            <a: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7465088"/>
        <c:crosses val="autoZero"/>
        <c:auto val="0"/>
        <c:lblOffset val="100"/>
        <c:baseTimeUnit val="days"/>
      </c:dateAx>
      <c:valAx>
        <c:axId val="227465088"/>
        <c:scaling>
          <c:orientation val="minMax"/>
          <c:max val="35000000"/>
        </c:scaling>
        <c:delete val="1"/>
        <c:axPos val="b"/>
        <c:numFmt formatCode="General" sourceLinked="1"/>
        <c:majorTickMark val="out"/>
        <c:minorTickMark val="none"/>
        <c:tickLblPos val="nextTo"/>
        <c:crossAx val="227463552"/>
        <c:crosses val="autoZero"/>
        <c:crossBetween val="between"/>
      </c:valAx>
      <c:valAx>
        <c:axId val="227466624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227468416"/>
        <c:crosses val="max"/>
        <c:crossBetween val="between"/>
      </c:valAx>
      <c:catAx>
        <c:axId val="227468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7466624"/>
        <c:crosses val="autoZero"/>
        <c:auto val="1"/>
        <c:lblAlgn val="ctr"/>
        <c:lblOffset val="100"/>
        <c:noMultiLvlLbl val="0"/>
      </c:cat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147636464306057"/>
          <c:y val="0"/>
          <c:w val="0.4752151645344535"/>
          <c:h val="0.98108543443047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Monto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4C52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1"/>
            <c:invertIfNegative val="0"/>
            <c:bubble3D val="0"/>
            <c:spPr>
              <a:solidFill>
                <a:srgbClr val="EF9F63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1F-FA4F-B472-A06A175951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Pt>
            <c:idx val="3"/>
            <c:invertIfNegative val="0"/>
            <c:bubble3D val="0"/>
            <c:spPr>
              <a:solidFill>
                <a:srgbClr val="009A8B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E4C52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EF9F63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09A8B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Patrimonio Neto de las ARTs</c:v>
                </c:pt>
                <c:pt idx="1">
                  <c:v>Impacto del Acta</c:v>
                </c:pt>
                <c:pt idx="2">
                  <c:v>Juicios con Acta 2783</c:v>
                </c:pt>
                <c:pt idx="3">
                  <c:v>Juicios con Acta 2658</c:v>
                </c:pt>
              </c:strCache>
              <c:extLst/>
            </c:strRef>
          </c:cat>
          <c:val>
            <c:numRef>
              <c:f>Hoja1!$B$2:$B$5</c:f>
              <c:numCache>
                <c:formatCode>"$"#,##0_);[Red]\("$"#,##0\)</c:formatCode>
                <c:ptCount val="4"/>
                <c:pt idx="0">
                  <c:v>547490170766</c:v>
                </c:pt>
                <c:pt idx="1">
                  <c:v>520187073880</c:v>
                </c:pt>
                <c:pt idx="2">
                  <c:v>549396239450</c:v>
                </c:pt>
                <c:pt idx="3">
                  <c:v>29209165570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9377536"/>
        <c:axId val="229379072"/>
      </c:barChart>
      <c:dateAx>
        <c:axId val="229377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9379072"/>
        <c:crosses val="autoZero"/>
        <c:auto val="0"/>
        <c:lblOffset val="100"/>
        <c:baseTimeUnit val="days"/>
      </c:dateAx>
      <c:valAx>
        <c:axId val="229379072"/>
        <c:scaling>
          <c:orientation val="minMax"/>
          <c:max val="600000000000"/>
        </c:scaling>
        <c:delete val="1"/>
        <c:axPos val="b"/>
        <c:numFmt formatCode="&quot;$&quot;#,##0_);[Red]\(&quot;$&quot;#,##0\)" sourceLinked="1"/>
        <c:majorTickMark val="out"/>
        <c:minorTickMark val="none"/>
        <c:tickLblPos val="nextTo"/>
        <c:crossAx val="229377536"/>
        <c:crosses val="autoZero"/>
        <c:crossBetween val="between"/>
      </c:val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0.12927483750307134"/>
          <c:w val="0.97801100488605863"/>
          <c:h val="0.66464082234886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A8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C3C-5348-A214-80C6C18A4EB9}"/>
              </c:ext>
            </c:extLst>
          </c:dPt>
          <c:dPt>
            <c:idx val="1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3C-5348-A214-80C6C18A4EB9}"/>
              </c:ext>
            </c:extLst>
          </c:dPt>
          <c:dPt>
            <c:idx val="2"/>
            <c:invertIfNegative val="0"/>
            <c:bubble3D val="0"/>
            <c:spPr>
              <a:solidFill>
                <a:srgbClr val="7965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C3C-5348-A214-80C6C18A4EB9}"/>
              </c:ext>
            </c:extLst>
          </c:dPt>
          <c:dPt>
            <c:idx val="3"/>
            <c:invertIfNegative val="0"/>
            <c:bubble3D val="0"/>
            <c:spPr>
              <a:solidFill>
                <a:srgbClr val="EF9F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75B-459C-B5FF-714B9501C65E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5B-459C-B5FF-714B9501C65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009A8B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C3C-5348-A214-80C6C18A4EB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31859C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C3C-5348-A214-80C6C18A4EB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7965A7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C3C-5348-A214-80C6C18A4EB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EF9F63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75B-459C-B5FF-714B9501C65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5B-459C-B5FF-714B9501C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Aptos Black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Alícuota técnica sin juicios</c:v>
                </c:pt>
                <c:pt idx="1">
                  <c:v>Alícuota técnica con CMF (judicialidad marginal)</c:v>
                </c:pt>
                <c:pt idx="2">
                  <c:v>Alícuota comercial</c:v>
                </c:pt>
                <c:pt idx="3">
                  <c:v>Alícuota técnica con juicios</c:v>
                </c:pt>
                <c:pt idx="4">
                  <c:v>Alícuota técnica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2.25</c:v>
                </c:pt>
                <c:pt idx="1">
                  <c:v>2.36</c:v>
                </c:pt>
                <c:pt idx="2">
                  <c:v>2.48</c:v>
                </c:pt>
                <c:pt idx="3">
                  <c:v>3.15</c:v>
                </c:pt>
                <c:pt idx="4">
                  <c:v>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C-4ED9-8368-32587943A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axId val="230401152"/>
        <c:axId val="230402688"/>
      </c:barChart>
      <c:catAx>
        <c:axId val="230401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0402688"/>
        <c:crosses val="autoZero"/>
        <c:auto val="1"/>
        <c:lblAlgn val="ctr"/>
        <c:lblOffset val="100"/>
        <c:noMultiLvlLbl val="0"/>
      </c:catAx>
      <c:valAx>
        <c:axId val="230402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040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11515490033587E-2"/>
          <c:y val="8.1237159745334662E-3"/>
          <c:w val="0.81982739993156073"/>
          <c:h val="0.991876284025466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Hoja1!$A$1</c:f>
              <c:strCache>
                <c:ptCount val="1"/>
                <c:pt idx="0">
                  <c:v>Asalariados (R)</c:v>
                </c:pt>
              </c:strCache>
            </c:strRef>
          </c:tx>
          <c:spPr>
            <a:solidFill>
              <a:srgbClr val="006C6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935248008507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Hoja1!$B$1</c:f>
              <c:numCache>
                <c:formatCode>#,##0</c:formatCode>
                <c:ptCount val="1"/>
                <c:pt idx="0">
                  <c:v>9678967.666666666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C-4520-BAE6-2D87CB7D4617}"/>
            </c:ext>
          </c:extLst>
        </c:ser>
        <c:ser>
          <c:idx val="1"/>
          <c:order val="1"/>
          <c:tx>
            <c:strRef>
              <c:f>Hoja1!$A$2</c:f>
              <c:strCache>
                <c:ptCount val="1"/>
                <c:pt idx="0">
                  <c:v>Casas particulares (R)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62398710154833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Hoja1!$B$2</c:f>
              <c:numCache>
                <c:formatCode>#,##0</c:formatCode>
                <c:ptCount val="1"/>
                <c:pt idx="0">
                  <c:v>441581.66666666669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C-4520-BAE6-2D87CB7D4617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Independientes (R)</c:v>
                </c:pt>
              </c:strCache>
            </c:strRef>
          </c:tx>
          <c:spPr>
            <a:solidFill>
              <a:srgbClr val="163E6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7705305664389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Hoja1!$B$3</c:f>
              <c:numCache>
                <c:formatCode>#,##0</c:formatCode>
                <c:ptCount val="1"/>
                <c:pt idx="0">
                  <c:v>2755853.6666666665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C-4520-BAE6-2D87CB7D4617}"/>
            </c:ext>
          </c:extLst>
        </c:ser>
        <c:ser>
          <c:idx val="3"/>
          <c:order val="3"/>
          <c:tx>
            <c:strRef>
              <c:f>Hoja1!$A$4</c:f>
              <c:strCache>
                <c:ptCount val="1"/>
                <c:pt idx="0">
                  <c:v>Asalariados (NR)</c:v>
                </c:pt>
              </c:strCache>
            </c:strRef>
          </c:tx>
          <c:spPr>
            <a:pattFill prst="trellis">
              <a:fgClr>
                <a:srgbClr val="006C6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10761287982928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Hoja1!$B$4</c:f>
              <c:numCache>
                <c:formatCode>#,##0</c:formatCode>
                <c:ptCount val="1"/>
                <c:pt idx="0">
                  <c:v>4274899.6626133341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BC-4520-BAE6-2D87CB7D4617}"/>
            </c:ext>
          </c:extLst>
        </c:ser>
        <c:ser>
          <c:idx val="4"/>
          <c:order val="4"/>
          <c:tx>
            <c:strRef>
              <c:f>Hoja1!$A$5</c:f>
              <c:strCache>
                <c:ptCount val="1"/>
                <c:pt idx="0">
                  <c:v>Casas particulares (NR)</c:v>
                </c:pt>
              </c:strCache>
            </c:strRef>
          </c:tx>
          <c:spPr>
            <a:pattFill prst="trellis">
              <a:fgClr>
                <a:srgbClr val="ED7D3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513860199798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</c:f>
              <c:numCache>
                <c:formatCode>#,##0</c:formatCode>
                <c:ptCount val="1"/>
                <c:pt idx="0">
                  <c:v>928511.04693333339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BC-4520-BAE6-2D87CB7D4617}"/>
            </c:ext>
          </c:extLst>
        </c:ser>
        <c:ser>
          <c:idx val="5"/>
          <c:order val="5"/>
          <c:tx>
            <c:strRef>
              <c:f>Hoja1!$A$6</c:f>
              <c:strCache>
                <c:ptCount val="1"/>
                <c:pt idx="0">
                  <c:v>Independientes (NR)</c:v>
                </c:pt>
              </c:strCache>
            </c:strRef>
          </c:tx>
          <c:spPr>
            <a:pattFill prst="trellis">
              <a:fgClr>
                <a:srgbClr val="163E6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59907843699385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Hoja1!$B$6</c:f>
              <c:numCache>
                <c:formatCode>#,##0</c:formatCode>
                <c:ptCount val="1"/>
                <c:pt idx="0">
                  <c:v>2998535.7304533343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BC-4520-BAE6-2D87CB7D4617}"/>
            </c:ext>
          </c:extLst>
        </c:ser>
        <c:ser>
          <c:idx val="6"/>
          <c:order val="6"/>
          <c:tx>
            <c:strRef>
              <c:f>Hoja1!$A$7</c:f>
              <c:strCache>
                <c:ptCount val="1"/>
                <c:pt idx="0">
                  <c:v>Desocupados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4350189041704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Hoja1!$B$7</c:f>
              <c:numCache>
                <c:formatCode>#,##0</c:formatCode>
                <c:ptCount val="1"/>
                <c:pt idx="0">
                  <c:v>1804002.879999999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BC-4520-BAE6-2D87CB7D46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100"/>
        <c:axId val="776542808"/>
        <c:axId val="776534528"/>
      </c:barChart>
      <c:catAx>
        <c:axId val="776542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6534528"/>
        <c:crosses val="autoZero"/>
        <c:auto val="1"/>
        <c:lblAlgn val="ctr"/>
        <c:lblOffset val="100"/>
        <c:noMultiLvlLbl val="0"/>
      </c:catAx>
      <c:valAx>
        <c:axId val="7765345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7654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bg1"/>
          </a:solidFill>
        </a:defRPr>
      </a:pPr>
      <a:endParaRPr lang="es-A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65811383552E-2"/>
          <c:y val="2.910662035757073E-2"/>
          <c:w val="0.93987044763663108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015812691164383E-2"/>
                  <c:y val="-5.632300653971693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6.4712348361919289E-2"/>
                      <c:h val="6.55614977882222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FA-5E4B-B916-3326593BE4A7}"/>
                </c:ext>
              </c:extLst>
            </c:dLbl>
            <c:dLbl>
              <c:idx val="28"/>
              <c:layout>
                <c:manualLayout>
                  <c:x val="-6.7613277394972075E-3"/>
                  <c:y val="-5.4862455073265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EA-42DB-969F-FE5C25A0700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FA-5E4B-B916-3326593BE4A7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FA-5E4B-B916-3326593BE4A7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457786342362865E-2"/>
                      <c:h val="0.10109321721500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FA-5E4B-B916-3326593BE4A7}"/>
                </c:ext>
              </c:extLst>
            </c:dLbl>
            <c:dLbl>
              <c:idx val="28"/>
              <c:layout>
                <c:manualLayout>
                  <c:x val="-1.4874921026893619E-2"/>
                  <c:y val="5.303370657082296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EA-42DB-969F-FE5C25A070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FA-5E4B-B916-3326593BE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44416"/>
        <c:axId val="135254400"/>
      </c:lineChart>
      <c:dateAx>
        <c:axId val="13524441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254400"/>
        <c:crosses val="autoZero"/>
        <c:auto val="0"/>
        <c:lblOffset val="100"/>
        <c:baseTimeUnit val="days"/>
        <c:minorUnit val="1"/>
      </c:dateAx>
      <c:valAx>
        <c:axId val="135254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52444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584248957119105E-2"/>
          <c:y val="2.0116233526863883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8.4996325056383312E-2"/>
                      <c:h val="7.4705192480281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5A-F746-8758-0198A4D2F680}"/>
                </c:ext>
              </c:extLst>
            </c:dLbl>
            <c:dLbl>
              <c:idx val="28"/>
              <c:layout>
                <c:manualLayout>
                  <c:x val="-2.7199439125805676E-8"/>
                  <c:y val="-0.125269344415261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51545613568202E-2"/>
                      <c:h val="0.110236959727214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C82-4A91-B9B7-3C360FE4C823}"/>
                </c:ext>
              </c:extLst>
            </c:dLbl>
            <c:spPr>
              <a:noFill/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009A8B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84.3</c:v>
                </c:pt>
                <c:pt idx="1">
                  <c:v>77.400000000000006</c:v>
                </c:pt>
                <c:pt idx="2">
                  <c:v>72.900000000000006</c:v>
                </c:pt>
                <c:pt idx="3">
                  <c:v>76.7</c:v>
                </c:pt>
                <c:pt idx="4">
                  <c:v>77.5</c:v>
                </c:pt>
                <c:pt idx="5">
                  <c:v>68.989969797167731</c:v>
                </c:pt>
                <c:pt idx="6">
                  <c:v>62.383009258430896</c:v>
                </c:pt>
                <c:pt idx="7">
                  <c:v>72.69901379496909</c:v>
                </c:pt>
                <c:pt idx="8">
                  <c:v>80.2</c:v>
                </c:pt>
                <c:pt idx="9">
                  <c:v>81.459999999999994</c:v>
                </c:pt>
                <c:pt idx="10">
                  <c:v>80.7</c:v>
                </c:pt>
                <c:pt idx="11">
                  <c:v>82.456143154448057</c:v>
                </c:pt>
                <c:pt idx="12">
                  <c:v>80.57551677078628</c:v>
                </c:pt>
                <c:pt idx="13">
                  <c:v>72.882280876018257</c:v>
                </c:pt>
                <c:pt idx="14">
                  <c:v>71.315120193218903</c:v>
                </c:pt>
                <c:pt idx="15">
                  <c:v>73.3</c:v>
                </c:pt>
                <c:pt idx="16">
                  <c:v>69.400000000000006</c:v>
                </c:pt>
                <c:pt idx="17">
                  <c:v>69.900000000000006</c:v>
                </c:pt>
                <c:pt idx="18">
                  <c:v>66.383845055420153</c:v>
                </c:pt>
                <c:pt idx="19">
                  <c:v>62.7</c:v>
                </c:pt>
                <c:pt idx="20" formatCode="#,##0.0">
                  <c:v>58.366995558052501</c:v>
                </c:pt>
                <c:pt idx="21" formatCode="#,##0.0">
                  <c:v>55.389591233093597</c:v>
                </c:pt>
                <c:pt idx="22" formatCode="#,##0.0">
                  <c:v>51.773641725462653</c:v>
                </c:pt>
                <c:pt idx="23" formatCode="#,##0.0">
                  <c:v>52.769830123200421</c:v>
                </c:pt>
                <c:pt idx="24" formatCode="#,##0.0">
                  <c:v>35.628502840804678</c:v>
                </c:pt>
                <c:pt idx="25" formatCode="#,##0.0">
                  <c:v>47.601645911454767</c:v>
                </c:pt>
                <c:pt idx="26" formatCode="#,##0.0">
                  <c:v>53.182040614362748</c:v>
                </c:pt>
                <c:pt idx="27" formatCode="#,##0.0">
                  <c:v>53.982606141756371</c:v>
                </c:pt>
                <c:pt idx="28" formatCode="#,##0.0">
                  <c:v>48.772202892006526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5A-F746-8758-0198A4D2F680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5A-F746-8758-0198A4D2F680}"/>
              </c:ext>
            </c:extLst>
          </c:dPt>
          <c:dLbls>
            <c:dLbl>
              <c:idx val="1"/>
              <c:layout>
                <c:manualLayout>
                  <c:x val="-5.8228182973384654E-2"/>
                  <c:y val="-3.093565685190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5A-F746-8758-0198A4D2F68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2632002685998998E-2"/>
                      <c:h val="7.1833241175928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5A-F746-8758-0198A4D2F680}"/>
                </c:ext>
              </c:extLst>
            </c:dLbl>
            <c:dLbl>
              <c:idx val="28"/>
              <c:layout>
                <c:manualLayout>
                  <c:x val="0"/>
                  <c:y val="4.9376209565938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82-4A91-B9B7-3C360FE4C82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70.900000000000006</c:v>
                </c:pt>
                <c:pt idx="2">
                  <c:v>66.900000000000006</c:v>
                </c:pt>
                <c:pt idx="3">
                  <c:v>69.400000000000006</c:v>
                </c:pt>
                <c:pt idx="4">
                  <c:v>66.661719068788926</c:v>
                </c:pt>
                <c:pt idx="5">
                  <c:v>60.6</c:v>
                </c:pt>
                <c:pt idx="6">
                  <c:v>51.656843407661952</c:v>
                </c:pt>
                <c:pt idx="7">
                  <c:v>61</c:v>
                </c:pt>
                <c:pt idx="8">
                  <c:v>67.8</c:v>
                </c:pt>
                <c:pt idx="9">
                  <c:v>69.03</c:v>
                </c:pt>
                <c:pt idx="10">
                  <c:v>67.900000000000006</c:v>
                </c:pt>
                <c:pt idx="11">
                  <c:v>67.900000000000006</c:v>
                </c:pt>
                <c:pt idx="12">
                  <c:v>65.3</c:v>
                </c:pt>
                <c:pt idx="13">
                  <c:v>57.6</c:v>
                </c:pt>
                <c:pt idx="14">
                  <c:v>54.896859791020923</c:v>
                </c:pt>
                <c:pt idx="15">
                  <c:v>56.1</c:v>
                </c:pt>
                <c:pt idx="16">
                  <c:v>50.9</c:v>
                </c:pt>
                <c:pt idx="17">
                  <c:v>50.2</c:v>
                </c:pt>
                <c:pt idx="18">
                  <c:v>46.766049334194918</c:v>
                </c:pt>
                <c:pt idx="19">
                  <c:v>43.656534650610155</c:v>
                </c:pt>
                <c:pt idx="20">
                  <c:v>40.404374867413026</c:v>
                </c:pt>
                <c:pt idx="21">
                  <c:v>38.35606105366714</c:v>
                </c:pt>
                <c:pt idx="22">
                  <c:v>36.226788926650151</c:v>
                </c:pt>
                <c:pt idx="23">
                  <c:v>36.526409603881682</c:v>
                </c:pt>
                <c:pt idx="24">
                  <c:v>25.00900489198294</c:v>
                </c:pt>
                <c:pt idx="25">
                  <c:v>33.10226528603561</c:v>
                </c:pt>
                <c:pt idx="26">
                  <c:v>35.868931154544931</c:v>
                </c:pt>
                <c:pt idx="27">
                  <c:v>36.087078362447564</c:v>
                </c:pt>
                <c:pt idx="28" formatCode="#,##0.0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5A-F746-8758-0198A4D2F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529984"/>
        <c:axId val="135531520"/>
      </c:lineChart>
      <c:dateAx>
        <c:axId val="13552998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531520"/>
        <c:crosses val="autoZero"/>
        <c:auto val="0"/>
        <c:lblOffset val="100"/>
        <c:baseTimeUnit val="days"/>
        <c:minorUnit val="1"/>
      </c:dateAx>
      <c:valAx>
        <c:axId val="135531520"/>
        <c:scaling>
          <c:orientation val="minMax"/>
          <c:max val="90"/>
          <c:min val="20"/>
        </c:scaling>
        <c:delete val="1"/>
        <c:axPos val="l"/>
        <c:numFmt formatCode="0.0" sourceLinked="1"/>
        <c:majorTickMark val="out"/>
        <c:minorTickMark val="none"/>
        <c:tickLblPos val="nextTo"/>
        <c:crossAx val="1355299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61885981077913E-3"/>
          <c:y val="2.0928462709284626E-2"/>
          <c:w val="0.94782286841135321"/>
          <c:h val="0.8823851855846786"/>
        </c:manualLayout>
      </c:layout>
      <c:lineChart>
        <c:grouping val="standard"/>
        <c:varyColors val="0"/>
        <c:ser>
          <c:idx val="3"/>
          <c:order val="3"/>
          <c:tx>
            <c:strRef>
              <c:f>Hoja1!$F$1</c:f>
              <c:strCache>
                <c:ptCount val="1"/>
                <c:pt idx="0">
                  <c:v>Incapacidad promedio</c:v>
                </c:pt>
              </c:strCache>
              <c:extLst xmlns:c15="http://schemas.microsoft.com/office/drawing/2012/chart"/>
            </c:strRef>
          </c:tx>
          <c:spPr>
            <a:ln w="25400" cap="sq">
              <a:solidFill>
                <a:srgbClr val="278DD8"/>
              </a:solidFill>
              <a:miter lim="800000"/>
            </a:ln>
            <a:effectLst/>
          </c:spPr>
          <c:marker>
            <c:symbol val="square"/>
            <c:size val="5"/>
            <c:spPr>
              <a:ln w="101600">
                <a:solidFill>
                  <a:srgbClr val="278DD8"/>
                </a:solidFill>
                <a:miter lim="800000"/>
              </a:ln>
            </c:spPr>
          </c:marker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EAB-4228-B122-5E5CD6C97683}"/>
                </c:ext>
              </c:extLst>
            </c:dLbl>
            <c:dLbl>
              <c:idx val="1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33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EAB-4228-B122-5E5CD6C97683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382-4222-BF1A-416A0A5DD2D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300" b="1" i="0">
                    <a:solidFill>
                      <a:srgbClr val="278DD8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Hoja1!$A$5:$A$19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Hoja1!$F$5:$F$19</c:f>
              <c:numCache>
                <c:formatCode>_(* #,##0.00_);_(* \(#,##0.00\);_(* "-"??_);_(@_)</c:formatCode>
                <c:ptCount val="15"/>
                <c:pt idx="0">
                  <c:v>10.901867253020809</c:v>
                </c:pt>
                <c:pt idx="1">
                  <c:v>10.578171846089889</c:v>
                </c:pt>
                <c:pt idx="2">
                  <c:v>10.504617142285369</c:v>
                </c:pt>
                <c:pt idx="3">
                  <c:v>9.7408984512092918</c:v>
                </c:pt>
                <c:pt idx="4">
                  <c:v>9.268247979878991</c:v>
                </c:pt>
                <c:pt idx="5">
                  <c:v>8.3543324227564089</c:v>
                </c:pt>
                <c:pt idx="6">
                  <c:v>7.7769612263299344</c:v>
                </c:pt>
                <c:pt idx="7">
                  <c:v>7.3638962382882367</c:v>
                </c:pt>
                <c:pt idx="8">
                  <c:v>7.137110590185598</c:v>
                </c:pt>
                <c:pt idx="9">
                  <c:v>7.2139868362040689</c:v>
                </c:pt>
                <c:pt idx="10">
                  <c:v>7.5101568329416928</c:v>
                </c:pt>
                <c:pt idx="11">
                  <c:v>7.0353815178713601</c:v>
                </c:pt>
                <c:pt idx="12">
                  <c:v>6.6608246146629559</c:v>
                </c:pt>
                <c:pt idx="13">
                  <c:v>6.6133424149873941</c:v>
                </c:pt>
                <c:pt idx="14">
                  <c:v>6.6528947712639424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F2-4F00-9B9D-12C7BEE61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683072"/>
        <c:axId val="1357053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Total Casos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Hoja1!$C$5:$C$16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630766</c:v>
                      </c:pt>
                      <c:pt idx="1">
                        <c:v>669088</c:v>
                      </c:pt>
                      <c:pt idx="2">
                        <c:v>661431</c:v>
                      </c:pt>
                      <c:pt idx="3">
                        <c:v>674963</c:v>
                      </c:pt>
                      <c:pt idx="4">
                        <c:v>660954</c:v>
                      </c:pt>
                      <c:pt idx="5">
                        <c:v>663442</c:v>
                      </c:pt>
                      <c:pt idx="6">
                        <c:v>608422</c:v>
                      </c:pt>
                      <c:pt idx="7">
                        <c:v>580328</c:v>
                      </c:pt>
                      <c:pt idx="8">
                        <c:v>549161</c:v>
                      </c:pt>
                      <c:pt idx="9">
                        <c:v>562003</c:v>
                      </c:pt>
                      <c:pt idx="10">
                        <c:v>365583</c:v>
                      </c:pt>
                      <c:pt idx="11">
                        <c:v>489925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BF2-4F00-9B9D-12C7BEE6111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Hoja1!$D$5:$D$16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568162</c:v>
                      </c:pt>
                      <c:pt idx="1">
                        <c:v>609122</c:v>
                      </c:pt>
                      <c:pt idx="2">
                        <c:v>600808</c:v>
                      </c:pt>
                      <c:pt idx="3">
                        <c:v>612720</c:v>
                      </c:pt>
                      <c:pt idx="4">
                        <c:v>597718</c:v>
                      </c:pt>
                      <c:pt idx="5">
                        <c:v>606696</c:v>
                      </c:pt>
                      <c:pt idx="6">
                        <c:v>562308</c:v>
                      </c:pt>
                      <c:pt idx="7">
                        <c:v>540452</c:v>
                      </c:pt>
                      <c:pt idx="8">
                        <c:v>509659</c:v>
                      </c:pt>
                      <c:pt idx="9">
                        <c:v>513777</c:v>
                      </c:pt>
                      <c:pt idx="10">
                        <c:v>339037</c:v>
                      </c:pt>
                      <c:pt idx="11">
                        <c:v>453323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BF2-4F00-9B9D-12C7BEE6111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Total casos ILP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Hoja1!$E$5:$E$16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2"/>
                      <c:pt idx="0">
                        <c:v>47462</c:v>
                      </c:pt>
                      <c:pt idx="1">
                        <c:v>53572</c:v>
                      </c:pt>
                      <c:pt idx="2">
                        <c:v>60408</c:v>
                      </c:pt>
                      <c:pt idx="3">
                        <c:v>67048</c:v>
                      </c:pt>
                      <c:pt idx="4">
                        <c:v>60446</c:v>
                      </c:pt>
                      <c:pt idx="5">
                        <c:v>65095</c:v>
                      </c:pt>
                      <c:pt idx="6">
                        <c:v>66082</c:v>
                      </c:pt>
                      <c:pt idx="7">
                        <c:v>67521</c:v>
                      </c:pt>
                      <c:pt idx="8">
                        <c:v>71595</c:v>
                      </c:pt>
                      <c:pt idx="9">
                        <c:v>73207</c:v>
                      </c:pt>
                      <c:pt idx="10">
                        <c:v>42970</c:v>
                      </c:pt>
                      <c:pt idx="11">
                        <c:v>67883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BF2-4F00-9B9D-12C7BEE6111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Hoja1!$G$1</c15:sqref>
                        </c15:formulaRef>
                      </c:ext>
                    </c:extLst>
                    <c:strCache>
                      <c:ptCount val="1"/>
                      <c:pt idx="0">
                        <c:v>Porcentaje de casos con secuela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5"/>
                    <c:layout>
                      <c:manualLayout>
                        <c:x val="-2.7777777777777779E-3"/>
                        <c:y val="-6.94444444444444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2BF2-4F00-9B9D-12C7BEE6111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1" i="0" u="none" strike="noStrike" kern="12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Hoja1!$G$5:$G$16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7.5245019547661093E-2</c:v>
                      </c:pt>
                      <c:pt idx="1">
                        <c:v>8.0067195944330191E-2</c:v>
                      </c:pt>
                      <c:pt idx="2">
                        <c:v>9.1329254298634324E-2</c:v>
                      </c:pt>
                      <c:pt idx="3">
                        <c:v>9.9335815444698453E-2</c:v>
                      </c:pt>
                      <c:pt idx="4">
                        <c:v>9.1452657824901584E-2</c:v>
                      </c:pt>
                      <c:pt idx="5">
                        <c:v>9.8117092375821849E-2</c:v>
                      </c:pt>
                      <c:pt idx="6">
                        <c:v>0.10861211461781461</c:v>
                      </c:pt>
                      <c:pt idx="7">
                        <c:v>0.11634971946898995</c:v>
                      </c:pt>
                      <c:pt idx="8">
                        <c:v>0.13037160322746882</c:v>
                      </c:pt>
                      <c:pt idx="9">
                        <c:v>0.13026087049357388</c:v>
                      </c:pt>
                      <c:pt idx="10">
                        <c:v>0.1175382881589133</c:v>
                      </c:pt>
                      <c:pt idx="11">
                        <c:v>0.13855794254222584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BF2-4F00-9B9D-12C7BEE6111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Hoja1!$H$1</c15:sqref>
                        </c15:formulaRef>
                      </c:ext>
                    </c:extLst>
                    <c:strCache>
                      <c:ptCount val="1"/>
                      <c:pt idx="0">
                        <c:v>Frecuencia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Hoja1!$H$5:$H$16</c15:sqref>
                        </c15:formulaRef>
                      </c:ext>
                    </c:extLst>
                    <c:numCache>
                      <c:formatCode>0.00%</c:formatCode>
                      <c:ptCount val="12"/>
                      <c:pt idx="0">
                        <c:v>5.9573822864087281E-3</c:v>
                      </c:pt>
                      <c:pt idx="1">
                        <c:v>6.4453770328099496E-3</c:v>
                      </c:pt>
                      <c:pt idx="2">
                        <c:v>6.9754440497498084E-3</c:v>
                      </c:pt>
                      <c:pt idx="3">
                        <c:v>7.6443415591410354E-3</c:v>
                      </c:pt>
                      <c:pt idx="4">
                        <c:v>6.7132626058106441E-3</c:v>
                      </c:pt>
                      <c:pt idx="5">
                        <c:v>6.7282286582747187E-3</c:v>
                      </c:pt>
                      <c:pt idx="6">
                        <c:v>6.8592435110333633E-3</c:v>
                      </c:pt>
                      <c:pt idx="7">
                        <c:v>6.9200605967777206E-3</c:v>
                      </c:pt>
                      <c:pt idx="8">
                        <c:v>7.2729685521780215E-3</c:v>
                      </c:pt>
                      <c:pt idx="9">
                        <c:v>7.5190616820704961E-3</c:v>
                      </c:pt>
                      <c:pt idx="10">
                        <c:v>4.5156038045091745E-3</c:v>
                      </c:pt>
                      <c:pt idx="11">
                        <c:v>7.0648040678068409E-3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BF2-4F00-9B9D-12C7BEE61110}"/>
                  </c:ext>
                </c:extLst>
              </c15:ser>
            </c15:filteredLineSeries>
          </c:ext>
        </c:extLst>
      </c:lineChart>
      <c:catAx>
        <c:axId val="1356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AR"/>
          </a:p>
        </c:txPr>
        <c:crossAx val="135705344"/>
        <c:crosses val="autoZero"/>
        <c:auto val="1"/>
        <c:lblAlgn val="ctr"/>
        <c:lblOffset val="100"/>
        <c:noMultiLvlLbl val="0"/>
      </c:catAx>
      <c:valAx>
        <c:axId val="135705344"/>
        <c:scaling>
          <c:orientation val="minMax"/>
          <c:min val="5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356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01361180528775E-3"/>
          <c:y val="4.1842071477319566E-3"/>
          <c:w val="0.93099883849243359"/>
          <c:h val="0.9149032660458713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A2C2AD"/>
            </a:solidFill>
            <a:ln w="12700">
              <a:noFill/>
              <a:prstDash val="solid"/>
            </a:ln>
          </c:spPr>
          <c:invertIfNegative val="0"/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90-4422-B1B2-5078D26F817F}"/>
              </c:ext>
            </c:extLst>
          </c:dPt>
          <c:dPt>
            <c:idx val="19"/>
            <c:invertIfNegative val="0"/>
            <c:bubble3D val="0"/>
            <c:spPr>
              <a:solidFill>
                <a:sysClr val="window" lastClr="FFFFFF">
                  <a:lumMod val="85000"/>
                </a:sysClr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221D-4DBD-9989-3477BB03A28A}"/>
              </c:ext>
            </c:extLst>
          </c:dPt>
          <c:dPt>
            <c:idx val="20"/>
            <c:invertIfNegative val="0"/>
            <c:bubble3D val="0"/>
            <c:spPr>
              <a:gradFill>
                <a:gsLst>
                  <a:gs pos="0">
                    <a:srgbClr val="7030A0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C90-4422-B1B2-5078D26F817F}"/>
              </c:ext>
            </c:extLst>
          </c:dPt>
          <c:dPt>
            <c:idx val="21"/>
            <c:invertIfNegative val="0"/>
            <c:bubble3D val="0"/>
            <c:spPr>
              <a:gradFill>
                <a:gsLst>
                  <a:gs pos="0">
                    <a:srgbClr val="278DD8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36C2-4B13-A6A0-85B2BE37830D}"/>
              </c:ext>
            </c:extLst>
          </c:dPt>
          <c:dLbls>
            <c:dLbl>
              <c:idx val="18"/>
              <c:layout>
                <c:manualLayout>
                  <c:x val="4.7408885115672551E-3"/>
                  <c:y val="-5.6805207739692998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2400" b="0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r>
                      <a:rPr lang="en-US" sz="2400" b="0" i="0">
                        <a:latin typeface="Aptos Black" panose="020B0004020202020204" pitchFamily="34" charset="0"/>
                      </a:rPr>
                      <a:t>80.000</a:t>
                    </a:r>
                  </a:p>
                  <a:p>
                    <a:pPr algn="ctr" rtl="0">
                      <a:defRPr lang="en-US" sz="2400" b="0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endParaRPr lang="en-US" sz="2400" b="0" i="0">
                      <a:latin typeface="Aptos Black" panose="020B00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79849823957186E-2"/>
                      <c:h val="6.9191077507962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2C90-4422-B1B2-5078D26F817F}"/>
                </c:ext>
              </c:extLst>
            </c:dLbl>
            <c:dLbl>
              <c:idx val="20"/>
              <c:layout>
                <c:manualLayout>
                  <c:x val="-1.4573831149734385E-2"/>
                  <c:y val="-0.43644892542619967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2400" b="0" i="0" u="none" strike="noStrike" kern="1200" baseline="0">
                        <a:solidFill>
                          <a:srgbClr val="278DD8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fld id="{B7D0697E-2CA4-441A-907A-05AAC2F869F5}" type="VALUE">
                      <a:rPr lang="en-US" sz="2400" b="0" dirty="0">
                        <a:solidFill>
                          <a:srgbClr val="7965A7"/>
                        </a:solidFill>
                      </a:rPr>
                      <a:pPr algn="ctr" rtl="0">
                        <a:defRPr lang="en-US" sz="2400" b="0" i="0" u="none" strike="noStrike" kern="1200" baseline="0">
                          <a:solidFill>
                            <a:srgbClr val="278DD8"/>
                          </a:solidFill>
                          <a:latin typeface="Aptos Black" panose="020B0004020202020204" pitchFamily="34" charset="0"/>
                          <a:ea typeface="Arial"/>
                          <a:cs typeface="Arial"/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C90-4422-B1B2-5078D26F817F}"/>
                </c:ext>
              </c:extLst>
            </c:dLbl>
            <c:dLbl>
              <c:idx val="21"/>
              <c:layout>
                <c:manualLayout>
                  <c:x val="2.8338005013372414E-2"/>
                  <c:y val="-0.46291723451899441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3200" b="0" i="0" u="none" strike="noStrike" kern="1200" baseline="0">
                        <a:solidFill>
                          <a:srgbClr val="278DD8"/>
                        </a:solidFill>
                        <a:latin typeface="Trebuchet MS" panose="020B0603020202020204" pitchFamily="34" charset="0"/>
                        <a:ea typeface="Arial"/>
                        <a:cs typeface="Arial"/>
                      </a:defRPr>
                    </a:pPr>
                    <a:fld id="{ADDCD62C-3DFD-44F9-A4D2-098186286219}" type="VALUE">
                      <a:rPr lang="en-US" sz="3200" b="0">
                        <a:latin typeface="Trebuchet MS" panose="020B0603020202020204" pitchFamily="34" charset="0"/>
                      </a:rPr>
                      <a:pPr algn="ctr" rtl="0">
                        <a:defRPr lang="en-US" sz="3200" b="0" i="0" u="none" strike="noStrike" kern="1200" baseline="0">
                          <a:solidFill>
                            <a:srgbClr val="278DD8"/>
                          </a:solidFill>
                          <a:latin typeface="Trebuchet MS" panose="020B0603020202020204" pitchFamily="34" charset="0"/>
                          <a:ea typeface="Arial"/>
                          <a:cs typeface="Arial"/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36C2-4B13-A6A0-85B2BE378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2400" b="0" i="0" u="none" strike="noStrike" kern="1200" baseline="0">
                    <a:solidFill>
                      <a:srgbClr val="125763"/>
                    </a:solidFill>
                    <a:latin typeface="Aptos Black" panose="020B0004020202020204" pitchFamily="34" charset="0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Sheet1!$C$1:$X$1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Sheet1!$C$3:$X$3</c:f>
              <c:numCache>
                <c:formatCode>General</c:formatCode>
                <c:ptCount val="22"/>
                <c:pt idx="19" formatCode="_ * #,##0_ ;_ * \-#,##0_ ;_ * &quot;-&quot;??_ ;_ @_ ">
                  <c:v>117856</c:v>
                </c:pt>
                <c:pt idx="20" formatCode="_ * #,##0_ ;_ * \-#,##0_ ;_ * &quot;-&quot;??_ ;_ @_ ">
                  <c:v>126055</c:v>
                </c:pt>
                <c:pt idx="21" formatCode="_ * #,##0_ ;_ * \-#,##0_ ;_ * &quot;-&quot;??_ ;_ @_ ">
                  <c:v>134140.53198198255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90-4422-B1B2-5078D26F817F}"/>
            </c:ext>
          </c:extLst>
        </c:ser>
        <c:ser>
          <c:idx val="0"/>
          <c:order val="1"/>
          <c:tx>
            <c:strRef>
              <c:f>Sheet1!$A$2</c:f>
              <c:strCache>
                <c:ptCount val="1"/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C90-4422-B1B2-5078D26F81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C90-4422-B1B2-5078D26F817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C90-4422-B1B2-5078D26F817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C90-4422-B1B2-5078D26F817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C90-4422-B1B2-5078D26F817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C90-4422-B1B2-5078D26F817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C90-4422-B1B2-5078D26F817F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2C90-4422-B1B2-5078D26F817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C90-4422-B1B2-5078D26F817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2C90-4422-B1B2-5078D26F817F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0-2C90-4422-B1B2-5078D26F817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C90-4422-B1B2-5078D26F817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C90-4422-B1B2-5078D26F817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C90-4422-B1B2-5078D26F817F}"/>
              </c:ext>
            </c:extLst>
          </c:dPt>
          <c:dPt>
            <c:idx val="14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2C90-4422-B1B2-5078D26F817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2C90-4422-B1B2-5078D26F817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2C90-4422-B1B2-5078D26F817F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2C90-4422-B1B2-5078D26F817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2C90-4422-B1B2-5078D26F817F}"/>
              </c:ext>
            </c:extLst>
          </c:dPt>
          <c:dPt>
            <c:idx val="19"/>
            <c:invertIfNegative val="0"/>
            <c:bubble3D val="0"/>
            <c:spPr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2C90-4422-B1B2-5078D26F817F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2C90-4422-B1B2-5078D26F817F}"/>
              </c:ext>
            </c:extLst>
          </c:dPt>
          <c:dLbls>
            <c:dLbl>
              <c:idx val="0"/>
              <c:layout>
                <c:manualLayout>
                  <c:x val="0"/>
                  <c:y val="-3.59786756402661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90-4422-B1B2-5078D26F817F}"/>
                </c:ext>
              </c:extLst>
            </c:dLbl>
            <c:dLbl>
              <c:idx val="1"/>
              <c:layout>
                <c:manualLayout>
                  <c:x val="8.0965733771406828E-4"/>
                  <c:y val="-5.30303548484366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90-4422-B1B2-5078D26F817F}"/>
                </c:ext>
              </c:extLst>
            </c:dLbl>
            <c:dLbl>
              <c:idx val="2"/>
              <c:layout>
                <c:manualLayout>
                  <c:x val="3.2386291443853893E-3"/>
                  <c:y val="-5.1812727425235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90-4422-B1B2-5078D26F817F}"/>
                </c:ext>
              </c:extLst>
            </c:dLbl>
            <c:dLbl>
              <c:idx val="3"/>
              <c:layout>
                <c:manualLayout>
                  <c:x val="-1.6193145721927094E-3"/>
                  <c:y val="-7.0465309298320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90-4422-B1B2-5078D26F817F}"/>
                </c:ext>
              </c:extLst>
            </c:dLbl>
            <c:dLbl>
              <c:idx val="4"/>
              <c:layout>
                <c:manualLayout>
                  <c:x val="8.0965728609635468E-3"/>
                  <c:y val="-8.9117891171404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90-4422-B1B2-5078D26F817F}"/>
                </c:ext>
              </c:extLst>
            </c:dLbl>
            <c:dLbl>
              <c:idx val="5"/>
              <c:layout>
                <c:manualLayout>
                  <c:x val="2.4289718582890642E-3"/>
                  <c:y val="-0.13056807311159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90-4422-B1B2-5078D26F817F}"/>
                </c:ext>
              </c:extLst>
            </c:dLbl>
            <c:dLbl>
              <c:idx val="6"/>
              <c:layout>
                <c:manualLayout>
                  <c:x val="0"/>
                  <c:y val="-0.156312652744923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90-4422-B1B2-5078D26F817F}"/>
                </c:ext>
              </c:extLst>
            </c:dLbl>
            <c:dLbl>
              <c:idx val="7"/>
              <c:layout>
                <c:manualLayout>
                  <c:x val="1.6193145721927094E-3"/>
                  <c:y val="-0.19155423283414671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90-4422-B1B2-5078D26F817F}"/>
                </c:ext>
              </c:extLst>
            </c:dLbl>
            <c:dLbl>
              <c:idx val="8"/>
              <c:layout>
                <c:manualLayout>
                  <c:x val="2.4289718582890642E-3"/>
                  <c:y val="-0.21761345518598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582491805088847E-2"/>
                      <c:h val="7.52217992708031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C90-4422-B1B2-5078D26F817F}"/>
                </c:ext>
              </c:extLst>
            </c:dLbl>
            <c:dLbl>
              <c:idx val="9"/>
              <c:layout>
                <c:manualLayout>
                  <c:x val="-5.9374181751451825E-17"/>
                  <c:y val="-0.254500853318902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90-4422-B1B2-5078D26F817F}"/>
                </c:ext>
              </c:extLst>
            </c:dLbl>
            <c:dLbl>
              <c:idx val="10"/>
              <c:layout>
                <c:manualLayout>
                  <c:x val="-3.2386291443854188E-3"/>
                  <c:y val="-0.2744578104055622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90-4422-B1B2-5078D26F817F}"/>
                </c:ext>
              </c:extLst>
            </c:dLbl>
            <c:dLbl>
              <c:idx val="11"/>
              <c:layout>
                <c:manualLayout>
                  <c:x val="0"/>
                  <c:y val="-0.32331141913346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90-4422-B1B2-5078D26F817F}"/>
                </c:ext>
              </c:extLst>
            </c:dLbl>
            <c:dLbl>
              <c:idx val="12"/>
              <c:layout>
                <c:manualLayout>
                  <c:x val="-8.0965728609635468E-3"/>
                  <c:y val="-0.35647156468561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C90-4422-B1B2-5078D26F817F}"/>
                </c:ext>
              </c:extLst>
            </c:dLbl>
            <c:dLbl>
              <c:idx val="13"/>
              <c:layout>
                <c:manualLayout>
                  <c:x val="-8.096572860963547E-4"/>
                  <c:y val="-0.420095962066882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90-4422-B1B2-5078D26F817F}"/>
                </c:ext>
              </c:extLst>
            </c:dLbl>
            <c:dLbl>
              <c:idx val="14"/>
              <c:layout>
                <c:manualLayout>
                  <c:x val="3.2386291443854188E-3"/>
                  <c:y val="-0.4431845293560306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90-4422-B1B2-5078D26F817F}"/>
                </c:ext>
              </c:extLst>
            </c:dLbl>
            <c:dLbl>
              <c:idx val="15"/>
              <c:layout>
                <c:manualLayout>
                  <c:x val="2.4289718582889454E-3"/>
                  <c:y val="-0.3005138190663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90-4422-B1B2-5078D26F817F}"/>
                </c:ext>
              </c:extLst>
            </c:dLbl>
            <c:dLbl>
              <c:idx val="16"/>
              <c:layout>
                <c:manualLayout>
                  <c:x val="4.8579437165780096E-3"/>
                  <c:y val="-0.2611361462231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90-4422-B1B2-5078D26F817F}"/>
                </c:ext>
              </c:extLst>
            </c:dLbl>
            <c:dLbl>
              <c:idx val="17"/>
              <c:layout>
                <c:manualLayout>
                  <c:x val="0"/>
                  <c:y val="-0.1656904560524304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44.586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2C90-4422-B1B2-5078D26F817F}"/>
                </c:ext>
              </c:extLst>
            </c:dLbl>
            <c:dLbl>
              <c:idx val="18"/>
              <c:layout>
                <c:manualLayout>
                  <c:x val="3.2386291443853E-3"/>
                  <c:y val="-0.2793300018701538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79.129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2C90-4422-B1B2-5078D26F817F}"/>
                </c:ext>
              </c:extLst>
            </c:dLbl>
            <c:dLbl>
              <c:idx val="19"/>
              <c:layout>
                <c:manualLayout>
                  <c:x val="-1.6193145721927094E-2"/>
                  <c:y val="0.1391329497499989"/>
                </c:manualLayout>
              </c:layout>
              <c:tx>
                <c:rich>
                  <a:bodyPr/>
                  <a:lstStyle/>
                  <a:p>
                    <a:pPr>
                      <a:defRPr sz="2400" b="1" i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defRPr>
                    </a:pPr>
                    <a:r>
                      <a:rPr lang="en-US" sz="2400" b="1" i="0" dirty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rPr>
                      <a:t>93.660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2C90-4422-B1B2-5078D26F817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90-4422-B1B2-5078D26F817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6C2-4B13-A6A0-85B2BE3783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Sheet1!$C$1:$X$1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Sheet1!$B$2:$W$2</c:f>
              <c:numCache>
                <c:formatCode>General</c:formatCode>
                <c:ptCount val="22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 formatCode="0">
                  <c:v>130678.80427531411</c:v>
                </c:pt>
                <c:pt idx="15" formatCode="_ * #,##0_ ;_ * \-#,##0_ ;_ * &quot;-&quot;??_ ;_ @_ ">
                  <c:v>80023</c:v>
                </c:pt>
                <c:pt idx="16" formatCode="#,##0">
                  <c:v>67898</c:v>
                </c:pt>
                <c:pt idx="17" formatCode="#,##0">
                  <c:v>44586</c:v>
                </c:pt>
                <c:pt idx="18" formatCode="#,##0">
                  <c:v>79129</c:v>
                </c:pt>
                <c:pt idx="19" formatCode="_ * #,##0_ ;_ * \-#,##0_ ;_ * &quot;-&quot;??_ ;_ @_ ">
                  <c:v>93660</c:v>
                </c:pt>
                <c:pt idx="20" formatCode="#,##0">
                  <c:v>0</c:v>
                </c:pt>
                <c:pt idx="21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C90-4422-B1B2-5078D26F8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25768960"/>
        <c:axId val="225770496"/>
      </c:barChart>
      <c:catAx>
        <c:axId val="225768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0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225770496"/>
        <c:crosses val="autoZero"/>
        <c:auto val="0"/>
        <c:lblAlgn val="ctr"/>
        <c:lblOffset val="100"/>
        <c:tickLblSkip val="1"/>
        <c:noMultiLvlLbl val="0"/>
      </c:catAx>
      <c:valAx>
        <c:axId val="225770496"/>
        <c:scaling>
          <c:orientation val="minMax"/>
          <c:max val="15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5768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  <a:effectLst>
      <a:innerShdw blurRad="114300">
        <a:prstClr val="black"/>
      </a:innerShdw>
    </a:effectLst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2026945754159736E-2"/>
                  <c:y val="-3.9395832502355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50-4D92-A91B-A7EF14E550E8}"/>
                </c:ext>
              </c:extLst>
            </c:dLbl>
            <c:dLbl>
              <c:idx val="3"/>
              <c:layout>
                <c:manualLayout>
                  <c:x val="-2.6277045259696603E-2"/>
                  <c:y val="-4.262235441082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Hoja1!$B$6:$B$23</c:f>
              <c:numCache>
                <c:formatCode>#,##0.0</c:formatCode>
                <c:ptCount val="18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54.896859791020923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46.766049334194918</c:v>
                </c:pt>
                <c:pt idx="8">
                  <c:v>43.656534650610155</c:v>
                </c:pt>
                <c:pt idx="9">
                  <c:v>40.404374867413026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50-4D92-A91B-A7EF14E550E8}"/>
            </c:ext>
          </c:extLst>
        </c:ser>
        <c:ser>
          <c:idx val="0"/>
          <c:order val="4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50-4D92-A91B-A7EF14E550E8}"/>
                </c:ext>
              </c:extLst>
            </c:dLbl>
            <c:dLbl>
              <c:idx val="2"/>
              <c:layout>
                <c:manualLayout>
                  <c:x val="-1.6933456956193964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50-4D92-A91B-A7EF14E550E8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50-4D92-A91B-A7EF14E550E8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50-4D92-A91B-A7EF14E550E8}"/>
                </c:ext>
              </c:extLst>
            </c:dLbl>
            <c:dLbl>
              <c:idx val="11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50-4D92-A91B-A7EF14E550E8}"/>
                </c:ext>
              </c:extLst>
            </c:dLbl>
            <c:dLbl>
              <c:idx val="13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50-4D92-A91B-A7EF14E550E8}"/>
                </c:ext>
              </c:extLst>
            </c:dLbl>
            <c:dLbl>
              <c:idx val="14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50-4D92-A91B-A7EF14E550E8}"/>
                </c:ext>
              </c:extLst>
            </c:dLbl>
            <c:dLbl>
              <c:idx val="15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Hoja1!$E$6:$E$23</c:f>
              <c:numCache>
                <c:formatCode>#,##0.0</c:formatCode>
                <c:ptCount val="18"/>
                <c:pt idx="0">
                  <c:v>23.716357756320434</c:v>
                </c:pt>
                <c:pt idx="1">
                  <c:v>35.094271238029535</c:v>
                </c:pt>
                <c:pt idx="2">
                  <c:v>52.923428678307083</c:v>
                </c:pt>
                <c:pt idx="3">
                  <c:v>68.200742308837064</c:v>
                </c:pt>
                <c:pt idx="4">
                  <c:v>69.355298371045009</c:v>
                </c:pt>
                <c:pt idx="5">
                  <c:v>74.009590696698183</c:v>
                </c:pt>
                <c:pt idx="6">
                  <c:v>89.520703159025743</c:v>
                </c:pt>
                <c:pt idx="7">
                  <c:v>98.471078269258527</c:v>
                </c:pt>
                <c:pt idx="8">
                  <c:v>110.16899390525042</c:v>
                </c:pt>
                <c:pt idx="9">
                  <c:v>132.34681054934961</c:v>
                </c:pt>
                <c:pt idx="10">
                  <c:v>134.08934784167619</c:v>
                </c:pt>
                <c:pt idx="11">
                  <c:v>81.29155555302772</c:v>
                </c:pt>
                <c:pt idx="12">
                  <c:v>69.737632059113736</c:v>
                </c:pt>
                <c:pt idx="13">
                  <c:v>46.854243587734999</c:v>
                </c:pt>
                <c:pt idx="14">
                  <c:v>82.352404273613416</c:v>
                </c:pt>
                <c:pt idx="15">
                  <c:v>93.398266311736123</c:v>
                </c:pt>
                <c:pt idx="16">
                  <c:v>114.16297916453027</c:v>
                </c:pt>
                <c:pt idx="17">
                  <c:v>123.80668605703991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50-4D92-A91B-A7EF14E55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682944"/>
        <c:axId val="27169292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7B50-4D92-A91B-A7EF14E550E8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130678.80427531409</c:v>
                      </c:pt>
                      <c:pt idx="11">
                        <c:v>80023.292800793075</c:v>
                      </c:pt>
                      <c:pt idx="12">
                        <c:v>67897.87138367664</c:v>
                      </c:pt>
                      <c:pt idx="13">
                        <c:v>44586.052301870484</c:v>
                      </c:pt>
                      <c:pt idx="14">
                        <c:v>79129.275287051671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B50-4D92-A91B-A7EF14E550E8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10181598.75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B50-4D92-A91B-A7EF14E550E8}"/>
                  </c:ext>
                </c:extLst>
              </c15:ser>
            </c15:filteredLineSeries>
          </c:ext>
        </c:extLst>
      </c:lineChart>
      <c:catAx>
        <c:axId val="2716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1692928"/>
        <c:crosses val="autoZero"/>
        <c:auto val="1"/>
        <c:lblAlgn val="ctr"/>
        <c:lblOffset val="100"/>
        <c:noMultiLvlLbl val="0"/>
      </c:catAx>
      <c:valAx>
        <c:axId val="271692928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716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954457325242242E-2"/>
          <c:y val="0.13632165888280764"/>
          <c:w val="0.96401382057632934"/>
          <c:h val="0.76357017722481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Siniestralidad - IF (cada 1.000.000 trabajadores)</c:v>
                </c:pt>
              </c:strCache>
            </c:strRef>
          </c:tx>
          <c:spPr>
            <a:solidFill>
              <a:srgbClr val="009A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9A8B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Hoja1!$B$2:$D$2</c:f>
              <c:numCache>
                <c:formatCode>0.0</c:formatCode>
                <c:ptCount val="3"/>
                <c:pt idx="0">
                  <c:v>30.2</c:v>
                </c:pt>
                <c:pt idx="1">
                  <c:v>35.700000000000003</c:v>
                </c:pt>
                <c:pt idx="2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4-9C4F-AA24-38A27E2CB91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Judicialidad (cada 10.000 trabajadores)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C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Hoja1!$B$3:$D$3</c:f>
              <c:numCache>
                <c:formatCode>General</c:formatCode>
                <c:ptCount val="3"/>
                <c:pt idx="0">
                  <c:v>114.2</c:v>
                </c:pt>
                <c:pt idx="1">
                  <c:v>8.5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4-9C4F-AA24-38A27E2CB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136031232"/>
        <c:axId val="136553216"/>
      </c:barChart>
      <c:catAx>
        <c:axId val="136031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553216"/>
        <c:crosses val="autoZero"/>
        <c:auto val="1"/>
        <c:lblAlgn val="ctr"/>
        <c:lblOffset val="100"/>
        <c:noMultiLvlLbl val="0"/>
      </c:catAx>
      <c:valAx>
        <c:axId val="136553216"/>
        <c:scaling>
          <c:orientation val="minMax"/>
          <c:max val="13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6031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009A8B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C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35789856554099259"/>
          <c:y val="0.21587235784877928"/>
          <c:w val="0.64081510876323289"/>
          <c:h val="0.17648504989300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2551250148122"/>
          <c:y val="2.5074701925558093E-2"/>
          <c:w val="0.86292109442181308"/>
          <c:h val="0.88034799669558039"/>
        </c:manualLayout>
      </c:layout>
      <c:bubbleChart>
        <c:varyColors val="0"/>
        <c:ser>
          <c:idx val="9"/>
          <c:order val="8"/>
          <c:tx>
            <c:strRef>
              <c:f>Tabla!$A$11</c:f>
              <c:strCache>
                <c:ptCount val="1"/>
                <c:pt idx="0">
                  <c:v>Jujuy</c:v>
                </c:pt>
              </c:strCache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70-4130-AC70-F45CBA46F555}"/>
              </c:ext>
            </c:extLst>
          </c:dPt>
          <c:dLbls>
            <c:dLbl>
              <c:idx val="0"/>
              <c:layout>
                <c:manualLayout>
                  <c:x val="-0.21751433860829658"/>
                  <c:y val="-0.228773635779521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AR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Jujuy</a:t>
                    </a: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AR" sz="3600" b="0" i="0" u="none" strike="noStrike" kern="1200" baseline="0" dirty="0">
                        <a:solidFill>
                          <a:srgbClr val="376092"/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AR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66CF2E6-982B-4482-9276-B949E3A0DED7}" type="BUBBLESIZE">
                      <a:rPr lang="es-AR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600"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AR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AR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PI </a:t>
                    </a:r>
                    <a:r>
                      <a:rPr lang="es-AR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24,0%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9866492870405"/>
                      <c:h val="0.23873858368901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Tabla!$C$11</c:f>
              <c:numCache>
                <c:formatCode>0.00</c:formatCode>
                <c:ptCount val="1"/>
                <c:pt idx="0">
                  <c:v>23.99388235294116</c:v>
                </c:pt>
              </c:numCache>
            </c:numRef>
          </c:xVal>
          <c:yVal>
            <c:numRef>
              <c:f>Tabla!$B$11</c:f>
              <c:numCache>
                <c:formatCode>_(* #,##0.00_);_(* \(#,##0.00\);_(* "-"??_);_(@_)</c:formatCode>
                <c:ptCount val="1"/>
                <c:pt idx="0">
                  <c:v>228.96998175967605</c:v>
                </c:pt>
              </c:numCache>
            </c:numRef>
          </c:yVal>
          <c:bubbleSize>
            <c:numRef>
              <c:f>Tabla!$D$11</c:f>
              <c:numCache>
                <c:formatCode>_-* #,##0_-;\-* #,##0_-;_-* "-"??_-;_-@_-</c:formatCode>
                <c:ptCount val="1"/>
                <c:pt idx="0">
                  <c:v>834.59558351401915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ED70-4130-AC70-F45CBA46F555}"/>
            </c:ext>
          </c:extLst>
        </c:ser>
        <c:ser>
          <c:idx val="16"/>
          <c:order val="15"/>
          <c:tx>
            <c:strRef>
              <c:f>Tabla!$A$18</c:f>
              <c:strCache>
                <c:ptCount val="1"/>
                <c:pt idx="0">
                  <c:v>Salta</c:v>
                </c:pt>
              </c:strCache>
            </c:strRef>
          </c:tx>
          <c:spPr>
            <a:solidFill>
              <a:srgbClr val="009A8B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70-4130-AC70-F45CBA46F555}"/>
              </c:ext>
            </c:extLst>
          </c:dPt>
          <c:dLbls>
            <c:dLbl>
              <c:idx val="0"/>
              <c:layout>
                <c:manualLayout>
                  <c:x val="-9.6465137002856305E-2"/>
                  <c:y val="-0.129686998026527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Salta</a:t>
                    </a: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951B974-0D6B-4EB8-90B6-660AB89B3BC1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 21,3%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6390962594305"/>
                      <c:h val="0.226238239478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Tabla!$C$18</c:f>
              <c:numCache>
                <c:formatCode>0.00</c:formatCode>
                <c:ptCount val="1"/>
                <c:pt idx="0">
                  <c:v>21.336071428571426</c:v>
                </c:pt>
              </c:numCache>
            </c:numRef>
          </c:xVal>
          <c:yVal>
            <c:numRef>
              <c:f>Tabla!$B$18</c:f>
              <c:numCache>
                <c:formatCode>_(* #,##0.00_);_(* \(#,##0.00\);_(* "-"??_);_(@_)</c:formatCode>
                <c:ptCount val="1"/>
                <c:pt idx="0">
                  <c:v>5.3794952504039664</c:v>
                </c:pt>
              </c:numCache>
            </c:numRef>
          </c:yVal>
          <c:bubbleSize>
            <c:numRef>
              <c:f>Tabla!$D$18</c:f>
              <c:numCache>
                <c:formatCode>_-* #,##0_-;\-* #,##0_-;_-* "-"??_-;_-@_-</c:formatCode>
                <c:ptCount val="1"/>
                <c:pt idx="0">
                  <c:v>78.621323084653966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ED70-4130-AC70-F45CBA46F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831936"/>
        <c:axId val="223842304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069ED54B-D6C0-4D7B-9330-439A9799F787}" type="SERIESNAME">
                            <a:rPr lang="en-US" sz="1800" b="1">
                              <a:solidFill>
                                <a:srgbClr val="00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8.5796916377249524E-2"/>
                            <c:h val="7.2950669211272232E-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5-ED70-4130-AC70-F45CBA46F555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D70-4130-AC70-F45CBA46F555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D70-4130-AC70-F45CBA46F555}"/>
                  </c:ext>
                </c:extLst>
              </c15:ser>
            </c15:filteredBubbleSeries>
            <c15:filteredBubbl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566108201232612E-2"/>
                        <c:y val="3.1185403797211238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CHUBUT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298.34169189918236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2830.367631047543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D70-4130-AC70-F45CBA46F555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CORDOBA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D70-4130-AC70-F45CBA46F555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D70-4130-AC70-F45CBA46F555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0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D70-4130-AC70-F45CBA46F555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D70-4130-AC70-F45CBA46F555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D70-4130-AC70-F45CBA46F555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D70-4130-AC70-F45CBA46F555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7.0321344216859649E-2"/>
                        <c:y val="4.2842176343011598E-6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ED70-4130-AC70-F45CBA46F555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D70-4130-AC70-F45CBA46F555}"/>
                  </c:ext>
                </c:extLst>
              </c15:ser>
            </c15:filteredBubbleSeries>
            <c15:filteredBubbl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316289598554029E-2"/>
                        <c:y val="1.0506219860116177E-3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NEUQUEN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052800403370936"/>
                            <c:h val="4.391487852760007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181.51077774514098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2472.5398144443107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ED70-4130-AC70-F45CBA46F555}"/>
                  </c:ext>
                </c:extLst>
              </c15:ser>
            </c15:filteredBubbleSeries>
            <c15:filteredBubbl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RIO NEGRO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152716593245227"/>
                            <c:h val="5.257468764811075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trendline>
                  <c:spPr>
                    <a:ln w="19050" cap="rnd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55.220850070553446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676.3449716641386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ED70-4130-AC70-F45CBA46F555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ED70-4130-AC70-F45CBA46F555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ED70-4130-AC70-F45CBA46F555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ED70-4130-AC70-F45CBA46F555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9.0694707660981186E-2"/>
                        <c:y val="-1.154431874842843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FÉ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8.8738593187907597E-2"/>
                            <c:h val="5.4264065333659815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ED70-4130-AC70-F45CBA46F555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ED70-4130-AC70-F45CBA46F555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ED70-4130-AC70-F45CBA46F555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ED70-4130-AC70-F45CBA46F555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ED70-4130-AC70-F45CBA46F555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8562228155287"/>
                        <c:y val="-5.9863702559292747E-4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t>PBA</a:t>
                          </a:r>
                          <a:endParaRPr lang="en-US" sz="18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942964567637853"/>
                            <c:h val="4.8528157031735839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ED70-4130-AC70-F45CBA46F555}"/>
                  </c:ext>
                </c:extLst>
              </c15:ser>
            </c15:filteredBubbleSeries>
          </c:ext>
        </c:extLst>
      </c:bubbleChart>
      <c:valAx>
        <c:axId val="223831936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42304"/>
        <c:crosses val="autoZero"/>
        <c:crossBetween val="midCat"/>
        <c:majorUnit val="5"/>
      </c:valAx>
      <c:valAx>
        <c:axId val="223842304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31936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0.34898</cdr:x>
      <cdr:y>0.08345</cdr:y>
    </cdr:from>
    <cdr:to>
      <cdr:x>0.67662</cdr:x>
      <cdr:y>0.29247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4345C2-67B2-6519-324C-4F4759A5B4E7}"/>
            </a:ext>
          </a:extLst>
        </cdr:cNvPr>
        <cdr:cNvSpPr txBox="1"/>
      </cdr:nvSpPr>
      <cdr:spPr>
        <a:xfrm xmlns:a="http://schemas.openxmlformats.org/drawingml/2006/main">
          <a:off x="6534148" y="736570"/>
          <a:ext cx="6134508" cy="1844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0.86958</cdr:x>
      <cdr:y>0.08992</cdr:y>
    </cdr:from>
    <cdr:to>
      <cdr:x>0.9905</cdr:x>
      <cdr:y>0.88322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B77369C2-FFE7-8B95-9003-E87F7EA6D7A4}"/>
            </a:ext>
          </a:extLst>
        </cdr:cNvPr>
        <cdr:cNvSpPr txBox="1"/>
      </cdr:nvSpPr>
      <cdr:spPr>
        <a:xfrm xmlns:a="http://schemas.openxmlformats.org/drawingml/2006/main">
          <a:off x="17170400" y="653520"/>
          <a:ext cx="2387600" cy="576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0.47685</cdr:x>
      <cdr:y>0.43709</cdr:y>
    </cdr:from>
    <cdr:to>
      <cdr:x>0.52315</cdr:x>
      <cdr:y>0.5629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1B1C49E8-A17C-7614-BE25-8208049EF6AA}"/>
            </a:ext>
          </a:extLst>
        </cdr:cNvPr>
        <cdr:cNvSpPr txBox="1"/>
      </cdr:nvSpPr>
      <cdr:spPr>
        <a:xfrm xmlns:a="http://schemas.openxmlformats.org/drawingml/2006/main">
          <a:off x="9415632" y="3176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0.3897</cdr:x>
      <cdr:y>0.24105</cdr:y>
    </cdr:from>
    <cdr:to>
      <cdr:x>0.6103</cdr:x>
      <cdr:y>0.83771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319849" y="1674005"/>
          <a:ext cx="4143595" cy="4143589"/>
          <a:chOff x="3304665" y="2720135"/>
          <a:chExt cx="357140" cy="397567"/>
        </a:xfrm>
        <a:solidFill xmlns:a="http://schemas.openxmlformats.org/drawingml/2006/main">
          <a:srgbClr val="0E4C52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78DD8"/>
          </a:solidFill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b="1" kern="1200" dirty="0">
              <a:solidFill>
                <a:schemeClr val="bg1"/>
              </a:solidFill>
              <a:latin typeface="Aptos" panose="020B0004020202020204" pitchFamily="34" charset="0"/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0.39074</cdr:x>
      <cdr:y>0.15268</cdr:y>
    </cdr:from>
    <cdr:to>
      <cdr:x>0.61615</cdr:x>
      <cdr:y>0.74934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182869" y="1060308"/>
          <a:ext cx="4143651" cy="4143589"/>
          <a:chOff x="3304665" y="2720135"/>
          <a:chExt cx="357140" cy="397567"/>
        </a:xfrm>
        <a:solidFill xmlns:a="http://schemas.openxmlformats.org/drawingml/2006/main">
          <a:srgbClr val="278DD8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kern="1200" dirty="0">
              <a:solidFill>
                <a:srgbClr val="FFFFFF"/>
              </a:solidFill>
              <a:latin typeface="Arial Black" pitchFamily="34" charset="0"/>
            </a:endParaRP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0.86167</cdr:x>
      <cdr:y>0.29614</cdr:y>
    </cdr:from>
    <cdr:to>
      <cdr:x>1</cdr:x>
      <cdr:y>0.51673</cdr:y>
    </cdr:to>
    <cdr:sp macro="" textlink="">
      <cdr:nvSpPr>
        <cdr:cNvPr id="5" name="4 CuadroTexto">
          <a:extLst xmlns:a="http://schemas.openxmlformats.org/drawingml/2006/main">
            <a:ext uri="{FF2B5EF4-FFF2-40B4-BE49-F238E27FC236}">
              <a16:creationId xmlns:a16="http://schemas.microsoft.com/office/drawing/2014/main" id="{6C8346DC-1940-66D1-3AEE-DD4F80ED1FDD}"/>
            </a:ext>
          </a:extLst>
        </cdr:cNvPr>
        <cdr:cNvSpPr txBox="1"/>
      </cdr:nvSpPr>
      <cdr:spPr>
        <a:xfrm xmlns:a="http://schemas.openxmlformats.org/drawingml/2006/main">
          <a:off x="13842305" y="1976742"/>
          <a:ext cx="2222204" cy="14724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- 39%</a:t>
          </a:r>
        </a:p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IP</a:t>
          </a:r>
          <a:endParaRPr lang="es-AR" sz="6000" b="1" i="0" dirty="0">
            <a:solidFill>
              <a:srgbClr val="FFFFFF"/>
            </a:solidFill>
            <a:latin typeface="Aptos Black" panose="020B00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0.08064</cdr:x>
      <cdr:y>0.82155</cdr:y>
    </cdr:from>
    <cdr:to>
      <cdr:x>0.17885</cdr:x>
      <cdr:y>0.88522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1EBA2185-D317-807F-08D0-515FC2F6A4B8}"/>
            </a:ext>
          </a:extLst>
        </cdr:cNvPr>
        <cdr:cNvSpPr txBox="1"/>
      </cdr:nvSpPr>
      <cdr:spPr>
        <a:xfrm xmlns:a="http://schemas.openxmlformats.org/drawingml/2006/main">
          <a:off x="1159566" y="6753881"/>
          <a:ext cx="1412104" cy="523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kern="1200" dirty="0"/>
        </a:p>
      </cdr:txBody>
    </cdr:sp>
  </cdr:relSizeAnchor>
  <cdr:relSizeAnchor xmlns:cdr="http://schemas.openxmlformats.org/drawingml/2006/chartDrawing">
    <cdr:from>
      <cdr:x>0.40179</cdr:x>
      <cdr:y>0.81673</cdr:y>
    </cdr:from>
    <cdr:to>
      <cdr:x>0.5</cdr:x>
      <cdr:y>0.91033</cdr:y>
    </cdr:to>
    <cdr:sp macro="" textlink="">
      <cdr:nvSpPr>
        <cdr:cNvPr id="3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5777314" y="6714221"/>
          <a:ext cx="1412156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	</a:t>
          </a:r>
          <a:r>
            <a:rPr lang="es-ES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</a:p>
      </cdr:txBody>
    </cdr:sp>
  </cdr:relSizeAnchor>
  <cdr:relSizeAnchor xmlns:cdr="http://schemas.openxmlformats.org/drawingml/2006/chartDrawing">
    <cdr:from>
      <cdr:x>0.5</cdr:x>
      <cdr:y>0.85695</cdr:y>
    </cdr:from>
    <cdr:to>
      <cdr:x>0.59821</cdr:x>
      <cdr:y>0.90936</cdr:y>
    </cdr:to>
    <cdr:sp macro="" textlink="">
      <cdr:nvSpPr>
        <cdr:cNvPr id="4" name="CuadroTexto 9">
          <a:extLst xmlns:a="http://schemas.openxmlformats.org/drawingml/2006/main">
            <a:ext uri="{FF2B5EF4-FFF2-40B4-BE49-F238E27FC236}">
              <a16:creationId xmlns:a16="http://schemas.microsoft.com/office/drawing/2014/main" id="{F4A96045-4A08-CBC0-7B60-F9399161E57E}"/>
            </a:ext>
          </a:extLst>
        </cdr:cNvPr>
        <cdr:cNvSpPr txBox="1"/>
      </cdr:nvSpPr>
      <cdr:spPr>
        <a:xfrm xmlns:a="http://schemas.openxmlformats.org/drawingml/2006/main">
          <a:off x="7189470" y="7044868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0.82336</cdr:x>
      <cdr:y>0.85711</cdr:y>
    </cdr:from>
    <cdr:to>
      <cdr:x>0.92157</cdr:x>
      <cdr:y>0.90952</cdr:y>
    </cdr:to>
    <cdr:sp macro="" textlink="">
      <cdr:nvSpPr>
        <cdr:cNvPr id="5" name="CuadroTexto 9">
          <a:extLst xmlns:a="http://schemas.openxmlformats.org/drawingml/2006/main">
            <a:ext uri="{FF2B5EF4-FFF2-40B4-BE49-F238E27FC236}">
              <a16:creationId xmlns:a16="http://schemas.microsoft.com/office/drawing/2014/main" id="{5A32B632-AE2E-C6FB-7B67-9F91CDB81401}"/>
            </a:ext>
          </a:extLst>
        </cdr:cNvPr>
        <cdr:cNvSpPr txBox="1"/>
      </cdr:nvSpPr>
      <cdr:spPr>
        <a:xfrm xmlns:a="http://schemas.openxmlformats.org/drawingml/2006/main">
          <a:off x="11839072" y="7046180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0.72516</cdr:x>
      <cdr:y>0.85694</cdr:y>
    </cdr:from>
    <cdr:to>
      <cdr:x>0.82336</cdr:x>
      <cdr:y>0.90935</cdr:y>
    </cdr:to>
    <cdr:sp macro="" textlink="">
      <cdr:nvSpPr>
        <cdr:cNvPr id="6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10426968" y="7044755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815" y="6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5/3/2026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9431242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815" y="9431242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5/3/2026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612" y="4717219"/>
            <a:ext cx="5440046" cy="4467940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587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863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0043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257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21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423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22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90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845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573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7789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1564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532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35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51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97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10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38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639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823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876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8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9CA5-2947-408B-BB98-B46963B46C1C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5/3/2026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8C5E-0735-4BB1-80DB-4E839AB7EA5D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5/3/2026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B44A-6F45-42F6-940D-1DEBCF4FBD12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5/3/2026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289F-7EEE-4480-BC19-8ACCCEBD71AF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5/3/2026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 userDrawn="1"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0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0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404" y="10124348"/>
            <a:ext cx="2027993" cy="1184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717" y="397"/>
            <a:ext cx="20102680" cy="11308556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defTabSz="914272">
              <a:defRPr/>
            </a:pPr>
            <a:endParaRPr sz="180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272" rtl="0" eaLnBrk="1" latinLnBrk="0" hangingPunct="1">
              <a:defRPr sz="1801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3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09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4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8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18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55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91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/>
              <a:pPr>
                <a:defRPr/>
              </a:pPr>
              <a:t>1</a:t>
            </a:fld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3996" y="1682470"/>
            <a:ext cx="7461250" cy="1296988"/>
          </a:xfrm>
          <a:prstGeom prst="rect">
            <a:avLst/>
          </a:prstGeom>
        </p:spPr>
        <p:txBody>
          <a:bodyPr vert="horz" wrap="square" lIns="0" tIns="13968" rIns="0" bIns="0" rtlCol="0" anchor="ctr" anchorCtr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599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9599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921005" y="-5891350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047" y="6442186"/>
            <a:ext cx="7841367" cy="784136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406" y="-1974215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13" y="7964395"/>
            <a:ext cx="4341973" cy="2894649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406" y="-384064"/>
            <a:ext cx="7841367" cy="12640689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272B93FB-74B5-80AC-CC7A-29C197BAF113}"/>
              </a:ext>
            </a:extLst>
          </p:cNvPr>
          <p:cNvSpPr txBox="1">
            <a:spLocks/>
          </p:cNvSpPr>
          <p:nvPr/>
        </p:nvSpPr>
        <p:spPr>
          <a:xfrm>
            <a:off x="954410" y="3146179"/>
            <a:ext cx="6543850" cy="568102"/>
          </a:xfrm>
          <a:prstGeom prst="rect">
            <a:avLst/>
          </a:prstGeom>
        </p:spPr>
        <p:txBody>
          <a:bodyPr vert="horz" wrap="square" lIns="0" tIns="13968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357">
              <a:spcBef>
                <a:spcPts val="110"/>
              </a:spcBef>
              <a:defRPr/>
            </a:pPr>
            <a:r>
              <a:rPr lang="es-AR" sz="3600" b="1" kern="0" spc="-4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Marzo </a:t>
            </a:r>
            <a:r>
              <a:rPr lang="es-AR" sz="36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2026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E057E7-FF04-B0E4-F1ED-0DF0779F2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40" y="4949735"/>
            <a:ext cx="6743618" cy="5201722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3D1A376-72E9-DF63-9D4B-81FC5BEDE365}"/>
              </a:ext>
            </a:extLst>
          </p:cNvPr>
          <p:cNvGrpSpPr/>
          <p:nvPr/>
        </p:nvGrpSpPr>
        <p:grpSpPr>
          <a:xfrm>
            <a:off x="3727301" y="7684367"/>
            <a:ext cx="3916644" cy="3186356"/>
            <a:chOff x="3726857" y="7684508"/>
            <a:chExt cx="3916918" cy="3186580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EF693EEE-117A-CC1C-6039-BB87B27D9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41"/>
            <a:stretch/>
          </p:blipFill>
          <p:spPr>
            <a:xfrm rot="10800000">
              <a:off x="3726857" y="9566790"/>
              <a:ext cx="1420262" cy="1304298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01BB656-93F3-21AA-8CA3-D311408E0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0" r="35731"/>
            <a:stretch/>
          </p:blipFill>
          <p:spPr>
            <a:xfrm rot="10800000">
              <a:off x="4940846" y="8565909"/>
              <a:ext cx="1420262" cy="1304298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2F35614-CF67-BA94-9141-271EF8C03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2" r="-2901"/>
            <a:stretch/>
          </p:blipFill>
          <p:spPr>
            <a:xfrm rot="10800000">
              <a:off x="6223513" y="7684508"/>
              <a:ext cx="1420262" cy="1304298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2F2D120-FAF9-ED47-B7BC-AA7F6FE4F180}"/>
              </a:ext>
            </a:extLst>
          </p:cNvPr>
          <p:cNvGrpSpPr/>
          <p:nvPr/>
        </p:nvGrpSpPr>
        <p:grpSpPr>
          <a:xfrm>
            <a:off x="4149956" y="3645528"/>
            <a:ext cx="4883055" cy="3763190"/>
            <a:chOff x="4149540" y="3645387"/>
            <a:chExt cx="4883398" cy="3763454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BF6F43F-6042-B7F7-A490-31C7021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07"/>
            <a:stretch/>
          </p:blipFill>
          <p:spPr>
            <a:xfrm>
              <a:off x="4149540" y="6236098"/>
              <a:ext cx="1235616" cy="117274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817E171-5D00-7080-199C-B4C0F0014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5" r="15162"/>
            <a:stretch/>
          </p:blipFill>
          <p:spPr>
            <a:xfrm>
              <a:off x="5241010" y="5384345"/>
              <a:ext cx="1235616" cy="117274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2A175E8-07D4-7F79-9797-7A41A85D8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33" r="29774"/>
            <a:stretch/>
          </p:blipFill>
          <p:spPr>
            <a:xfrm>
              <a:off x="6476626" y="4491182"/>
              <a:ext cx="1235616" cy="1172743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D9E12072-896D-B50E-3DF3-E172F4CEE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32" r="44975"/>
            <a:stretch/>
          </p:blipFill>
          <p:spPr>
            <a:xfrm>
              <a:off x="7797322" y="3645387"/>
              <a:ext cx="1235616" cy="1172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39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402A819D-611A-B35F-C212-77CE0E581761}"/>
              </a:ext>
            </a:extLst>
          </p:cNvPr>
          <p:cNvSpPr/>
          <p:nvPr/>
        </p:nvSpPr>
        <p:spPr>
          <a:xfrm>
            <a:off x="10052050" y="2590546"/>
            <a:ext cx="6975260" cy="6975260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9390741-76C3-AA3F-EE31-448C46A133D3}"/>
              </a:ext>
            </a:extLst>
          </p:cNvPr>
          <p:cNvSpPr/>
          <p:nvPr/>
        </p:nvSpPr>
        <p:spPr>
          <a:xfrm>
            <a:off x="3124340" y="2226961"/>
            <a:ext cx="4949544" cy="2734644"/>
          </a:xfrm>
          <a:prstGeom prst="roundRect">
            <a:avLst>
              <a:gd name="adj" fmla="val 80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64359" y="5095050"/>
            <a:ext cx="4949544" cy="2763076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2F9FE7F0-BBF6-8CB2-EAAD-1E70110D3F77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AB8DB4E3-860D-D681-7734-AB309D38AC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55266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Recalificación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86">
            <a:extLst>
              <a:ext uri="{FF2B5EF4-FFF2-40B4-BE49-F238E27FC236}">
                <a16:creationId xmlns:a16="http://schemas.microsoft.com/office/drawing/2014/main" id="{AC821FEC-2B85-8411-B5AC-6C779DEB36C0}"/>
              </a:ext>
            </a:extLst>
          </p:cNvPr>
          <p:cNvSpPr txBox="1"/>
          <p:nvPr/>
        </p:nvSpPr>
        <p:spPr>
          <a:xfrm>
            <a:off x="10811657" y="4686770"/>
            <a:ext cx="5428566" cy="27828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Calibri"/>
              </a:rPr>
              <a:t>63%</a:t>
            </a:r>
            <a:endParaRPr kumimoji="0" sz="1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Black" panose="020B0004020202020204" pitchFamily="34" charset="0"/>
              <a:ea typeface="+mn-ea"/>
              <a:cs typeface="Calibri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6B34651-5A36-7AFE-5F5F-25EC9C2420F6}"/>
              </a:ext>
            </a:extLst>
          </p:cNvPr>
          <p:cNvSpPr txBox="1"/>
          <p:nvPr/>
        </p:nvSpPr>
        <p:spPr>
          <a:xfrm>
            <a:off x="10475260" y="7135653"/>
            <a:ext cx="6214138" cy="1111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VUELVEN al</a:t>
            </a:r>
          </a:p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mercado laboral</a:t>
            </a:r>
            <a:endParaRPr kumimoji="0" lang="es-A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5" name="object 86">
            <a:extLst>
              <a:ext uri="{FF2B5EF4-FFF2-40B4-BE49-F238E27FC236}">
                <a16:creationId xmlns:a16="http://schemas.microsoft.com/office/drawing/2014/main" id="{FC7BEDDF-FBF0-A7F1-F28D-80314F39F75F}"/>
              </a:ext>
            </a:extLst>
          </p:cNvPr>
          <p:cNvSpPr txBox="1"/>
          <p:nvPr/>
        </p:nvSpPr>
        <p:spPr>
          <a:xfrm>
            <a:off x="3730382" y="2226961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C92F137-D613-E7B3-5298-C650698F4139}"/>
              </a:ext>
            </a:extLst>
          </p:cNvPr>
          <p:cNvSpPr txBox="1"/>
          <p:nvPr/>
        </p:nvSpPr>
        <p:spPr>
          <a:xfrm>
            <a:off x="2532062" y="3640190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REINSERTADOS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7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30382" y="5526900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525387" y="6837358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REUBICADOS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78584" y="4138763"/>
            <a:ext cx="1307744" cy="1569660"/>
            <a:chOff x="8780960" y="3195788"/>
            <a:chExt cx="1307744" cy="1569660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38" name="Elipse 37">
            <a:extLst>
              <a:ext uri="{FF2B5EF4-FFF2-40B4-BE49-F238E27FC236}">
                <a16:creationId xmlns:a16="http://schemas.microsoft.com/office/drawing/2014/main" id="{7A8B4E1D-57F5-A7B3-E6E5-F58EFB9933B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EF9F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858FC53-5DF2-44E8-C3BC-FA4D8F31111E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885735-6B32-DABE-4E1F-0DFD3BF0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8255" y="983776"/>
            <a:ext cx="901097" cy="11912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7F25638-E625-042A-8646-D84A16E19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247" y="3070858"/>
            <a:ext cx="1981276" cy="2024191"/>
          </a:xfrm>
          <a:prstGeom prst="rect">
            <a:avLst/>
          </a:prstGeom>
        </p:spPr>
      </p:pic>
      <p:sp>
        <p:nvSpPr>
          <p:cNvPr id="9" name="Flecha derecha 8">
            <a:extLst>
              <a:ext uri="{FF2B5EF4-FFF2-40B4-BE49-F238E27FC236}">
                <a16:creationId xmlns:a16="http://schemas.microsoft.com/office/drawing/2014/main" id="{5C831CB3-194D-F34C-4C98-5C6640D2EA9B}"/>
              </a:ext>
            </a:extLst>
          </p:cNvPr>
          <p:cNvSpPr/>
          <p:nvPr/>
        </p:nvSpPr>
        <p:spPr>
          <a:xfrm>
            <a:off x="8339783" y="5195065"/>
            <a:ext cx="1494320" cy="2193047"/>
          </a:xfrm>
          <a:prstGeom prst="rightArrow">
            <a:avLst>
              <a:gd name="adj1" fmla="val 68242"/>
              <a:gd name="adj2" fmla="val 50000"/>
            </a:avLst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AF7C87-068B-037E-084D-30569A92D6CA}"/>
              </a:ext>
            </a:extLst>
          </p:cNvPr>
          <p:cNvSpPr txBox="1"/>
          <p:nvPr/>
        </p:nvSpPr>
        <p:spPr>
          <a:xfrm>
            <a:off x="8325175" y="5406742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3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59591" y="8010538"/>
            <a:ext cx="4949544" cy="263365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68478" y="8579764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15%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34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492043" y="9890222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CON ORIENT. LABORAL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3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45240" y="7348795"/>
            <a:ext cx="1307744" cy="1569660"/>
            <a:chOff x="8780960" y="3195788"/>
            <a:chExt cx="1307744" cy="1569660"/>
          </a:xfrm>
        </p:grpSpPr>
        <p:sp>
          <p:nvSpPr>
            <p:cNvPr id="36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0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2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-7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69570"/>
              </p:ext>
            </p:extLst>
          </p:nvPr>
        </p:nvGraphicFramePr>
        <p:xfrm>
          <a:off x="516948" y="2692427"/>
          <a:ext cx="18853354" cy="76374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1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0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5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  LABORAL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ARGENTINA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ESPAÑA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CHILE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ILT</a:t>
                      </a:r>
                      <a:endParaRPr kumimoji="0" lang="es-E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75%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SUSCEPTIBLES DE PAGO</a:t>
                      </a:r>
                      <a:endParaRPr kumimoji="0" lang="es-E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Todas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33%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15%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  <a:tr h="28329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</a:rPr>
                        <a:t>INCAPACIDADES PERMANENTES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Hasta 50%: fórmula c/piso prestacional actualizable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&gt; 50% y muerte: fórmula c/piso prestacional actualizable + suma única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Para todos: En ocasión del trabajo 20% adicional por cualquier otro daño.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Parcial (&gt; 33% que no llega a ser total). 24 mensualidades.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Total (para la tarea que realizaba) Renta vitalicia del 55%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Absoluta (para todas las tareas) Renta vitalicia del 100% del salario de cotización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Entre 15 y 40%. Máximo de 15 salarios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70% y más. Renta vitalicia del 70% del salario de cotización.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31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ADMINISTRATIVA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Ante la Comisión Médica, con </a:t>
                      </a: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asesoramiento letrado obligatorio y gratuito para el trabajador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Sin patrocinio letrado</a:t>
                      </a: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 patrocinio letrado, no recurrible judicialmente</a:t>
                      </a: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excepto otros daños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16670"/>
                  </a:ext>
                </a:extLst>
              </a:tr>
              <a:tr h="11631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JUDICIAL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 paso por la Comisión Médica</a:t>
                      </a: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EF9F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Agotado el procedimiento administrativo previo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Habilita reclamo judicial solo contra empleador o tercero por otras indemnizaciones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05268"/>
                  </a:ext>
                </a:extLst>
              </a:tr>
            </a:tbl>
          </a:graphicData>
        </a:graphic>
      </p:graphicFrame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11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9F7D927D-2AF6-D5A6-BDF2-27F93EE44EDF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Imagen 7">
            <a:extLst>
              <a:ext uri="{FF2B5EF4-FFF2-40B4-BE49-F238E27FC236}">
                <a16:creationId xmlns:a16="http://schemas.microsoft.com/office/drawing/2014/main" id="{1B350CED-2F32-DAFD-07D1-80AE1C873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433531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las mejoras y fallos favorables (+) CSJN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561" y="794640"/>
            <a:ext cx="1220522" cy="112840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578693D-F3D9-9B80-25DA-B244F8DF2DD9}"/>
              </a:ext>
            </a:extLst>
          </p:cNvPr>
          <p:cNvGrpSpPr/>
          <p:nvPr/>
        </p:nvGrpSpPr>
        <p:grpSpPr>
          <a:xfrm>
            <a:off x="-92927" y="1964909"/>
            <a:ext cx="20225172" cy="3841976"/>
            <a:chOff x="-7570" y="2037840"/>
            <a:chExt cx="20225172" cy="3841976"/>
          </a:xfrm>
        </p:grpSpPr>
        <p:sp>
          <p:nvSpPr>
            <p:cNvPr id="21" name="TextBox 154">
              <a:extLst>
                <a:ext uri="{FF2B5EF4-FFF2-40B4-BE49-F238E27FC236}">
                  <a16:creationId xmlns:a16="http://schemas.microsoft.com/office/drawing/2014/main" id="{31D3CF94-2662-5EF9-0249-FFC8039334B0}"/>
                </a:ext>
              </a:extLst>
            </p:cNvPr>
            <p:cNvSpPr txBox="1"/>
            <p:nvPr/>
          </p:nvSpPr>
          <p:spPr>
            <a:xfrm>
              <a:off x="-7570" y="4345620"/>
              <a:ext cx="2327419" cy="1534196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Sanción y promulgación de la Ley 24.557 (LRT)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(13/9/95 y 03/10/95)</a:t>
              </a:r>
            </a:p>
          </p:txBody>
        </p:sp>
        <p:sp>
          <p:nvSpPr>
            <p:cNvPr id="23" name="TextBox 154">
              <a:extLst>
                <a:ext uri="{FF2B5EF4-FFF2-40B4-BE49-F238E27FC236}">
                  <a16:creationId xmlns:a16="http://schemas.microsoft.com/office/drawing/2014/main" id="{B271564A-B498-DBC4-E77E-F290E82CCD6A}"/>
                </a:ext>
              </a:extLst>
            </p:cNvPr>
            <p:cNvSpPr txBox="1"/>
            <p:nvPr/>
          </p:nvSpPr>
          <p:spPr>
            <a:xfrm>
              <a:off x="801736" y="2037840"/>
              <a:ext cx="2281729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Entrada en vigencia 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Dec.59</a:t>
              </a:r>
              <a:r>
                <a:rPr lang="es-AR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(24/06/96)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93E7DC60-0677-F0A0-95AA-1F1DAEB7FE58}"/>
                </a:ext>
              </a:extLst>
            </p:cNvPr>
            <p:cNvCxnSpPr>
              <a:cxnSpLocks/>
            </p:cNvCxnSpPr>
            <p:nvPr/>
          </p:nvCxnSpPr>
          <p:spPr>
            <a:xfrm>
              <a:off x="801736" y="3747557"/>
              <a:ext cx="18208873" cy="0"/>
            </a:xfrm>
            <a:prstGeom prst="line">
              <a:avLst/>
            </a:prstGeom>
            <a:ln w="28575">
              <a:solidFill>
                <a:srgbClr val="35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586FB412-1EB8-A517-743C-1415CF2768E7}"/>
                </a:ext>
              </a:extLst>
            </p:cNvPr>
            <p:cNvGrpSpPr/>
            <p:nvPr/>
          </p:nvGrpSpPr>
          <p:grpSpPr>
            <a:xfrm>
              <a:off x="691173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97BB8AE4-420D-CF22-4C24-B9DB1F3A4E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84940AA8-0C12-1952-0034-561169357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154">
              <a:extLst>
                <a:ext uri="{FF2B5EF4-FFF2-40B4-BE49-F238E27FC236}">
                  <a16:creationId xmlns:a16="http://schemas.microsoft.com/office/drawing/2014/main" id="{484119ED-4647-D2BA-B885-E6591D36F492}"/>
                </a:ext>
              </a:extLst>
            </p:cNvPr>
            <p:cNvSpPr txBox="1"/>
            <p:nvPr/>
          </p:nvSpPr>
          <p:spPr>
            <a:xfrm>
              <a:off x="5450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1995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881EE0E-76E0-2140-847D-3B49FA847787}"/>
                </a:ext>
              </a:extLst>
            </p:cNvPr>
            <p:cNvGrpSpPr/>
            <p:nvPr/>
          </p:nvGrpSpPr>
          <p:grpSpPr>
            <a:xfrm>
              <a:off x="1548286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83CFFD21-0E65-4A78-4D88-0FC29BE808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A2DCBB43-F1D1-BC23-3BB1-450B479FD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154">
              <a:extLst>
                <a:ext uri="{FF2B5EF4-FFF2-40B4-BE49-F238E27FC236}">
                  <a16:creationId xmlns:a16="http://schemas.microsoft.com/office/drawing/2014/main" id="{7F3168A6-781C-02D5-8BCB-81E6880C2924}"/>
                </a:ext>
              </a:extLst>
            </p:cNvPr>
            <p:cNvSpPr txBox="1"/>
            <p:nvPr/>
          </p:nvSpPr>
          <p:spPr>
            <a:xfrm>
              <a:off x="1402137" y="36623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TextBox 154">
              <a:extLst>
                <a:ext uri="{FF2B5EF4-FFF2-40B4-BE49-F238E27FC236}">
                  <a16:creationId xmlns:a16="http://schemas.microsoft.com/office/drawing/2014/main" id="{56969228-BAA6-853C-E7F1-3EBE3BD4F578}"/>
                </a:ext>
              </a:extLst>
            </p:cNvPr>
            <p:cNvSpPr txBox="1"/>
            <p:nvPr/>
          </p:nvSpPr>
          <p:spPr>
            <a:xfrm>
              <a:off x="2497778" y="4345620"/>
              <a:ext cx="1926734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Aumento de topes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839 (20/07/98)</a:t>
              </a:r>
            </a:p>
          </p:txBody>
        </p:sp>
        <p:sp>
          <p:nvSpPr>
            <p:cNvPr id="10" name="TextBox 154">
              <a:extLst>
                <a:ext uri="{FF2B5EF4-FFF2-40B4-BE49-F238E27FC236}">
                  <a16:creationId xmlns:a16="http://schemas.microsoft.com/office/drawing/2014/main" id="{B9292CB7-D09D-D573-B86B-DD6B5EA39C3D}"/>
                </a:ext>
              </a:extLst>
            </p:cNvPr>
            <p:cNvSpPr txBox="1"/>
            <p:nvPr/>
          </p:nvSpPr>
          <p:spPr>
            <a:xfrm>
              <a:off x="3081836" y="2037840"/>
              <a:ext cx="2628573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Prevención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DNU 1278 (28/12/00)</a:t>
              </a:r>
              <a:endParaRPr lang="es-AR" altLang="es-AR" sz="1600" dirty="0">
                <a:solidFill>
                  <a:srgbClr val="595959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TextBox 154">
              <a:extLst>
                <a:ext uri="{FF2B5EF4-FFF2-40B4-BE49-F238E27FC236}">
                  <a16:creationId xmlns:a16="http://schemas.microsoft.com/office/drawing/2014/main" id="{788FDD56-7553-1701-0308-28EE05BDD1D2}"/>
                </a:ext>
              </a:extLst>
            </p:cNvPr>
            <p:cNvSpPr txBox="1"/>
            <p:nvPr/>
          </p:nvSpPr>
          <p:spPr>
            <a:xfrm>
              <a:off x="4399799" y="4345620"/>
              <a:ext cx="2248509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fallos (-) CSJN: Aquino, Castillo y </a:t>
              </a:r>
              <a:r>
                <a:rPr lang="es-ES" altLang="es-AR" sz="2200" b="1" dirty="0" err="1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Milone</a:t>
              </a:r>
              <a:endParaRPr lang="es-AR" altLang="es-AR" sz="2200" dirty="0">
                <a:solidFill>
                  <a:srgbClr val="7965A7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CBBDF7B-B07E-E1AD-678B-9D5B579F0CFD}"/>
                </a:ext>
              </a:extLst>
            </p:cNvPr>
            <p:cNvGrpSpPr/>
            <p:nvPr/>
          </p:nvGrpSpPr>
          <p:grpSpPr>
            <a:xfrm>
              <a:off x="5034620" y="3503614"/>
              <a:ext cx="927277" cy="789216"/>
              <a:chOff x="5544342" y="3459180"/>
              <a:chExt cx="927277" cy="789216"/>
            </a:xfrm>
          </p:grpSpPr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3E7A13D6-234F-B37F-A4BC-C55698C74EFC}"/>
                  </a:ext>
                </a:extLst>
              </p:cNvPr>
              <p:cNvGrpSpPr/>
              <p:nvPr/>
            </p:nvGrpSpPr>
            <p:grpSpPr>
              <a:xfrm>
                <a:off x="5690491" y="3459180"/>
                <a:ext cx="648000" cy="789216"/>
                <a:chOff x="825677" y="2886462"/>
                <a:chExt cx="648000" cy="789216"/>
              </a:xfrm>
            </p:grpSpPr>
            <p:sp>
              <p:nvSpPr>
                <p:cNvPr id="47" name="Elipse 46">
                  <a:extLst>
                    <a:ext uri="{FF2B5EF4-FFF2-40B4-BE49-F238E27FC236}">
                      <a16:creationId xmlns:a16="http://schemas.microsoft.com/office/drawing/2014/main" id="{D0283B82-4BD3-DBD7-5338-74648B0449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5677" y="2886462"/>
                  <a:ext cx="648000" cy="648000"/>
                </a:xfrm>
                <a:prstGeom prst="ellipse">
                  <a:avLst/>
                </a:prstGeom>
                <a:solidFill>
                  <a:srgbClr val="7965A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cxnSp>
              <p:nvCxnSpPr>
                <p:cNvPr id="48" name="Conector recto 47">
                  <a:extLst>
                    <a:ext uri="{FF2B5EF4-FFF2-40B4-BE49-F238E27FC236}">
                      <a16:creationId xmlns:a16="http://schemas.microsoft.com/office/drawing/2014/main" id="{13B1914A-0608-9152-A518-99516A932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3619" y="3146833"/>
                  <a:ext cx="2" cy="528845"/>
                </a:xfrm>
                <a:prstGeom prst="line">
                  <a:avLst/>
                </a:prstGeom>
                <a:ln w="28575">
                  <a:solidFill>
                    <a:srgbClr val="7965A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154">
                <a:extLst>
                  <a:ext uri="{FF2B5EF4-FFF2-40B4-BE49-F238E27FC236}">
                    <a16:creationId xmlns:a16="http://schemas.microsoft.com/office/drawing/2014/main" id="{E5872F62-D2ED-CDDF-1539-963E89443337}"/>
                  </a:ext>
                </a:extLst>
              </p:cNvPr>
              <p:cNvSpPr txBox="1"/>
              <p:nvPr/>
            </p:nvSpPr>
            <p:spPr>
              <a:xfrm>
                <a:off x="5544342" y="3605265"/>
                <a:ext cx="927277" cy="371121"/>
              </a:xfrm>
              <a:prstGeom prst="rect">
                <a:avLst/>
              </a:prstGeom>
              <a:noFill/>
            </p:spPr>
            <p:txBody>
              <a:bodyPr wrap="square" lIns="91430" tIns="45717" rIns="91430" bIns="45717" rtlCol="0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AR" sz="2000" b="1" dirty="0">
                    <a:solidFill>
                      <a:schemeClr val="bg1"/>
                    </a:solidFill>
                    <a:latin typeface="Aptos" panose="020B0004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2004</a:t>
                </a:r>
                <a:endParaRPr lang="es-AR" altLang="es-AR" sz="2000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03" name="TextBox 154">
              <a:extLst>
                <a:ext uri="{FF2B5EF4-FFF2-40B4-BE49-F238E27FC236}">
                  <a16:creationId xmlns:a16="http://schemas.microsoft.com/office/drawing/2014/main" id="{AB387243-C681-92B0-3D85-DD5C967548DA}"/>
                </a:ext>
              </a:extLst>
            </p:cNvPr>
            <p:cNvSpPr txBox="1"/>
            <p:nvPr/>
          </p:nvSpPr>
          <p:spPr>
            <a:xfrm>
              <a:off x="7413290" y="2037840"/>
              <a:ext cx="3068452" cy="12294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 sin  tope y con piso actualizable por RIPTE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1694 (05/11/09)</a:t>
              </a:r>
            </a:p>
          </p:txBody>
        </p:sp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A42ABE4D-CC9A-BA0C-C7DF-B05E27B5F73A}"/>
                </a:ext>
              </a:extLst>
            </p:cNvPr>
            <p:cNvGrpSpPr/>
            <p:nvPr/>
          </p:nvGrpSpPr>
          <p:grpSpPr>
            <a:xfrm>
              <a:off x="8679473" y="3276354"/>
              <a:ext cx="640800" cy="868060"/>
              <a:chOff x="825677" y="2659202"/>
              <a:chExt cx="640800" cy="868060"/>
            </a:xfrm>
            <a:solidFill>
              <a:srgbClr val="EF9F63"/>
            </a:solidFill>
          </p:grpSpPr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313CE6E4-1781-4738-98D0-4B8E417C46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06" name="Conector recto 105">
                <a:extLst>
                  <a:ext uri="{FF2B5EF4-FFF2-40B4-BE49-F238E27FC236}">
                    <a16:creationId xmlns:a16="http://schemas.microsoft.com/office/drawing/2014/main" id="{8CBA2F97-B8EA-46FE-E87D-4CD35FBCE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65920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54">
              <a:extLst>
                <a:ext uri="{FF2B5EF4-FFF2-40B4-BE49-F238E27FC236}">
                  <a16:creationId xmlns:a16="http://schemas.microsoft.com/office/drawing/2014/main" id="{B273ECC5-18C9-73C2-9E12-BF44727A4F8B}"/>
                </a:ext>
              </a:extLst>
            </p:cNvPr>
            <p:cNvSpPr txBox="1"/>
            <p:nvPr/>
          </p:nvSpPr>
          <p:spPr>
            <a:xfrm>
              <a:off x="8508610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2009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TextBox 154">
              <a:extLst>
                <a:ext uri="{FF2B5EF4-FFF2-40B4-BE49-F238E27FC236}">
                  <a16:creationId xmlns:a16="http://schemas.microsoft.com/office/drawing/2014/main" id="{D8E11082-B9C3-1498-1447-BE3656DAE1CF}"/>
                </a:ext>
              </a:extLst>
            </p:cNvPr>
            <p:cNvSpPr txBox="1"/>
            <p:nvPr/>
          </p:nvSpPr>
          <p:spPr>
            <a:xfrm>
              <a:off x="9967616" y="4345620"/>
              <a:ext cx="2248509" cy="1451097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26.773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Opción civil, mutuas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 topes de gastos</a:t>
              </a:r>
            </a:p>
          </p:txBody>
        </p:sp>
        <p:sp>
          <p:nvSpPr>
            <p:cNvPr id="114" name="TextBox 154">
              <a:extLst>
                <a:ext uri="{FF2B5EF4-FFF2-40B4-BE49-F238E27FC236}">
                  <a16:creationId xmlns:a16="http://schemas.microsoft.com/office/drawing/2014/main" id="{0BB0E105-A87B-5DC9-6BEE-EA1BB3B8562C}"/>
                </a:ext>
              </a:extLst>
            </p:cNvPr>
            <p:cNvSpPr txBox="1"/>
            <p:nvPr/>
          </p:nvSpPr>
          <p:spPr>
            <a:xfrm>
              <a:off x="11379042" y="2037840"/>
              <a:ext cx="2118693" cy="11463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Casas particulares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Ley 26.844 y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467/14</a:t>
              </a:r>
            </a:p>
          </p:txBody>
        </p:sp>
        <p:grpSp>
          <p:nvGrpSpPr>
            <p:cNvPr id="115" name="Grupo 114">
              <a:extLst>
                <a:ext uri="{FF2B5EF4-FFF2-40B4-BE49-F238E27FC236}">
                  <a16:creationId xmlns:a16="http://schemas.microsoft.com/office/drawing/2014/main" id="{34C1C41E-5214-630F-DE85-FA6A6FE144E3}"/>
                </a:ext>
              </a:extLst>
            </p:cNvPr>
            <p:cNvGrpSpPr/>
            <p:nvPr/>
          </p:nvGrpSpPr>
          <p:grpSpPr>
            <a:xfrm>
              <a:off x="12129395" y="3295634"/>
              <a:ext cx="640800" cy="848780"/>
              <a:chOff x="825677" y="2678482"/>
              <a:chExt cx="640800" cy="848780"/>
            </a:xfrm>
          </p:grpSpPr>
          <p:sp>
            <p:nvSpPr>
              <p:cNvPr id="116" name="Elipse 115">
                <a:extLst>
                  <a:ext uri="{FF2B5EF4-FFF2-40B4-BE49-F238E27FC236}">
                    <a16:creationId xmlns:a16="http://schemas.microsoft.com/office/drawing/2014/main" id="{73664917-CA97-5429-0A63-B2D7B4A949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17" name="Conector recto 116">
                <a:extLst>
                  <a:ext uri="{FF2B5EF4-FFF2-40B4-BE49-F238E27FC236}">
                    <a16:creationId xmlns:a16="http://schemas.microsoft.com/office/drawing/2014/main" id="{436968BE-C23A-F988-51F0-9D734593CA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54">
              <a:extLst>
                <a:ext uri="{FF2B5EF4-FFF2-40B4-BE49-F238E27FC236}">
                  <a16:creationId xmlns:a16="http://schemas.microsoft.com/office/drawing/2014/main" id="{B649D142-04F5-51BA-404A-D042418D25F6}"/>
                </a:ext>
              </a:extLst>
            </p:cNvPr>
            <p:cNvSpPr txBox="1"/>
            <p:nvPr/>
          </p:nvSpPr>
          <p:spPr>
            <a:xfrm>
              <a:off x="11983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TextBox 154">
              <a:extLst>
                <a:ext uri="{FF2B5EF4-FFF2-40B4-BE49-F238E27FC236}">
                  <a16:creationId xmlns:a16="http://schemas.microsoft.com/office/drawing/2014/main" id="{2E3E42FD-723F-1263-9407-249F297DEB7E}"/>
                </a:ext>
              </a:extLst>
            </p:cNvPr>
            <p:cNvSpPr txBox="1"/>
            <p:nvPr/>
          </p:nvSpPr>
          <p:spPr>
            <a:xfrm>
              <a:off x="12656619" y="4271589"/>
              <a:ext cx="2281913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Fallo (+)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CSJN: Espósito (</a:t>
              </a:r>
              <a:r>
                <a:rPr lang="es-ES" altLang="es-AR" sz="20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Intereses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26" name="Grupo 125">
              <a:extLst>
                <a:ext uri="{FF2B5EF4-FFF2-40B4-BE49-F238E27FC236}">
                  <a16:creationId xmlns:a16="http://schemas.microsoft.com/office/drawing/2014/main" id="{6FB879BC-9B3D-9CD2-EC49-2BF22902A128}"/>
                </a:ext>
              </a:extLst>
            </p:cNvPr>
            <p:cNvGrpSpPr/>
            <p:nvPr/>
          </p:nvGrpSpPr>
          <p:grpSpPr>
            <a:xfrm>
              <a:off x="13526395" y="3503614"/>
              <a:ext cx="640800" cy="775815"/>
              <a:chOff x="825677" y="2886462"/>
              <a:chExt cx="640800" cy="775815"/>
            </a:xfrm>
          </p:grpSpPr>
          <p:sp>
            <p:nvSpPr>
              <p:cNvPr id="127" name="Elipse 126">
                <a:extLst>
                  <a:ext uri="{FF2B5EF4-FFF2-40B4-BE49-F238E27FC236}">
                    <a16:creationId xmlns:a16="http://schemas.microsoft.com/office/drawing/2014/main" id="{99D84C71-DE4E-C30C-2C2C-A3F521E103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28" name="Conector recto 127">
                <a:extLst>
                  <a:ext uri="{FF2B5EF4-FFF2-40B4-BE49-F238E27FC236}">
                    <a16:creationId xmlns:a16="http://schemas.microsoft.com/office/drawing/2014/main" id="{E3E38317-D218-654C-48BB-8F4F949AF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54">
              <a:extLst>
                <a:ext uri="{FF2B5EF4-FFF2-40B4-BE49-F238E27FC236}">
                  <a16:creationId xmlns:a16="http://schemas.microsoft.com/office/drawing/2014/main" id="{F99D4342-0B36-EC58-5B21-BC070A062ED4}"/>
                </a:ext>
              </a:extLst>
            </p:cNvPr>
            <p:cNvSpPr txBox="1"/>
            <p:nvPr/>
          </p:nvSpPr>
          <p:spPr>
            <a:xfrm>
              <a:off x="13380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xtBox 154">
              <a:extLst>
                <a:ext uri="{FF2B5EF4-FFF2-40B4-BE49-F238E27FC236}">
                  <a16:creationId xmlns:a16="http://schemas.microsoft.com/office/drawing/2014/main" id="{FA43E0E7-A48F-7741-3D64-4C3952938BBA}"/>
                </a:ext>
              </a:extLst>
            </p:cNvPr>
            <p:cNvSpPr txBox="1"/>
            <p:nvPr/>
          </p:nvSpPr>
          <p:spPr>
            <a:xfrm>
              <a:off x="13409901" y="2348093"/>
              <a:ext cx="2234923" cy="703713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27.348 </a:t>
              </a:r>
            </a:p>
          </p:txBody>
        </p:sp>
        <p:grpSp>
          <p:nvGrpSpPr>
            <p:cNvPr id="131" name="Grupo 130">
              <a:extLst>
                <a:ext uri="{FF2B5EF4-FFF2-40B4-BE49-F238E27FC236}">
                  <a16:creationId xmlns:a16="http://schemas.microsoft.com/office/drawing/2014/main" id="{7757D90A-AB49-438A-5E43-D0249783844D}"/>
                </a:ext>
              </a:extLst>
            </p:cNvPr>
            <p:cNvGrpSpPr/>
            <p:nvPr/>
          </p:nvGrpSpPr>
          <p:grpSpPr>
            <a:xfrm>
              <a:off x="14202898" y="3022520"/>
              <a:ext cx="648000" cy="1129094"/>
              <a:chOff x="825677" y="2405368"/>
              <a:chExt cx="648000" cy="1129094"/>
            </a:xfrm>
            <a:solidFill>
              <a:srgbClr val="EF9F63"/>
            </a:solidFill>
          </p:grpSpPr>
          <p:sp>
            <p:nvSpPr>
              <p:cNvPr id="132" name="Elipse 131">
                <a:extLst>
                  <a:ext uri="{FF2B5EF4-FFF2-40B4-BE49-F238E27FC236}">
                    <a16:creationId xmlns:a16="http://schemas.microsoft.com/office/drawing/2014/main" id="{4972B320-5004-7814-2A9A-406465A57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8000" cy="64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33" name="Conector recto 132">
                <a:extLst>
                  <a:ext uri="{FF2B5EF4-FFF2-40B4-BE49-F238E27FC236}">
                    <a16:creationId xmlns:a16="http://schemas.microsoft.com/office/drawing/2014/main" id="{13415B2A-22D5-26EC-5DDC-9C4657FE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05368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54">
              <a:extLst>
                <a:ext uri="{FF2B5EF4-FFF2-40B4-BE49-F238E27FC236}">
                  <a16:creationId xmlns:a16="http://schemas.microsoft.com/office/drawing/2014/main" id="{3F374E33-25B4-72F6-8763-63C12FB1E74B}"/>
                </a:ext>
              </a:extLst>
            </p:cNvPr>
            <p:cNvSpPr txBox="1"/>
            <p:nvPr/>
          </p:nvSpPr>
          <p:spPr>
            <a:xfrm>
              <a:off x="140567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2017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7" name="TextBox 154">
              <a:extLst>
                <a:ext uri="{FF2B5EF4-FFF2-40B4-BE49-F238E27FC236}">
                  <a16:creationId xmlns:a16="http://schemas.microsoft.com/office/drawing/2014/main" id="{E44229FB-939A-00F8-A01E-25D3994DAEA4}"/>
                </a:ext>
              </a:extLst>
            </p:cNvPr>
            <p:cNvSpPr txBox="1"/>
            <p:nvPr/>
          </p:nvSpPr>
          <p:spPr>
            <a:xfrm>
              <a:off x="15608183" y="2438263"/>
              <a:ext cx="2118693" cy="10632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COVID-19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367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(13/04/20)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AR" altLang="es-A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1" name="TextBox 154">
              <a:extLst>
                <a:ext uri="{FF2B5EF4-FFF2-40B4-BE49-F238E27FC236}">
                  <a16:creationId xmlns:a16="http://schemas.microsoft.com/office/drawing/2014/main" id="{3F0CEFB0-8F80-A4DF-53D4-FA9B04815536}"/>
                </a:ext>
              </a:extLst>
            </p:cNvPr>
            <p:cNvSpPr txBox="1"/>
            <p:nvPr/>
          </p:nvSpPr>
          <p:spPr>
            <a:xfrm>
              <a:off x="15875015" y="4229322"/>
              <a:ext cx="4342587" cy="1351005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marL="12700" marR="1452245">
                <a:lnSpc>
                  <a:spcPts val="2160"/>
                </a:lnSpc>
                <a:spcBef>
                  <a:spcPts val="375"/>
                </a:spcBef>
              </a:pP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Fallos</a:t>
              </a:r>
              <a:r>
                <a:rPr lang="es-ES" sz="2000" b="1" spc="-1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(+) </a:t>
              </a:r>
              <a:r>
                <a:rPr lang="es-ES" sz="20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CSJN: </a:t>
              </a: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Ledesma</a:t>
              </a:r>
              <a:r>
                <a:rPr lang="es-ES" b="1" spc="-5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(Baremo)</a:t>
              </a:r>
              <a:endParaRPr lang="es-ES" dirty="0">
                <a:latin typeface="Trebuchet MS" panose="020B0603020202020204" pitchFamily="34" charset="0"/>
                <a:cs typeface="Trebuchet MS"/>
              </a:endParaRPr>
            </a:p>
            <a:p>
              <a:pPr marL="12700" marR="5080">
                <a:lnSpc>
                  <a:spcPct val="94200"/>
                </a:lnSpc>
                <a:spcBef>
                  <a:spcPts val="35"/>
                </a:spcBef>
              </a:pPr>
              <a:r>
                <a:rPr lang="es-ES" sz="1600" b="1" spc="-35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Pogonza-</a:t>
              </a:r>
              <a:r>
                <a:rPr lang="es-ES" sz="16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Beherens</a:t>
              </a:r>
              <a:r>
                <a:rPr lang="es-ES" sz="1600" b="1" spc="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(CCMM) </a:t>
              </a:r>
              <a:r>
                <a:rPr lang="es-ES" sz="1600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Oliva</a:t>
              </a:r>
              <a:r>
                <a:rPr lang="es-ES" sz="1600" b="1" spc="-17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6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-</a:t>
              </a:r>
              <a:r>
                <a:rPr lang="es-ES" sz="1600" b="1" spc="-16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Lacuadra</a:t>
              </a:r>
              <a:r>
                <a:rPr lang="es-ES" sz="1600" b="1" spc="-1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(Intereses) </a:t>
              </a:r>
              <a:r>
                <a:rPr lang="es-ES" sz="1600" b="1" spc="-4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Carrizo</a:t>
              </a:r>
              <a:r>
                <a:rPr lang="es-ES" sz="1600" b="1" spc="-2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(Revocación</a:t>
              </a:r>
              <a:r>
                <a:rPr lang="es-ES" sz="1600" b="1" spc="-13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incapacidad </a:t>
              </a:r>
              <a:r>
                <a:rPr lang="es-ES" sz="16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psicológica</a:t>
              </a:r>
              <a:r>
                <a:rPr lang="es-ES" sz="1600" b="1" spc="-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3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de</a:t>
              </a:r>
              <a:r>
                <a:rPr lang="es-ES" sz="1600" b="1" spc="-114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</a:t>
              </a:r>
              <a:r>
                <a:rPr lang="es-ES" sz="1600" b="1" spc="-10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CNAT)</a:t>
              </a:r>
              <a:endParaRPr lang="es-ES" sz="1600" dirty="0">
                <a:latin typeface="Trebuchet MS" panose="020B0603020202020204" pitchFamily="34" charset="0"/>
                <a:cs typeface="Trebuchet MS"/>
              </a:endParaRPr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23D7E3C0-DC43-0916-5CBB-91CA9975E4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1933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E1D35FC1-B7AB-CF6E-C97F-23FCF89E7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495612" y="3023523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id="{3F883855-53B0-2F1C-68F3-81D68FFDA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18585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5" name="Elipse 164">
              <a:extLst>
                <a:ext uri="{FF2B5EF4-FFF2-40B4-BE49-F238E27FC236}">
                  <a16:creationId xmlns:a16="http://schemas.microsoft.com/office/drawing/2014/main" id="{EC4226E0-F2B4-DB85-7A5F-6FF404AE9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5300" y="322085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id="{E5F014E5-8DA6-F544-E904-3C221C321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3654" y="4276795"/>
              <a:ext cx="90000" cy="90000"/>
            </a:xfrm>
            <a:prstGeom prst="ellipse">
              <a:avLst/>
            </a:prstGeom>
            <a:solidFill>
              <a:srgbClr val="79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9" name="Elipse 168">
              <a:extLst>
                <a:ext uri="{FF2B5EF4-FFF2-40B4-BE49-F238E27FC236}">
                  <a16:creationId xmlns:a16="http://schemas.microsoft.com/office/drawing/2014/main" id="{44A17F63-DC90-D5DD-C751-ED4C0F090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204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0" name="Elipse 169">
              <a:extLst>
                <a:ext uri="{FF2B5EF4-FFF2-40B4-BE49-F238E27FC236}">
                  <a16:creationId xmlns:a16="http://schemas.microsoft.com/office/drawing/2014/main" id="{A61D5442-F815-E396-D8B2-221CEDFA1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7217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097E3E87-F1DF-3C24-11C0-46B7F3012CB3}"/>
                </a:ext>
              </a:extLst>
            </p:cNvPr>
            <p:cNvGrpSpPr/>
            <p:nvPr/>
          </p:nvGrpSpPr>
          <p:grpSpPr>
            <a:xfrm>
              <a:off x="3129989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EB4A5E9E-87FC-C416-D608-2E946D6CB8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8EDE381F-5957-1538-F98B-0E9D75A52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D9F74EE-2092-275F-971B-A43B0178B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3020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TextBox 154">
              <a:extLst>
                <a:ext uri="{FF2B5EF4-FFF2-40B4-BE49-F238E27FC236}">
                  <a16:creationId xmlns:a16="http://schemas.microsoft.com/office/drawing/2014/main" id="{9A91DB96-6FEF-C570-71F7-6C28CBB6AC17}"/>
                </a:ext>
              </a:extLst>
            </p:cNvPr>
            <p:cNvSpPr txBox="1"/>
            <p:nvPr/>
          </p:nvSpPr>
          <p:spPr>
            <a:xfrm>
              <a:off x="29834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1998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91F504BA-5A52-5796-1675-3DD22B1A968D}"/>
                </a:ext>
              </a:extLst>
            </p:cNvPr>
            <p:cNvGrpSpPr/>
            <p:nvPr/>
          </p:nvGrpSpPr>
          <p:grpSpPr>
            <a:xfrm>
              <a:off x="4020717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F9B49909-7F9D-1783-6967-3B47E0568E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7DA44849-911C-ACB4-14B8-886BEEAC3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A8BE8606-74C1-00F0-2CCB-9B18470DE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648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TextBox 154">
              <a:extLst>
                <a:ext uri="{FF2B5EF4-FFF2-40B4-BE49-F238E27FC236}">
                  <a16:creationId xmlns:a16="http://schemas.microsoft.com/office/drawing/2014/main" id="{61D6843F-C007-4691-3E7F-B970E039D6D7}"/>
                </a:ext>
              </a:extLst>
            </p:cNvPr>
            <p:cNvSpPr txBox="1"/>
            <p:nvPr/>
          </p:nvSpPr>
          <p:spPr>
            <a:xfrm>
              <a:off x="38840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5A10571-977E-555E-B09E-E8E7B2D24DCB}"/>
                </a:ext>
              </a:extLst>
            </p:cNvPr>
            <p:cNvGrpSpPr/>
            <p:nvPr/>
          </p:nvGrpSpPr>
          <p:grpSpPr>
            <a:xfrm>
              <a:off x="10749122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6D91C206-32E5-0FA3-ECA1-1ED541ABD2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0" name="Conector recto 49">
                <a:extLst>
                  <a:ext uri="{FF2B5EF4-FFF2-40B4-BE49-F238E27FC236}">
                    <a16:creationId xmlns:a16="http://schemas.microsoft.com/office/drawing/2014/main" id="{2CD47FFF-D11A-A2BA-6DA9-9AAFB8A21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E3F1101-35BF-AB95-903C-464DB2210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42153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3" name="TextBox 154">
              <a:extLst>
                <a:ext uri="{FF2B5EF4-FFF2-40B4-BE49-F238E27FC236}">
                  <a16:creationId xmlns:a16="http://schemas.microsoft.com/office/drawing/2014/main" id="{F83B9D04-FA86-8B11-526C-46FC5C73ADDE}"/>
                </a:ext>
              </a:extLst>
            </p:cNvPr>
            <p:cNvSpPr txBox="1"/>
            <p:nvPr/>
          </p:nvSpPr>
          <p:spPr>
            <a:xfrm>
              <a:off x="105989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35C13E68-B6D0-9F9F-5A79-E0332C51CC19}"/>
                </a:ext>
              </a:extLst>
            </p:cNvPr>
            <p:cNvGrpSpPr/>
            <p:nvPr/>
          </p:nvGrpSpPr>
          <p:grpSpPr>
            <a:xfrm>
              <a:off x="17213876" y="3475470"/>
              <a:ext cx="640800" cy="803959"/>
              <a:chOff x="1016338" y="2858318"/>
              <a:chExt cx="640800" cy="803959"/>
            </a:xfrm>
          </p:grpSpPr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C0DE7AA1-3799-4151-EE21-1ABE8B4CFC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6338" y="2858318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3EFD7FB2-05B1-D532-187E-CA9C4C3B5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2E958336-479F-33B6-8A7F-1CD44A740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1615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61E2B6D-CD83-4555-A9FC-6D52AAEC330F}"/>
                </a:ext>
              </a:extLst>
            </p:cNvPr>
            <p:cNvSpPr txBox="1"/>
            <p:nvPr/>
          </p:nvSpPr>
          <p:spPr>
            <a:xfrm>
              <a:off x="17085097" y="3588599"/>
              <a:ext cx="927277" cy="53700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2018 a 2025</a:t>
              </a:r>
              <a:endParaRPr lang="es-AR" altLang="es-AR" sz="16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B329E9D3-E960-BFFC-11C1-27CBA315FCCF}"/>
                </a:ext>
              </a:extLst>
            </p:cNvPr>
            <p:cNvGrpSpPr/>
            <p:nvPr/>
          </p:nvGrpSpPr>
          <p:grpSpPr>
            <a:xfrm>
              <a:off x="16355112" y="3295634"/>
              <a:ext cx="640800" cy="829965"/>
              <a:chOff x="853310" y="2678482"/>
              <a:chExt cx="640800" cy="829965"/>
            </a:xfrm>
          </p:grpSpPr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79071222-CCD4-CC76-91A9-041D27FDB5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310" y="2867647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8" name="Conector recto 57">
                <a:extLst>
                  <a:ext uri="{FF2B5EF4-FFF2-40B4-BE49-F238E27FC236}">
                    <a16:creationId xmlns:a16="http://schemas.microsoft.com/office/drawing/2014/main" id="{C72B37C6-4C18-7A82-3225-4786EBA5A3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C4185806-1837-BDF9-DAB5-635EBFEFF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16669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" name="TextBox 154">
              <a:extLst>
                <a:ext uri="{FF2B5EF4-FFF2-40B4-BE49-F238E27FC236}">
                  <a16:creationId xmlns:a16="http://schemas.microsoft.com/office/drawing/2014/main" id="{1B472D4B-A165-05FE-6BC5-8C1C9D7C97E6}"/>
                </a:ext>
              </a:extLst>
            </p:cNvPr>
            <p:cNvSpPr txBox="1"/>
            <p:nvPr/>
          </p:nvSpPr>
          <p:spPr>
            <a:xfrm>
              <a:off x="16211133" y="3622903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12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546790" y="1089933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graphicFrame>
        <p:nvGraphicFramePr>
          <p:cNvPr id="13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90960"/>
              </p:ext>
            </p:extLst>
          </p:nvPr>
        </p:nvGraphicFramePr>
        <p:xfrm>
          <a:off x="2026936" y="5691780"/>
          <a:ext cx="15685649" cy="54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FD015FF7-56BE-3E13-5425-EBC91792E393}"/>
              </a:ext>
            </a:extLst>
          </p:cNvPr>
          <p:cNvSpPr txBox="1"/>
          <p:nvPr/>
        </p:nvSpPr>
        <p:spPr>
          <a:xfrm>
            <a:off x="25727" y="6451354"/>
            <a:ext cx="7578231" cy="707886"/>
          </a:xfrm>
          <a:prstGeom prst="rect">
            <a:avLst/>
          </a:prstGeom>
          <a:solidFill>
            <a:srgbClr val="752B29"/>
          </a:solidFill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Ingreso de nuevos juicios cada año</a:t>
            </a: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 baja de siniestralidad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13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22" name="Gráfico 96">
            <a:extLst>
              <a:ext uri="{FF2B5EF4-FFF2-40B4-BE49-F238E27FC236}">
                <a16:creationId xmlns:a16="http://schemas.microsoft.com/office/drawing/2014/main" id="{704A2970-D20C-6AF9-F370-5DBB1A8F7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20747"/>
              </p:ext>
            </p:extLst>
          </p:nvPr>
        </p:nvGraphicFramePr>
        <p:xfrm>
          <a:off x="953770" y="2856936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455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BD38ED8-CF41-E0C6-9200-57AD0DE7F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160925"/>
              </p:ext>
            </p:extLst>
          </p:nvPr>
        </p:nvGraphicFramePr>
        <p:xfrm>
          <a:off x="2703715" y="1850857"/>
          <a:ext cx="14378940" cy="822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bject 18">
            <a:extLst>
              <a:ext uri="{FF2B5EF4-FFF2-40B4-BE49-F238E27FC236}">
                <a16:creationId xmlns:a16="http://schemas.microsoft.com/office/drawing/2014/main" id="{9E95C9BD-2E5A-8447-9EB4-0268987504AB}"/>
              </a:ext>
            </a:extLst>
          </p:cNvPr>
          <p:cNvSpPr txBox="1">
            <a:spLocks/>
          </p:cNvSpPr>
          <p:nvPr/>
        </p:nvSpPr>
        <p:spPr>
          <a:xfrm>
            <a:off x="1789156" y="1998397"/>
            <a:ext cx="1531645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600" b="1" i="0" u="none" strike="noStrike" kern="0" cap="none" spc="-4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Índices de siniestralidad y </a:t>
            </a:r>
            <a:r>
              <a:rPr kumimoji="0" lang="es-AR" sz="6600" b="1" i="0" u="none" strike="noStrike" kern="0" cap="none" spc="-40" normalizeH="0" baseline="0" noProof="0" dirty="0" err="1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judicialidad</a:t>
            </a:r>
            <a:endParaRPr kumimoji="0" lang="es-AR" sz="6600" b="1" i="0" u="none" strike="noStrike" kern="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08E6B36-01A0-86A5-219B-5801F90B5DA4}"/>
              </a:ext>
            </a:extLst>
          </p:cNvPr>
          <p:cNvCxnSpPr>
            <a:cxnSpLocks/>
          </p:cNvCxnSpPr>
          <p:nvPr/>
        </p:nvCxnSpPr>
        <p:spPr>
          <a:xfrm>
            <a:off x="3863281" y="9633953"/>
            <a:ext cx="1203932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>
            <a:extLst>
              <a:ext uri="{FF2B5EF4-FFF2-40B4-BE49-F238E27FC236}">
                <a16:creationId xmlns:a16="http://schemas.microsoft.com/office/drawing/2014/main" id="{C4180CF9-71A8-BEB0-636E-FFC3C573FC52}"/>
              </a:ext>
            </a:extLst>
          </p:cNvPr>
          <p:cNvSpPr txBox="1"/>
          <p:nvPr/>
        </p:nvSpPr>
        <p:spPr>
          <a:xfrm>
            <a:off x="3865817" y="9676616"/>
            <a:ext cx="273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57" marR="0" lvl="1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Argentina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4260655-9449-90C6-275C-DEDE8B19A621}"/>
              </a:ext>
            </a:extLst>
          </p:cNvPr>
          <p:cNvSpPr txBox="1"/>
          <p:nvPr/>
        </p:nvSpPr>
        <p:spPr>
          <a:xfrm>
            <a:off x="7961146" y="967661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España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27BD66F3-752C-2524-9EEF-53BC49524EAD}"/>
              </a:ext>
            </a:extLst>
          </p:cNvPr>
          <p:cNvSpPr txBox="1"/>
          <p:nvPr/>
        </p:nvSpPr>
        <p:spPr>
          <a:xfrm>
            <a:off x="12783646" y="966162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A2342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Chile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14CA643-0A86-899B-5978-8779C305CDF2}"/>
              </a:ext>
            </a:extLst>
          </p:cNvPr>
          <p:cNvSpPr txBox="1"/>
          <p:nvPr/>
        </p:nvSpPr>
        <p:spPr>
          <a:xfrm>
            <a:off x="3865817" y="10320643"/>
            <a:ext cx="1522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SINIESTRALIDAD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Argentina: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ATEP. 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E</a:t>
            </a:r>
            <a:r>
              <a:rPr lang="es-A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spaña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</a:t>
            </a:r>
            <a:r>
              <a:rPr lang="es-A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Chile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Incluye trabajadores independientes.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14</a:t>
            </a:fld>
            <a:endParaRPr lang="es-AR" dirty="0"/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99" y="10945650"/>
            <a:ext cx="1752333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AR" sz="1600" b="1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Fuente:</a:t>
            </a:r>
            <a:r>
              <a:rPr lang="es-AR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 Elaboraci</a:t>
            </a:r>
            <a:r>
              <a:rPr lang="es-AR" altLang="ja-JP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ea typeface="ＭＳ Ｐゴシック" pitchFamily="34" charset="-128"/>
              </a:rPr>
              <a:t>ón propia en base a datos de UART y SRT (Argentina); Ministerio de Trabajo y Economía Social y AMAT (España). SUSESO y Poder Judicial Rep. de Chile (Chile)</a:t>
            </a:r>
            <a:endParaRPr lang="es-ES" sz="1600" b="0" i="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</a:endParaRPr>
          </a:p>
        </p:txBody>
      </p:sp>
      <p:pic>
        <p:nvPicPr>
          <p:cNvPr id="2" name="Imagen 7">
            <a:extLst>
              <a:ext uri="{FF2B5EF4-FFF2-40B4-BE49-F238E27FC236}">
                <a16:creationId xmlns:a16="http://schemas.microsoft.com/office/drawing/2014/main" id="{E5A107E4-2000-F91F-71D5-553C68655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5BDFC2-E3C8-1016-D19A-98EE39164FE6}"/>
              </a:ext>
            </a:extLst>
          </p:cNvPr>
          <p:cNvSpPr txBox="1"/>
          <p:nvPr/>
        </p:nvSpPr>
        <p:spPr>
          <a:xfrm>
            <a:off x="3863281" y="8903598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2024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A96045-4A08-CBC0-7B60-F9399161E57E}"/>
              </a:ext>
            </a:extLst>
          </p:cNvPr>
          <p:cNvSpPr txBox="1"/>
          <p:nvPr/>
        </p:nvSpPr>
        <p:spPr>
          <a:xfrm>
            <a:off x="5275385" y="8903599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2023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42C7231D-D1AB-F19D-245E-25AE183C56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49E742D-3B8E-09B4-2EFF-8AD6506B6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039" y="871801"/>
            <a:ext cx="905002" cy="144994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ACF4E59-FEA6-3400-BD44-BC7196EB6B3D}"/>
              </a:ext>
            </a:extLst>
          </p:cNvPr>
          <p:cNvGrpSpPr/>
          <p:nvPr/>
        </p:nvGrpSpPr>
        <p:grpSpPr>
          <a:xfrm>
            <a:off x="625278" y="2141199"/>
            <a:ext cx="19072955" cy="5028125"/>
            <a:chOff x="625278" y="2141199"/>
            <a:chExt cx="19072955" cy="502812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11E2A6B-7B44-7614-B5A8-B05310C607AA}"/>
                </a:ext>
              </a:extLst>
            </p:cNvPr>
            <p:cNvSpPr txBox="1"/>
            <p:nvPr/>
          </p:nvSpPr>
          <p:spPr>
            <a:xfrm>
              <a:off x="852632" y="2141199"/>
              <a:ext cx="110212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Y MEJORES SERVICIOS:</a:t>
              </a:r>
            </a:p>
          </p:txBody>
        </p:sp>
        <p:sp>
          <p:nvSpPr>
            <p:cNvPr id="9" name="10 Rectángulo">
              <a:extLst>
                <a:ext uri="{FF2B5EF4-FFF2-40B4-BE49-F238E27FC236}">
                  <a16:creationId xmlns:a16="http://schemas.microsoft.com/office/drawing/2014/main" id="{DF52F277-635A-D6F1-8699-3F567BC77777}"/>
                </a:ext>
              </a:extLst>
            </p:cNvPr>
            <p:cNvSpPr/>
            <p:nvPr/>
          </p:nvSpPr>
          <p:spPr>
            <a:xfrm>
              <a:off x="4746292" y="2922007"/>
              <a:ext cx="14951941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Mas prevención, menos siniestros y menos graves</a:t>
              </a:r>
            </a:p>
            <a:p>
              <a:pPr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lvl="2">
                <a:buClr>
                  <a:srgbClr val="278DD8"/>
                </a:buClr>
                <a:defRPr/>
              </a:pP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beneficios y mejor protección: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Indemnizaciones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c/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actualización automática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,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 pisos sin techos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Prestaciones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en especie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médicas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integrales, automáticas y de calidad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Mayores que los de España y Chile</a:t>
              </a:r>
            </a:p>
            <a:p>
              <a:pPr lvl="2"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Alta valoración de servicios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 empleadores y trabajadores                                                  </a:t>
              </a: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Ágil tramitación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resolución de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conflictos (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validada por CSJN)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F4A7A89-F708-947F-997D-39AC9D125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278" y="3377359"/>
              <a:ext cx="3901044" cy="3336612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D083E62-FBC1-FC66-93ED-C26391F0EC4D}"/>
              </a:ext>
            </a:extLst>
          </p:cNvPr>
          <p:cNvGrpSpPr/>
          <p:nvPr/>
        </p:nvGrpSpPr>
        <p:grpSpPr>
          <a:xfrm>
            <a:off x="852632" y="7705630"/>
            <a:ext cx="6631010" cy="1969770"/>
            <a:chOff x="852632" y="7705630"/>
            <a:chExt cx="6631010" cy="1969770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041583F-F4FD-7302-2826-37A68959EEF2}"/>
                </a:ext>
              </a:extLst>
            </p:cNvPr>
            <p:cNvSpPr txBox="1"/>
            <p:nvPr/>
          </p:nvSpPr>
          <p:spPr>
            <a:xfrm>
              <a:off x="2001666" y="7705630"/>
              <a:ext cx="5481976" cy="196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RESULTADO: </a:t>
              </a:r>
            </a:p>
            <a:p>
              <a:pPr>
                <a:defRPr/>
              </a:pPr>
              <a:r>
                <a:rPr lang="es-ES" sz="54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+86% de JUICIOS</a:t>
              </a:r>
              <a:endParaRPr lang="es-ES" sz="32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>
                <a:defRPr/>
              </a:pPr>
              <a:r>
                <a:rPr lang="es-ES" sz="32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Desde 2019</a:t>
              </a:r>
              <a:endParaRPr lang="es-ES" sz="5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2BFDFCCE-2AB8-3637-25B2-DA812A01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32" y="7768196"/>
              <a:ext cx="1149034" cy="147732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FC1D759-AC5E-C41A-52BC-66008D48F03A}"/>
              </a:ext>
            </a:extLst>
          </p:cNvPr>
          <p:cNvGrpSpPr/>
          <p:nvPr/>
        </p:nvGrpSpPr>
        <p:grpSpPr>
          <a:xfrm>
            <a:off x="8050402" y="7655580"/>
            <a:ext cx="12053698" cy="1508106"/>
            <a:chOff x="8050403" y="7655580"/>
            <a:chExt cx="11666400" cy="1508106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9195D26-B23C-28AD-7900-02CEE2F904E2}"/>
                </a:ext>
              </a:extLst>
            </p:cNvPr>
            <p:cNvSpPr txBox="1"/>
            <p:nvPr/>
          </p:nvSpPr>
          <p:spPr>
            <a:xfrm>
              <a:off x="10139200" y="7655580"/>
              <a:ext cx="957760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4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¿La llave para avanzar en una solución? 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6357EA9-B87C-B118-86EA-B81DE98B8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403" y="7686357"/>
              <a:ext cx="1914498" cy="1477329"/>
            </a:xfrm>
            <a:prstGeom prst="rect">
              <a:avLst/>
            </a:prstGeom>
          </p:spPr>
        </p:pic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9249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15</a:t>
            </a:fld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65D0B1-6CBC-7E44-01C0-FDD825A34AA4}"/>
              </a:ext>
            </a:extLst>
          </p:cNvPr>
          <p:cNvSpPr txBox="1"/>
          <p:nvPr/>
        </p:nvSpPr>
        <p:spPr>
          <a:xfrm>
            <a:off x="10813723" y="8258832"/>
            <a:ext cx="81566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Cuerpos Médicos Forenses, para cerrar la brecha entre el procedimiento administrativo de CCMM y el judicial</a:t>
            </a:r>
            <a:endParaRPr lang="es-ES" sz="4400" dirty="0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3980331B-A646-D036-F100-BBDEF23734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>
            <a:extLst>
              <a:ext uri="{FF2B5EF4-FFF2-40B4-BE49-F238E27FC236}">
                <a16:creationId xmlns:a16="http://schemas.microsoft.com/office/drawing/2014/main" id="{6163B614-671B-0AF1-BD32-CC9D41DAA6F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900679E2-1BC1-11EF-585A-3711C04172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1" y="308700"/>
            <a:ext cx="16230024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son necesarios los CMF? 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0 Rectángulo">
            <a:extLst>
              <a:ext uri="{FF2B5EF4-FFF2-40B4-BE49-F238E27FC236}">
                <a16:creationId xmlns:a16="http://schemas.microsoft.com/office/drawing/2014/main" id="{1EB9F24D-106B-D265-DC46-156A44A7EE46}"/>
              </a:ext>
            </a:extLst>
          </p:cNvPr>
          <p:cNvSpPr/>
          <p:nvPr/>
        </p:nvSpPr>
        <p:spPr>
          <a:xfrm>
            <a:off x="679537" y="3981740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1.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Es lo que establece la Ley 27.348 en su art. 2: </a:t>
            </a:r>
            <a:endParaRPr lang="es-ES" sz="48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" name="10 Rectángulo">
            <a:extLst>
              <a:ext uri="{FF2B5EF4-FFF2-40B4-BE49-F238E27FC236}">
                <a16:creationId xmlns:a16="http://schemas.microsoft.com/office/drawing/2014/main" id="{A19A843A-EF3C-1A92-6138-252C03795899}"/>
              </a:ext>
            </a:extLst>
          </p:cNvPr>
          <p:cNvSpPr/>
          <p:nvPr/>
        </p:nvSpPr>
        <p:spPr>
          <a:xfrm>
            <a:off x="1324114" y="4875014"/>
            <a:ext cx="16901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Médicos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especialistas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seleccionados por concurso.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Que utilicen adecuadamente el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Baremo y el LEP 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para valorar los daños.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 desanclados del resultado del proceso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intervención en todos los casos</a:t>
            </a:r>
          </a:p>
        </p:txBody>
      </p:sp>
      <p:sp>
        <p:nvSpPr>
          <p:cNvPr id="3" name="10 Rectángulo">
            <a:extLst>
              <a:ext uri="{FF2B5EF4-FFF2-40B4-BE49-F238E27FC236}">
                <a16:creationId xmlns:a16="http://schemas.microsoft.com/office/drawing/2014/main" id="{450F1A9A-C021-A2E3-DC1D-ADD59FD37AEF}"/>
              </a:ext>
            </a:extLst>
          </p:cNvPr>
          <p:cNvSpPr/>
          <p:nvPr/>
        </p:nvSpPr>
        <p:spPr>
          <a:xfrm>
            <a:off x="852631" y="7689271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Hay indicios que indican que son efectivos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B6EBFE0-3488-074C-71F8-34DDE3921C2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5B76777-7FB3-BA46-5A21-1AA63203FD0E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94AAF43-6592-A3FA-1F12-838C5DA1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16</a:t>
            </a:fld>
            <a:endParaRPr lang="es-AR"/>
          </a:p>
        </p:txBody>
      </p:sp>
      <p:pic>
        <p:nvPicPr>
          <p:cNvPr id="9" name="Imagen 7">
            <a:extLst>
              <a:ext uri="{FF2B5EF4-FFF2-40B4-BE49-F238E27FC236}">
                <a16:creationId xmlns:a16="http://schemas.microsoft.com/office/drawing/2014/main" id="{1B679131-9547-4B27-8C1B-552363FBF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1DBBD6E-C7CF-D0AB-0465-0188E78F3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142154"/>
              </p:ext>
            </p:extLst>
          </p:nvPr>
        </p:nvGraphicFramePr>
        <p:xfrm>
          <a:off x="249195" y="2245946"/>
          <a:ext cx="10992873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4CAD80C-F4D9-8FDA-7607-CC759A3EB1B6}"/>
              </a:ext>
            </a:extLst>
          </p:cNvPr>
          <p:cNvCxnSpPr>
            <a:cxnSpLocks/>
          </p:cNvCxnSpPr>
          <p:nvPr/>
        </p:nvCxnSpPr>
        <p:spPr>
          <a:xfrm>
            <a:off x="1552756" y="6752176"/>
            <a:ext cx="9399752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2AA86C9-6692-C06C-A9DC-82631B2A3589}"/>
              </a:ext>
            </a:extLst>
          </p:cNvPr>
          <p:cNvCxnSpPr>
            <a:cxnSpLocks/>
          </p:cNvCxnSpPr>
          <p:nvPr/>
        </p:nvCxnSpPr>
        <p:spPr>
          <a:xfrm flipV="1">
            <a:off x="4356138" y="2490946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D786868-F8FA-78A6-92DC-BA19A0E7C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591254"/>
              </p:ext>
            </p:extLst>
          </p:nvPr>
        </p:nvGraphicFramePr>
        <p:xfrm>
          <a:off x="11407515" y="2898233"/>
          <a:ext cx="7931616" cy="2916489"/>
        </p:xfrm>
        <a:graphic>
          <a:graphicData uri="http://schemas.openxmlformats.org/drawingml/2006/table">
            <a:tbl>
              <a:tblPr firstRow="1">
                <a:effectLst/>
                <a:tableStyleId>{306799F8-075E-4A3A-A7F6-7FBC6576F1A4}</a:tableStyleId>
              </a:tblPr>
              <a:tblGrid>
                <a:gridCol w="2384108">
                  <a:extLst>
                    <a:ext uri="{9D8B030D-6E8A-4147-A177-3AD203B41FA5}">
                      <a16:colId xmlns:a16="http://schemas.microsoft.com/office/drawing/2014/main" val="1627081370"/>
                    </a:ext>
                  </a:extLst>
                </a:gridCol>
                <a:gridCol w="1831845">
                  <a:extLst>
                    <a:ext uri="{9D8B030D-6E8A-4147-A177-3AD203B41FA5}">
                      <a16:colId xmlns:a16="http://schemas.microsoft.com/office/drawing/2014/main" val="4172981154"/>
                    </a:ext>
                  </a:extLst>
                </a:gridCol>
                <a:gridCol w="1928933">
                  <a:extLst>
                    <a:ext uri="{9D8B030D-6E8A-4147-A177-3AD203B41FA5}">
                      <a16:colId xmlns:a16="http://schemas.microsoft.com/office/drawing/2014/main" val="1048848880"/>
                    </a:ext>
                  </a:extLst>
                </a:gridCol>
                <a:gridCol w="1786730">
                  <a:extLst>
                    <a:ext uri="{9D8B030D-6E8A-4147-A177-3AD203B41FA5}">
                      <a16:colId xmlns:a16="http://schemas.microsoft.com/office/drawing/2014/main" val="2399445055"/>
                    </a:ext>
                  </a:extLst>
                </a:gridCol>
              </a:tblGrid>
              <a:tr h="907580">
                <a:tc>
                  <a:txBody>
                    <a:bodyPr/>
                    <a:lstStyle/>
                    <a:p>
                      <a:pPr algn="l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 Jurisdicción</a:t>
                      </a: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Jujuy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Salta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30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67561"/>
                  </a:ext>
                </a:extLst>
              </a:tr>
              <a:tr h="1021071"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33782"/>
                  </a:ext>
                </a:extLst>
              </a:tr>
              <a:tr h="987838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113,8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3,0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123,8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1045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8E9C529-873B-DCC1-ED64-A4F14A7F4ABB}"/>
              </a:ext>
            </a:extLst>
          </p:cNvPr>
          <p:cNvSpPr txBox="1"/>
          <p:nvPr/>
        </p:nvSpPr>
        <p:spPr>
          <a:xfrm>
            <a:off x="4392650" y="2182764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490149B6-DB5B-CEAE-A90C-04D237E7F292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1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B6B62EB-6CD6-3EAA-5419-6EE1C6938447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C89B08C-1403-C68B-809E-153B7A9CDCBC}"/>
              </a:ext>
            </a:extLst>
          </p:cNvPr>
          <p:cNvSpPr txBox="1"/>
          <p:nvPr/>
        </p:nvSpPr>
        <p:spPr>
          <a:xfrm>
            <a:off x="9914675" y="6678243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</a:t>
            </a:r>
            <a:r>
              <a:rPr lang="es-ES" sz="2800" b="1" i="0" dirty="0">
                <a:solidFill>
                  <a:srgbClr val="353E57"/>
                </a:solidFill>
                <a:latin typeface="Aptos" panose="020B0004020202020204" pitchFamily="34" charset="0"/>
              </a:rPr>
              <a:t>,6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41EF6733-A833-7463-5E99-14B02082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56F393CE-B4AD-0BCF-8362-1DA21148E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45C1EA4-711E-6F13-257B-7A45C03AF344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ED7D92D-54E4-04E7-0D15-484592580429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38CA30C7-A8A7-F5EE-2373-8E9A734CD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86B1BD5-7F95-56F3-41C2-B03B71F5E009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20F49F7-7B76-995D-3263-4574FF8C9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16" name="Imagen 7">
            <a:extLst>
              <a:ext uri="{FF2B5EF4-FFF2-40B4-BE49-F238E27FC236}">
                <a16:creationId xmlns:a16="http://schemas.microsoft.com/office/drawing/2014/main" id="{22A07343-ACE6-1174-7766-B39B791AA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19" name="object 14">
            <a:extLst>
              <a:ext uri="{FF2B5EF4-FFF2-40B4-BE49-F238E27FC236}">
                <a16:creationId xmlns:a16="http://schemas.microsoft.com/office/drawing/2014/main" id="{AAAFE5F9-2AD3-B763-43C2-17E4EFEB33BA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20" name="15 Marcador de número de diapositiva">
            <a:extLst>
              <a:ext uri="{FF2B5EF4-FFF2-40B4-BE49-F238E27FC236}">
                <a16:creationId xmlns:a16="http://schemas.microsoft.com/office/drawing/2014/main" id="{D1D1822B-6BF6-15A4-0229-B36620FA3B6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689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D55474B-C038-18B8-59B7-B0313FF04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50541"/>
              </p:ext>
            </p:extLst>
          </p:nvPr>
        </p:nvGraphicFramePr>
        <p:xfrm>
          <a:off x="266246" y="2399302"/>
          <a:ext cx="10847230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B3D741-5C3C-8BC3-C395-C0FE4999F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158005"/>
              </p:ext>
            </p:extLst>
          </p:nvPr>
        </p:nvGraphicFramePr>
        <p:xfrm>
          <a:off x="9612361" y="2898117"/>
          <a:ext cx="9726770" cy="2310147"/>
        </p:xfrm>
        <a:graphic>
          <a:graphicData uri="http://schemas.openxmlformats.org/drawingml/2006/table">
            <a:tbl>
              <a:tblPr/>
              <a:tblGrid>
                <a:gridCol w="2335863">
                  <a:extLst>
                    <a:ext uri="{9D8B030D-6E8A-4147-A177-3AD203B41FA5}">
                      <a16:colId xmlns:a16="http://schemas.microsoft.com/office/drawing/2014/main" val="1614766262"/>
                    </a:ext>
                  </a:extLst>
                </a:gridCol>
                <a:gridCol w="1860241">
                  <a:extLst>
                    <a:ext uri="{9D8B030D-6E8A-4147-A177-3AD203B41FA5}">
                      <a16:colId xmlns:a16="http://schemas.microsoft.com/office/drawing/2014/main" val="2236145398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1280222875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val="2839676980"/>
                    </a:ext>
                  </a:extLst>
                </a:gridCol>
                <a:gridCol w="1730191">
                  <a:extLst>
                    <a:ext uri="{9D8B030D-6E8A-4147-A177-3AD203B41FA5}">
                      <a16:colId xmlns:a16="http://schemas.microsoft.com/office/drawing/2014/main" val="1209979545"/>
                    </a:ext>
                  </a:extLst>
                </a:gridCol>
              </a:tblGrid>
              <a:tr h="70994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Jurisdicción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Chubut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Neuquén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Río Negro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28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308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51,8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0874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163,9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107,1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123,8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0177"/>
                  </a:ext>
                </a:extLst>
              </a:tr>
            </a:tbl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897B556-2DAC-53A9-E940-DBACED931C85}"/>
              </a:ext>
            </a:extLst>
          </p:cNvPr>
          <p:cNvCxnSpPr>
            <a:cxnSpLocks/>
          </p:cNvCxnSpPr>
          <p:nvPr/>
        </p:nvCxnSpPr>
        <p:spPr>
          <a:xfrm>
            <a:off x="1354808" y="6870791"/>
            <a:ext cx="9378871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8048BE4-87C9-E8A7-56BA-731E1CE046D6}"/>
              </a:ext>
            </a:extLst>
          </p:cNvPr>
          <p:cNvCxnSpPr>
            <a:cxnSpLocks/>
          </p:cNvCxnSpPr>
          <p:nvPr/>
        </p:nvCxnSpPr>
        <p:spPr>
          <a:xfrm flipV="1">
            <a:off x="4362451" y="2406993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5">
            <a:extLst>
              <a:ext uri="{FF2B5EF4-FFF2-40B4-BE49-F238E27FC236}">
                <a16:creationId xmlns:a16="http://schemas.microsoft.com/office/drawing/2014/main" id="{186983DF-5221-2DAD-7429-556F58D29495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C8BA1A2-99DA-45E7-5793-9B4C9F939560}"/>
              </a:ext>
            </a:extLst>
          </p:cNvPr>
          <p:cNvSpPr/>
          <p:nvPr/>
        </p:nvSpPr>
        <p:spPr>
          <a:xfrm>
            <a:off x="0" y="442397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188850F-9EAC-9669-41A9-4FD97AF09130}"/>
              </a:ext>
            </a:extLst>
          </p:cNvPr>
          <p:cNvSpPr txBox="1"/>
          <p:nvPr/>
        </p:nvSpPr>
        <p:spPr>
          <a:xfrm>
            <a:off x="4362451" y="2154540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8DF280C-AB5F-3B68-8AC0-7A8082A34EAB}"/>
              </a:ext>
            </a:extLst>
          </p:cNvPr>
          <p:cNvSpPr txBox="1"/>
          <p:nvPr/>
        </p:nvSpPr>
        <p:spPr>
          <a:xfrm>
            <a:off x="9786083" y="6332276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236,6</a:t>
            </a:r>
            <a:endParaRPr lang="es-AR" sz="2800" b="1" i="0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370BA053-702C-4D0D-6863-EC40E98D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ED44A389-631E-CC36-2EA9-EA9135F5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62DDFDC-CB4A-412C-5A94-E82807924EC3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179D02D-C632-6BFD-D692-079016F5D2A4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2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1AE75564-F1CC-A627-4488-B51FEF5A5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62AC0CF-8522-7F99-479C-94ACDC95000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FB6030-DD6B-CA81-37F5-C7398B42F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>
            <a:extLst>
              <a:ext uri="{FF2B5EF4-FFF2-40B4-BE49-F238E27FC236}">
                <a16:creationId xmlns:a16="http://schemas.microsoft.com/office/drawing/2014/main" id="{C786A092-6E29-17D0-6271-8237C9B9248D}"/>
              </a:ext>
            </a:extLst>
          </p:cNvPr>
          <p:cNvSpPr txBox="1">
            <a:spLocks/>
          </p:cNvSpPr>
          <p:nvPr/>
        </p:nvSpPr>
        <p:spPr>
          <a:xfrm>
            <a:off x="-31993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BC1B9A8-65F4-4F5F-6A7A-3400E1C574D9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7">
            <a:extLst>
              <a:ext uri="{FF2B5EF4-FFF2-40B4-BE49-F238E27FC236}">
                <a16:creationId xmlns:a16="http://schemas.microsoft.com/office/drawing/2014/main" id="{F98DF88C-F91E-09B4-E621-AC4133E62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26819B0-087E-9400-7989-2A699D47B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2997412"/>
            <a:ext cx="18687419" cy="2891799"/>
          </a:xfrm>
          <a:prstGeom prst="rect">
            <a:avLst/>
          </a:prstGeom>
        </p:spPr>
      </p:pic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E03D558A-3886-D41C-D2C0-83DE9808E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33698"/>
              </p:ext>
            </p:extLst>
          </p:nvPr>
        </p:nvGraphicFramePr>
        <p:xfrm>
          <a:off x="1011059" y="6412408"/>
          <a:ext cx="10523342" cy="403336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9075542">
                  <a:extLst>
                    <a:ext uri="{9D8B030D-6E8A-4147-A177-3AD203B41FA5}">
                      <a16:colId xmlns:a16="http://schemas.microsoft.com/office/drawing/2014/main" val="84037788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500084092"/>
                    </a:ext>
                  </a:extLst>
                </a:gridCol>
              </a:tblGrid>
              <a:tr h="6942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effectLst/>
                          <a:latin typeface="Aptos SemiBold" panose="020B0004020202020204" pitchFamily="34" charset="0"/>
                        </a:rPr>
                        <a:t> </a:t>
                      </a:r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DIAGNÓSTICOS DE LOS RECLAMOS JUDICIALES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353E57"/>
                          </a:solidFill>
                          <a:effectLst/>
                          <a:latin typeface="Aptos Black" panose="020B0004020202020204" pitchFamily="34" charset="0"/>
                        </a:rPr>
                        <a:t>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943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Esguinces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en general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226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Lumbalgia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cervicalgia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dorsalgia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23%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95955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Contusiones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17%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24012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Heridas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9%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74826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Distensiones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contracturas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desgarros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5%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9263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s-AR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Resto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95315"/>
                  </a:ext>
                </a:extLst>
              </a:tr>
            </a:tbl>
          </a:graphicData>
        </a:graphic>
      </p:graphicFrame>
      <p:sp>
        <p:nvSpPr>
          <p:cNvPr id="13" name="TextBox 8">
            <a:extLst>
              <a:ext uri="{FF2B5EF4-FFF2-40B4-BE49-F238E27FC236}">
                <a16:creationId xmlns:a16="http://schemas.microsoft.com/office/drawing/2014/main" id="{791F5E0E-C927-6DA9-D0C4-F1EC4803C783}"/>
              </a:ext>
            </a:extLst>
          </p:cNvPr>
          <p:cNvSpPr txBox="1"/>
          <p:nvPr/>
        </p:nvSpPr>
        <p:spPr>
          <a:xfrm>
            <a:off x="11660051" y="9704058"/>
            <a:ext cx="743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463F"/>
                </a:solidFill>
                <a:latin typeface="Aptos" panose="020B0004020202020204" pitchFamily="34" charset="0"/>
              </a:rPr>
              <a:t>…82% dolencias leves</a:t>
            </a: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758F139B-CD0A-1B21-175A-27470AF5D9B3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DFDC0594-1B2C-4B0A-DE17-FE9845FCD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Sin CMF </a:t>
            </a:r>
            <a:endParaRPr sz="6600" b="1" dirty="0">
              <a:solidFill>
                <a:srgbClr val="EF9F63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88167BB-3253-D922-282C-BADD4BAC0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429771E8-C61C-C724-F708-F2A964CDAB56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Procedimiento caso típico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EBF00C5-6661-59AB-81C9-B7D5A42C9D48}"/>
              </a:ext>
            </a:extLst>
          </p:cNvPr>
          <p:cNvSpPr txBox="1"/>
          <p:nvPr/>
        </p:nvSpPr>
        <p:spPr>
          <a:xfrm>
            <a:off x="374072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ACCIDENTE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94B6C3C-85D9-3946-79D6-E7BE3093BA79}"/>
              </a:ext>
            </a:extLst>
          </p:cNvPr>
          <p:cNvSpPr txBox="1"/>
          <p:nvPr/>
        </p:nvSpPr>
        <p:spPr>
          <a:xfrm>
            <a:off x="3587535" y="4536830"/>
            <a:ext cx="2913241" cy="73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AR" sz="2400" b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Aptos SemiBold" panose="020B0004020202020204" pitchFamily="34" charset="0"/>
              </a:rPr>
              <a:t>PRESTACIÓN PLENA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CEC1C4F-F92A-4D74-4BC0-F78E820FB354}"/>
              </a:ext>
            </a:extLst>
          </p:cNvPr>
          <p:cNvSpPr txBox="1"/>
          <p:nvPr/>
        </p:nvSpPr>
        <p:spPr>
          <a:xfrm>
            <a:off x="6967569" y="4536830"/>
            <a:ext cx="2396495" cy="103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DICTAMEN CCMM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INCAP “0”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9B707C7-DBC0-E170-8A31-1C3377987E6D}"/>
              </a:ext>
            </a:extLst>
          </p:cNvPr>
          <p:cNvSpPr txBox="1"/>
          <p:nvPr/>
        </p:nvSpPr>
        <p:spPr>
          <a:xfrm>
            <a:off x="9907476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DEMANDA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35B35D0-ED56-F529-EA8E-77624ABD3D34}"/>
              </a:ext>
            </a:extLst>
          </p:cNvPr>
          <p:cNvSpPr txBox="1"/>
          <p:nvPr/>
        </p:nvSpPr>
        <p:spPr>
          <a:xfrm>
            <a:off x="13027863" y="4536830"/>
            <a:ext cx="2913241" cy="106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PERITO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DETERMINA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0DCCFB0-0600-846A-3E43-58E38D9228B3}"/>
              </a:ext>
            </a:extLst>
          </p:cNvPr>
          <p:cNvSpPr txBox="1"/>
          <p:nvPr/>
        </p:nvSpPr>
        <p:spPr>
          <a:xfrm>
            <a:off x="16369094" y="4536830"/>
            <a:ext cx="2481817" cy="103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SENTENCIA c/ HONORARIOS en %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6755CDE8-9812-6351-94E0-A1BEE7F6C658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278DD8"/>
              </a:solidFill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0EBECE67-B152-6DFB-9028-D2D4E2BB2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8CBE21-90DD-BF2F-CBFD-7D2F0BFD92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5"/>
          <a:stretch/>
        </p:blipFill>
        <p:spPr>
          <a:xfrm>
            <a:off x="1466850" y="3347978"/>
            <a:ext cx="852280" cy="10428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533AC5-8A7C-BD13-4106-FFECA5062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71645"/>
          <a:stretch/>
        </p:blipFill>
        <p:spPr>
          <a:xfrm>
            <a:off x="4293703" y="3347978"/>
            <a:ext cx="1298713" cy="10428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046CDF-3C3F-3A0B-C8D0-8811B2ECC0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r="53439"/>
          <a:stretch/>
        </p:blipFill>
        <p:spPr>
          <a:xfrm>
            <a:off x="7421216" y="3347978"/>
            <a:ext cx="1298713" cy="10428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586672-FC21-49A2-AC4D-F3E26AA44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2" r="34560"/>
          <a:stretch/>
        </p:blipFill>
        <p:spPr>
          <a:xfrm>
            <a:off x="10668556" y="3347978"/>
            <a:ext cx="1298713" cy="10428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3302586-4F6B-0BAA-3459-91E3CD3056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8" r="17474"/>
          <a:stretch/>
        </p:blipFill>
        <p:spPr>
          <a:xfrm>
            <a:off x="13796070" y="3347978"/>
            <a:ext cx="1298713" cy="10428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35AB20-34F3-A9F3-260B-1BD880470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9" r="-877"/>
          <a:stretch/>
        </p:blipFill>
        <p:spPr>
          <a:xfrm>
            <a:off x="16857322" y="3347978"/>
            <a:ext cx="1298713" cy="104285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19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19C5258F-B7EB-1215-C571-2606D419191D}"/>
              </a:ext>
            </a:extLst>
          </p:cNvPr>
          <p:cNvSpPr txBox="1"/>
          <p:nvPr/>
        </p:nvSpPr>
        <p:spPr>
          <a:xfrm>
            <a:off x="1022277" y="1085019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470E3454-9E5B-8FDA-8E7D-DF7F2D0363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0223B71C-7AD7-0662-B0A7-87457B51CD34}"/>
              </a:ext>
            </a:extLst>
          </p:cNvPr>
          <p:cNvSpPr/>
          <p:nvPr/>
        </p:nvSpPr>
        <p:spPr>
          <a:xfrm>
            <a:off x="736737" y="4534569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0D7FDF9-A057-067D-BFEF-7278ED88D1AC}"/>
              </a:ext>
            </a:extLst>
          </p:cNvPr>
          <p:cNvSpPr/>
          <p:nvPr/>
        </p:nvSpPr>
        <p:spPr>
          <a:xfrm>
            <a:off x="3437735" y="4829990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43ADB38-E191-22AF-D3AA-98AB61E43CAA}"/>
              </a:ext>
            </a:extLst>
          </p:cNvPr>
          <p:cNvSpPr/>
          <p:nvPr/>
        </p:nvSpPr>
        <p:spPr>
          <a:xfrm>
            <a:off x="1011059" y="84000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B80FF61-A698-97A9-4EBA-3A9613ADCAEE}"/>
              </a:ext>
            </a:extLst>
          </p:cNvPr>
          <p:cNvSpPr/>
          <p:nvPr/>
        </p:nvSpPr>
        <p:spPr>
          <a:xfrm>
            <a:off x="3712057" y="85509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3D0B454-ED95-07DE-5192-0C0ABB041BDC}"/>
              </a:ext>
            </a:extLst>
          </p:cNvPr>
          <p:cNvSpPr/>
          <p:nvPr/>
        </p:nvSpPr>
        <p:spPr>
          <a:xfrm>
            <a:off x="14467606" y="6202605"/>
            <a:ext cx="2771540" cy="2771540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EA3CDE2-D286-4751-037B-C8F5843199A7}"/>
              </a:ext>
            </a:extLst>
          </p:cNvPr>
          <p:cNvSpPr/>
          <p:nvPr/>
        </p:nvSpPr>
        <p:spPr>
          <a:xfrm>
            <a:off x="14467606" y="1953223"/>
            <a:ext cx="2771540" cy="2771540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82E1A462-FBB5-C4EB-A374-65F22D574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901191"/>
              </p:ext>
            </p:extLst>
          </p:nvPr>
        </p:nvGraphicFramePr>
        <p:xfrm>
          <a:off x="417119" y="1835097"/>
          <a:ext cx="18675922" cy="882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5">
            <a:extLst>
              <a:ext uri="{FF2B5EF4-FFF2-40B4-BE49-F238E27FC236}">
                <a16:creationId xmlns:a16="http://schemas.microsoft.com/office/drawing/2014/main" id="{D04FCED4-A395-9C21-2674-5FFCA766830A}"/>
              </a:ext>
            </a:extLst>
          </p:cNvPr>
          <p:cNvSpPr/>
          <p:nvPr/>
        </p:nvSpPr>
        <p:spPr>
          <a:xfrm>
            <a:off x="-4252" y="-87526"/>
            <a:ext cx="20104091" cy="186297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AB8EF3F1-CBAD-3048-C7C5-47F27C3979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B00DD2E-3B9F-6ADC-D749-BED15B8F062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77A002DE-DBA8-F0F7-B6C6-5E6F99634A5E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Evolución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3897D3F-09A4-15B2-A0C7-43729E2D8003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FB4A29-4DE0-2E15-986E-51336F2FA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81" y="10720800"/>
            <a:ext cx="10401487" cy="31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Fuente: Elaboraci</a:t>
            </a:r>
            <a:r>
              <a:rPr kumimoji="0" lang="es-AR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ＭＳ Ｐゴシック" pitchFamily="34" charset="-128"/>
                <a:cs typeface="+mn-cs"/>
              </a:rPr>
              <a:t>ón propia en base información SRT y estimaciones de UART.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240D935-219F-7D70-84F6-F8449048F9BD}"/>
              </a:ext>
            </a:extLst>
          </p:cNvPr>
          <p:cNvCxnSpPr/>
          <p:nvPr/>
        </p:nvCxnSpPr>
        <p:spPr>
          <a:xfrm flipV="1">
            <a:off x="1649614" y="6202605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C0A2178-9F7F-5A95-4E0C-6D272BBF08FA}"/>
              </a:ext>
            </a:extLst>
          </p:cNvPr>
          <p:cNvCxnSpPr/>
          <p:nvPr/>
        </p:nvCxnSpPr>
        <p:spPr>
          <a:xfrm flipV="1">
            <a:off x="4477016" y="5993237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01342142-404B-42F2-DA01-405BE1A54DAA}"/>
              </a:ext>
            </a:extLst>
          </p:cNvPr>
          <p:cNvCxnSpPr>
            <a:cxnSpLocks/>
          </p:cNvCxnSpPr>
          <p:nvPr/>
        </p:nvCxnSpPr>
        <p:spPr>
          <a:xfrm flipV="1">
            <a:off x="4471429" y="8266650"/>
            <a:ext cx="0" cy="568667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3E71E1A2-96AE-309D-4869-ED8C836635E4}"/>
              </a:ext>
            </a:extLst>
          </p:cNvPr>
          <p:cNvCxnSpPr>
            <a:cxnSpLocks/>
          </p:cNvCxnSpPr>
          <p:nvPr/>
        </p:nvCxnSpPr>
        <p:spPr>
          <a:xfrm flipV="1">
            <a:off x="1649614" y="8097789"/>
            <a:ext cx="0" cy="453195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2">
            <a:extLst>
              <a:ext uri="{FF2B5EF4-FFF2-40B4-BE49-F238E27FC236}">
                <a16:creationId xmlns:a16="http://schemas.microsoft.com/office/drawing/2014/main" id="{84BED01F-A4EB-7C3E-C462-C0CD9CFE9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4640436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trabajadores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9A8B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4EF71860-8BF1-B33D-CF76-4BEB6E29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5277697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empleadores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C2D5D20-37D2-5743-41B0-9A0C21236519}"/>
              </a:ext>
            </a:extLst>
          </p:cNvPr>
          <p:cNvSpPr/>
          <p:nvPr/>
        </p:nvSpPr>
        <p:spPr>
          <a:xfrm>
            <a:off x="16924488" y="5331806"/>
            <a:ext cx="385003" cy="385003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FC12C8E-3B06-89A9-6F97-589C9A9C50C4}"/>
              </a:ext>
            </a:extLst>
          </p:cNvPr>
          <p:cNvSpPr/>
          <p:nvPr/>
        </p:nvSpPr>
        <p:spPr>
          <a:xfrm>
            <a:off x="16916400" y="4716379"/>
            <a:ext cx="393091" cy="359728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6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5">
            <a:extLst>
              <a:ext uri="{FF2B5EF4-FFF2-40B4-BE49-F238E27FC236}">
                <a16:creationId xmlns:a16="http://schemas.microsoft.com/office/drawing/2014/main" id="{D387393F-BAD7-787C-CBF9-10DD6CFC9E31}"/>
              </a:ext>
            </a:extLst>
          </p:cNvPr>
          <p:cNvSpPr/>
          <p:nvPr/>
        </p:nvSpPr>
        <p:spPr>
          <a:xfrm>
            <a:off x="0" y="-221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FCD1E520-5792-758B-2E8B-9467FA0A83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978"/>
            <a:ext cx="1534033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Apartamiento en sede judicial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8CCCD80-F372-4633-732C-3DC50B47496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1EAE592D-2071-2C2D-AAD0-64187CEFFE46}"/>
              </a:ext>
            </a:extLst>
          </p:cNvPr>
          <p:cNvSpPr txBox="1">
            <a:spLocks/>
          </p:cNvSpPr>
          <p:nvPr/>
        </p:nvSpPr>
        <p:spPr>
          <a:xfrm>
            <a:off x="4453024" y="2374294"/>
            <a:ext cx="11192510" cy="204543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600" b="1" kern="0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Desfasaje de las pericias judiciales</a:t>
            </a:r>
            <a:endParaRPr lang="es-AR" sz="6600" b="1" kern="0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B2B1B9A-CCD0-7696-7DD2-42E3C9FFDEDD}"/>
              </a:ext>
            </a:extLst>
          </p:cNvPr>
          <p:cNvGrpSpPr/>
          <p:nvPr/>
        </p:nvGrpSpPr>
        <p:grpSpPr>
          <a:xfrm>
            <a:off x="3281745" y="4156071"/>
            <a:ext cx="5436714" cy="6359529"/>
            <a:chOff x="3281745" y="4156071"/>
            <a:chExt cx="5436714" cy="6359529"/>
          </a:xfrm>
        </p:grpSpPr>
        <p:sp>
          <p:nvSpPr>
            <p:cNvPr id="3" name="Rectángulo redondeado 2">
              <a:extLst>
                <a:ext uri="{FF2B5EF4-FFF2-40B4-BE49-F238E27FC236}">
                  <a16:creationId xmlns:a16="http://schemas.microsoft.com/office/drawing/2014/main" id="{9A59FCDA-3358-BB53-F3C2-9CD63E80442C}"/>
                </a:ext>
              </a:extLst>
            </p:cNvPr>
            <p:cNvSpPr/>
            <p:nvPr/>
          </p:nvSpPr>
          <p:spPr>
            <a:xfrm>
              <a:off x="3281745" y="5654675"/>
              <a:ext cx="5436714" cy="4860925"/>
            </a:xfrm>
            <a:prstGeom prst="roundRect">
              <a:avLst>
                <a:gd name="adj" fmla="val 8859"/>
              </a:avLst>
            </a:prstGeom>
            <a:solidFill>
              <a:srgbClr val="0E4C52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7C08FBB-24FC-27CD-5986-45322C901DCF}"/>
                </a:ext>
              </a:extLst>
            </p:cNvPr>
            <p:cNvSpPr/>
            <p:nvPr/>
          </p:nvSpPr>
          <p:spPr>
            <a:xfrm>
              <a:off x="4894953" y="4156071"/>
              <a:ext cx="2144933" cy="2144933"/>
            </a:xfrm>
            <a:prstGeom prst="ellipse">
              <a:avLst/>
            </a:prstGeom>
            <a:solidFill>
              <a:srgbClr val="009A8B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4" name="object 18">
              <a:extLst>
                <a:ext uri="{FF2B5EF4-FFF2-40B4-BE49-F238E27FC236}">
                  <a16:creationId xmlns:a16="http://schemas.microsoft.com/office/drawing/2014/main" id="{F74F2B94-58A0-AFDC-92E6-22DE9397DF03}"/>
                </a:ext>
              </a:extLst>
            </p:cNvPr>
            <p:cNvSpPr txBox="1">
              <a:spLocks/>
            </p:cNvSpPr>
            <p:nvPr/>
          </p:nvSpPr>
          <p:spPr>
            <a:xfrm>
              <a:off x="3568780" y="6339548"/>
              <a:ext cx="4696053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88%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DB88244C-B8C0-D0AF-9CE3-2FB0FFB54FF4}"/>
                </a:ext>
              </a:extLst>
            </p:cNvPr>
            <p:cNvSpPr txBox="1"/>
            <p:nvPr/>
          </p:nvSpPr>
          <p:spPr>
            <a:xfrm>
              <a:off x="3692765" y="7998713"/>
              <a:ext cx="4595857" cy="2155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de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juicios ingresados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2023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corresponden a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casos sin incapacidad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o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enfermedades no listadas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3DC8E81-ED94-2389-6A53-57D8FA851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238" y="4630138"/>
              <a:ext cx="1308348" cy="1179782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702E4F0-35A4-D21C-6159-A51C5BA456CF}"/>
              </a:ext>
            </a:extLst>
          </p:cNvPr>
          <p:cNvGrpSpPr/>
          <p:nvPr/>
        </p:nvGrpSpPr>
        <p:grpSpPr>
          <a:xfrm>
            <a:off x="11418325" y="4131873"/>
            <a:ext cx="5664330" cy="6406369"/>
            <a:chOff x="11418325" y="4131873"/>
            <a:chExt cx="5664330" cy="6406369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51A39671-AB7D-5E3A-2545-1B4127ED0D90}"/>
                </a:ext>
              </a:extLst>
            </p:cNvPr>
            <p:cNvSpPr/>
            <p:nvPr/>
          </p:nvSpPr>
          <p:spPr>
            <a:xfrm>
              <a:off x="11418325" y="5646166"/>
              <a:ext cx="5664330" cy="4892076"/>
            </a:xfrm>
            <a:prstGeom prst="roundRect">
              <a:avLst>
                <a:gd name="adj" fmla="val 8859"/>
              </a:avLst>
            </a:prstGeom>
            <a:solidFill>
              <a:srgbClr val="513C83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241705E-E7A3-D0C0-BD99-CF37AF41752A}"/>
                </a:ext>
              </a:extLst>
            </p:cNvPr>
            <p:cNvSpPr/>
            <p:nvPr/>
          </p:nvSpPr>
          <p:spPr>
            <a:xfrm>
              <a:off x="13218447" y="4131873"/>
              <a:ext cx="2144933" cy="2144933"/>
            </a:xfrm>
            <a:prstGeom prst="ellipse">
              <a:avLst/>
            </a:prstGeom>
            <a:solidFill>
              <a:srgbClr val="7965A7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" name="object 18">
              <a:extLst>
                <a:ext uri="{FF2B5EF4-FFF2-40B4-BE49-F238E27FC236}">
                  <a16:creationId xmlns:a16="http://schemas.microsoft.com/office/drawing/2014/main" id="{CFD9DCCC-0D90-5B47-2B8F-07293CEDDF20}"/>
                </a:ext>
              </a:extLst>
            </p:cNvPr>
            <p:cNvSpPr txBox="1">
              <a:spLocks/>
            </p:cNvSpPr>
            <p:nvPr/>
          </p:nvSpPr>
          <p:spPr>
            <a:xfrm>
              <a:off x="11880803" y="6220480"/>
              <a:ext cx="5201852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12,5 PI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B0FCB62-ED48-37FF-3EDF-494A1C900715}"/>
                </a:ext>
              </a:extLst>
            </p:cNvPr>
            <p:cNvSpPr txBox="1"/>
            <p:nvPr/>
          </p:nvSpPr>
          <p:spPr>
            <a:xfrm>
              <a:off x="12078427" y="7990204"/>
              <a:ext cx="4743928" cy="253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Son los puntos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adicionales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que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,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promedio, otorgan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peritos judiciales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por sobre la administrativa, con mucha variabilidad  por caso y jurisdicción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2E6E455-F654-B5F0-FBD3-C201A4391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5163" y="4482000"/>
              <a:ext cx="1391500" cy="1444678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9BB2E9E-8630-A493-7315-3F05E66589ED}"/>
              </a:ext>
            </a:extLst>
          </p:cNvPr>
          <p:cNvGrpSpPr/>
          <p:nvPr/>
        </p:nvGrpSpPr>
        <p:grpSpPr>
          <a:xfrm>
            <a:off x="9169390" y="6996064"/>
            <a:ext cx="1807914" cy="1938992"/>
            <a:chOff x="8780960" y="3298222"/>
            <a:chExt cx="1307744" cy="1402558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4E9BFEBB-ACA8-D91D-0D31-6423C4873E3D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AAFF2FA-3801-C5CE-DACF-429C9CABB7C7}"/>
                </a:ext>
              </a:extLst>
            </p:cNvPr>
            <p:cNvSpPr txBox="1"/>
            <p:nvPr/>
          </p:nvSpPr>
          <p:spPr>
            <a:xfrm>
              <a:off x="8867188" y="3298222"/>
              <a:ext cx="1167299" cy="1402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0" b="1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+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D5E16A7E-864A-D32C-35CD-470290F07BA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02E9F5-C158-7DAD-16FD-57AF38B0B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20</a:t>
            </a:fld>
            <a:endParaRPr lang="es-AR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D995FDF7-7004-BC29-1203-3B607E2D8A14}"/>
              </a:ext>
            </a:extLst>
          </p:cNvPr>
          <p:cNvSpPr txBox="1"/>
          <p:nvPr/>
        </p:nvSpPr>
        <p:spPr>
          <a:xfrm>
            <a:off x="695706" y="10884454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2" name="Imagen 7">
            <a:extLst>
              <a:ext uri="{FF2B5EF4-FFF2-40B4-BE49-F238E27FC236}">
                <a16:creationId xmlns:a16="http://schemas.microsoft.com/office/drawing/2014/main" id="{4E5BF844-3FF4-7C6C-5227-49F633CC8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30A84A4-7A47-6CAD-C164-0803EA7DA4B8}"/>
              </a:ext>
            </a:extLst>
          </p:cNvPr>
          <p:cNvGraphicFramePr>
            <a:graphicFrameLocks noGrp="1"/>
          </p:cNvGraphicFramePr>
          <p:nvPr/>
        </p:nvGraphicFramePr>
        <p:xfrm>
          <a:off x="743738" y="3170705"/>
          <a:ext cx="18616613" cy="7154326"/>
        </p:xfrm>
        <a:graphic>
          <a:graphicData uri="http://schemas.openxmlformats.org/drawingml/2006/table">
            <a:tbl>
              <a:tblPr>
                <a:effectLst/>
                <a:tableStyleId>{D113A9D2-9D6B-4929-AA2D-F23B5EE8CBE7}</a:tableStyleId>
              </a:tblPr>
              <a:tblGrid>
                <a:gridCol w="1193613">
                  <a:extLst>
                    <a:ext uri="{9D8B030D-6E8A-4147-A177-3AD203B41FA5}">
                      <a16:colId xmlns:a16="http://schemas.microsoft.com/office/drawing/2014/main" val="3165398957"/>
                    </a:ext>
                  </a:extLst>
                </a:gridCol>
                <a:gridCol w="4677762">
                  <a:extLst>
                    <a:ext uri="{9D8B030D-6E8A-4147-A177-3AD203B41FA5}">
                      <a16:colId xmlns:a16="http://schemas.microsoft.com/office/drawing/2014/main" val="1848791940"/>
                    </a:ext>
                  </a:extLst>
                </a:gridCol>
                <a:gridCol w="5857875">
                  <a:extLst>
                    <a:ext uri="{9D8B030D-6E8A-4147-A177-3AD203B41FA5}">
                      <a16:colId xmlns:a16="http://schemas.microsoft.com/office/drawing/2014/main" val="227537739"/>
                    </a:ext>
                  </a:extLst>
                </a:gridCol>
                <a:gridCol w="6887363">
                  <a:extLst>
                    <a:ext uri="{9D8B030D-6E8A-4147-A177-3AD203B41FA5}">
                      <a16:colId xmlns:a16="http://schemas.microsoft.com/office/drawing/2014/main" val="25076159"/>
                    </a:ext>
                  </a:extLst>
                </a:gridCol>
              </a:tblGrid>
              <a:tr h="8824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ATRIBUTO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32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SIN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CON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7253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Elección de peritos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Anotarse en una lista y sorteo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Especializados y por Concurso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9795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Determinación del Daño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 criterio de cada perito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Aplicación 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tos" panose="020B0004020202020204" pitchFamily="34" charset="0"/>
                        </a:rPr>
                        <a:t>adecuada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 de Baremo Ley 27.348 + Listado EP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15281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Honorarios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Ligado al % de la pericia/juicio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Sueldo Fijo u Honorario por acto médico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7398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Porcentaje adicional al</a:t>
                      </a:r>
                    </a:p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Baremo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0%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592729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Equidad para trabajadores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1338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Sobrecostos evitables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74038"/>
                  </a:ext>
                </a:extLst>
              </a:tr>
              <a:tr h="9507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RESULTADO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VICIOSO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MAYOR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VIRTUOSO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MENOR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66152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EF77DC66-3108-5719-F522-CB6F4B6CC63F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6282924-EAEA-0C1C-84C6-19CA4426B786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99611D1E-D1C4-134B-DD26-60BD2E3C4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780" y="401365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E8EAF2-47D7-24D7-C8B5-81C1214D8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6" t="-13050" b="1"/>
          <a:stretch/>
        </p:blipFill>
        <p:spPr>
          <a:xfrm>
            <a:off x="957220" y="4107834"/>
            <a:ext cx="671514" cy="7076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1077A6-7A99-0C38-FF08-0E3B764BF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3" b="-6808"/>
          <a:stretch/>
        </p:blipFill>
        <p:spPr>
          <a:xfrm>
            <a:off x="1057273" y="5050383"/>
            <a:ext cx="671514" cy="70224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EFED70-7A4F-E9D4-549E-EA5996A273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5" r="-1471" b="-6808"/>
          <a:stretch/>
        </p:blipFill>
        <p:spPr>
          <a:xfrm>
            <a:off x="957256" y="5921920"/>
            <a:ext cx="785815" cy="7022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F959654-C0B2-2650-8FFC-6BAB088E1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50000" b="-6808"/>
          <a:stretch/>
        </p:blipFill>
        <p:spPr>
          <a:xfrm>
            <a:off x="1000120" y="6822033"/>
            <a:ext cx="785815" cy="7022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E9348AC-E597-87C5-407F-DEB8512B3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r="16577" b="-6808"/>
          <a:stretch/>
        </p:blipFill>
        <p:spPr>
          <a:xfrm>
            <a:off x="942968" y="7722146"/>
            <a:ext cx="785815" cy="7022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2ED7980-893E-FB27-2BDD-D00F8F679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0" r="34224" b="-6808"/>
          <a:stretch/>
        </p:blipFill>
        <p:spPr>
          <a:xfrm>
            <a:off x="914392" y="8579396"/>
            <a:ext cx="785815" cy="702243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B0A2E80-4C08-B368-B3FE-C740002B493A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08411F-7C5B-2CE2-51D3-9E9A70924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4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97194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3">
            <a:extLst>
              <a:ext uri="{FF2B5EF4-FFF2-40B4-BE49-F238E27FC236}">
                <a16:creationId xmlns:a16="http://schemas.microsoft.com/office/drawing/2014/main" id="{94705F7C-320F-9A09-C916-D12DFD5E1AC9}"/>
              </a:ext>
            </a:extLst>
          </p:cNvPr>
          <p:cNvSpPr txBox="1"/>
          <p:nvPr/>
        </p:nvSpPr>
        <p:spPr>
          <a:xfrm>
            <a:off x="13684821" y="6925607"/>
            <a:ext cx="5827700" cy="3681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DATOS DEL EJEMPLO:</a:t>
            </a: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  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28-feb-15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actualización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30-jun-24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notiﬁcación de la demanda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31-dec-16 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 a la fecha del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$ 216.684</a:t>
            </a: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3724756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Cambio de tasas (a junio 2024)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Ejemplo CABA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5D5160A-0013-8ED9-C5B9-380E36017BC8}"/>
              </a:ext>
            </a:extLst>
          </p:cNvPr>
          <p:cNvSpPr/>
          <p:nvPr/>
        </p:nvSpPr>
        <p:spPr>
          <a:xfrm>
            <a:off x="9198313" y="4168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8A7DDB8-B090-17E4-1A38-9AE401387763}"/>
              </a:ext>
            </a:extLst>
          </p:cNvPr>
          <p:cNvSpPr/>
          <p:nvPr/>
        </p:nvSpPr>
        <p:spPr>
          <a:xfrm>
            <a:off x="3829345" y="3024996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79344FD-75FA-04FE-117E-97D5F6A28265}"/>
              </a:ext>
            </a:extLst>
          </p:cNvPr>
          <p:cNvSpPr/>
          <p:nvPr/>
        </p:nvSpPr>
        <p:spPr>
          <a:xfrm>
            <a:off x="4002640" y="5311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2EBD8AE-7EB4-DB5B-3B38-5D33376E5C6B}"/>
              </a:ext>
            </a:extLst>
          </p:cNvPr>
          <p:cNvSpPr/>
          <p:nvPr/>
        </p:nvSpPr>
        <p:spPr>
          <a:xfrm>
            <a:off x="7648516" y="6454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03F73BA-E310-ACC4-EF12-540A141CFC0B}"/>
              </a:ext>
            </a:extLst>
          </p:cNvPr>
          <p:cNvSpPr/>
          <p:nvPr/>
        </p:nvSpPr>
        <p:spPr>
          <a:xfrm>
            <a:off x="10019349" y="7623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15F07EF-E622-48AF-8F1B-8ED0EC73CA60}"/>
              </a:ext>
            </a:extLst>
          </p:cNvPr>
          <p:cNvSpPr/>
          <p:nvPr/>
        </p:nvSpPr>
        <p:spPr>
          <a:xfrm>
            <a:off x="6734651" y="8766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0837DA2-5F28-259D-E3AF-5874604C46F4}"/>
              </a:ext>
            </a:extLst>
          </p:cNvPr>
          <p:cNvSpPr/>
          <p:nvPr/>
        </p:nvSpPr>
        <p:spPr>
          <a:xfrm>
            <a:off x="7765273" y="9909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E7D7FFA-1FFE-2BA0-ED17-202637F047D3}"/>
              </a:ext>
            </a:extLst>
          </p:cNvPr>
          <p:cNvSpPr txBox="1"/>
          <p:nvPr/>
        </p:nvSpPr>
        <p:spPr>
          <a:xfrm>
            <a:off x="3956345" y="3116601"/>
            <a:ext cx="558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7FB65F4-B5F0-04B5-A764-E9E22852DBBC}"/>
              </a:ext>
            </a:extLst>
          </p:cNvPr>
          <p:cNvSpPr txBox="1"/>
          <p:nvPr/>
        </p:nvSpPr>
        <p:spPr>
          <a:xfrm>
            <a:off x="9147513" y="42790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131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A3AFE6D-73BD-DB0B-E756-382E7B21B3BE}"/>
              </a:ext>
            </a:extLst>
          </p:cNvPr>
          <p:cNvSpPr txBox="1"/>
          <p:nvPr/>
        </p:nvSpPr>
        <p:spPr>
          <a:xfrm>
            <a:off x="3917875" y="54093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FCEC896-6734-8D89-2E4C-2C0718C813DC}"/>
              </a:ext>
            </a:extLst>
          </p:cNvPr>
          <p:cNvSpPr txBox="1"/>
          <p:nvPr/>
        </p:nvSpPr>
        <p:spPr>
          <a:xfrm>
            <a:off x="7580881" y="656948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95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C014925-4132-E8D9-4F1F-7B293CEC47C2}"/>
              </a:ext>
            </a:extLst>
          </p:cNvPr>
          <p:cNvSpPr txBox="1"/>
          <p:nvPr/>
        </p:nvSpPr>
        <p:spPr>
          <a:xfrm>
            <a:off x="9943149" y="77207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149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92D9CE-EDEA-88A3-C226-DE78B0C2841E}"/>
              </a:ext>
            </a:extLst>
          </p:cNvPr>
          <p:cNvSpPr txBox="1"/>
          <p:nvPr/>
        </p:nvSpPr>
        <p:spPr>
          <a:xfrm>
            <a:off x="6671151" y="885961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75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DBB77FE-AFFC-D22B-9E83-D02681ECABB3}"/>
              </a:ext>
            </a:extLst>
          </p:cNvPr>
          <p:cNvSpPr txBox="1"/>
          <p:nvPr/>
        </p:nvSpPr>
        <p:spPr>
          <a:xfrm>
            <a:off x="7691448" y="1000355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98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362CF1B-5415-0E01-406E-EE32990E638A}"/>
              </a:ext>
            </a:extLst>
          </p:cNvPr>
          <p:cNvSpPr/>
          <p:nvPr/>
        </p:nvSpPr>
        <p:spPr>
          <a:xfrm>
            <a:off x="9204343" y="2287195"/>
            <a:ext cx="225407" cy="223795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6E92599-7703-03FE-2DDE-781B611429D5}"/>
              </a:ext>
            </a:extLst>
          </p:cNvPr>
          <p:cNvSpPr/>
          <p:nvPr/>
        </p:nvSpPr>
        <p:spPr>
          <a:xfrm>
            <a:off x="3517942" y="2312236"/>
            <a:ext cx="225407" cy="225407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E4185FE4-23BB-7245-043C-8E66C246B2FD}"/>
              </a:ext>
            </a:extLst>
          </p:cNvPr>
          <p:cNvSpPr txBox="1"/>
          <p:nvPr/>
        </p:nvSpPr>
        <p:spPr>
          <a:xfrm>
            <a:off x="3958979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Cant. de veces el monto original</a:t>
            </a: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20CF505B-C878-2AF7-BF5D-CC90EACC4F0D}"/>
              </a:ext>
            </a:extLst>
          </p:cNvPr>
          <p:cNvSpPr txBox="1"/>
          <p:nvPr/>
        </p:nvSpPr>
        <p:spPr>
          <a:xfrm>
            <a:off x="9577400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38" name="Rectángulo redondeado 23">
            <a:extLst>
              <a:ext uri="{FF2B5EF4-FFF2-40B4-BE49-F238E27FC236}">
                <a16:creationId xmlns:a16="http://schemas.microsoft.com/office/drawing/2014/main" id="{4F647690-D3D1-3E97-999E-FFDC631E0E5B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Triángulo 22">
            <a:extLst>
              <a:ext uri="{FF2B5EF4-FFF2-40B4-BE49-F238E27FC236}">
                <a16:creationId xmlns:a16="http://schemas.microsoft.com/office/drawing/2014/main" id="{43C1CF7C-6A1F-B338-6BC3-92A20EE7B30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3E306CAD-6D38-99D6-37C8-E1C52997AC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41" name="object 84">
            <a:extLst>
              <a:ext uri="{FF2B5EF4-FFF2-40B4-BE49-F238E27FC236}">
                <a16:creationId xmlns:a16="http://schemas.microsoft.com/office/drawing/2014/main" id="{BA124A2D-99B1-C951-24DD-70ECC7F5C47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22</a:t>
            </a:fld>
            <a:endParaRPr lang="es-AR" dirty="0"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D28D1587-FD18-6CA1-0605-2E430FBB995E}"/>
              </a:ext>
            </a:extLst>
          </p:cNvPr>
          <p:cNvSpPr txBox="1"/>
          <p:nvPr/>
        </p:nvSpPr>
        <p:spPr>
          <a:xfrm>
            <a:off x="810006" y="10882851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6" name="Imagen 7">
            <a:extLst>
              <a:ext uri="{FF2B5EF4-FFF2-40B4-BE49-F238E27FC236}">
                <a16:creationId xmlns:a16="http://schemas.microsoft.com/office/drawing/2014/main" id="{E72128C9-B13D-ECDD-0D75-E696FD8939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7267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8" y="236499"/>
            <a:ext cx="1711766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Impacto del Acta CNAT 2783/24</a:t>
            </a:r>
            <a:r>
              <a:rPr lang="es-AR" sz="5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(a junio 2024)</a:t>
            </a:r>
            <a:endParaRPr sz="5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8" y="1175025"/>
            <a:ext cx="14025771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6% del total del stock judicial (17.000 juicios de 282.000 en stock)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5" name="Rectángulo redondeado 23">
            <a:extLst>
              <a:ext uri="{FF2B5EF4-FFF2-40B4-BE49-F238E27FC236}">
                <a16:creationId xmlns:a16="http://schemas.microsoft.com/office/drawing/2014/main" id="{27081ECC-A1DB-9028-6E6C-3CB25A1BD91A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riángulo 22">
            <a:extLst>
              <a:ext uri="{FF2B5EF4-FFF2-40B4-BE49-F238E27FC236}">
                <a16:creationId xmlns:a16="http://schemas.microsoft.com/office/drawing/2014/main" id="{2069D29B-67B1-F083-FE65-574D468EA48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9AEACAE-3ADB-0863-4E2A-F86C43317A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14" name="object 84">
            <a:extLst>
              <a:ext uri="{FF2B5EF4-FFF2-40B4-BE49-F238E27FC236}">
                <a16:creationId xmlns:a16="http://schemas.microsoft.com/office/drawing/2014/main" id="{E0C48876-2F19-0204-9A90-BFEF6140DD9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23</a:t>
            </a:fld>
            <a:endParaRPr lang="es-AR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30D21953-C7AE-6D76-7FB8-453A4427F38B}"/>
              </a:ext>
            </a:extLst>
          </p:cNvPr>
          <p:cNvSpPr txBox="1"/>
          <p:nvPr/>
        </p:nvSpPr>
        <p:spPr>
          <a:xfrm>
            <a:off x="793677" y="10866522"/>
            <a:ext cx="4606998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lang="es-AR"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SSN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33674002-3027-CF40-5FD0-CB8EC337ED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0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-183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0 Rectángulo">
            <a:extLst>
              <a:ext uri="{FF2B5EF4-FFF2-40B4-BE49-F238E27FC236}">
                <a16:creationId xmlns:a16="http://schemas.microsoft.com/office/drawing/2014/main" id="{DF52F277-635A-D6F1-8699-3F567BC77777}"/>
              </a:ext>
            </a:extLst>
          </p:cNvPr>
          <p:cNvSpPr/>
          <p:nvPr/>
        </p:nvSpPr>
        <p:spPr>
          <a:xfrm>
            <a:off x="882548" y="2210691"/>
            <a:ext cx="1925535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CSJN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 CSJN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Oliva + 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Lacuadra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 estipulando: la no acumulación de intereses sobre intereses y la no aplicación de índices. Recordando art. 768 del CCyC (en caso de mora TI pacto de partes o la establecida por ley especial -caso Ley 27.348- o las reglamentadas por el BCRA)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Córdoba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del STJ estipulando: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RIPTE simple para casos post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Romero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Pasiva BCRA +2% (hasta 31/12/22) y +3% desde el 1/1/23 para casos pre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Bustos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Fallo del STJ que no se devengan hasta tanto finalice el proceso judicial (“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Amadei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”).</a:t>
            </a:r>
            <a:b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PBA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Intereses.</a:t>
            </a:r>
            <a:r>
              <a:rPr lang="es-ES" sz="3000" b="1" dirty="0">
                <a:solidFill>
                  <a:srgbClr val="7965A7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Activa en algunas localidades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endParaRPr lang="es-ES" sz="3000" dirty="0"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Mendoza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3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lang="es-ES" sz="3000" dirty="0"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Tasa Activa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CMF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No tal cual previsión en ley, pero al menos es un comienzo 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1E2A6B-7B44-7614-B5A8-B05310C607AA}"/>
              </a:ext>
            </a:extLst>
          </p:cNvPr>
          <p:cNvSpPr txBox="1"/>
          <p:nvPr/>
        </p:nvSpPr>
        <p:spPr>
          <a:xfrm>
            <a:off x="1011059" y="471421"/>
            <a:ext cx="110212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BUENAS NOVEDADES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EB07B0-7DF7-6837-5848-B058DA129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504" y="968337"/>
            <a:ext cx="1122688" cy="12507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2BEF22-9F6D-B72B-A55B-68AB3FE11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2" y="4415316"/>
            <a:ext cx="490537" cy="4905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299E31-107E-BE3D-98B0-3F182315D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4" y="7715080"/>
            <a:ext cx="490537" cy="4905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834B8F-4DDC-3AB6-D7C6-FE2D8EEDB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1" y="2274897"/>
            <a:ext cx="490537" cy="490537"/>
          </a:xfrm>
          <a:prstGeom prst="rect">
            <a:avLst/>
          </a:prstGeom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AAEEB2-5736-C81F-7F50-61AB1A8659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1" y="9034453"/>
            <a:ext cx="490537" cy="49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52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5">
            <a:extLst>
              <a:ext uri="{FF2B5EF4-FFF2-40B4-BE49-F238E27FC236}">
                <a16:creationId xmlns:a16="http://schemas.microsoft.com/office/drawing/2014/main" id="{73B50EBD-103C-63BC-7C9F-E2F93D4A0C9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E9A47F6-924F-B4DF-0259-1D054C2BEB32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74184FDA-1527-543A-79E5-9BE874EE7C9A}"/>
              </a:ext>
            </a:extLst>
          </p:cNvPr>
          <p:cNvSpPr txBox="1">
            <a:spLocks/>
          </p:cNvSpPr>
          <p:nvPr/>
        </p:nvSpPr>
        <p:spPr>
          <a:xfrm>
            <a:off x="852631" y="308700"/>
            <a:ext cx="17170673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Escenarios alternativos </a:t>
            </a:r>
            <a:r>
              <a:rPr lang="es-AR" sz="7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¿Cuál elegir?</a:t>
            </a:r>
            <a:endParaRPr lang="es-AR" sz="7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226F477-DC14-04B2-1843-8D8CB841DC99}"/>
              </a:ext>
            </a:extLst>
          </p:cNvPr>
          <p:cNvGrpSpPr/>
          <p:nvPr/>
        </p:nvGrpSpPr>
        <p:grpSpPr>
          <a:xfrm>
            <a:off x="6614160" y="3749040"/>
            <a:ext cx="13530387" cy="3138692"/>
            <a:chOff x="6683828" y="3868054"/>
            <a:chExt cx="13460719" cy="3019678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448349F-7B9C-820C-554B-0A21248A2CFA}"/>
                </a:ext>
              </a:extLst>
            </p:cNvPr>
            <p:cNvSpPr/>
            <p:nvPr/>
          </p:nvSpPr>
          <p:spPr>
            <a:xfrm>
              <a:off x="6683828" y="4360244"/>
              <a:ext cx="8134831" cy="2145057"/>
            </a:xfrm>
            <a:prstGeom prst="rect">
              <a:avLst/>
            </a:prstGeom>
            <a:solidFill>
              <a:srgbClr val="80000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9DA50090-CE21-75B6-EBDD-BA850A9B8A01}"/>
                </a:ext>
              </a:extLst>
            </p:cNvPr>
            <p:cNvSpPr txBox="1"/>
            <p:nvPr/>
          </p:nvSpPr>
          <p:spPr>
            <a:xfrm>
              <a:off x="17123101" y="4225485"/>
              <a:ext cx="3021446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Necesidad de aumento por </a:t>
              </a:r>
              <a:r>
                <a:rPr lang="es-ES" sz="3200" b="1" dirty="0" err="1">
                  <a:solidFill>
                    <a:srgbClr val="A23425"/>
                  </a:solidFill>
                  <a:latin typeface="Aptos" panose="020B0004020202020204" pitchFamily="34" charset="0"/>
                </a:rPr>
                <a:t>judicialidad</a:t>
              </a:r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 </a:t>
              </a:r>
            </a:p>
            <a:p>
              <a:pPr algn="ctr"/>
              <a:r>
                <a:rPr lang="es-ES" sz="30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(de no corregirse)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2FD7CFE0-F6EB-1679-2E94-596F9F37AC38}"/>
                </a:ext>
              </a:extLst>
            </p:cNvPr>
            <p:cNvSpPr/>
            <p:nvPr/>
          </p:nvSpPr>
          <p:spPr>
            <a:xfrm>
              <a:off x="14225644" y="3868054"/>
              <a:ext cx="3019678" cy="3019678"/>
            </a:xfrm>
            <a:prstGeom prst="ellipse">
              <a:avLst/>
            </a:prstGeom>
            <a:solidFill>
              <a:srgbClr val="A23425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B066CB2F-D43B-7F63-7A9D-9034F12FB7E5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755287"/>
              <a:ext cx="2775237" cy="1245212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8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78%</a:t>
              </a:r>
              <a:endParaRPr lang="es-AR" sz="8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187BB88-EE88-95A5-863E-473F22D3955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78636679-1959-863F-4157-F340F7D8B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0501" y="1068093"/>
            <a:ext cx="963648" cy="1022646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6EA0D5-01F3-B26C-3251-FD376CB8F5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040636"/>
              </p:ext>
            </p:extLst>
          </p:nvPr>
        </p:nvGraphicFramePr>
        <p:xfrm>
          <a:off x="830190" y="2488271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51080A6-05A3-7BD9-186E-65F595F7A726}"/>
              </a:ext>
            </a:extLst>
          </p:cNvPr>
          <p:cNvCxnSpPr/>
          <p:nvPr/>
        </p:nvCxnSpPr>
        <p:spPr>
          <a:xfrm>
            <a:off x="1517645" y="9284992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25</a:t>
            </a:fld>
            <a:endParaRPr lang="es-AR" dirty="0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2CE691C-D4CD-6DBD-0624-60E6AB376BB7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23F000F-2234-3FFB-3DCC-3C201194452B}"/>
              </a:ext>
            </a:extLst>
          </p:cNvPr>
          <p:cNvSpPr txBox="1"/>
          <p:nvPr/>
        </p:nvSpPr>
        <p:spPr>
          <a:xfrm>
            <a:off x="1125524" y="9452299"/>
            <a:ext cx="229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9A8B"/>
                </a:solidFill>
                <a:latin typeface="Aptos" panose="020B0004020202020204" pitchFamily="34" charset="0"/>
              </a:rPr>
              <a:t>Alícuota técnica sin juicios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5D2A0E1-DB52-2D9D-6400-7514282CDC47}"/>
              </a:ext>
            </a:extLst>
          </p:cNvPr>
          <p:cNvSpPr txBox="1"/>
          <p:nvPr/>
        </p:nvSpPr>
        <p:spPr>
          <a:xfrm>
            <a:off x="6296447" y="9452299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7965A7"/>
                </a:solidFill>
                <a:latin typeface="Aptos" panose="020B0004020202020204" pitchFamily="34" charset="0"/>
              </a:rPr>
              <a:t>Alícuota actual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EE53DC4-662A-AF4D-BC44-0DA90A22F2BB}"/>
              </a:ext>
            </a:extLst>
          </p:cNvPr>
          <p:cNvSpPr txBox="1"/>
          <p:nvPr/>
        </p:nvSpPr>
        <p:spPr>
          <a:xfrm>
            <a:off x="8735375" y="9452299"/>
            <a:ext cx="2243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con juicios actuales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12123C6-1DE9-7270-459B-6B2264C1DF03}"/>
              </a:ext>
            </a:extLst>
          </p:cNvPr>
          <p:cNvSpPr txBox="1"/>
          <p:nvPr/>
        </p:nvSpPr>
        <p:spPr>
          <a:xfrm>
            <a:off x="3635214" y="9445194"/>
            <a:ext cx="2312689" cy="1500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Alícuota técnica con CMF (</a:t>
            </a:r>
            <a:r>
              <a:rPr lang="es-ES" sz="2200" b="1" dirty="0" err="1">
                <a:solidFill>
                  <a:srgbClr val="31859C"/>
                </a:solidFill>
                <a:latin typeface="Aptos" panose="020B0004020202020204" pitchFamily="34" charset="0"/>
              </a:rPr>
              <a:t>judicialidad</a:t>
            </a:r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 marginal)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C2DCC5F-74E7-C2EC-E497-90E9E536D715}"/>
              </a:ext>
            </a:extLst>
          </p:cNvPr>
          <p:cNvSpPr txBox="1"/>
          <p:nvPr/>
        </p:nvSpPr>
        <p:spPr>
          <a:xfrm>
            <a:off x="10852198" y="9357334"/>
            <a:ext cx="2473678" cy="185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con juicios actuales y desproporción de tasas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FCD97B8-16D0-D3DE-3770-2E4553A2BDAA}"/>
              </a:ext>
            </a:extLst>
          </p:cNvPr>
          <p:cNvSpPr txBox="1"/>
          <p:nvPr/>
        </p:nvSpPr>
        <p:spPr>
          <a:xfrm>
            <a:off x="2103134" y="2549507"/>
            <a:ext cx="10271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6600" b="1" i="0" u="none" strike="noStrike" kern="1200" baseline="0">
                <a:solidFill>
                  <a:srgbClr val="0E4C5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Alícuotas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ante </a:t>
            </a: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escenarios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alternativos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2F85D1-A4C7-604C-E625-EB6612638A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Círculo Virtuoso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26</a:t>
            </a:fld>
            <a:endParaRPr lang="es-AR" dirty="0"/>
          </a:p>
        </p:txBody>
      </p:sp>
      <p:grpSp>
        <p:nvGrpSpPr>
          <p:cNvPr id="19" name="Grupo 67">
            <a:extLst>
              <a:ext uri="{FF2B5EF4-FFF2-40B4-BE49-F238E27FC236}">
                <a16:creationId xmlns:a16="http://schemas.microsoft.com/office/drawing/2014/main" id="{8638C87E-26DD-9607-43E1-740CEAF63257}"/>
              </a:ext>
            </a:extLst>
          </p:cNvPr>
          <p:cNvGrpSpPr/>
          <p:nvPr/>
        </p:nvGrpSpPr>
        <p:grpSpPr>
          <a:xfrm>
            <a:off x="6189884" y="3917709"/>
            <a:ext cx="6526346" cy="6105730"/>
            <a:chOff x="11005530" y="1796681"/>
            <a:chExt cx="4499762" cy="4499762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44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5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452342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6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04685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7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603123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8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9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753904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</p:grpSp>
      <p:sp>
        <p:nvSpPr>
          <p:cNvPr id="20" name="Text Box 28">
            <a:extLst>
              <a:ext uri="{FF2B5EF4-FFF2-40B4-BE49-F238E27FC236}">
                <a16:creationId xmlns:a16="http://schemas.microsoft.com/office/drawing/2014/main" id="{42D1CA99-F904-06F2-CE7B-049D8E09A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062604"/>
            <a:ext cx="53581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Favorece los estímulos a la prevención y cumplimiento de responsabilidades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16FA6E0-6EA9-C4DF-AB70-BB6BC11C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3" y="5770037"/>
            <a:ext cx="47157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Estructura de incentivos adecuada + instrumentos específicos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76A50C18-12FF-81AF-3FA7-E2586B02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69" y="9048597"/>
            <a:ext cx="55708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Precios en función del riesgo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257BB802-718E-7023-B591-2B32133C7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47" y="10492291"/>
            <a:ext cx="4104134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Costos predecibles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D2353B1C-4EF4-470A-9403-F0384BF2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3657" y="8098561"/>
            <a:ext cx="47439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Prestaciones dinerarias y en especie oportunas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cs typeface="Calibri" pitchFamily="34" charset="0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04CBDD90-0810-ABA2-DD42-9495E42D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0396" y="5146843"/>
            <a:ext cx="5248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62A09B40-C4F8-56FF-E22F-C199C339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72" y="2850692"/>
            <a:ext cx="5642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Contingencias y prestaciones precisas y predeterminadas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3" name="Elipse 36">
            <a:extLst>
              <a:ext uri="{FF2B5EF4-FFF2-40B4-BE49-F238E27FC236}">
                <a16:creationId xmlns:a16="http://schemas.microsoft.com/office/drawing/2014/main" id="{8D53ED0E-C589-FACB-F0F4-8D7D5873AF10}"/>
              </a:ext>
            </a:extLst>
          </p:cNvPr>
          <p:cNvSpPr/>
          <p:nvPr/>
        </p:nvSpPr>
        <p:spPr>
          <a:xfrm rot="1417873">
            <a:off x="10390865" y="2171099"/>
            <a:ext cx="7929878" cy="451845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71C5DD97-4162-738B-CD09-AE218349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7" grpId="0"/>
      <p:bldP spid="30" grpId="0"/>
      <p:bldP spid="31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DESPEJAR la litigiosidad?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BCCB6FDF-DB46-E588-8E09-C2743C697AB4}"/>
              </a:ext>
            </a:extLst>
          </p:cNvPr>
          <p:cNvSpPr txBox="1">
            <a:spLocks/>
          </p:cNvSpPr>
          <p:nvPr/>
        </p:nvSpPr>
        <p:spPr>
          <a:xfrm>
            <a:off x="414217" y="2361422"/>
            <a:ext cx="18139271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278DD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Volver al círculo virtuoso y esencia del sistema</a:t>
            </a:r>
            <a:endParaRPr lang="es-AR" sz="6000" b="1" kern="0" dirty="0">
              <a:solidFill>
                <a:srgbClr val="278DD8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7FE7C5D-7685-AF17-996E-DCB2A5C17A20}"/>
              </a:ext>
            </a:extLst>
          </p:cNvPr>
          <p:cNvGrpSpPr/>
          <p:nvPr/>
        </p:nvGrpSpPr>
        <p:grpSpPr>
          <a:xfrm>
            <a:off x="1226767" y="3598895"/>
            <a:ext cx="18472464" cy="2264578"/>
            <a:chOff x="1226767" y="3598895"/>
            <a:chExt cx="18472464" cy="2264578"/>
          </a:xfrm>
        </p:grpSpPr>
        <p:sp>
          <p:nvSpPr>
            <p:cNvPr id="42" name="Rectángulo redondeado 41">
              <a:extLst>
                <a:ext uri="{FF2B5EF4-FFF2-40B4-BE49-F238E27FC236}">
                  <a16:creationId xmlns:a16="http://schemas.microsoft.com/office/drawing/2014/main" id="{F6E593CB-5665-7C77-B791-AA43EAE4592A}"/>
                </a:ext>
              </a:extLst>
            </p:cNvPr>
            <p:cNvSpPr/>
            <p:nvPr/>
          </p:nvSpPr>
          <p:spPr>
            <a:xfrm>
              <a:off x="2673927" y="3920837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4E7245F8-636E-C765-81C2-E70D1DBE2A09}"/>
                </a:ext>
              </a:extLst>
            </p:cNvPr>
            <p:cNvSpPr/>
            <p:nvPr/>
          </p:nvSpPr>
          <p:spPr>
            <a:xfrm>
              <a:off x="1226767" y="3598895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D06C4527-22FB-9F0C-528E-04DC66D897B5}"/>
                </a:ext>
              </a:extLst>
            </p:cNvPr>
            <p:cNvSpPr txBox="1"/>
            <p:nvPr/>
          </p:nvSpPr>
          <p:spPr>
            <a:xfrm>
              <a:off x="4329598" y="4415713"/>
              <a:ext cx="15369633" cy="6309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indent="0" algn="l" fontAlgn="ctr">
                <a:lnSpc>
                  <a:spcPts val="4000"/>
                </a:lnSpc>
                <a:buClr>
                  <a:srgbClr val="6AA5A6"/>
                </a:buClr>
                <a:buFont typeface="Wingdings" pitchFamily="2" charset="2"/>
                <a:buNone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Creciente cobertura de población trabajadora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9355C0-63AD-8363-66BB-F105904E4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36" y="4144974"/>
              <a:ext cx="1045440" cy="126507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BA82C6A-F9FD-C46E-40D0-6E0E23C0F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4336774"/>
              <a:ext cx="630943" cy="630943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5EB43B7-E995-6A5A-0D4B-9222D6690DE4}"/>
              </a:ext>
            </a:extLst>
          </p:cNvPr>
          <p:cNvGrpSpPr/>
          <p:nvPr/>
        </p:nvGrpSpPr>
        <p:grpSpPr>
          <a:xfrm>
            <a:off x="1226767" y="5912604"/>
            <a:ext cx="15952869" cy="2264578"/>
            <a:chOff x="1226767" y="5912604"/>
            <a:chExt cx="15952869" cy="2264578"/>
          </a:xfrm>
        </p:grpSpPr>
        <p:sp>
          <p:nvSpPr>
            <p:cNvPr id="41" name="Rectángulo redondeado 40">
              <a:extLst>
                <a:ext uri="{FF2B5EF4-FFF2-40B4-BE49-F238E27FC236}">
                  <a16:creationId xmlns:a16="http://schemas.microsoft.com/office/drawing/2014/main" id="{116D05FF-3558-9DE5-A2C3-7D2E1A522A63}"/>
                </a:ext>
              </a:extLst>
            </p:cNvPr>
            <p:cNvSpPr/>
            <p:nvPr/>
          </p:nvSpPr>
          <p:spPr>
            <a:xfrm>
              <a:off x="2673927" y="6220691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7E71A9B9-06E4-B597-70E7-D9C21AC04FAB}"/>
                </a:ext>
              </a:extLst>
            </p:cNvPr>
            <p:cNvSpPr txBox="1"/>
            <p:nvPr/>
          </p:nvSpPr>
          <p:spPr>
            <a:xfrm>
              <a:off x="4329598" y="6520134"/>
              <a:ext cx="12683781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ART abocadas a PREVENCIÓN y ATENCIÓN INTEGRAL de trabajadores que sufrieron algún siniestro</a:t>
              </a: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B58D992D-9D81-1FD4-A323-0A8EE9B4A050}"/>
                </a:ext>
              </a:extLst>
            </p:cNvPr>
            <p:cNvSpPr/>
            <p:nvPr/>
          </p:nvSpPr>
          <p:spPr>
            <a:xfrm>
              <a:off x="1226767" y="5912604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DD30EB9-7E69-73D6-B1EE-23FDAE543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413" y="6475702"/>
              <a:ext cx="1157363" cy="118216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E9EE8D7-E8B8-0029-DF5B-4499D8D1A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6428811"/>
              <a:ext cx="630943" cy="630943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43A0830-C372-BF0E-6C0E-62F2544E8EC0}"/>
              </a:ext>
            </a:extLst>
          </p:cNvPr>
          <p:cNvGrpSpPr/>
          <p:nvPr/>
        </p:nvGrpSpPr>
        <p:grpSpPr>
          <a:xfrm>
            <a:off x="1226767" y="8267869"/>
            <a:ext cx="15952869" cy="2264578"/>
            <a:chOff x="1226767" y="8267869"/>
            <a:chExt cx="15952869" cy="2264578"/>
          </a:xfrm>
        </p:grpSpPr>
        <p:sp>
          <p:nvSpPr>
            <p:cNvPr id="43" name="Rectángulo redondeado 42">
              <a:extLst>
                <a:ext uri="{FF2B5EF4-FFF2-40B4-BE49-F238E27FC236}">
                  <a16:creationId xmlns:a16="http://schemas.microsoft.com/office/drawing/2014/main" id="{71E5DDED-C96A-A482-8F5A-81928618DC1C}"/>
                </a:ext>
              </a:extLst>
            </p:cNvPr>
            <p:cNvSpPr/>
            <p:nvPr/>
          </p:nvSpPr>
          <p:spPr>
            <a:xfrm>
              <a:off x="2673927" y="8575812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AC001856-DE80-1E76-AE24-6710D0E970DB}"/>
                </a:ext>
              </a:extLst>
            </p:cNvPr>
            <p:cNvSpPr txBox="1"/>
            <p:nvPr/>
          </p:nvSpPr>
          <p:spPr>
            <a:xfrm>
              <a:off x="4329598" y="8834104"/>
              <a:ext cx="12237029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Sistema competitivo para el Empleador y</a:t>
              </a:r>
            </a:p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servicio para el Trabajador</a:t>
              </a: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67D1C701-D514-45BE-A23F-603E5921B05A}"/>
                </a:ext>
              </a:extLst>
            </p:cNvPr>
            <p:cNvSpPr/>
            <p:nvPr/>
          </p:nvSpPr>
          <p:spPr>
            <a:xfrm>
              <a:off x="1226767" y="8267869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7FA389B-0622-70A3-3C32-5CC4AF83E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961" y="8740223"/>
              <a:ext cx="1358485" cy="133987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A467057-6284-0D5B-69FB-77DB6796E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8770228"/>
              <a:ext cx="630943" cy="630943"/>
            </a:xfrm>
            <a:prstGeom prst="rect">
              <a:avLst/>
            </a:prstGeom>
          </p:spPr>
        </p:pic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27</a:t>
            </a:fld>
            <a:endParaRPr lang="es-AR" dirty="0"/>
          </a:p>
        </p:txBody>
      </p:sp>
      <p:pic>
        <p:nvPicPr>
          <p:cNvPr id="14" name="Imagen 7">
            <a:extLst>
              <a:ext uri="{FF2B5EF4-FFF2-40B4-BE49-F238E27FC236}">
                <a16:creationId xmlns:a16="http://schemas.microsoft.com/office/drawing/2014/main" id="{78BF2F78-2BF5-467A-B0D7-F66EA6472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Muchas gracias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755090" y="-5870847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49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 txBox="1"/>
          <p:nvPr/>
        </p:nvSpPr>
        <p:spPr>
          <a:xfrm>
            <a:off x="953770" y="10310724"/>
            <a:ext cx="10450830" cy="44499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 </a:t>
            </a:r>
            <a:r>
              <a:rPr kumimoji="0" sz="28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Trimestre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202</a:t>
            </a:r>
            <a:r>
              <a:rPr lang="es-ES" sz="2800" spc="-5" dirty="0">
                <a:solidFill>
                  <a:prstClr val="black">
                    <a:lumMod val="65000"/>
                    <a:lumOff val="35000"/>
                  </a:prstClr>
                </a:solidFill>
                <a:latin typeface="Aptos" panose="020B0004020202020204" pitchFamily="34" charset="0"/>
                <a:cs typeface="Calibri"/>
              </a:rPr>
              <a:t>5</a:t>
            </a:r>
            <a:r>
              <a:rPr kumimoji="0" sz="2800" b="0" i="0" u="none" strike="noStrike" kern="1200" cap="none" spc="409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-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Es</a:t>
            </a:r>
            <a:r>
              <a:rPr kumimoji="0" lang="es-AR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ti</a:t>
            </a:r>
            <a:r>
              <a:rPr kumimoji="0" sz="28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mación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base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SRT,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MTEySS e</a:t>
            </a:r>
            <a:r>
              <a:rPr kumimoji="0" sz="2800" b="0" i="0" u="none" strike="noStrike" kern="1200" cap="none" spc="54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INDEC.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B1FB3591-DC2F-C129-419E-C0ACD95A551B}"/>
              </a:ext>
            </a:extLst>
          </p:cNvPr>
          <p:cNvSpPr/>
          <p:nvPr/>
        </p:nvSpPr>
        <p:spPr>
          <a:xfrm>
            <a:off x="0" y="-111582"/>
            <a:ext cx="20104091" cy="1958148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B8ACF1FF-B9E9-5718-7AE6-E21DF6B2E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BA9AAA9-E82B-E49D-D6A1-C1A64573778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9A837C57-4CE6-D321-A169-6FBA0F7ED5C5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En contexto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7BB425D-02AD-2270-A2CC-75BD2B7E0F8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EE1646E-E5AF-C2AC-94E4-92C21C8FB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8B30B6C-7638-880C-6A1B-7E480CE300BF}"/>
              </a:ext>
            </a:extLst>
          </p:cNvPr>
          <p:cNvGraphicFramePr>
            <a:graphicFrameLocks/>
          </p:cNvGraphicFramePr>
          <p:nvPr/>
        </p:nvGraphicFramePr>
        <p:xfrm>
          <a:off x="-2557640" y="1175025"/>
          <a:ext cx="16324440" cy="871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upo 25">
            <a:extLst>
              <a:ext uri="{FF2B5EF4-FFF2-40B4-BE49-F238E27FC236}">
                <a16:creationId xmlns:a16="http://schemas.microsoft.com/office/drawing/2014/main" id="{1E7612EA-B11F-ADCA-9D06-5C509C152D33}"/>
              </a:ext>
            </a:extLst>
          </p:cNvPr>
          <p:cNvGrpSpPr/>
          <p:nvPr/>
        </p:nvGrpSpPr>
        <p:grpSpPr>
          <a:xfrm>
            <a:off x="9093200" y="6400800"/>
            <a:ext cx="9833655" cy="3488230"/>
            <a:chOff x="9093200" y="6400800"/>
            <a:chExt cx="9833655" cy="3488230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FC390F21-9196-83C2-655D-5E399F38554C}"/>
                </a:ext>
              </a:extLst>
            </p:cNvPr>
            <p:cNvGrpSpPr/>
            <p:nvPr/>
          </p:nvGrpSpPr>
          <p:grpSpPr>
            <a:xfrm>
              <a:off x="10774631" y="7485332"/>
              <a:ext cx="8152224" cy="963918"/>
              <a:chOff x="10774631" y="7485332"/>
              <a:chExt cx="8152224" cy="963918"/>
            </a:xfrm>
          </p:grpSpPr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7094CD5-3FD6-FC8A-7793-A3389AB04063}"/>
                  </a:ext>
                </a:extLst>
              </p:cNvPr>
              <p:cNvSpPr txBox="1"/>
              <p:nvPr/>
            </p:nvSpPr>
            <p:spPr>
              <a:xfrm>
                <a:off x="13261335" y="7485332"/>
                <a:ext cx="5665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10.120.549</a:t>
                </a:r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 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2F4E198-99DC-78C1-83FD-541742D877E0}"/>
                  </a:ext>
                </a:extLst>
              </p:cNvPr>
              <p:cNvSpPr txBox="1"/>
              <p:nvPr/>
            </p:nvSpPr>
            <p:spPr>
              <a:xfrm>
                <a:off x="11404600" y="7614854"/>
                <a:ext cx="3572026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Cobertura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Actual</a:t>
                </a:r>
              </a:p>
            </p:txBody>
          </p:sp>
          <p:sp>
            <p:nvSpPr>
              <p:cNvPr id="10" name="Flecha derecha 44">
                <a:extLst>
                  <a:ext uri="{FF2B5EF4-FFF2-40B4-BE49-F238E27FC236}">
                    <a16:creationId xmlns:a16="http://schemas.microsoft.com/office/drawing/2014/main" id="{933769DA-4C11-C96B-B3C8-9843215B14DD}"/>
                  </a:ext>
                </a:extLst>
              </p:cNvPr>
              <p:cNvSpPr/>
              <p:nvPr/>
            </p:nvSpPr>
            <p:spPr>
              <a:xfrm>
                <a:off x="10774631" y="7600644"/>
                <a:ext cx="539315" cy="692706"/>
              </a:xfrm>
              <a:prstGeom prst="rightArrow">
                <a:avLst>
                  <a:gd name="adj1" fmla="val 36716"/>
                  <a:gd name="adj2" fmla="val 70292"/>
                </a:avLst>
              </a:prstGeom>
              <a:solidFill>
                <a:srgbClr val="4FDBC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0" name="Cerrar corchete 19">
              <a:extLst>
                <a:ext uri="{FF2B5EF4-FFF2-40B4-BE49-F238E27FC236}">
                  <a16:creationId xmlns:a16="http://schemas.microsoft.com/office/drawing/2014/main" id="{98CA5774-0B83-42D5-C85B-A397DB3B448F}"/>
                </a:ext>
              </a:extLst>
            </p:cNvPr>
            <p:cNvSpPr/>
            <p:nvPr/>
          </p:nvSpPr>
          <p:spPr>
            <a:xfrm>
              <a:off x="9093200" y="6400800"/>
              <a:ext cx="280987" cy="3488230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E718EF0-671F-D308-2D97-62402861DE4F}"/>
              </a:ext>
            </a:extLst>
          </p:cNvPr>
          <p:cNvGrpSpPr/>
          <p:nvPr/>
        </p:nvGrpSpPr>
        <p:grpSpPr>
          <a:xfrm>
            <a:off x="9093200" y="5264396"/>
            <a:ext cx="9397323" cy="1323439"/>
            <a:chOff x="9093200" y="5264396"/>
            <a:chExt cx="9397323" cy="1323439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92CA379C-5A4A-C390-B153-55C4DAC077D6}"/>
                </a:ext>
              </a:extLst>
            </p:cNvPr>
            <p:cNvGrpSpPr/>
            <p:nvPr/>
          </p:nvGrpSpPr>
          <p:grpSpPr>
            <a:xfrm>
              <a:off x="10490935" y="5264396"/>
              <a:ext cx="7999588" cy="1323439"/>
              <a:chOff x="10490935" y="5264396"/>
              <a:chExt cx="7999588" cy="1323439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EE9BE6-23AB-B5FD-56F2-4777EC47E793}"/>
                  </a:ext>
                </a:extLst>
              </p:cNvPr>
              <p:cNvSpPr txBox="1"/>
              <p:nvPr/>
            </p:nvSpPr>
            <p:spPr>
              <a:xfrm>
                <a:off x="13896906" y="5402228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12.876.403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55C5421-0046-39B5-6D44-8212105A0D11}"/>
                  </a:ext>
                </a:extLst>
              </p:cNvPr>
              <p:cNvSpPr txBox="1"/>
              <p:nvPr/>
            </p:nvSpPr>
            <p:spPr>
              <a:xfrm>
                <a:off x="10490935" y="5264396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BF36F44-2E9C-D843-9525-B868D214C173}"/>
                  </a:ext>
                </a:extLst>
              </p:cNvPr>
              <p:cNvSpPr txBox="1"/>
              <p:nvPr/>
            </p:nvSpPr>
            <p:spPr>
              <a:xfrm>
                <a:off x="11404600" y="5522871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 err="1">
                    <a:solidFill>
                      <a:srgbClr val="0E4C52"/>
                    </a:solidFill>
                    <a:latin typeface="Aptos" panose="020B0004020202020204" pitchFamily="34" charset="0"/>
                  </a:rPr>
                  <a:t>Independ</a:t>
                </a: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.</a:t>
                </a:r>
                <a:b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</a:b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1" name="Cerrar corchete 20">
              <a:extLst>
                <a:ext uri="{FF2B5EF4-FFF2-40B4-BE49-F238E27FC236}">
                  <a16:creationId xmlns:a16="http://schemas.microsoft.com/office/drawing/2014/main" id="{9142E56D-B844-4440-525C-DF8E211A6A6D}"/>
                </a:ext>
              </a:extLst>
            </p:cNvPr>
            <p:cNvSpPr/>
            <p:nvPr/>
          </p:nvSpPr>
          <p:spPr>
            <a:xfrm>
              <a:off x="9093200" y="5264396"/>
              <a:ext cx="280987" cy="1092872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64CB0F7-99AD-7A50-4FF1-C87FF9BB35EB}"/>
              </a:ext>
            </a:extLst>
          </p:cNvPr>
          <p:cNvGrpSpPr/>
          <p:nvPr/>
        </p:nvGrpSpPr>
        <p:grpSpPr>
          <a:xfrm>
            <a:off x="9093200" y="2680301"/>
            <a:ext cx="9431231" cy="2535715"/>
            <a:chOff x="9093200" y="2680301"/>
            <a:chExt cx="9431231" cy="2535715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4CB6782-A184-5624-C9BA-513518729539}"/>
                </a:ext>
              </a:extLst>
            </p:cNvPr>
            <p:cNvGrpSpPr/>
            <p:nvPr/>
          </p:nvGrpSpPr>
          <p:grpSpPr>
            <a:xfrm>
              <a:off x="10490935" y="3286440"/>
              <a:ext cx="8033496" cy="1323439"/>
              <a:chOff x="10490935" y="3286440"/>
              <a:chExt cx="8033496" cy="1323439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8CB12E6-CC29-FC29-05A5-627955F4F263}"/>
                  </a:ext>
                </a:extLst>
              </p:cNvPr>
              <p:cNvSpPr txBox="1"/>
              <p:nvPr/>
            </p:nvSpPr>
            <p:spPr>
              <a:xfrm>
                <a:off x="13930814" y="3413040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21.078.349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9CDFB1E-A6AC-4C45-0E79-87CDA786AD4C}"/>
                  </a:ext>
                </a:extLst>
              </p:cNvPr>
              <p:cNvSpPr txBox="1"/>
              <p:nvPr/>
            </p:nvSpPr>
            <p:spPr>
              <a:xfrm>
                <a:off x="10490935" y="3286440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73A9E53-2BBF-CDE5-AA11-183F2F8C9BF0}"/>
                  </a:ext>
                </a:extLst>
              </p:cNvPr>
              <p:cNvSpPr txBox="1"/>
              <p:nvPr/>
            </p:nvSpPr>
            <p:spPr>
              <a:xfrm>
                <a:off x="11404600" y="3518844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No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5" name="Cerrar corchete 24">
              <a:extLst>
                <a:ext uri="{FF2B5EF4-FFF2-40B4-BE49-F238E27FC236}">
                  <a16:creationId xmlns:a16="http://schemas.microsoft.com/office/drawing/2014/main" id="{39856510-BA62-5503-5583-5867A1FB4D05}"/>
                </a:ext>
              </a:extLst>
            </p:cNvPr>
            <p:cNvSpPr/>
            <p:nvPr/>
          </p:nvSpPr>
          <p:spPr>
            <a:xfrm>
              <a:off x="9093200" y="2680301"/>
              <a:ext cx="300666" cy="2535715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188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FD33830-5A5D-25A0-11C4-9E8FE5809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3793BD63-8893-76B3-DC20-F84BC8E5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E73EB30-2E24-104D-AAA2-6E7EB65E6FB6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1165AC1-B81D-B921-96CE-570C8D2ABED6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9" name="Object 55">
            <a:extLst>
              <a:ext uri="{FF2B5EF4-FFF2-40B4-BE49-F238E27FC236}">
                <a16:creationId xmlns:a16="http://schemas.microsoft.com/office/drawing/2014/main" id="{C4B8064E-874E-82C5-9DC7-3BE1FA3EA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618466"/>
              </p:ext>
            </p:extLst>
          </p:nvPr>
        </p:nvGraphicFramePr>
        <p:xfrm>
          <a:off x="485492" y="3864450"/>
          <a:ext cx="18783293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bject 18">
            <a:extLst>
              <a:ext uri="{FF2B5EF4-FFF2-40B4-BE49-F238E27FC236}">
                <a16:creationId xmlns:a16="http://schemas.microsoft.com/office/drawing/2014/main" id="{7C6D8900-A860-EBD8-82D2-668288B8406F}"/>
              </a:ext>
            </a:extLst>
          </p:cNvPr>
          <p:cNvSpPr txBox="1">
            <a:spLocks/>
          </p:cNvSpPr>
          <p:nvPr/>
        </p:nvSpPr>
        <p:spPr>
          <a:xfrm>
            <a:off x="8087609" y="6500192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19.000 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13178D18-9B55-D8AE-9F8E-0267C3B0F610}"/>
              </a:ext>
            </a:extLst>
          </p:cNvPr>
          <p:cNvSpPr txBox="1"/>
          <p:nvPr/>
        </p:nvSpPr>
        <p:spPr>
          <a:xfrm>
            <a:off x="8087609" y="76981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VIDAS SALVADAS</a:t>
            </a:r>
          </a:p>
        </p:txBody>
      </p:sp>
      <p:sp>
        <p:nvSpPr>
          <p:cNvPr id="27" name="object 64">
            <a:extLst>
              <a:ext uri="{FF2B5EF4-FFF2-40B4-BE49-F238E27FC236}">
                <a16:creationId xmlns:a16="http://schemas.microsoft.com/office/drawing/2014/main" id="{23157CA6-55D8-F15E-2BB8-BF1E578ED1DF}"/>
              </a:ext>
            </a:extLst>
          </p:cNvPr>
          <p:cNvSpPr txBox="1"/>
          <p:nvPr/>
        </p:nvSpPr>
        <p:spPr>
          <a:xfrm>
            <a:off x="5839881" y="3611242"/>
            <a:ext cx="807451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fallecimientos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millón de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04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6099888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553" y="7122798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57581" y="7602679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-80%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6399335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-77%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B48FBBBE-AAA6-F73A-BBCC-477AEB1D0B80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CD1C654-FB6C-6B16-6479-FE965063D5B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AF1A1D-A00B-C4C9-1B95-A3F275804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4</a:t>
            </a:fld>
            <a:endParaRPr lang="es-A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36BD0A-856C-D00E-7E13-ED8868A08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1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5">
            <a:extLst>
              <a:ext uri="{FF2B5EF4-FFF2-40B4-BE49-F238E27FC236}">
                <a16:creationId xmlns:a16="http://schemas.microsoft.com/office/drawing/2014/main" id="{04C7668F-C6DD-2CD9-D7EF-0178D5DA5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8568"/>
              </p:ext>
            </p:extLst>
          </p:nvPr>
        </p:nvGraphicFramePr>
        <p:xfrm>
          <a:off x="567878" y="3950530"/>
          <a:ext cx="18382732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4458824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38" y="6324746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91853" y="680329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-55%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475827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-42%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87F9E4C-F052-8E55-45DE-078534C7FD41}"/>
              </a:ext>
            </a:extLst>
          </p:cNvPr>
          <p:cNvSpPr txBox="1">
            <a:spLocks/>
          </p:cNvSpPr>
          <p:nvPr/>
        </p:nvSpPr>
        <p:spPr>
          <a:xfrm>
            <a:off x="8180375" y="5841994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4,7</a:t>
            </a:r>
            <a:r>
              <a:rPr lang="es-AR" sz="36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 millones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907DBF3-27BD-4F61-90C8-D1973D1CB7C7}"/>
              </a:ext>
            </a:extLst>
          </p:cNvPr>
          <p:cNvSpPr txBox="1"/>
          <p:nvPr/>
        </p:nvSpPr>
        <p:spPr>
          <a:xfrm>
            <a:off x="8166895" y="72720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SINIESTROS</a:t>
            </a:r>
          </a:p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EVITADOS</a:t>
            </a:r>
          </a:p>
        </p:txBody>
      </p:sp>
      <p:sp>
        <p:nvSpPr>
          <p:cNvPr id="9" name="object 64">
            <a:extLst>
              <a:ext uri="{FF2B5EF4-FFF2-40B4-BE49-F238E27FC236}">
                <a16:creationId xmlns:a16="http://schemas.microsoft.com/office/drawing/2014/main" id="{7ED52FE3-9A2E-14A9-7FDE-3FDC4925E37E}"/>
              </a:ext>
            </a:extLst>
          </p:cNvPr>
          <p:cNvSpPr txBox="1"/>
          <p:nvPr/>
        </p:nvSpPr>
        <p:spPr>
          <a:xfrm>
            <a:off x="5077326" y="3635568"/>
            <a:ext cx="933650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accidentes y enfermedades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id="{5368EBF1-36E8-E2C4-629D-AC8DDE86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0A8448A5-41DD-DD2E-ABD6-8B522584A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0FDAB66-2801-A137-62B0-D2FBEA6D1B0C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787B9E3-6CE1-580F-FEEE-A6D04795E9C2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C7ACF44-8379-3442-1F10-6D30A77D6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D9F69D9-5664-FD96-174F-4D2E2E428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5</a:t>
            </a:fld>
            <a:endParaRPr lang="es-AR" dirty="0"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D222C92C-B3AE-730A-B6DD-F984A5F3F6DD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8" name="Picture 9">
            <a:extLst>
              <a:ext uri="{FF2B5EF4-FFF2-40B4-BE49-F238E27FC236}">
                <a16:creationId xmlns:a16="http://schemas.microsoft.com/office/drawing/2014/main" id="{B9218773-C93E-D360-4CB3-2D29D8BCB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50AA6E0C-52E8-6360-517B-D8E1A1EC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025" y="5124488"/>
            <a:ext cx="2728912" cy="1889247"/>
          </a:xfrm>
          <a:prstGeom prst="rect">
            <a:avLst/>
          </a:prstGeom>
        </p:spPr>
      </p:pic>
      <p:graphicFrame>
        <p:nvGraphicFramePr>
          <p:cNvPr id="5" name="Gráfico 12">
            <a:extLst>
              <a:ext uri="{FF2B5EF4-FFF2-40B4-BE49-F238E27FC236}">
                <a16:creationId xmlns:a16="http://schemas.microsoft.com/office/drawing/2014/main" id="{F4E5EFA1-B43A-9EDA-037E-E96FA91E6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699707"/>
              </p:ext>
            </p:extLst>
          </p:nvPr>
        </p:nvGraphicFramePr>
        <p:xfrm>
          <a:off x="1830855" y="3356136"/>
          <a:ext cx="16064509" cy="667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535FFDF1-FCA6-DF43-6160-FA9C54C6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05FCD62-3472-4EE4-A529-DA4C58F53AC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3DA47BDD-392B-38C1-90CD-3191882A317F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AA2F821-BC89-88E7-1ECB-5A803D2B951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object 64">
            <a:extLst>
              <a:ext uri="{FF2B5EF4-FFF2-40B4-BE49-F238E27FC236}">
                <a16:creationId xmlns:a16="http://schemas.microsoft.com/office/drawing/2014/main" id="{B3DEB868-C85F-F549-1A4F-05A733FAF4FC}"/>
              </a:ext>
            </a:extLst>
          </p:cNvPr>
          <p:cNvSpPr txBox="1"/>
          <p:nvPr/>
        </p:nvSpPr>
        <p:spPr>
          <a:xfrm>
            <a:off x="5606716" y="3643808"/>
            <a:ext cx="9454223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2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 la Incapacidad Permanente Promedio</a:t>
            </a:r>
            <a:endParaRPr sz="32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0A4972-5143-3ADC-6FFF-71FE5B5AF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1B27ADF-FFF9-6ABB-CF47-1248F1CE616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BF0B22-58C9-47E6-F686-15BD0A8B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6</a:t>
            </a:fld>
            <a:endParaRPr lang="es-AR"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ECC5BF9F-D5F1-3680-76B1-1D9DB86A2365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12B8ECAF-C8A0-FA5D-05C0-9B8E1E2CEA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30F9233-472C-1629-B5E7-E527B25CD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473842" y="3127883"/>
            <a:ext cx="1644395" cy="51790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43F32D-69E6-CDD0-D19A-037DE838A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9" t="37442" r="95950" b="39086"/>
          <a:stretch/>
        </p:blipFill>
        <p:spPr>
          <a:xfrm>
            <a:off x="4158568" y="5620682"/>
            <a:ext cx="400745" cy="121388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7ED4B9A-15A6-76CB-8B21-72FD1272B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0621" y="3474399"/>
            <a:ext cx="9960455" cy="5124391"/>
          </a:xfrm>
          <a:prstGeom prst="rect">
            <a:avLst/>
          </a:prstGeom>
        </p:spPr>
      </p:pic>
      <p:sp>
        <p:nvSpPr>
          <p:cNvPr id="42" name="object 15">
            <a:extLst>
              <a:ext uri="{FF2B5EF4-FFF2-40B4-BE49-F238E27FC236}">
                <a16:creationId xmlns:a16="http://schemas.microsoft.com/office/drawing/2014/main" id="{C1182BF0-5AC1-26B8-8F8C-C0F9E7A5B80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8E8C1DC-D236-CD83-E121-D097D47BEC4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9A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8397AAE-E6BD-7196-661E-594B8DF6D38B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C9D4C4B5-FFF2-AC53-4002-47AF788F04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013" y="534937"/>
            <a:ext cx="16775090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58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integrales, inmediatas y de calidad</a:t>
            </a:r>
            <a:endParaRPr sz="58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30">
            <a:extLst>
              <a:ext uri="{FF2B5EF4-FFF2-40B4-BE49-F238E27FC236}">
                <a16:creationId xmlns:a16="http://schemas.microsoft.com/office/drawing/2014/main" id="{E7364E9A-40F9-BEEF-6A2A-77FEB6049164}"/>
              </a:ext>
            </a:extLst>
          </p:cNvPr>
          <p:cNvSpPr txBox="1"/>
          <p:nvPr/>
        </p:nvSpPr>
        <p:spPr>
          <a:xfrm>
            <a:off x="-88414" y="6525663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74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5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permanentes</a:t>
            </a:r>
            <a:r>
              <a:rPr lang="es-ES" sz="3200" spc="-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366DBBE9-6CDD-249C-C19F-A82717447229}"/>
              </a:ext>
            </a:extLst>
          </p:cNvPr>
          <p:cNvSpPr txBox="1"/>
          <p:nvPr/>
        </p:nvSpPr>
        <p:spPr>
          <a:xfrm>
            <a:off x="3228684" y="9660444"/>
            <a:ext cx="12620915" cy="96628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…</a:t>
            </a:r>
            <a:r>
              <a:rPr sz="2600" spc="-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desde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momento</a:t>
            </a:r>
            <a:r>
              <a:rPr sz="26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en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que</a:t>
            </a:r>
            <a:r>
              <a:rPr sz="2600" spc="-5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produce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siniestro</a:t>
            </a:r>
            <a:r>
              <a:rPr sz="26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hasta</a:t>
            </a:r>
            <a:r>
              <a:rPr sz="2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</a:t>
            </a:r>
            <a:r>
              <a:rPr sz="2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alta </a:t>
            </a:r>
            <a:r>
              <a:rPr sz="2600" spc="-59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laboral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deﬁni</a:t>
            </a:r>
            <a:r>
              <a:rPr lang="es-AR" sz="2600" spc="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ti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va</a:t>
            </a:r>
            <a:r>
              <a:rPr sz="2600" spc="-96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o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mientras</a:t>
            </a:r>
            <a:r>
              <a:rPr sz="3600" spc="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duren</a:t>
            </a:r>
            <a:r>
              <a:rPr sz="36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secuelas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incapacitantes</a:t>
            </a:r>
            <a:endParaRPr sz="26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C9C12A15-02D5-8E6D-60FB-960F53E8931A}"/>
              </a:ext>
            </a:extLst>
          </p:cNvPr>
          <p:cNvSpPr txBox="1"/>
          <p:nvPr/>
        </p:nvSpPr>
        <p:spPr>
          <a:xfrm>
            <a:off x="10979426" y="5942598"/>
            <a:ext cx="3227951" cy="103386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EN </a:t>
            </a:r>
            <a:endParaRPr lang="es-ES" sz="3600" b="1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ESPECIE</a:t>
            </a:r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17B716B9-66B0-ABA2-1F3B-494FCA7C3516}"/>
              </a:ext>
            </a:extLst>
          </p:cNvPr>
          <p:cNvSpPr txBox="1"/>
          <p:nvPr/>
        </p:nvSpPr>
        <p:spPr>
          <a:xfrm>
            <a:off x="5044558" y="6622859"/>
            <a:ext cx="3905141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3600" b="1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DINERARIAS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D4B6FBA0-0D1E-35AB-EE1E-2C0718C05920}"/>
              </a:ext>
            </a:extLst>
          </p:cNvPr>
          <p:cNvSpPr/>
          <p:nvPr/>
        </p:nvSpPr>
        <p:spPr>
          <a:xfrm>
            <a:off x="13340822" y="318290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6A24C2E3-1A20-4569-24D7-4AE0D9B37DB0}"/>
              </a:ext>
            </a:extLst>
          </p:cNvPr>
          <p:cNvSpPr txBox="1"/>
          <p:nvPr/>
        </p:nvSpPr>
        <p:spPr>
          <a:xfrm>
            <a:off x="13716126" y="2730566"/>
            <a:ext cx="3799407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24F39CB5-D972-BFD9-AFA0-F956E71D7C2E}"/>
              </a:ext>
            </a:extLst>
          </p:cNvPr>
          <p:cNvSpPr txBox="1"/>
          <p:nvPr/>
        </p:nvSpPr>
        <p:spPr>
          <a:xfrm>
            <a:off x="14858018" y="3588840"/>
            <a:ext cx="4757224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ES"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farmaceútica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4" name="object 31">
            <a:extLst>
              <a:ext uri="{FF2B5EF4-FFF2-40B4-BE49-F238E27FC236}">
                <a16:creationId xmlns:a16="http://schemas.microsoft.com/office/drawing/2014/main" id="{E7BC7A78-B81B-9DCD-318C-77FE203A182C}"/>
              </a:ext>
            </a:extLst>
          </p:cNvPr>
          <p:cNvSpPr txBox="1"/>
          <p:nvPr/>
        </p:nvSpPr>
        <p:spPr>
          <a:xfrm>
            <a:off x="15387478" y="4741156"/>
            <a:ext cx="3907189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Prótesis</a:t>
            </a:r>
            <a:r>
              <a:rPr lang="es-AR" sz="3200" spc="-18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y</a:t>
            </a:r>
            <a:r>
              <a:rPr lang="es-AR" sz="3200" spc="-54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ortopedia</a:t>
            </a: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C4CF8D85-511B-3263-7EE5-8A15A948386A}"/>
              </a:ext>
            </a:extLst>
          </p:cNvPr>
          <p:cNvSpPr txBox="1"/>
          <p:nvPr/>
        </p:nvSpPr>
        <p:spPr>
          <a:xfrm>
            <a:off x="15472087" y="5940874"/>
            <a:ext cx="3494703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Rehabilitación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6" name="object 31">
            <a:extLst>
              <a:ext uri="{FF2B5EF4-FFF2-40B4-BE49-F238E27FC236}">
                <a16:creationId xmlns:a16="http://schemas.microsoft.com/office/drawing/2014/main" id="{102F3CA4-4B79-562B-C841-A503B1D683E0}"/>
              </a:ext>
            </a:extLst>
          </p:cNvPr>
          <p:cNvSpPr txBox="1"/>
          <p:nvPr/>
        </p:nvSpPr>
        <p:spPr>
          <a:xfrm>
            <a:off x="14954674" y="7068620"/>
            <a:ext cx="4616328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Recaliﬁcación</a:t>
            </a:r>
            <a:r>
              <a:rPr lang="es-AR" sz="3200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1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profesional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7" name="object 31">
            <a:extLst>
              <a:ext uri="{FF2B5EF4-FFF2-40B4-BE49-F238E27FC236}">
                <a16:creationId xmlns:a16="http://schemas.microsoft.com/office/drawing/2014/main" id="{F005253A-216F-060E-D026-69AB3E660BC1}"/>
              </a:ext>
            </a:extLst>
          </p:cNvPr>
          <p:cNvSpPr txBox="1"/>
          <p:nvPr/>
        </p:nvSpPr>
        <p:spPr>
          <a:xfrm>
            <a:off x="13813734" y="8019312"/>
            <a:ext cx="3701800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Servicio</a:t>
            </a:r>
            <a:r>
              <a:rPr lang="es-AR" sz="3200" spc="-9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funerario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F128DCB2-2A1C-D05A-42B5-64672C407CA7}"/>
              </a:ext>
            </a:extLst>
          </p:cNvPr>
          <p:cNvSpPr/>
          <p:nvPr/>
        </p:nvSpPr>
        <p:spPr>
          <a:xfrm>
            <a:off x="14214881" y="3801472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B41051BE-4A57-CB31-CDB3-E5719297F206}"/>
              </a:ext>
            </a:extLst>
          </p:cNvPr>
          <p:cNvSpPr/>
          <p:nvPr/>
        </p:nvSpPr>
        <p:spPr>
          <a:xfrm>
            <a:off x="14860339" y="4877237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70505B18-E420-F034-3981-2745FB37E049}"/>
              </a:ext>
            </a:extLst>
          </p:cNvPr>
          <p:cNvSpPr/>
          <p:nvPr/>
        </p:nvSpPr>
        <p:spPr>
          <a:xfrm>
            <a:off x="14887233" y="606057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4D0E7611-65DE-6BFE-9A30-3E01FDB13AFE}"/>
              </a:ext>
            </a:extLst>
          </p:cNvPr>
          <p:cNvSpPr/>
          <p:nvPr/>
        </p:nvSpPr>
        <p:spPr>
          <a:xfrm>
            <a:off x="14430034" y="7082555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29FFF298-A983-AC07-8AC0-B4293013619E}"/>
              </a:ext>
            </a:extLst>
          </p:cNvPr>
          <p:cNvSpPr/>
          <p:nvPr/>
        </p:nvSpPr>
        <p:spPr>
          <a:xfrm>
            <a:off x="13340822" y="7956614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4499EE81-0D33-9172-A2E3-E8CB8CAAC10C}"/>
              </a:ext>
            </a:extLst>
          </p:cNvPr>
          <p:cNvSpPr/>
          <p:nvPr/>
        </p:nvSpPr>
        <p:spPr>
          <a:xfrm>
            <a:off x="4290951" y="5549590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97B9FB95-FF4E-DCE7-2C86-677DDC1B72C1}"/>
              </a:ext>
            </a:extLst>
          </p:cNvPr>
          <p:cNvSpPr/>
          <p:nvPr/>
        </p:nvSpPr>
        <p:spPr>
          <a:xfrm>
            <a:off x="4317845" y="6732931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object 30">
            <a:extLst>
              <a:ext uri="{FF2B5EF4-FFF2-40B4-BE49-F238E27FC236}">
                <a16:creationId xmlns:a16="http://schemas.microsoft.com/office/drawing/2014/main" id="{E49A9DD5-E34E-B22A-478D-A14D8D931BF6}"/>
              </a:ext>
            </a:extLst>
          </p:cNvPr>
          <p:cNvSpPr txBox="1"/>
          <p:nvPr/>
        </p:nvSpPr>
        <p:spPr>
          <a:xfrm>
            <a:off x="-128755" y="5313790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69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temporarias</a:t>
            </a:r>
            <a:r>
              <a:rPr sz="3200" spc="1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(ILT)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5A0B43A9-5F1D-2235-7E98-643F916FEC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924656" y="4364146"/>
            <a:ext cx="1442244" cy="1447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2107EA-80BF-D7E5-42B9-C724B9236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48" y="5118413"/>
            <a:ext cx="1716962" cy="12849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2032FB-FA64-B657-6C12-DD3B2B46AD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48" y="2706512"/>
            <a:ext cx="1041400" cy="2374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5E232F-08A2-7527-8839-0759181A7C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30" y="964018"/>
            <a:ext cx="1216704" cy="1216704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7</a:t>
            </a:fld>
            <a:endParaRPr lang="es-AR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5F671917-1189-024A-B9E6-8CA3B6A94F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028EEF69-A144-9B9A-83CC-93585B65A7EE}"/>
              </a:ext>
            </a:extLst>
          </p:cNvPr>
          <p:cNvSpPr/>
          <p:nvPr/>
        </p:nvSpPr>
        <p:spPr>
          <a:xfrm>
            <a:off x="579463" y="4096265"/>
            <a:ext cx="5650230" cy="436880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ACDDFC8E-2060-E167-6B77-BB9B634D0D07}"/>
              </a:ext>
            </a:extLst>
          </p:cNvPr>
          <p:cNvSpPr/>
          <p:nvPr/>
        </p:nvSpPr>
        <p:spPr>
          <a:xfrm>
            <a:off x="719193" y="4515366"/>
            <a:ext cx="5370769" cy="5545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2964E911-3169-D74E-F793-616295DD4C92}"/>
              </a:ext>
            </a:extLst>
          </p:cNvPr>
          <p:cNvSpPr/>
          <p:nvPr/>
        </p:nvSpPr>
        <p:spPr>
          <a:xfrm>
            <a:off x="6668252" y="4090737"/>
            <a:ext cx="6807116" cy="4379856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DE7E928E-3515-E7E3-BFCA-5ADA2B41F767}"/>
              </a:ext>
            </a:extLst>
          </p:cNvPr>
          <p:cNvSpPr/>
          <p:nvPr/>
        </p:nvSpPr>
        <p:spPr>
          <a:xfrm>
            <a:off x="13921655" y="4096265"/>
            <a:ext cx="5650230" cy="4368800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AF67C1-F44B-36A9-D5D8-7516CAF55D03}"/>
              </a:ext>
            </a:extLst>
          </p:cNvPr>
          <p:cNvSpPr txBox="1"/>
          <p:nvPr/>
        </p:nvSpPr>
        <p:spPr>
          <a:xfrm>
            <a:off x="579462" y="8945454"/>
            <a:ext cx="16000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*Valores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vigentes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al 01/03/26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actualizables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semestral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automáticamente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por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RIPTE.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BC3D7E9A-CA46-27A1-1805-AD0659CAE681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70A1600-BEF8-9EC5-707F-8F3A686EDC55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EC337C4-A25D-8903-E6E1-58F7FF89E4AD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89A5A0B3-0B43-85E4-0515-8A6EFDEDF8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dinerarias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EC414B5-D660-0E6A-CEBA-CF8DE601117E}"/>
              </a:ext>
            </a:extLst>
          </p:cNvPr>
          <p:cNvSpPr txBox="1"/>
          <p:nvPr/>
        </p:nvSpPr>
        <p:spPr>
          <a:xfrm>
            <a:off x="14361177" y="4775044"/>
            <a:ext cx="4855415" cy="36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 ocasión del trabajo</a:t>
            </a: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20% adicional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B3E2288-6125-A22E-B8BF-BA17288A71EC}"/>
              </a:ext>
            </a:extLst>
          </p:cNvPr>
          <p:cNvSpPr txBox="1"/>
          <p:nvPr/>
        </p:nvSpPr>
        <p:spPr>
          <a:xfrm>
            <a:off x="483905" y="6886432"/>
            <a:ext cx="57457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Con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piso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prestacional de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$ 97.502.420*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E56999D-0A1A-DDD4-7785-5EE8876533E1}"/>
              </a:ext>
            </a:extLst>
          </p:cNvPr>
          <p:cNvSpPr txBox="1"/>
          <p:nvPr/>
        </p:nvSpPr>
        <p:spPr>
          <a:xfrm>
            <a:off x="887507" y="4531559"/>
            <a:ext cx="512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53 x Salarios x PI x 65 / Edad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C6FC949-72AB-BC63-6D7E-EEDD3C96436F}"/>
              </a:ext>
            </a:extLst>
          </p:cNvPr>
          <p:cNvSpPr/>
          <p:nvPr/>
        </p:nvSpPr>
        <p:spPr>
          <a:xfrm>
            <a:off x="5743090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909CF4B-0821-3E73-0833-75D4586C0544}"/>
              </a:ext>
            </a:extLst>
          </p:cNvPr>
          <p:cNvSpPr/>
          <p:nvPr/>
        </p:nvSpPr>
        <p:spPr>
          <a:xfrm>
            <a:off x="13040082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3873C31-CD23-56C8-D5BD-97F41B30C0D8}"/>
              </a:ext>
            </a:extLst>
          </p:cNvPr>
          <p:cNvSpPr txBox="1"/>
          <p:nvPr/>
        </p:nvSpPr>
        <p:spPr>
          <a:xfrm>
            <a:off x="5819988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7811250-845D-FAD2-3E2D-751A2C2BD540}"/>
              </a:ext>
            </a:extLst>
          </p:cNvPr>
          <p:cNvSpPr txBox="1"/>
          <p:nvPr/>
        </p:nvSpPr>
        <p:spPr>
          <a:xfrm>
            <a:off x="13116980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D0CCD6-200B-DCDA-61BE-2F5A2EA38668}"/>
              </a:ext>
            </a:extLst>
          </p:cNvPr>
          <p:cNvSpPr txBox="1"/>
          <p:nvPr/>
        </p:nvSpPr>
        <p:spPr>
          <a:xfrm>
            <a:off x="579463" y="3188432"/>
            <a:ext cx="574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FÓRMULA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5A3DC2-D32A-24CF-ED78-CAB78C927732}"/>
              </a:ext>
            </a:extLst>
          </p:cNvPr>
          <p:cNvSpPr txBox="1"/>
          <p:nvPr/>
        </p:nvSpPr>
        <p:spPr>
          <a:xfrm>
            <a:off x="6570824" y="3160225"/>
            <a:ext cx="712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SUMA ÚNICA ADICIONAL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FF7A88-77B0-9D4F-2D6A-26925DA3570E}"/>
              </a:ext>
            </a:extLst>
          </p:cNvPr>
          <p:cNvSpPr txBox="1"/>
          <p:nvPr/>
        </p:nvSpPr>
        <p:spPr>
          <a:xfrm>
            <a:off x="14034878" y="3188432"/>
            <a:ext cx="5350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</a:rPr>
              <a:t>OTROS DAÑOS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3D5B23-2F65-A452-BCAB-911A769A0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336" y="954387"/>
            <a:ext cx="1519293" cy="113701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4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E2F294-9FB9-0299-09F0-A7D21B437F73}"/>
              </a:ext>
            </a:extLst>
          </p:cNvPr>
          <p:cNvSpPr txBox="1"/>
          <p:nvPr/>
        </p:nvSpPr>
        <p:spPr>
          <a:xfrm>
            <a:off x="7687973" y="4115981"/>
            <a:ext cx="485541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IP &gt; 50% y &lt; 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43.334.414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IT &gt;66%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54.168.018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Fallecimiento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65.001.602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856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D8FA1A9C-BFB4-563E-76C8-745B48F04C74}"/>
              </a:ext>
            </a:extLst>
          </p:cNvPr>
          <p:cNvSpPr/>
          <p:nvPr/>
        </p:nvSpPr>
        <p:spPr>
          <a:xfrm>
            <a:off x="11725395" y="9465373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Triángulo 22">
            <a:extLst>
              <a:ext uri="{FF2B5EF4-FFF2-40B4-BE49-F238E27FC236}">
                <a16:creationId xmlns:a16="http://schemas.microsoft.com/office/drawing/2014/main" id="{3D9C16B3-E0CA-4604-B75D-6B85D7E2786C}"/>
              </a:ext>
            </a:extLst>
          </p:cNvPr>
          <p:cNvSpPr/>
          <p:nvPr/>
        </p:nvSpPr>
        <p:spPr>
          <a:xfrm>
            <a:off x="17255146" y="9297372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93CF7F83-1CFE-3952-A2F1-98CAD0C786A3}"/>
              </a:ext>
            </a:extLst>
          </p:cNvPr>
          <p:cNvSpPr/>
          <p:nvPr/>
        </p:nvSpPr>
        <p:spPr>
          <a:xfrm rot="10800000">
            <a:off x="11625379" y="4965537"/>
            <a:ext cx="6805565" cy="745985"/>
          </a:xfrm>
          <a:prstGeom prst="round2Same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7965A7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02A0AF9-59C9-6939-D0E8-DEC7173843A7}"/>
              </a:ext>
            </a:extLst>
          </p:cNvPr>
          <p:cNvSpPr/>
          <p:nvPr/>
        </p:nvSpPr>
        <p:spPr>
          <a:xfrm>
            <a:off x="11625380" y="3374413"/>
            <a:ext cx="6805565" cy="16923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87" name="Tabla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085314"/>
              </p:ext>
            </p:extLst>
          </p:nvPr>
        </p:nvGraphicFramePr>
        <p:xfrm>
          <a:off x="1011059" y="2249906"/>
          <a:ext cx="10210801" cy="81552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5654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6155146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3677616065"/>
                    </a:ext>
                  </a:extLst>
                </a:gridCol>
              </a:tblGrid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2.424.783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162.922</a:t>
                      </a: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1.052.680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609.953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CIRUGIAS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109.570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160.924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RADIOGRAFIAS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969.856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5.873.840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TRASLADOS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2.373.724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537.849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293.421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4.008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932F4A4A-7161-92A7-90A4-C302EBD87A3E}"/>
              </a:ext>
            </a:extLst>
          </p:cNvPr>
          <p:cNvSpPr/>
          <p:nvPr/>
        </p:nvSpPr>
        <p:spPr>
          <a:xfrm>
            <a:off x="0" y="-4829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6376A58-318B-38FC-EDAC-0F39C7BE1AE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7965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ABB1FB6-73DD-8FF0-E95E-8746FBD44522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6888556A-1D93-7428-FEBA-FD5DC0F83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en especie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86">
            <a:extLst>
              <a:ext uri="{FF2B5EF4-FFF2-40B4-BE49-F238E27FC236}">
                <a16:creationId xmlns:a16="http://schemas.microsoft.com/office/drawing/2014/main" id="{281D22E3-D6F3-7FCD-DB6C-D5A18A16188D}"/>
              </a:ext>
            </a:extLst>
          </p:cNvPr>
          <p:cNvSpPr txBox="1"/>
          <p:nvPr/>
        </p:nvSpPr>
        <p:spPr>
          <a:xfrm>
            <a:off x="11808473" y="1445443"/>
            <a:ext cx="6680176" cy="38754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ES" sz="25100" b="1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+</a:t>
            </a:r>
            <a:r>
              <a:rPr sz="25100" b="1" spc="-2729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r>
              <a:rPr sz="25100" b="1" spc="-1110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,</a:t>
            </a:r>
            <a:r>
              <a:rPr lang="es-ES" sz="25100" b="1" spc="-165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endParaRPr sz="25100" b="1" dirty="0">
              <a:solidFill>
                <a:srgbClr val="7965A7"/>
              </a:solidFill>
              <a:latin typeface="Aptos ExtraBold" panose="020B0004020202020204" pitchFamily="34" charset="0"/>
              <a:cs typeface="Calibri"/>
            </a:endParaRPr>
          </a:p>
        </p:txBody>
      </p:sp>
      <p:sp>
        <p:nvSpPr>
          <p:cNvPr id="4" name="object 84">
            <a:extLst>
              <a:ext uri="{FF2B5EF4-FFF2-40B4-BE49-F238E27FC236}">
                <a16:creationId xmlns:a16="http://schemas.microsoft.com/office/drawing/2014/main" id="{53BE28CF-8EF2-6607-A1F9-FE5379F4CDAB}"/>
              </a:ext>
            </a:extLst>
          </p:cNvPr>
          <p:cNvSpPr txBox="1"/>
          <p:nvPr/>
        </p:nvSpPr>
        <p:spPr>
          <a:xfrm>
            <a:off x="11683227" y="5212818"/>
            <a:ext cx="6689870" cy="385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 algn="ctr">
              <a:lnSpc>
                <a:spcPct val="100899"/>
              </a:lnSpc>
              <a:spcBef>
                <a:spcPts val="96"/>
              </a:spcBef>
            </a:pPr>
            <a:r>
              <a:rPr lang="es-AR" sz="24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DE</a:t>
            </a:r>
            <a:r>
              <a:rPr lang="es-AR" sz="2400" b="1" spc="-69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PRESTACIONES </a:t>
            </a:r>
            <a:r>
              <a:rPr lang="es-AR" sz="2400" b="1" spc="-89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ASISTENCIALES</a:t>
            </a:r>
            <a:endParaRPr lang="es-AR" sz="24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C8DD70-F2DF-AD3E-BBCA-35AB7EEAB3FE}"/>
              </a:ext>
            </a:extLst>
          </p:cNvPr>
          <p:cNvSpPr txBox="1"/>
          <p:nvPr/>
        </p:nvSpPr>
        <p:spPr>
          <a:xfrm>
            <a:off x="15861991" y="4420508"/>
            <a:ext cx="2540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251"/>
              </a:spcBef>
            </a:pPr>
            <a:r>
              <a:rPr lang="es-AR" sz="40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millones</a:t>
            </a:r>
            <a:endParaRPr lang="es-AR" sz="40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D40FF2C-54CE-E140-464F-A17609283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6789758" y="9283517"/>
            <a:ext cx="1851503" cy="1345233"/>
          </a:xfrm>
          <a:prstGeom prst="rect">
            <a:avLst/>
          </a:prstGeom>
        </p:spPr>
      </p:pic>
      <p:sp>
        <p:nvSpPr>
          <p:cNvPr id="26" name="object 84">
            <a:extLst>
              <a:ext uri="{FF2B5EF4-FFF2-40B4-BE49-F238E27FC236}">
                <a16:creationId xmlns:a16="http://schemas.microsoft.com/office/drawing/2014/main" id="{E76ED94B-8451-B002-86BF-4EB9264A49BE}"/>
              </a:ext>
            </a:extLst>
          </p:cNvPr>
          <p:cNvSpPr txBox="1"/>
          <p:nvPr/>
        </p:nvSpPr>
        <p:spPr>
          <a:xfrm>
            <a:off x="12115745" y="9574033"/>
            <a:ext cx="6294761" cy="880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En un contexto de</a:t>
            </a:r>
          </a:p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crisis del sector SALUD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72A9E4-E6B5-660A-FAA5-A565BCD3E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3713" y="970135"/>
            <a:ext cx="1110863" cy="112969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5A7535F-E8FD-BDDF-7458-C7B763D94ACE}"/>
              </a:ext>
            </a:extLst>
          </p:cNvPr>
          <p:cNvSpPr/>
          <p:nvPr/>
        </p:nvSpPr>
        <p:spPr>
          <a:xfrm>
            <a:off x="11599854" y="5916546"/>
            <a:ext cx="3364255" cy="33642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EC6C4C-7C6B-DF70-3267-4D2C8E31C402}"/>
              </a:ext>
            </a:extLst>
          </p:cNvPr>
          <p:cNvSpPr/>
          <p:nvPr/>
        </p:nvSpPr>
        <p:spPr>
          <a:xfrm>
            <a:off x="14424520" y="8007083"/>
            <a:ext cx="3885970" cy="59605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object 85">
            <a:extLst>
              <a:ext uri="{FF2B5EF4-FFF2-40B4-BE49-F238E27FC236}">
                <a16:creationId xmlns:a16="http://schemas.microsoft.com/office/drawing/2014/main" id="{CA6894EE-2E9E-265A-E27D-2B8FE064B305}"/>
              </a:ext>
            </a:extLst>
          </p:cNvPr>
          <p:cNvSpPr txBox="1"/>
          <p:nvPr/>
        </p:nvSpPr>
        <p:spPr>
          <a:xfrm>
            <a:off x="14424520" y="6278585"/>
            <a:ext cx="4668521" cy="23732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699">
              <a:lnSpc>
                <a:spcPts val="7080"/>
              </a:lnSpc>
              <a:spcBef>
                <a:spcPts val="115"/>
              </a:spcBef>
            </a:pPr>
            <a:r>
              <a:rPr sz="5400" b="1" spc="-2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5400" b="1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8200" b="1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8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>
              <a:lnSpc>
                <a:spcPts val="3995"/>
              </a:lnSpc>
            </a:pPr>
            <a:r>
              <a:rPr lang="es-ES" sz="4300" dirty="0">
                <a:solidFill>
                  <a:srgbClr val="353E5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INTEGRAL </a:t>
            </a:r>
            <a:r>
              <a:rPr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202</a:t>
            </a:r>
            <a:r>
              <a:rPr lang="es-ES"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4</a:t>
            </a:r>
            <a:endParaRPr sz="32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DB37F2F-58C3-EA69-EF25-92F77FC73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456" y="6335541"/>
            <a:ext cx="1848067" cy="233876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6490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9</a:t>
            </a:fld>
            <a:endParaRPr lang="es-AR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C404D15-13A3-0427-C4C1-2FD1A34549FD}"/>
              </a:ext>
            </a:extLst>
          </p:cNvPr>
          <p:cNvSpPr txBox="1"/>
          <p:nvPr/>
        </p:nvSpPr>
        <p:spPr>
          <a:xfrm>
            <a:off x="1038606" y="10915509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3" name="Imagen 7">
            <a:extLst>
              <a:ext uri="{FF2B5EF4-FFF2-40B4-BE49-F238E27FC236}">
                <a16:creationId xmlns:a16="http://schemas.microsoft.com/office/drawing/2014/main" id="{FCCD7465-7E50-BBD6-9FCB-CB8A988466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251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6548</TotalTime>
  <Words>2009</Words>
  <Application>Microsoft Office PowerPoint</Application>
  <PresentationFormat>Personalizado</PresentationFormat>
  <Paragraphs>585</Paragraphs>
  <Slides>28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9" baseType="lpstr">
      <vt:lpstr>Aptos</vt:lpstr>
      <vt:lpstr>Aptos Black</vt:lpstr>
      <vt:lpstr>Aptos ExtraBold</vt:lpstr>
      <vt:lpstr>Aptos SemiBold</vt:lpstr>
      <vt:lpstr>Arial</vt:lpstr>
      <vt:lpstr>Arial Black</vt:lpstr>
      <vt:lpstr>Calibri</vt:lpstr>
      <vt:lpstr>Courier New</vt:lpstr>
      <vt:lpstr>Trebuchet MS</vt:lpstr>
      <vt:lpstr>Wingdings</vt:lpstr>
      <vt:lpstr>1_Office Theme</vt:lpstr>
      <vt:lpstr>La Paradoja</vt:lpstr>
      <vt:lpstr>Cobertura</vt:lpstr>
      <vt:lpstr>Cobertura</vt:lpstr>
      <vt:lpstr>Presentación de PowerPoint</vt:lpstr>
      <vt:lpstr>Presentación de PowerPoint</vt:lpstr>
      <vt:lpstr>Presentación de PowerPoint</vt:lpstr>
      <vt:lpstr>Prestaciones integrales, inmediatas y de calidad</vt:lpstr>
      <vt:lpstr>Prestaciones dinerarias</vt:lpstr>
      <vt:lpstr>Prestaciones en especie</vt:lpstr>
      <vt:lpstr>Recalificación</vt:lpstr>
      <vt:lpstr>Internacional</vt:lpstr>
      <vt:lpstr>Litigiosidad</vt:lpstr>
      <vt:lpstr>Litigiosidad</vt:lpstr>
      <vt:lpstr>Internacional</vt:lpstr>
      <vt:lpstr>La Paradoja</vt:lpstr>
      <vt:lpstr>¿Por qué son necesarios los CMF? </vt:lpstr>
      <vt:lpstr>CMF – “Sin” vs “Con”</vt:lpstr>
      <vt:lpstr>CMF – “Sin” vs “Con”</vt:lpstr>
      <vt:lpstr>Sin CMF </vt:lpstr>
      <vt:lpstr>Apartamiento en sede judicial</vt:lpstr>
      <vt:lpstr>CMF – “Sin” vs “Con”</vt:lpstr>
      <vt:lpstr>Cambio de tasas (a junio 2024)</vt:lpstr>
      <vt:lpstr>Impacto del Acta CNAT 2783/24 (a junio 2024)</vt:lpstr>
      <vt:lpstr>Presentación de PowerPoint</vt:lpstr>
      <vt:lpstr>Presentación de PowerPoint</vt:lpstr>
      <vt:lpstr>Círculo Virtuoso</vt:lpstr>
      <vt:lpstr>¿Por qué DESPEJAR la litigiosidad?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Martina Lapebie</cp:lastModifiedBy>
  <cp:revision>295</cp:revision>
  <cp:lastPrinted>2025-04-28T17:12:10Z</cp:lastPrinted>
  <dcterms:created xsi:type="dcterms:W3CDTF">2023-09-12T19:17:28Z</dcterms:created>
  <dcterms:modified xsi:type="dcterms:W3CDTF">2026-03-05T14:53:20Z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