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0"/>
  </p:notesMasterIdLst>
  <p:handoutMasterIdLst>
    <p:handoutMasterId r:id="rId31"/>
  </p:handoutMasterIdLst>
  <p:sldIdLst>
    <p:sldId id="457" r:id="rId2"/>
    <p:sldId id="429" r:id="rId3"/>
    <p:sldId id="454" r:id="rId4"/>
    <p:sldId id="430" r:id="rId5"/>
    <p:sldId id="433" r:id="rId6"/>
    <p:sldId id="441" r:id="rId7"/>
    <p:sldId id="263" r:id="rId8"/>
    <p:sldId id="410" r:id="rId9"/>
    <p:sldId id="413" r:id="rId10"/>
    <p:sldId id="445" r:id="rId11"/>
    <p:sldId id="385" r:id="rId12"/>
    <p:sldId id="432" r:id="rId13"/>
    <p:sldId id="453" r:id="rId14"/>
    <p:sldId id="456" r:id="rId15"/>
    <p:sldId id="346" r:id="rId16"/>
    <p:sldId id="402" r:id="rId17"/>
    <p:sldId id="451" r:id="rId18"/>
    <p:sldId id="455" r:id="rId19"/>
    <p:sldId id="344" r:id="rId20"/>
    <p:sldId id="443" r:id="rId21"/>
    <p:sldId id="345" r:id="rId22"/>
    <p:sldId id="409" r:id="rId23"/>
    <p:sldId id="437" r:id="rId24"/>
    <p:sldId id="423" r:id="rId25"/>
    <p:sldId id="446" r:id="rId26"/>
    <p:sldId id="449" r:id="rId27"/>
    <p:sldId id="386" r:id="rId28"/>
    <p:sldId id="444" r:id="rId29"/>
  </p:sldIdLst>
  <p:sldSz cx="20104100" cy="11309350"/>
  <p:notesSz cx="6799263" cy="992981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617" userDrawn="1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D8"/>
    <a:srgbClr val="0071D1"/>
    <a:srgbClr val="4F81BD"/>
    <a:srgbClr val="3A81C8"/>
    <a:srgbClr val="009A8B"/>
    <a:srgbClr val="0093A6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4061" autoAdjust="0"/>
  </p:normalViewPr>
  <p:slideViewPr>
    <p:cSldViewPr snapToGrid="0">
      <p:cViewPr varScale="1">
        <p:scale>
          <a:sx n="39" d="100"/>
          <a:sy n="39" d="100"/>
        </p:scale>
        <p:origin x="534" y="84"/>
      </p:cViewPr>
      <p:guideLst>
        <p:guide orient="horz" pos="5785"/>
        <p:guide pos="617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5-26A2-48E5-8D35-593E33D276C1}"/>
              </c:ext>
            </c:extLst>
          </c:dPt>
          <c:dPt>
            <c:idx val="343"/>
            <c:marker>
              <c:symbol val="circle"/>
              <c:size val="10"/>
              <c:spPr>
                <a:solidFill>
                  <a:srgbClr val="278DD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6-4E7A-4061-A3E4-5FE262468A3E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3"/>
              <c:layout>
                <c:manualLayout>
                  <c:x val="-0.10200299615729815"/>
                  <c:y val="-0.19857107232117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4E7A-4061-A3E4-5FE262468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Sheet1!$H$2:$MM$2</c:f>
              <c:numCache>
                <c:formatCode>_ * #,##0_ ;_ * \-#,##0_ ;_ * "-"??_ ;_ @_ </c:formatCode>
                <c:ptCount val="34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_(* #,##0_);_(* \(#,##0\);_(* &quot;-&quot;??_);_(@_)">
                  <c:v>10224470</c:v>
                </c:pt>
                <c:pt idx="340" formatCode="_(* #,##0_);_(* \(#,##0\);_(* &quot;-&quot;??_);_(@_)">
                  <c:v>10207984</c:v>
                </c:pt>
                <c:pt idx="341" formatCode="_(* #,##0_);_(* \(#,##0\);_(* &quot;-&quot;??_);_(@_)">
                  <c:v>10192690</c:v>
                </c:pt>
                <c:pt idx="342" formatCode="_(* #,##0_);_(* \(#,##0\);_(* &quot;-&quot;??_);_(@_)">
                  <c:v>10180654.824900491</c:v>
                </c:pt>
                <c:pt idx="343" formatCode="_(* #,##0_);_(* \(#,##0\);_(* &quot;-&quot;??_);_(@_)">
                  <c:v>10162209.980299741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4-26A2-48E5-8D35-593E33D276C1}"/>
              </c:ext>
            </c:extLst>
          </c:dPt>
          <c:dPt>
            <c:idx val="343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7-4E7A-4061-A3E4-5FE262468A3E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3"/>
              <c:layout>
                <c:manualLayout>
                  <c:x val="-8.5002496797748461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4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4E7A-4061-A3E4-5FE262468A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Sheet1!$H$3:$MM$3</c:f>
              <c:numCache>
                <c:formatCode>_ * #.##0_ ;_ * \-#.##0_ ;_ * "-"??_ ;_ @_ </c:formatCode>
                <c:ptCount val="34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.##0_);_(* \(#.##0\);_(* &quot;-&quot;??_);_(@_)">
                  <c:v>1032885</c:v>
                </c:pt>
                <c:pt idx="313" formatCode="_(* #.##0_);_(* \(#.##0\);_(* &quot;-&quot;??_);_(@_)">
                  <c:v>1031563</c:v>
                </c:pt>
                <c:pt idx="314" formatCode="_(* #.##0_);_(* \(#.##0\);_(* &quot;-&quot;??_);_(@_)">
                  <c:v>1031528</c:v>
                </c:pt>
                <c:pt idx="315" formatCode="_(* #.##0_);_(* \(#.##0\);_(* &quot;-&quot;??_);_(@_)">
                  <c:v>1032902</c:v>
                </c:pt>
                <c:pt idx="316" formatCode="_(* #.##0_);_(* \(#.##0\);_(* &quot;-&quot;??_);_(@_)">
                  <c:v>1033385</c:v>
                </c:pt>
                <c:pt idx="317" formatCode="_(* #.##0_);_(* \(#.##0\);_(* &quot;-&quot;??_);_(@_)">
                  <c:v>1035586</c:v>
                </c:pt>
                <c:pt idx="318" formatCode="_(* #.##0_);_(* \(#.##0\);_(* &quot;-&quot;??_);_(@_)">
                  <c:v>1036928</c:v>
                </c:pt>
                <c:pt idx="319" formatCode="_(* #.##0_);_(* \(#.##0\);_(* &quot;-&quot;??_);_(@_)">
                  <c:v>1038024</c:v>
                </c:pt>
                <c:pt idx="320" formatCode="_(* #.##0_);_(* \(#.##0\);_(* &quot;-&quot;??_);_(@_)">
                  <c:v>1039109</c:v>
                </c:pt>
                <c:pt idx="321" formatCode="_(* #.##0_);_(* \(#.##0\);_(* &quot;-&quot;??_);_(@_)">
                  <c:v>1040496</c:v>
                </c:pt>
                <c:pt idx="322" formatCode="_(* #.##0_);_(* \(#.##0\);_(* &quot;-&quot;??_);_(@_)">
                  <c:v>1038008</c:v>
                </c:pt>
                <c:pt idx="323" formatCode="_(* #.##0_);_(* \(#.##0\);_(* &quot;-&quot;??_);_(@_)">
                  <c:v>1037002</c:v>
                </c:pt>
                <c:pt idx="324" formatCode="_(* #.##0_);_(* \(#.##0\);_(* &quot;-&quot;??_);_(@_)">
                  <c:v>1031785</c:v>
                </c:pt>
                <c:pt idx="325" formatCode="_(* #.##0_);_(* \(#.##0\);_(* &quot;-&quot;??_);_(@_)">
                  <c:v>1026336</c:v>
                </c:pt>
                <c:pt idx="326" formatCode="_(* #.##0_);_(* \(#.##0\);_(* &quot;-&quot;??_);_(@_)">
                  <c:v>1022290</c:v>
                </c:pt>
                <c:pt idx="327" formatCode="_(* #.##0_);_(* \(#.##0\);_(* &quot;-&quot;??_);_(@_)">
                  <c:v>1016604</c:v>
                </c:pt>
                <c:pt idx="328" formatCode="_(* #.##0_);_(* \(#.##0\);_(* &quot;-&quot;??_);_(@_)">
                  <c:v>1013058</c:v>
                </c:pt>
                <c:pt idx="329" formatCode="_(* #.##0_);_(* \(#.##0\);_(* &quot;-&quot;??_);_(@_)">
                  <c:v>1011678</c:v>
                </c:pt>
                <c:pt idx="330" formatCode="_(* #.##0_);_(* \(#.##0\);_(* &quot;-&quot;??_);_(@_)">
                  <c:v>1009635</c:v>
                </c:pt>
                <c:pt idx="331" formatCode="_(* #.##0_);_(* \(#.##0\);_(* &quot;-&quot;??_);_(@_)">
                  <c:v>1011811</c:v>
                </c:pt>
                <c:pt idx="332" formatCode="_(* #.##0_);_(* \(#.##0\);_(* &quot;-&quot;??_);_(@_)">
                  <c:v>1012677</c:v>
                </c:pt>
                <c:pt idx="333" formatCode="_(* #.##0_);_(* \(#.##0\);_(* &quot;-&quot;??_);_(@_)">
                  <c:v>1012124</c:v>
                </c:pt>
                <c:pt idx="334" formatCode="_(* #.##0_);_(* \(#.##0\);_(* &quot;-&quot;??_);_(@_)">
                  <c:v>1011547</c:v>
                </c:pt>
                <c:pt idx="335" formatCode="_(* #.##0_);_(* \(#.##0\);_(* &quot;-&quot;??_);_(@_)">
                  <c:v>1010749</c:v>
                </c:pt>
                <c:pt idx="336" formatCode="_(* #.##0_);_(* \(#.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_(* #.##0_);_(* \(#.##0\);_(* &quot;-&quot;??_);_(@_)">
                  <c:v>1000703</c:v>
                </c:pt>
                <c:pt idx="340" formatCode="_(* #.##0_);_(* \(#.##0\);_(* &quot;-&quot;??_);_(@_)">
                  <c:v>999933</c:v>
                </c:pt>
                <c:pt idx="341" formatCode="_(* #.##0_);_(* \(#.##0\);_(* &quot;-&quot;??_);_(@_)">
                  <c:v>999163</c:v>
                </c:pt>
                <c:pt idx="342" formatCode="_(* #.##0_);_(* \(#.##0\);_(* &quot;-&quot;??_);_(@_)">
                  <c:v>997371.98409141833</c:v>
                </c:pt>
                <c:pt idx="343" formatCode="_(* #.##0_);_(* \(#.##0\);_(* &quot;-&quot;??_);_(@_)">
                  <c:v>994070.17735996074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s-E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298.33999999999997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_-* #,##0_-;\-* #,##0_-;_-* "-"??_-;_-@_-</c:formatCode>
                <c:ptCount val="1"/>
                <c:pt idx="0">
                  <c:v>2830.367631047543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_-* #,##0_-;\-* #,##0_-;_-* "-"??_-;_-@_-</c:formatCode>
                <c:ptCount val="1"/>
                <c:pt idx="0">
                  <c:v>2472.5398144443107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_-* #,##0_-;\-* #,##0_-;_-* "-"??_-;_-@_-</c:formatCode>
                <c:ptCount val="1"/>
                <c:pt idx="0">
                  <c:v>676.3449716641386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144.33000000000001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23.99388235294116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834.59558351401915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313.91000000000003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78.621323084653966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236.59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3C-5348-A214-80C6C18A4EB9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C-5348-A214-80C6C18A4EB9}"/>
              </c:ext>
            </c:extLst>
          </c:dPt>
          <c:dPt>
            <c:idx val="2"/>
            <c:invertIfNegative val="0"/>
            <c:bubble3D val="0"/>
            <c:spPr>
              <a:solidFill>
                <a:srgbClr val="7965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3C-5348-A214-80C6C18A4EB9}"/>
              </c:ext>
            </c:extLst>
          </c:dPt>
          <c:dPt>
            <c:idx val="3"/>
            <c:invertIfNegative val="0"/>
            <c:bubble3D val="0"/>
            <c:spPr>
              <a:solidFill>
                <a:srgbClr val="EF9F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5B-459C-B5FF-714B9501C65E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B-459C-B5FF-714B9501C6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009A8B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3C-5348-A214-80C6C18A4E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31859C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3C-5348-A214-80C6C18A4E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7965A7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3C-5348-A214-80C6C18A4E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EF9F63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B-459C-B5FF-714B9501C6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B-459C-B5FF-714B9501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Aptos Black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Alícuota técnica sin juicios</c:v>
                </c:pt>
                <c:pt idx="1">
                  <c:v>Alícuota técnica con CMF (judicialidad marginal)</c:v>
                </c:pt>
                <c:pt idx="2">
                  <c:v>Alícuota comercial</c:v>
                </c:pt>
                <c:pt idx="3">
                  <c:v>Alícuota técnica con juicios</c:v>
                </c:pt>
                <c:pt idx="4">
                  <c:v>Alícuota técnica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2.25</c:v>
                </c:pt>
                <c:pt idx="1">
                  <c:v>2.36</c:v>
                </c:pt>
                <c:pt idx="2">
                  <c:v>2.48</c:v>
                </c:pt>
                <c:pt idx="3">
                  <c:v>3.15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ED9-8368-32587943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30401152"/>
        <c:axId val="230402688"/>
      </c:barChart>
      <c:catAx>
        <c:axId val="23040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9678967.666666666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441581.66666666669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2755853.6666666665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4274899.6626133341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13860199798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928511.04693333339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1804002.879999999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-6.7613277394972075E-3"/>
                  <c:y val="-5.486245507326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-1.4874921026893619E-2"/>
                  <c:y val="5.303370657082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48.772202892006526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Hoja1!$F$5:$F$19</c:f>
              <c:numCache>
                <c:formatCode>_(* #,##0.00_);_(* \(#,##0.00\);_(* "-"??_);_(@_)</c:formatCode>
                <c:ptCount val="15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01361180528775E-3"/>
          <c:y val="4.1842071477319566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19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221D-4DBD-9989-3477BB03A28A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0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0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4573831149734385E-2"/>
                  <c:y val="-0.4364489254261996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b="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0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2.8338005013372414E-2"/>
                  <c:y val="-0.46291723451899441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200" b="0" i="0" u="none" strike="noStrike" kern="1200" baseline="0">
                        <a:solidFill>
                          <a:srgbClr val="278DD8"/>
                        </a:solidFill>
                        <a:latin typeface="Trebuchet MS" panose="020B0603020202020204" pitchFamily="34" charset="0"/>
                        <a:ea typeface="Arial"/>
                        <a:cs typeface="Arial"/>
                      </a:defRPr>
                    </a:pPr>
                    <a:fld id="{ADDCD62C-3DFD-44F9-A4D2-098186286219}" type="VALUE">
                      <a:rPr lang="en-US" sz="3200" b="0">
                        <a:latin typeface="Trebuchet MS" panose="020B0603020202020204" pitchFamily="34" charset="0"/>
                      </a:rPr>
                      <a:pPr algn="ctr" rtl="0">
                        <a:defRPr lang="en-US" sz="3200" b="0" i="0" u="none" strike="noStrike" kern="1200" baseline="0">
                          <a:solidFill>
                            <a:srgbClr val="278DD8"/>
                          </a:solidFill>
                          <a:latin typeface="Trebuchet MS" panose="020B0603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0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Sheet1!$C$1:$X$1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Sheet1!$C$3:$X$3</c:f>
              <c:numCache>
                <c:formatCode>General</c:formatCode>
                <c:ptCount val="22"/>
                <c:pt idx="19" formatCode="_ * #,##0_ ;_ * \-#,##0_ ;_ * &quot;-&quot;??_ ;_ @_ ">
                  <c:v>117856</c:v>
                </c:pt>
                <c:pt idx="20" formatCode="_ * #,##0_ ;_ * \-#,##0_ ;_ * &quot;-&quot;??_ ;_ @_ ">
                  <c:v>126055</c:v>
                </c:pt>
                <c:pt idx="21" formatCode="_ * #,##0_ ;_ * \-#,##0_ ;_ * &quot;-&quot;??_ ;_ @_ ">
                  <c:v>134140.53198198255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1.6193145721927094E-2"/>
                  <c:y val="0.1391329497499989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Sheet1!$C$1:$X$1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Hoja1!$B$6:$B$23</c:f>
              <c:numCache>
                <c:formatCode>#,##0.0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Hoja1!$E$6:$E$23</c:f>
              <c:numCache>
                <c:formatCode>#,##0.0</c:formatCode>
                <c:ptCount val="18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123.80668605703991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30.2</c:v>
                </c:pt>
                <c:pt idx="1">
                  <c:v>35.700000000000003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23.99388235294116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228.96998175967605</c:v>
                </c:pt>
              </c:numCache>
            </c:numRef>
          </c:yVal>
          <c:bubbleSize>
            <c:numRef>
              <c:f>Tabla!$D$11</c:f>
              <c:numCache>
                <c:formatCode>_-* #,##0_-;\-* #,##0_-;_-* "-"??_-;_-@_-</c:formatCode>
                <c:ptCount val="1"/>
                <c:pt idx="0">
                  <c:v>834.59558351401915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_-* #,##0_-;\-* #,##0_-;_-* "-"??_-;_-@_-</c:formatCode>
                <c:ptCount val="1"/>
                <c:pt idx="0">
                  <c:v>78.621323084653966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2830.367631047543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2472.5398144443107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676.3449716641386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14" y="6714221"/>
          <a:ext cx="141215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	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815" y="6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4/3/2026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31242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815" y="9431242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4/3/2026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12" y="4717219"/>
            <a:ext cx="5440046" cy="446794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587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4/3/2026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404" y="10124348"/>
            <a:ext cx="2027993" cy="118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717" y="397"/>
            <a:ext cx="20102680" cy="11308556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72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272" rtl="0" eaLnBrk="1" latinLnBrk="0" hangingPunct="1">
              <a:defRPr sz="1801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3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9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4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18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55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91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/>
              <a:pPr>
                <a:defRPr/>
              </a:pPr>
              <a:t>1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996" y="1682470"/>
            <a:ext cx="7461250" cy="1296988"/>
          </a:xfrm>
          <a:prstGeom prst="rect">
            <a:avLst/>
          </a:prstGeom>
        </p:spPr>
        <p:txBody>
          <a:bodyPr vert="horz" wrap="square" lIns="0" tIns="13968" rIns="0" bIns="0" rtlCol="0" anchor="ctr" anchorCtr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1005" y="-5891350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047" y="6442186"/>
            <a:ext cx="7841367" cy="784136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406" y="-1974215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13" y="7964395"/>
            <a:ext cx="4341973" cy="2894649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406" y="-384064"/>
            <a:ext cx="7841367" cy="12640689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4410" y="3146179"/>
            <a:ext cx="6543850" cy="568102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357">
              <a:spcBef>
                <a:spcPts val="110"/>
              </a:spcBef>
              <a:defRPr/>
            </a:pPr>
            <a:r>
              <a:rPr lang="es-AR" sz="3600" b="1" kern="0" spc="-4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Marzo </a:t>
            </a: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2026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0" y="4949735"/>
            <a:ext cx="6743618" cy="520172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7301" y="7684367"/>
            <a:ext cx="3916644" cy="3186356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956" y="3645528"/>
            <a:ext cx="4883055" cy="3763190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3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433531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61" y="79464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92927" y="1964909"/>
            <a:ext cx="20225172" cy="3841976"/>
            <a:chOff x="-7570" y="2037840"/>
            <a:chExt cx="20225172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7570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747557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08610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656619" y="4271589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</a:t>
              </a:r>
              <a:r>
                <a:rPr lang="es-ES" altLang="es-AR" sz="20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Intereses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5875015" y="4229322"/>
              <a:ext cx="4342587" cy="1351005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marL="12700" marR="1452245">
                <a:lnSpc>
                  <a:spcPts val="2160"/>
                </a:lnSpc>
                <a:spcBef>
                  <a:spcPts val="375"/>
                </a:spcBef>
              </a:pP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Fallos</a:t>
              </a:r>
              <a:r>
                <a:rPr lang="es-ES" sz="2000" b="1" spc="-1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(+) </a:t>
              </a:r>
              <a:r>
                <a:rPr lang="es-ES" sz="20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CSJN: </a:t>
              </a: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Ledesma</a:t>
              </a:r>
              <a:r>
                <a:rPr lang="es-ES" b="1" spc="-5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(Baremo)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  <a:p>
              <a:pPr marL="12700" marR="5080">
                <a:lnSpc>
                  <a:spcPct val="94200"/>
                </a:lnSpc>
                <a:spcBef>
                  <a:spcPts val="35"/>
                </a:spcBef>
              </a:pPr>
              <a:r>
                <a:rPr lang="es-ES" sz="1600" b="1" spc="-35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Pogonza-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Beherens</a:t>
              </a:r>
              <a:r>
                <a:rPr lang="es-ES" sz="1600" b="1" spc="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(CCMM)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Oliva</a:t>
              </a:r>
              <a:r>
                <a:rPr lang="es-ES" sz="1600" b="1" spc="-17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6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-</a:t>
              </a:r>
              <a:r>
                <a:rPr lang="es-ES" sz="1600" b="1" spc="-16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Lacuadra</a:t>
              </a:r>
              <a:r>
                <a:rPr lang="es-ES" sz="1600" b="1" spc="-1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(Intereses) </a:t>
              </a:r>
              <a:r>
                <a:rPr lang="es-ES" sz="1600" b="1" spc="-4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Carrizo</a:t>
              </a:r>
              <a:r>
                <a:rPr lang="es-ES" sz="1600" b="1" spc="-2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(Revocación</a:t>
              </a:r>
              <a:r>
                <a:rPr lang="es-ES" sz="1600" b="1" spc="-13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incapacidad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psicológica</a:t>
              </a:r>
              <a:r>
                <a:rPr lang="es-ES" sz="1600" b="1" spc="-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3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de</a:t>
              </a:r>
              <a:r>
                <a:rPr lang="es-ES" sz="1600" b="1" spc="-114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</a:t>
              </a:r>
              <a:r>
                <a:rPr lang="es-ES" sz="1600" b="1" spc="-10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CNAT)</a:t>
              </a:r>
              <a:endParaRPr lang="es-ES" sz="1600" dirty="0">
                <a:latin typeface="Trebuchet MS" panose="020B0603020202020204" pitchFamily="34" charset="0"/>
                <a:cs typeface="Trebuchet MS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213876" y="3475470"/>
              <a:ext cx="640800" cy="803959"/>
              <a:chOff x="1016338" y="2858318"/>
              <a:chExt cx="640800" cy="803959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338" y="2858318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7085097" y="3588599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2025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55112" y="3295634"/>
              <a:ext cx="640800" cy="829965"/>
              <a:chOff x="853310" y="2678482"/>
              <a:chExt cx="640800" cy="829965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10" y="2867647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11133" y="3622903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546790" y="1089933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90960"/>
              </p:ext>
            </p:extLst>
          </p:nvPr>
        </p:nvGraphicFramePr>
        <p:xfrm>
          <a:off x="2026936" y="5691780"/>
          <a:ext cx="15685649" cy="54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20747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60925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90359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903599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+86%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42154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91254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113,8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3,0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123,8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0541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58005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163,9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107,1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123,8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01191"/>
              </p:ext>
            </p:extLst>
          </p:nvPr>
        </p:nvGraphicFramePr>
        <p:xfrm>
          <a:off x="417119" y="1835097"/>
          <a:ext cx="18675922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en algunas localidades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26F477-DC14-04B2-1843-8D8CB841DC99}"/>
              </a:ext>
            </a:extLst>
          </p:cNvPr>
          <p:cNvGrpSpPr/>
          <p:nvPr/>
        </p:nvGrpSpPr>
        <p:grpSpPr>
          <a:xfrm>
            <a:off x="6614160" y="3749040"/>
            <a:ext cx="13530387" cy="3138692"/>
            <a:chOff x="6683828" y="3868054"/>
            <a:chExt cx="13460719" cy="3019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448349F-7B9C-820C-554B-0A21248A2CFA}"/>
                </a:ext>
              </a:extLst>
            </p:cNvPr>
            <p:cNvSpPr/>
            <p:nvPr/>
          </p:nvSpPr>
          <p:spPr>
            <a:xfrm>
              <a:off x="6683828" y="4360244"/>
              <a:ext cx="8134831" cy="2145057"/>
            </a:xfrm>
            <a:prstGeom prst="rect">
              <a:avLst/>
            </a:prstGeom>
            <a:solidFill>
              <a:srgbClr val="8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9DA50090-CE21-75B6-EBDD-BA850A9B8A01}"/>
                </a:ext>
              </a:extLst>
            </p:cNvPr>
            <p:cNvSpPr txBox="1"/>
            <p:nvPr/>
          </p:nvSpPr>
          <p:spPr>
            <a:xfrm>
              <a:off x="17123101" y="4225485"/>
              <a:ext cx="302144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Necesidad de aumento por </a:t>
              </a:r>
              <a:r>
                <a:rPr lang="es-ES" sz="3200" b="1" dirty="0" err="1">
                  <a:solidFill>
                    <a:srgbClr val="A23425"/>
                  </a:solidFill>
                  <a:latin typeface="Aptos" panose="020B0004020202020204" pitchFamily="34" charset="0"/>
                </a:rPr>
                <a:t>judicialidad</a:t>
              </a:r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s-ES" sz="30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(de no corregirse)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FD7CFE0-F6EB-1679-2E94-596F9F37AC38}"/>
                </a:ext>
              </a:extLst>
            </p:cNvPr>
            <p:cNvSpPr/>
            <p:nvPr/>
          </p:nvSpPr>
          <p:spPr>
            <a:xfrm>
              <a:off x="14225644" y="3868054"/>
              <a:ext cx="3019678" cy="3019678"/>
            </a:xfrm>
            <a:prstGeom prst="ellipse">
              <a:avLst/>
            </a:prstGeom>
            <a:solidFill>
              <a:srgbClr val="A2342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B066CB2F-D43B-7F63-7A9D-9034F12FB7E5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755287"/>
              <a:ext cx="2775237" cy="1245212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8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78%</a:t>
              </a:r>
              <a:endParaRPr lang="es-AR" sz="8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EA0D5-01F3-B26C-3251-FD376CB8F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0636"/>
              </p:ext>
            </p:extLst>
          </p:nvPr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1080A6-05A3-7BD9-186E-65F595F7A726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23F000F-2234-3FFB-3DCC-3C201194452B}"/>
              </a:ext>
            </a:extLst>
          </p:cNvPr>
          <p:cNvSpPr txBox="1"/>
          <p:nvPr/>
        </p:nvSpPr>
        <p:spPr>
          <a:xfrm>
            <a:off x="1125524" y="9452299"/>
            <a:ext cx="229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A8B"/>
                </a:solidFill>
                <a:latin typeface="Aptos" panose="020B0004020202020204" pitchFamily="34" charset="0"/>
              </a:rPr>
              <a:t>Alícuota técnica sin juicios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5D2A0E1-DB52-2D9D-6400-7514282CDC47}"/>
              </a:ext>
            </a:extLst>
          </p:cNvPr>
          <p:cNvSpPr txBox="1"/>
          <p:nvPr/>
        </p:nvSpPr>
        <p:spPr>
          <a:xfrm>
            <a:off x="6296447" y="94522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965A7"/>
                </a:solidFill>
                <a:latin typeface="Aptos" panose="020B0004020202020204" pitchFamily="34" charset="0"/>
              </a:rPr>
              <a:t>Alícuota actual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E53DC4-662A-AF4D-BC44-0DA90A22F2BB}"/>
              </a:ext>
            </a:extLst>
          </p:cNvPr>
          <p:cNvSpPr txBox="1"/>
          <p:nvPr/>
        </p:nvSpPr>
        <p:spPr>
          <a:xfrm>
            <a:off x="8735375" y="9452299"/>
            <a:ext cx="224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con juicios actuales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12123C6-1DE9-7270-459B-6B2264C1DF03}"/>
              </a:ext>
            </a:extLst>
          </p:cNvPr>
          <p:cNvSpPr txBox="1"/>
          <p:nvPr/>
        </p:nvSpPr>
        <p:spPr>
          <a:xfrm>
            <a:off x="3635214" y="9445194"/>
            <a:ext cx="2312689" cy="150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Alícuota técnica con CMF (</a:t>
            </a:r>
            <a:r>
              <a:rPr lang="es-ES" sz="2200" b="1" dirty="0" err="1">
                <a:solidFill>
                  <a:srgbClr val="31859C"/>
                </a:solidFill>
                <a:latin typeface="Aptos" panose="020B0004020202020204" pitchFamily="34" charset="0"/>
              </a:rPr>
              <a:t>judicialidad</a:t>
            </a:r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 marginal)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D97B8-16D0-D3DE-3770-2E4553A2BDAA}"/>
              </a:ext>
            </a:extLst>
          </p:cNvPr>
          <p:cNvSpPr txBox="1"/>
          <p:nvPr/>
        </p:nvSpPr>
        <p:spPr>
          <a:xfrm>
            <a:off x="2103134" y="2549507"/>
            <a:ext cx="102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Alícuotas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ante </a:t>
            </a: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escenarios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alternativos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70" y="10310724"/>
            <a:ext cx="10450830" cy="44499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lang="es-ES" sz="2800" spc="-5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Calibri"/>
              </a:rPr>
              <a:t>5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/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10.120.549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12.876.403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21.078.349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88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18466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19.000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-80%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-77%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8568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-55%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-42%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B9218773-C93E-D360-4CB3-2D29D8BC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99707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  <a:cs typeface="Calibri"/>
              </a:rPr>
              <a:t>28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/2/26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5400" b="1" dirty="0">
                <a:solidFill>
                  <a:prstClr val="white"/>
                </a:solidFill>
                <a:latin typeface="Aptos" panose="020B0004020202020204" pitchFamily="34" charset="0"/>
              </a:rPr>
              <a:t>87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.629.423*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$ 38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.946.415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48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.683.019*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58.419.605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85314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2.424.783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162.922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1.052.680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609.953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109.570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160.924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969.856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5.873.840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2.373.724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537.849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4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6493</TotalTime>
  <Words>1962</Words>
  <Application>Microsoft Office PowerPoint</Application>
  <PresentationFormat>Personalizado</PresentationFormat>
  <Paragraphs>539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Trebuchet MS</vt:lpstr>
      <vt:lpstr>Wingdings</vt:lpstr>
      <vt:lpstr>1_Office Theme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292</cp:revision>
  <cp:lastPrinted>2025-04-28T17:12:10Z</cp:lastPrinted>
  <dcterms:created xsi:type="dcterms:W3CDTF">2023-09-12T19:17:28Z</dcterms:created>
  <dcterms:modified xsi:type="dcterms:W3CDTF">2026-03-04T14:27:54Z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