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7" r:id="rId3"/>
    <p:sldId id="429" r:id="rId4"/>
    <p:sldId id="458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56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59" r:id="rId24"/>
    <p:sldId id="460" r:id="rId25"/>
    <p:sldId id="423" r:id="rId26"/>
    <p:sldId id="446" r:id="rId27"/>
    <p:sldId id="449" r:id="rId28"/>
    <p:sldId id="386" r:id="rId29"/>
    <p:sldId id="444" r:id="rId30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291" autoAdjust="0"/>
  </p:normalViewPr>
  <p:slideViewPr>
    <p:cSldViewPr snapToGrid="0">
      <p:cViewPr varScale="1">
        <p:scale>
          <a:sx n="39" d="100"/>
          <a:sy n="39" d="100"/>
        </p:scale>
        <p:origin x="108" y="162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Salvatierra" userId="77428dcc-9bae-40a6-bfad-f33467cb79aa" providerId="ADAL" clId="{380C4D3A-943C-4598-B995-DBCC5064B71E}"/>
    <pc:docChg chg="custSel modSld">
      <pc:chgData name="Valentina Salvatierra" userId="77428dcc-9bae-40a6-bfad-f33467cb79aa" providerId="ADAL" clId="{380C4D3A-943C-4598-B995-DBCC5064B71E}" dt="2026-05-04T20:35:34.543" v="1"/>
      <pc:docMkLst>
        <pc:docMk/>
      </pc:docMkLst>
      <pc:sldChg chg="addSp delSp modSp mod delAnim">
        <pc:chgData name="Valentina Salvatierra" userId="77428dcc-9bae-40a6-bfad-f33467cb79aa" providerId="ADAL" clId="{380C4D3A-943C-4598-B995-DBCC5064B71E}" dt="2026-05-04T20:35:34.543" v="1"/>
        <pc:sldMkLst>
          <pc:docMk/>
          <pc:sldMk cId="2851078686" sldId="432"/>
        </pc:sldMkLst>
        <pc:graphicFrameChg chg="del">
          <ac:chgData name="Valentina Salvatierra" userId="77428dcc-9bae-40a6-bfad-f33467cb79aa" providerId="ADAL" clId="{380C4D3A-943C-4598-B995-DBCC5064B71E}" dt="2026-05-04T20:35:26.829" v="0" actId="478"/>
          <ac:graphicFrameMkLst>
            <pc:docMk/>
            <pc:sldMk cId="2851078686" sldId="432"/>
            <ac:graphicFrameMk id="13" creationId="{85BE340F-BAEA-F74C-79B4-5D3FBB606052}"/>
          </ac:graphicFrameMkLst>
        </pc:graphicFrameChg>
        <pc:graphicFrameChg chg="add mod">
          <ac:chgData name="Valentina Salvatierra" userId="77428dcc-9bae-40a6-bfad-f33467cb79aa" providerId="ADAL" clId="{380C4D3A-943C-4598-B995-DBCC5064B71E}" dt="2026-05-04T20:35:34.543" v="1"/>
          <ac:graphicFrameMkLst>
            <pc:docMk/>
            <pc:sldMk cId="2851078686" sldId="432"/>
            <ac:graphicFrameMk id="22" creationId="{02A384C9-78C5-024B-794B-5D84D93B298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#,##0_ ;_ * \-#,##0_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,##0_);_(* \(#,##0\);_(* &quot;-&quot;??_);_(@_)">
                  <c:v>1000703</c:v>
                </c:pt>
                <c:pt idx="340" formatCode="_(* #,##0_);_(* \(#,##0\);_(* &quot;-&quot;??_);_(@_)">
                  <c:v>999933</c:v>
                </c:pt>
                <c:pt idx="341" formatCode="_(* #,##0_);_(* \(#,##0\);_(* &quot;-&quot;??_);_(@_)">
                  <c:v>999163</c:v>
                </c:pt>
                <c:pt idx="342" formatCode="_(* #,##0_);_(* \(#,##0\);_(* &quot;-&quot;??_);_(@_)">
                  <c:v>997371.98409141833</c:v>
                </c:pt>
                <c:pt idx="343" formatCode="_(* #,##0_);_(* \(#,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n-U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298.34169189918236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#,##0</c:formatCode>
                <c:ptCount val="1"/>
                <c:pt idx="0">
                  <c:v>3984.5440571143431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n-U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181.51077774514098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#,##0</c:formatCode>
                <c:ptCount val="1"/>
                <c:pt idx="0">
                  <c:v>2717.3328320126207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55.220850070553446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#,##0</c:formatCode>
                <c:ptCount val="1"/>
                <c:pt idx="0">
                  <c:v>659.80124178568065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1303.2862250648197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5.3794952504039664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124.82796422503232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22146268227627"/>
          <c:y val="0"/>
          <c:w val="0.50134795270266674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Hoja1!$A$2:$A$7</c:f>
              <c:strCache>
                <c:ptCount val="6"/>
                <c:pt idx="0">
                  <c:v>TIM</c:v>
                </c:pt>
                <c:pt idx="1">
                  <c:v>IPC</c:v>
                </c:pt>
                <c:pt idx="2">
                  <c:v>RIPTE</c:v>
                </c:pt>
                <c:pt idx="3">
                  <c:v>Com. 14.290</c:v>
                </c:pt>
                <c:pt idx="4">
                  <c:v>Acta 2764 cap única 
(según fallo Oliva)</c:v>
                </c:pt>
                <c:pt idx="5">
                  <c:v>Acta 2764 cap anual 
(sin fallo Oliva)</c:v>
                </c:pt>
              </c:strCache>
              <c:extLst/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116.53526340306176</c:v>
                </c:pt>
                <c:pt idx="1">
                  <c:v>113.40505540825606</c:v>
                </c:pt>
                <c:pt idx="2">
                  <c:v>91.406328102857429</c:v>
                </c:pt>
                <c:pt idx="3">
                  <c:v>21.595393732095147</c:v>
                </c:pt>
                <c:pt idx="4">
                  <c:v>12.316467807031845</c:v>
                </c:pt>
                <c:pt idx="5">
                  <c:v>151.03910539782461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0294144"/>
        <c:axId val="220308224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2.7045300878972181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TIM</c:v>
                </c:pt>
                <c:pt idx="1">
                  <c:v>IPC</c:v>
                </c:pt>
                <c:pt idx="2">
                  <c:v>RIPTE</c:v>
                </c:pt>
                <c:pt idx="3">
                  <c:v>Com. 14.290</c:v>
                </c:pt>
                <c:pt idx="4">
                  <c:v>Acta 2764 cap única 
(según fallo Oliva)</c:v>
                </c:pt>
                <c:pt idx="5">
                  <c:v>Acta 2764 cap anual 
(sin fallo Oliva)</c:v>
                </c:pt>
              </c:strCache>
              <c:extLst/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35024323.810000002</c:v>
                </c:pt>
                <c:pt idx="1">
                  <c:v>34083549.187785134</c:v>
                </c:pt>
                <c:pt idx="2">
                  <c:v>27471897.692329492</c:v>
                </c:pt>
                <c:pt idx="3">
                  <c:v>6490430.7999999998</c:v>
                </c:pt>
                <c:pt idx="4">
                  <c:v>3701677.45</c:v>
                </c:pt>
                <c:pt idx="5">
                  <c:v>45394350.009999998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0327936"/>
        <c:axId val="220309760"/>
      </c:barChart>
      <c:dateAx>
        <c:axId val="22029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0308224"/>
        <c:crosses val="autoZero"/>
        <c:auto val="0"/>
        <c:lblOffset val="100"/>
        <c:baseTimeUnit val="days"/>
      </c:dateAx>
      <c:valAx>
        <c:axId val="220308224"/>
        <c:scaling>
          <c:orientation val="minMax"/>
          <c:max val="50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0294144"/>
        <c:crosses val="autoZero"/>
        <c:crossBetween val="between"/>
      </c:valAx>
      <c:valAx>
        <c:axId val="220309760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0327936"/>
        <c:crosses val="max"/>
        <c:crossBetween val="between"/>
      </c:valAx>
      <c:catAx>
        <c:axId val="2203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0309760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33862526819034"/>
          <c:y val="0"/>
          <c:w val="0.49955593532552856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TIM</c:v>
                </c:pt>
                <c:pt idx="3">
                  <c:v>Juicios con Acta 2764 (cap. única)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752558541000</c:v>
                </c:pt>
                <c:pt idx="1">
                  <c:v>657775573560</c:v>
                </c:pt>
                <c:pt idx="2">
                  <c:v>735510800010</c:v>
                </c:pt>
                <c:pt idx="3">
                  <c:v>77735226450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0294144"/>
        <c:axId val="220308224"/>
      </c:barChart>
      <c:dateAx>
        <c:axId val="22029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0308224"/>
        <c:crosses val="autoZero"/>
        <c:auto val="0"/>
        <c:lblOffset val="100"/>
        <c:baseTimeUnit val="days"/>
      </c:dateAx>
      <c:valAx>
        <c:axId val="220308224"/>
        <c:scaling>
          <c:orientation val="minMax"/>
          <c:max val="8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0294144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3.4750077365437358E-2"/>
          <c:w val="0.97801100488605863"/>
          <c:h val="0.75916560925180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D2-4282-9F84-04775BEB5670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D2-4282-9F84-04775BEB5670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D2-4282-9F84-04775BEB5670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D2-4282-9F84-04775BEB5670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D2-4282-9F84-04775BEB5670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D2-4282-9F84-04775BEB5670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D2-4282-9F84-04775BEB5670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D2-4282-9F84-04775BEB56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0D2-4282-9F84-04775BEB5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D2-4282-9F84-04775BEB5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29236736"/>
        <c:axId val="229238272"/>
      </c:barChart>
      <c:catAx>
        <c:axId val="229236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9238272"/>
        <c:crosses val="autoZero"/>
        <c:auto val="1"/>
        <c:lblAlgn val="ctr"/>
        <c:lblOffset val="100"/>
        <c:noMultiLvlLbl val="0"/>
      </c:catAx>
      <c:valAx>
        <c:axId val="2292382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923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9612678.666666666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441906.33333333331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2826988.3333333335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4209306.5573333334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497385515215222"/>
                      <c:h val="0.11969823290209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1010790.7226666668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3261521.3866666672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1709055.3599999994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9.4658588352958123E-3"/>
                  <c:y val="-6.0348700580591649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0.00">
                  <c:v>57.3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6.7613277394970098E-3"/>
                  <c:y val="4.75474610634964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b="1" i="0">
                        <a:solidFill>
                          <a:srgbClr val="7965A7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dirty="0"/>
                      <a:t>31,7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0.00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49,3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  <c:pt idx="29">
                  <c:v>49.3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  <c:pt idx="29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dLbl>
              <c:idx val="1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48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2C-495B-AAEA-14A748C7E1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Hoja1!$A$5:$A$20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Hoja1!$F$5:$F$20</c:f>
              <c:numCache>
                <c:formatCode>_(* #,##0.00_);_(* \(#,##0.00\);_(* "-"??_);_(@_)</c:formatCode>
                <c:ptCount val="16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6.6528947712639397</c:v>
                </c:pt>
                <c:pt idx="15">
                  <c:v>6.6972129999999996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#.##0_-;\-* #.##0_-;_-*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gradFill flip="none" rotWithShape="1"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65-47BC-ADB6-8BBAD627E52E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65-47BC-ADB6-8BBAD627E52E}"/>
              </c:ext>
            </c:extLst>
          </c:dPt>
          <c:dPt>
            <c:idx val="15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65-47BC-ADB6-8BBAD627E52E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65-47BC-ADB6-8BBAD627E52E}"/>
              </c:ext>
            </c:extLst>
          </c:dPt>
          <c:dPt>
            <c:idx val="22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65-47BC-ADB6-8BBAD627E52E}"/>
              </c:ext>
            </c:extLst>
          </c:dPt>
          <c:dLbls>
            <c:dLbl>
              <c:idx val="0"/>
              <c:layout>
                <c:manualLayout>
                  <c:x val="-4.2522243544489118E-3"/>
                  <c:y val="3.0335538247493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72531132116735E-2"/>
                      <c:h val="7.31488253744724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765-47BC-ADB6-8BBAD627E52E}"/>
                </c:ext>
              </c:extLst>
            </c:dLbl>
            <c:dLbl>
              <c:idx val="1"/>
              <c:layout>
                <c:manualLayout>
                  <c:x val="-3.7952147541692972E-3"/>
                  <c:y val="-1.13250868866014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3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65-47BC-ADB6-8BBAD627E52E}"/>
                </c:ext>
              </c:extLst>
            </c:dLbl>
            <c:dLbl>
              <c:idx val="2"/>
              <c:layout>
                <c:manualLayout>
                  <c:x val="-7.5904295083385948E-4"/>
                  <c:y val="2.0385156395882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3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65-47BC-ADB6-8BBAD627E52E}"/>
                </c:ext>
              </c:extLst>
            </c:dLbl>
            <c:dLbl>
              <c:idx val="3"/>
              <c:layout>
                <c:manualLayout>
                  <c:x val="-3.0361718033354241E-3"/>
                  <c:y val="-3.39752606598048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706318512591387E-2"/>
                      <c:h val="7.5413842751792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765-47BC-ADB6-8BBAD627E52E}"/>
                </c:ext>
              </c:extLst>
            </c:dLbl>
            <c:dLbl>
              <c:idx val="4"/>
              <c:layout>
                <c:manualLayout>
                  <c:x val="-7.5904295083385948E-4"/>
                  <c:y val="-1.359010426392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65-47BC-ADB6-8BBAD627E52E}"/>
                </c:ext>
              </c:extLst>
            </c:dLbl>
            <c:dLbl>
              <c:idx val="7"/>
              <c:layout>
                <c:manualLayout>
                  <c:x val="-5.4681647859444911E-3"/>
                  <c:y val="1.046594899374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65-47BC-ADB6-8BBAD627E52E}"/>
                </c:ext>
              </c:extLst>
            </c:dLbl>
            <c:dLbl>
              <c:idx val="13"/>
              <c:layout>
                <c:manualLayout>
                  <c:x val="-1.0024852966274648E-16"/>
                  <c:y val="2.093189798748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65-47BC-ADB6-8BBAD627E52E}"/>
                </c:ext>
              </c:extLst>
            </c:dLbl>
            <c:dLbl>
              <c:idx val="20"/>
              <c:layout>
                <c:manualLayout>
                  <c:x val="-9.5692883754029609E-3"/>
                  <c:y val="2.0931897987488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65-47BC-ADB6-8BBAD627E52E}"/>
                </c:ext>
              </c:extLst>
            </c:dLbl>
            <c:dLbl>
              <c:idx val="21"/>
              <c:layout>
                <c:manualLayout>
                  <c:x val="-1.2303370768375005E-2"/>
                  <c:y val="2.0931897987488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65-47BC-ADB6-8BBAD627E52E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765-47BC-ADB6-8BBAD627E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Sheet1!$B$1:$X$1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Sheet1!$B$2:$X$2</c:f>
              <c:numCache>
                <c:formatCode>_ * #,##0_ ;_ * \-#,##0_ ;_ * "-"??_ ;_ @_ </c:formatCode>
                <c:ptCount val="23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>
                  <c:v>130678.80427531411</c:v>
                </c:pt>
                <c:pt idx="15">
                  <c:v>80023</c:v>
                </c:pt>
                <c:pt idx="16">
                  <c:v>67898</c:v>
                </c:pt>
                <c:pt idx="17">
                  <c:v>44586</c:v>
                </c:pt>
                <c:pt idx="18">
                  <c:v>79129</c:v>
                </c:pt>
                <c:pt idx="19">
                  <c:v>93660</c:v>
                </c:pt>
                <c:pt idx="20">
                  <c:v>117856</c:v>
                </c:pt>
                <c:pt idx="21">
                  <c:v>126055</c:v>
                </c:pt>
                <c:pt idx="22">
                  <c:v>134140.53198198299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765-47BC-ADB6-8BBAD627E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7"/>
        <c:axId val="676114016"/>
        <c:axId val="676117976"/>
      </c:barChart>
      <c:catAx>
        <c:axId val="67611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76117976"/>
        <c:crosses val="autoZero"/>
        <c:auto val="1"/>
        <c:lblAlgn val="ctr"/>
        <c:lblOffset val="100"/>
        <c:noMultiLvlLbl val="0"/>
      </c:catAx>
      <c:valAx>
        <c:axId val="6761179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crossAx val="676114016"/>
        <c:crosses val="autoZero"/>
        <c:crossBetween val="between"/>
      </c:valAx>
      <c:spPr>
        <a:noFill/>
        <a:ln cap="rnd">
          <a:solidFill>
            <a:schemeClr val="accent1"/>
          </a:solidFill>
          <a:round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Hoja1!$B$6:$B$24</c:f>
              <c:numCache>
                <c:formatCode>#,##0.0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Hoja1!$E$6:$E$24</c:f>
              <c:numCache>
                <c:formatCode>#,##0.0</c:formatCode>
                <c:ptCount val="19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  <c:pt idx="18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 formatCode="General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228.97</c:v>
                </c:pt>
              </c:numCache>
            </c:numRef>
          </c:yVal>
          <c:bubbleSize>
            <c:numRef>
              <c:f>Tabla!$D$11</c:f>
              <c:numCache>
                <c:formatCode>#,##0</c:formatCode>
                <c:ptCount val="1"/>
                <c:pt idx="0">
                  <c:v>1303.2862250648197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#,##0</c:formatCode>
                <c:ptCount val="1"/>
                <c:pt idx="0">
                  <c:v>124.82796422503232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3984.5440571143431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2717.3328320126207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659.80124178568065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7" y="4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4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7" y="6457875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5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3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2" y="3230032"/>
            <a:ext cx="7944779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3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EDA8-0BC9-C54F-B56F-EAAA4098E077}" type="datetime1">
              <a:rPr lang="es-AR" smtClean="0"/>
              <a:t>4/5/2026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3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42D22EC-1209-E16D-7C08-01256E2DBAC2}"/>
              </a:ext>
            </a:extLst>
          </p:cNvPr>
          <p:cNvSpPr/>
          <p:nvPr userDrawn="1"/>
        </p:nvSpPr>
        <p:spPr>
          <a:xfrm>
            <a:off x="19412766" y="10596479"/>
            <a:ext cx="691334" cy="712871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0287-445C-264E-B258-6B820654AA02}" type="datetime1">
              <a:rPr lang="es-AR" smtClean="0"/>
              <a:t>4/5/2026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245024" y="1079684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285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DA5D4-297B-8A45-9AFE-BFF0F367ABB1}" type="datetime1">
              <a:rPr lang="es-AR" smtClean="0"/>
              <a:t>4/5/2026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87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42E5-640C-7F44-A450-B3078D1F94AC}" type="datetime1">
              <a:rPr lang="es-AR" smtClean="0"/>
              <a:t>4/5/2026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15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8A14-FE88-FE42-9F3F-3287BFF5CB28}" type="datetime1">
              <a:rPr lang="es-AR" smtClean="0"/>
              <a:t>4/5/2026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64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F55A-9E56-3C4E-8317-D0AF1F2733B7}" type="datetime1">
              <a:rPr lang="es-AR" smtClean="0"/>
              <a:t>4/5/2026</a:t>
            </a:fld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960285-4988-676C-B4D4-AB081CD3DF6C}"/>
              </a:ext>
            </a:extLst>
          </p:cNvPr>
          <p:cNvSpPr/>
          <p:nvPr userDrawn="1"/>
        </p:nvSpPr>
        <p:spPr>
          <a:xfrm>
            <a:off x="19412766" y="10596479"/>
            <a:ext cx="691334" cy="712871"/>
          </a:xfrm>
          <a:prstGeom prst="rect">
            <a:avLst/>
          </a:prstGeom>
          <a:solidFill>
            <a:srgbClr val="353E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33B0E0A-2AF7-EBAB-BCF6-A31C0FF52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5024" y="1079684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776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62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Mayo 2026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92927" y="1964909"/>
            <a:ext cx="20225172" cy="3841976"/>
            <a:chOff x="-7570" y="2037840"/>
            <a:chExt cx="20225172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7570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5875015" y="4229322"/>
              <a:ext cx="4342587" cy="1351005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16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sz="1600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16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16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16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16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sz="1600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sz="1600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sz="1600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sz="1600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sz="1600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sz="1600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546790" y="1089933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2A384C9-78C5-024B-794B-5D84D93B2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666562"/>
              </p:ext>
            </p:extLst>
          </p:nvPr>
        </p:nvGraphicFramePr>
        <p:xfrm>
          <a:off x="1556404" y="5465818"/>
          <a:ext cx="16731596" cy="560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433753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4427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691687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69168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+98%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74266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23499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177,7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132,9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46983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52738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55,2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241,7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106,7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132,9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406296"/>
              </p:ext>
            </p:extLst>
          </p:nvPr>
        </p:nvGraphicFramePr>
        <p:xfrm>
          <a:off x="463880" y="1763970"/>
          <a:ext cx="18747044" cy="899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/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746814" y="5782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31-mar-16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30-sep-25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31-dec-17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$ 300.547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1198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TIM sobre casos pre ley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 (siniestro pre Ley)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11864997" y="3124634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8454" y="4459368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4550778" y="581934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8501487" y="7158228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9772316" y="847170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9916628" y="981618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11814197" y="3234913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151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23689" y="4556947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4483143" y="590547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22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8425287" y="7255807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9708816" y="856514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113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9842803" y="9910570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117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. de veces el monto original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67C6DE-64A5-79E0-F5D9-4153D2B670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02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/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1198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236499"/>
            <a:ext cx="1612888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– CABA pre ley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179054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7% del total del stock judicial (21.000 juicios de 318.000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67C6DE-64A5-79E0-F5D9-4153D2B670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04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SCBA. Aplicación Tasa Activa.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177A73E8-81B0-11DF-7F30-3427465124C2}"/>
              </a:ext>
            </a:extLst>
          </p:cNvPr>
          <p:cNvGrpSpPr/>
          <p:nvPr/>
        </p:nvGrpSpPr>
        <p:grpSpPr>
          <a:xfrm>
            <a:off x="4744954" y="3377084"/>
            <a:ext cx="15387717" cy="2789853"/>
            <a:chOff x="6580390" y="4215770"/>
            <a:chExt cx="13198024" cy="294503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5839ABF-2033-8B0B-172C-550FC15085AB}"/>
                </a:ext>
              </a:extLst>
            </p:cNvPr>
            <p:cNvSpPr/>
            <p:nvPr/>
          </p:nvSpPr>
          <p:spPr>
            <a:xfrm>
              <a:off x="6580390" y="4360243"/>
              <a:ext cx="8675531" cy="265608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308FC25-519D-C09D-B903-A873A908BB1A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8B139DE-EFB4-DA2F-2445-52D76C8F86BD}"/>
                </a:ext>
              </a:extLst>
            </p:cNvPr>
            <p:cNvSpPr/>
            <p:nvPr/>
          </p:nvSpPr>
          <p:spPr>
            <a:xfrm>
              <a:off x="14458835" y="4215770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07AE0323-ABED-D6D5-9426-3798ACCE26BB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CCE5FDD-2CED-285C-255C-7049CAF7F385}"/>
              </a:ext>
            </a:extLst>
          </p:cNvPr>
          <p:cNvCxnSpPr/>
          <p:nvPr/>
        </p:nvCxnSpPr>
        <p:spPr>
          <a:xfrm>
            <a:off x="1517645" y="9116551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>
            <a:extLst>
              <a:ext uri="{FF2B5EF4-FFF2-40B4-BE49-F238E27FC236}">
                <a16:creationId xmlns:a16="http://schemas.microsoft.com/office/drawing/2014/main" id="{881080B0-982A-3D22-28B4-94E7473AB864}"/>
              </a:ext>
            </a:extLst>
          </p:cNvPr>
          <p:cNvSpPr txBox="1"/>
          <p:nvPr/>
        </p:nvSpPr>
        <p:spPr>
          <a:xfrm>
            <a:off x="1185235" y="9283858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6759D5F7-287C-4455-0C2E-8AF6695868AE}"/>
              </a:ext>
            </a:extLst>
          </p:cNvPr>
          <p:cNvSpPr txBox="1"/>
          <p:nvPr/>
        </p:nvSpPr>
        <p:spPr>
          <a:xfrm>
            <a:off x="4620047" y="9334658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5613767C-E771-1BE4-590D-7789B9D15A4B}"/>
              </a:ext>
            </a:extLst>
          </p:cNvPr>
          <p:cNvSpPr txBox="1"/>
          <p:nvPr/>
        </p:nvSpPr>
        <p:spPr>
          <a:xfrm>
            <a:off x="7545636" y="9216125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8FA7078B-BECB-657F-1CF9-AA7FC4DA5900}"/>
              </a:ext>
            </a:extLst>
          </p:cNvPr>
          <p:cNvSpPr txBox="1"/>
          <p:nvPr/>
        </p:nvSpPr>
        <p:spPr>
          <a:xfrm>
            <a:off x="10564587" y="9188893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C3F4240-E72A-AE01-CCB4-34BE08356CE1}"/>
              </a:ext>
            </a:extLst>
          </p:cNvPr>
          <p:cNvSpPr txBox="1"/>
          <p:nvPr/>
        </p:nvSpPr>
        <p:spPr>
          <a:xfrm>
            <a:off x="1627643" y="2325882"/>
            <a:ext cx="11222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ante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escenarios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alternativos</a:t>
            </a:r>
          </a:p>
        </p:txBody>
      </p:sp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id="{AAE6BC28-D9FE-D6E9-92FF-D761156059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071873"/>
              </p:ext>
            </p:extLst>
          </p:nvPr>
        </p:nvGraphicFramePr>
        <p:xfrm>
          <a:off x="918795" y="2276998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69" y="10310724"/>
            <a:ext cx="11008381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10.054.585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12.881.573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21.363.192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33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42381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20.000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-79%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-75%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83963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-54%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5,1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2954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01/03/26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$ 97.502.420*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43.334.414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54.168.018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65.001.602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74627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3.060.310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222.622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1.252.234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598.483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126.295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193.145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983.856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5.400.462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2.264.924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550.769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lang="es-ES"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6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4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5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7013</TotalTime>
  <Words>1941</Words>
  <Application>Microsoft Office PowerPoint</Application>
  <PresentationFormat>Personalizado</PresentationFormat>
  <Paragraphs>541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News Gothic MT</vt:lpstr>
      <vt:lpstr>Trebuchet MS</vt:lpstr>
      <vt:lpstr>Wingdings</vt:lpstr>
      <vt:lpstr>1_Office Theme</vt:lpstr>
      <vt:lpstr>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TIM sobre casos pre ley</vt:lpstr>
      <vt:lpstr>Impacto – CABA pre ley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307</cp:revision>
  <cp:lastPrinted>2026-03-27T13:10:41Z</cp:lastPrinted>
  <dcterms:created xsi:type="dcterms:W3CDTF">2023-09-12T19:17:28Z</dcterms:created>
  <dcterms:modified xsi:type="dcterms:W3CDTF">2026-05-04T20:35:55Z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