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450" r:id="rId3"/>
    <p:sldId id="429" r:id="rId4"/>
    <p:sldId id="454" r:id="rId5"/>
    <p:sldId id="430" r:id="rId6"/>
    <p:sldId id="433" r:id="rId7"/>
    <p:sldId id="441" r:id="rId8"/>
    <p:sldId id="263" r:id="rId9"/>
    <p:sldId id="410" r:id="rId10"/>
    <p:sldId id="413" r:id="rId11"/>
    <p:sldId id="445" r:id="rId12"/>
    <p:sldId id="385" r:id="rId13"/>
    <p:sldId id="432" r:id="rId14"/>
    <p:sldId id="453" r:id="rId15"/>
    <p:sldId id="428" r:id="rId16"/>
    <p:sldId id="346" r:id="rId17"/>
    <p:sldId id="402" r:id="rId18"/>
    <p:sldId id="451" r:id="rId19"/>
    <p:sldId id="455" r:id="rId20"/>
    <p:sldId id="344" r:id="rId21"/>
    <p:sldId id="443" r:id="rId22"/>
    <p:sldId id="345" r:id="rId23"/>
    <p:sldId id="409" r:id="rId24"/>
    <p:sldId id="437" r:id="rId25"/>
    <p:sldId id="423" r:id="rId26"/>
    <p:sldId id="446" r:id="rId27"/>
    <p:sldId id="449" r:id="rId28"/>
    <p:sldId id="386" r:id="rId29"/>
    <p:sldId id="444" r:id="rId30"/>
  </p:sldIdLst>
  <p:sldSz cx="20104100" cy="11309350"/>
  <p:notesSz cx="6799263" cy="992981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D1"/>
    <a:srgbClr val="4F81BD"/>
    <a:srgbClr val="009A8B"/>
    <a:srgbClr val="0093A6"/>
    <a:srgbClr val="278DD8"/>
    <a:srgbClr val="7965A7"/>
    <a:srgbClr val="89E7D8"/>
    <a:srgbClr val="00959A"/>
    <a:srgbClr val="51D1BF"/>
    <a:srgbClr val="26B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92337" autoAdjust="0"/>
  </p:normalViewPr>
  <p:slideViewPr>
    <p:cSldViewPr snapToGrid="0">
      <p:cViewPr varScale="1">
        <p:scale>
          <a:sx n="39" d="100"/>
          <a:sy n="39" d="100"/>
        </p:scale>
        <p:origin x="78" y="84"/>
      </p:cViewPr>
      <p:guideLst>
        <p:guide orient="horz" pos="5785"/>
        <p:guide pos="2160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38"/>
              <c:layout>
                <c:manualLayout>
                  <c:x val="-0.10540309602920819"/>
                  <c:y val="-0.195693230693336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D-84D7-4D9A-BDEA-B87C5F9654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Sheet1!$H$1:$MH$1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Sheet1!$H$2:$MH$2</c:f>
              <c:numCache>
                <c:formatCode>_ * #,##0_ ;_ * \-#,##0_ ;_ * "-"??_ ;_ @_ </c:formatCode>
                <c:ptCount val="339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_(* #,##0_);_(* \(#,##0\);_(* &quot;-&quot;??_);_(@_)">
                  <c:v>10258795.423504289</c:v>
                </c:pt>
                <c:pt idx="338" formatCode="_(* #,##0_);_(* \(#,##0\);_(* &quot;-&quot;??_);_(@_)">
                  <c:v>10270712.291465193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5090411065113682E-2"/>
                  <c:y val="0.1117835264867366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38"/>
              <c:layout>
                <c:manualLayout>
                  <c:x val="-9.7922876311006227E-2"/>
                  <c:y val="0.2158381220882389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C-84D7-4D9A-BDEA-B87C5F96543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Sheet1!$H$1:$MH$1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Sheet1!$H$3:$MH$3</c:f>
              <c:numCache>
                <c:formatCode>_ * #,##0_ ;_ * \-#,##0_ ;_ * "-"??_ ;_ @_ </c:formatCode>
                <c:ptCount val="339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,##0_);_(* \(#,##0\);_(* &quot;-&quot;??_);_(@_)">
                  <c:v>1032885</c:v>
                </c:pt>
                <c:pt idx="313" formatCode="_(* #,##0_);_(* \(#,##0\);_(* &quot;-&quot;??_);_(@_)">
                  <c:v>1031563</c:v>
                </c:pt>
                <c:pt idx="314" formatCode="_(* #,##0_);_(* \(#,##0\);_(* &quot;-&quot;??_);_(@_)">
                  <c:v>1031528</c:v>
                </c:pt>
                <c:pt idx="315" formatCode="_(* #,##0_);_(* \(#,##0\);_(* &quot;-&quot;??_);_(@_)">
                  <c:v>1032902</c:v>
                </c:pt>
                <c:pt idx="316" formatCode="_(* #,##0_);_(* \(#,##0\);_(* &quot;-&quot;??_);_(@_)">
                  <c:v>1033385</c:v>
                </c:pt>
                <c:pt idx="317" formatCode="_(* #,##0_);_(* \(#,##0\);_(* &quot;-&quot;??_);_(@_)">
                  <c:v>1035586</c:v>
                </c:pt>
                <c:pt idx="318" formatCode="_(* #,##0_);_(* \(#,##0\);_(* &quot;-&quot;??_);_(@_)">
                  <c:v>1036928</c:v>
                </c:pt>
                <c:pt idx="319" formatCode="_(* #,##0_);_(* \(#,##0\);_(* &quot;-&quot;??_);_(@_)">
                  <c:v>1038024</c:v>
                </c:pt>
                <c:pt idx="320" formatCode="_(* #,##0_);_(* \(#,##0\);_(* &quot;-&quot;??_);_(@_)">
                  <c:v>1039109</c:v>
                </c:pt>
                <c:pt idx="321" formatCode="_(* #,##0_);_(* \(#,##0\);_(* &quot;-&quot;??_);_(@_)">
                  <c:v>1040496</c:v>
                </c:pt>
                <c:pt idx="322" formatCode="_(* #,##0_);_(* \(#,##0\);_(* &quot;-&quot;??_);_(@_)">
                  <c:v>1038008</c:v>
                </c:pt>
                <c:pt idx="323" formatCode="_(* #,##0_);_(* \(#,##0\);_(* &quot;-&quot;??_);_(@_)">
                  <c:v>1037002</c:v>
                </c:pt>
                <c:pt idx="324" formatCode="_(* #,##0_);_(* \(#,##0\);_(* &quot;-&quot;??_);_(@_)">
                  <c:v>1031785</c:v>
                </c:pt>
                <c:pt idx="325" formatCode="_(* #,##0_);_(* \(#,##0\);_(* &quot;-&quot;??_);_(@_)">
                  <c:v>1026336</c:v>
                </c:pt>
                <c:pt idx="326" formatCode="_(* #,##0_);_(* \(#,##0\);_(* &quot;-&quot;??_);_(@_)">
                  <c:v>1022290</c:v>
                </c:pt>
                <c:pt idx="327" formatCode="_(* #,##0_);_(* \(#,##0\);_(* &quot;-&quot;??_);_(@_)">
                  <c:v>1016604</c:v>
                </c:pt>
                <c:pt idx="328" formatCode="_(* #,##0_);_(* \(#,##0\);_(* &quot;-&quot;??_);_(@_)">
                  <c:v>1013058</c:v>
                </c:pt>
                <c:pt idx="329" formatCode="_(* #,##0_);_(* \(#,##0\);_(* &quot;-&quot;??_);_(@_)">
                  <c:v>1011678</c:v>
                </c:pt>
                <c:pt idx="330" formatCode="_(* #,##0_);_(* \(#,##0\);_(* &quot;-&quot;??_);_(@_)">
                  <c:v>1009635</c:v>
                </c:pt>
                <c:pt idx="331" formatCode="_(* #,##0_);_(* \(#,##0\);_(* &quot;-&quot;??_);_(@_)">
                  <c:v>1011811</c:v>
                </c:pt>
                <c:pt idx="332" formatCode="_(* #,##0_);_(* \(#,##0\);_(* &quot;-&quot;??_);_(@_)">
                  <c:v>1012677</c:v>
                </c:pt>
                <c:pt idx="333" formatCode="_(* #,##0_);_(* \(#,##0\);_(* &quot;-&quot;??_);_(@_)">
                  <c:v>1012124</c:v>
                </c:pt>
                <c:pt idx="334" formatCode="_(* #,##0_);_(* \(#,##0\);_(* &quot;-&quot;??_);_(@_)">
                  <c:v>1011547</c:v>
                </c:pt>
                <c:pt idx="335" formatCode="_(* #,##0_);_(* \(#,##0\);_(* &quot;-&quot;??_);_(@_)">
                  <c:v>1010749</c:v>
                </c:pt>
                <c:pt idx="336" formatCode="_(* #,##0_);_(* \(#,##0\);_(* &quot;-&quot;??_);_(@_)">
                  <c:v>1008139</c:v>
                </c:pt>
                <c:pt idx="337" formatCode="_(* #,##0_);_(* \(#,##0\);_(* &quot;-&quot;??_);_(@_)">
                  <c:v>1005969.5309722876</c:v>
                </c:pt>
                <c:pt idx="338" formatCode="_(* #,##0_);_(* \(#,##0\);_(* &quot;-&quot;??_);_(@_)">
                  <c:v>1005468.0141080848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s-ES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298.33999999999997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_-* #,##0_-;\-* #,##0_-;_-* "-"??_-;_-@_-</c:formatCode>
                <c:ptCount val="1"/>
                <c:pt idx="0">
                  <c:v>2830.367631047543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_-* #,##0_-;\-* #,##0_-;_-* "-"??_-;_-@_-</c:formatCode>
                <c:ptCount val="1"/>
                <c:pt idx="0">
                  <c:v>2472.5398144443107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_-* #,##0_-;\-* #,##0_-;_-* "-"??_-;_-@_-</c:formatCode>
                <c:ptCount val="1"/>
                <c:pt idx="0">
                  <c:v>676.3449716641386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144.33000000000001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23.99388235294116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834.59558351401915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313.91000000000003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78.621323084653966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236.59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92056668108722"/>
          <c:y val="0"/>
          <c:w val="0.43103017041733882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98.159019035242409</c:v>
                </c:pt>
                <c:pt idx="1">
                  <c:v>75.116614783797885</c:v>
                </c:pt>
                <c:pt idx="2">
                  <c:v>149.1454184434476</c:v>
                </c:pt>
                <c:pt idx="3">
                  <c:v>95.342301369736575</c:v>
                </c:pt>
                <c:pt idx="4">
                  <c:v>12.093363838585221</c:v>
                </c:pt>
                <c:pt idx="5">
                  <c:v>130.58384223108305</c:v>
                </c:pt>
                <c:pt idx="6">
                  <c:v>7.9294558435325175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63552"/>
        <c:axId val="227465088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21269488.880632468</c:v>
                </c:pt>
                <c:pt idx="1">
                  <c:v>16276568.557812462</c:v>
                </c:pt>
                <c:pt idx="2">
                  <c:v>32317425.850000001</c:v>
                </c:pt>
                <c:pt idx="3">
                  <c:v>20659151.23</c:v>
                </c:pt>
                <c:pt idx="4">
                  <c:v>2620438.4500000002</c:v>
                </c:pt>
                <c:pt idx="5">
                  <c:v>28295429.27</c:v>
                </c:pt>
                <c:pt idx="6">
                  <c:v>1718186.21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7468416"/>
        <c:axId val="227466624"/>
      </c:barChart>
      <c:dateAx>
        <c:axId val="22746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7465088"/>
        <c:crosses val="autoZero"/>
        <c:auto val="0"/>
        <c:lblOffset val="100"/>
        <c:baseTimeUnit val="days"/>
      </c:dateAx>
      <c:valAx>
        <c:axId val="227465088"/>
        <c:scaling>
          <c:orientation val="minMax"/>
          <c:max val="35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7463552"/>
        <c:crosses val="autoZero"/>
        <c:crossBetween val="between"/>
      </c:valAx>
      <c:valAx>
        <c:axId val="22746662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7468416"/>
        <c:crosses val="max"/>
        <c:crossBetween val="between"/>
      </c:valAx>
      <c:catAx>
        <c:axId val="22746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7466624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47636464306057"/>
          <c:y val="0"/>
          <c:w val="0.4752151645344535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Acta 2783</c:v>
                </c:pt>
                <c:pt idx="3">
                  <c:v>Juicios con Acta 2658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547490170766</c:v>
                </c:pt>
                <c:pt idx="1">
                  <c:v>520187073880</c:v>
                </c:pt>
                <c:pt idx="2">
                  <c:v>549396239450</c:v>
                </c:pt>
                <c:pt idx="3">
                  <c:v>29209165570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9377536"/>
        <c:axId val="229379072"/>
      </c:barChart>
      <c:dateAx>
        <c:axId val="22937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9379072"/>
        <c:crosses val="autoZero"/>
        <c:auto val="0"/>
        <c:lblOffset val="100"/>
        <c:baseTimeUnit val="days"/>
      </c:dateAx>
      <c:valAx>
        <c:axId val="229379072"/>
        <c:scaling>
          <c:orientation val="minMax"/>
          <c:max val="6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9377536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C3C-5348-A214-80C6C18A4EB9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C-5348-A214-80C6C18A4EB9}"/>
              </c:ext>
            </c:extLst>
          </c:dPt>
          <c:dPt>
            <c:idx val="2"/>
            <c:invertIfNegative val="0"/>
            <c:bubble3D val="0"/>
            <c:spPr>
              <a:solidFill>
                <a:srgbClr val="7965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3C-5348-A214-80C6C18A4EB9}"/>
              </c:ext>
            </c:extLst>
          </c:dPt>
          <c:dPt>
            <c:idx val="3"/>
            <c:invertIfNegative val="0"/>
            <c:bubble3D val="0"/>
            <c:spPr>
              <a:solidFill>
                <a:srgbClr val="EF9F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5B-459C-B5FF-714B9501C65E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B-459C-B5FF-714B9501C6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009A8B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C3C-5348-A214-80C6C18A4EB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31859C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3C-5348-A214-80C6C18A4EB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7965A7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3C-5348-A214-80C6C18A4EB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EF9F63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5B-459C-B5FF-714B9501C65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5B-459C-B5FF-714B9501C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Aptos Black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Alícuota técnica sin juicios</c:v>
                </c:pt>
                <c:pt idx="1">
                  <c:v>Alícuota técnica con CMF (judicialidad marginal)</c:v>
                </c:pt>
                <c:pt idx="2">
                  <c:v>Alícuota comercial</c:v>
                </c:pt>
                <c:pt idx="3">
                  <c:v>Alícuota técnica con juicios</c:v>
                </c:pt>
                <c:pt idx="4">
                  <c:v>Alícuota técnica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2.25</c:v>
                </c:pt>
                <c:pt idx="1">
                  <c:v>2.36</c:v>
                </c:pt>
                <c:pt idx="2">
                  <c:v>2.48</c:v>
                </c:pt>
                <c:pt idx="3">
                  <c:v>3.15</c:v>
                </c:pt>
                <c:pt idx="4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C-4ED9-8368-32587943A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230401152"/>
        <c:axId val="230402688"/>
      </c:barChart>
      <c:catAx>
        <c:axId val="230401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0402688"/>
        <c:crosses val="autoZero"/>
        <c:auto val="1"/>
        <c:lblAlgn val="ctr"/>
        <c:lblOffset val="100"/>
        <c:noMultiLvlLbl val="0"/>
      </c:catAx>
      <c:valAx>
        <c:axId val="230402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40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9673614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447921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3141708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4501418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513860199798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928714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2816537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-6.7613277394972075E-3"/>
                  <c:y val="-5.4862455073265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51.873836529890355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-1.4874921026893619E-2"/>
                  <c:y val="5.303370657082296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28.643807267928068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48.411479414256782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31.68959877408442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Hoja1!$A$5:$A$18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Hoja1!$F$5:$F$18</c:f>
              <c:numCache>
                <c:formatCode>_(* #,##0.00_);_(* \(#,##0.00\);_(* "-"??_);_(@_)</c:formatCode>
                <c:ptCount val="14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053071696300229E-2"/>
          <c:y val="4.1841837202615337E-3"/>
          <c:w val="0.93099883849243359"/>
          <c:h val="0.914903266045871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90-4422-B1B2-5078D26F817F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C90-4422-B1B2-5078D26F817F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0">
                    <a:srgbClr val="278DD8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6C2-4B13-A6A0-85B2BE37830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2400" b="1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r>
                      <a:rPr lang="en-US" sz="2400" b="1" i="0">
                        <a:latin typeface="Aptos Black" panose="020B0004020202020204" pitchFamily="34" charset="0"/>
                      </a:rPr>
                      <a:t>80.000</a:t>
                    </a:r>
                  </a:p>
                  <a:p>
                    <a:pPr algn="ctr" rtl="0">
                      <a:defRPr lang="en-US" sz="2400" b="1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endParaRPr lang="en-US" sz="2400" b="1" i="0">
                      <a:latin typeface="Aptos Black" panose="020B00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90-4422-B1B2-5078D26F817F}"/>
                </c:ext>
              </c:extLst>
            </c:dLbl>
            <c:dLbl>
              <c:idx val="20"/>
              <c:layout>
                <c:manualLayout>
                  <c:x val="-1.214485929144544E-2"/>
                  <c:y val="-0.38079579163597788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1" i="0" u="none" strike="noStrike" kern="1200" baseline="0">
                        <a:solidFill>
                          <a:srgbClr val="278DD8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fld id="{B7D0697E-2CA4-441A-907A-05AAC2F869F5}" type="VALUE">
                      <a:rPr lang="en-US" sz="2400" dirty="0">
                        <a:solidFill>
                          <a:srgbClr val="7965A7"/>
                        </a:solidFill>
                      </a:rPr>
                      <a:pPr algn="ctr" rtl="0">
                        <a:defRPr lang="en-US" sz="2400" b="1" i="0" u="none" strike="noStrike" kern="1200" baseline="0">
                          <a:solidFill>
                            <a:srgbClr val="278DD8"/>
                          </a:solidFill>
                          <a:latin typeface="Aptos Black" panose="020B0004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90-4422-B1B2-5078D26F817F}"/>
                </c:ext>
              </c:extLst>
            </c:dLbl>
            <c:dLbl>
              <c:idx val="21"/>
              <c:layout>
                <c:manualLayout>
                  <c:x val="-1.6193145721928282E-3"/>
                  <c:y val="-0.423496200280008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278DD8"/>
                      </a:solidFill>
                      <a:latin typeface="Aptos Black" panose="020B0004020202020204" pitchFamily="34" charset="0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6C2-4B13-A6A0-85B2BE378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1" i="0" u="none" strike="noStrike" kern="1200" baseline="0">
                    <a:solidFill>
                      <a:srgbClr val="125763"/>
                    </a:solidFill>
                    <a:latin typeface="Aptos Black" panose="020B0004020202020204" pitchFamily="34" charset="0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Sheet1!$B$3:$W$3</c:f>
              <c:numCache>
                <c:formatCode>General</c:formatCode>
                <c:ptCount val="22"/>
                <c:pt idx="20" formatCode="_ * #,##0_ ;_ * \-#,##0_ ;_ * &quot;-&quot;??_ ;_ @_ ">
                  <c:v>117856</c:v>
                </c:pt>
                <c:pt idx="21" formatCode="_ * #,##0_ ;_ * \-#,##0_ ;_ * &quot;-&quot;??_ ;_ @_ ">
                  <c:v>126055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0-4422-B1B2-5078D26F817F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90-4422-B1B2-5078D26F81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90-4422-B1B2-5078D26F81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90-4422-B1B2-5078D26F81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90-4422-B1B2-5078D26F81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90-4422-B1B2-5078D26F81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90-4422-B1B2-5078D26F81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90-4422-B1B2-5078D26F817F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2C90-4422-B1B2-5078D26F81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C90-4422-B1B2-5078D26F817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C90-4422-B1B2-5078D26F817F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90-4422-B1B2-5078D26F817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C90-4422-B1B2-5078D26F817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C90-4422-B1B2-5078D26F817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C90-4422-B1B2-5078D26F817F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90-4422-B1B2-5078D26F817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C90-4422-B1B2-5078D26F817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C90-4422-B1B2-5078D26F817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C90-4422-B1B2-5078D26F817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C90-4422-B1B2-5078D26F817F}"/>
              </c:ext>
            </c:extLst>
          </c:dPt>
          <c:dPt>
            <c:idx val="19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2C90-4422-B1B2-5078D26F817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2C90-4422-B1B2-5078D26F817F}"/>
              </c:ext>
            </c:extLst>
          </c:dPt>
          <c:dLbls>
            <c:dLbl>
              <c:idx val="0"/>
              <c:layout>
                <c:manualLayout>
                  <c:x val="0"/>
                  <c:y val="-3.59786756402661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0-4422-B1B2-5078D26F817F}"/>
                </c:ext>
              </c:extLst>
            </c:dLbl>
            <c:dLbl>
              <c:idx val="1"/>
              <c:layout>
                <c:manualLayout>
                  <c:x val="8.0965733771406828E-4"/>
                  <c:y val="-5.303035484843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0-4422-B1B2-5078D26F817F}"/>
                </c:ext>
              </c:extLst>
            </c:dLbl>
            <c:dLbl>
              <c:idx val="2"/>
              <c:layout>
                <c:manualLayout>
                  <c:x val="3.2386291443853893E-3"/>
                  <c:y val="-5.181272742523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90-4422-B1B2-5078D26F817F}"/>
                </c:ext>
              </c:extLst>
            </c:dLbl>
            <c:dLbl>
              <c:idx val="3"/>
              <c:layout>
                <c:manualLayout>
                  <c:x val="-1.6193145721927094E-3"/>
                  <c:y val="-7.046530929832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0-4422-B1B2-5078D26F817F}"/>
                </c:ext>
              </c:extLst>
            </c:dLbl>
            <c:dLbl>
              <c:idx val="4"/>
              <c:layout>
                <c:manualLayout>
                  <c:x val="8.0965728609635468E-3"/>
                  <c:y val="-8.911789117140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0-4422-B1B2-5078D26F817F}"/>
                </c:ext>
              </c:extLst>
            </c:dLbl>
            <c:dLbl>
              <c:idx val="5"/>
              <c:layout>
                <c:manualLayout>
                  <c:x val="2.4289718582890642E-3"/>
                  <c:y val="-0.13056807311159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90-4422-B1B2-5078D26F817F}"/>
                </c:ext>
              </c:extLst>
            </c:dLbl>
            <c:dLbl>
              <c:idx val="6"/>
              <c:layout>
                <c:manualLayout>
                  <c:x val="0"/>
                  <c:y val="-0.15631265274492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90-4422-B1B2-5078D26F817F}"/>
                </c:ext>
              </c:extLst>
            </c:dLbl>
            <c:dLbl>
              <c:idx val="7"/>
              <c:layout>
                <c:manualLayout>
                  <c:x val="1.6193145721927094E-3"/>
                  <c:y val="-0.1915542328341467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90-4422-B1B2-5078D26F817F}"/>
                </c:ext>
              </c:extLst>
            </c:dLbl>
            <c:dLbl>
              <c:idx val="8"/>
              <c:layout>
                <c:manualLayout>
                  <c:x val="2.4289718582890642E-3"/>
                  <c:y val="-0.21761345518598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82491805088847E-2"/>
                      <c:h val="7.52217992708031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90-4422-B1B2-5078D26F817F}"/>
                </c:ext>
              </c:extLst>
            </c:dLbl>
            <c:dLbl>
              <c:idx val="9"/>
              <c:layout>
                <c:manualLayout>
                  <c:x val="-5.9374181751451825E-17"/>
                  <c:y val="-0.25450085331890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90-4422-B1B2-5078D26F817F}"/>
                </c:ext>
              </c:extLst>
            </c:dLbl>
            <c:dLbl>
              <c:idx val="10"/>
              <c:layout>
                <c:manualLayout>
                  <c:x val="-3.2386291443854188E-3"/>
                  <c:y val="-0.274457810405562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90-4422-B1B2-5078D26F817F}"/>
                </c:ext>
              </c:extLst>
            </c:dLbl>
            <c:dLbl>
              <c:idx val="11"/>
              <c:layout>
                <c:manualLayout>
                  <c:x val="0"/>
                  <c:y val="-0.32331141913346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90-4422-B1B2-5078D26F817F}"/>
                </c:ext>
              </c:extLst>
            </c:dLbl>
            <c:dLbl>
              <c:idx val="12"/>
              <c:layout>
                <c:manualLayout>
                  <c:x val="-8.0965728609635468E-3"/>
                  <c:y val="-0.35647156468561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90-4422-B1B2-5078D26F817F}"/>
                </c:ext>
              </c:extLst>
            </c:dLbl>
            <c:dLbl>
              <c:idx val="13"/>
              <c:layout>
                <c:manualLayout>
                  <c:x val="-8.096572860963547E-4"/>
                  <c:y val="-0.42009596206688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90-4422-B1B2-5078D26F817F}"/>
                </c:ext>
              </c:extLst>
            </c:dLbl>
            <c:dLbl>
              <c:idx val="14"/>
              <c:layout>
                <c:manualLayout>
                  <c:x val="3.2386291443854188E-3"/>
                  <c:y val="-0.4431845293560306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90-4422-B1B2-5078D26F817F}"/>
                </c:ext>
              </c:extLst>
            </c:dLbl>
            <c:dLbl>
              <c:idx val="15"/>
              <c:layout>
                <c:manualLayout>
                  <c:x val="2.4289718582889454E-3"/>
                  <c:y val="-0.300513819066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90-4422-B1B2-5078D26F817F}"/>
                </c:ext>
              </c:extLst>
            </c:dLbl>
            <c:dLbl>
              <c:idx val="16"/>
              <c:layout>
                <c:manualLayout>
                  <c:x val="4.8579437165780096E-3"/>
                  <c:y val="-0.2611361462231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90-4422-B1B2-5078D26F817F}"/>
                </c:ext>
              </c:extLst>
            </c:dLbl>
            <c:dLbl>
              <c:idx val="17"/>
              <c:layout>
                <c:manualLayout>
                  <c:x val="0"/>
                  <c:y val="-0.1656904560524304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44.586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2C90-4422-B1B2-5078D26F817F}"/>
                </c:ext>
              </c:extLst>
            </c:dLbl>
            <c:dLbl>
              <c:idx val="18"/>
              <c:layout>
                <c:manualLayout>
                  <c:x val="3.2386291443853E-3"/>
                  <c:y val="-0.2793300018701538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79.129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C90-4422-B1B2-5078D26F817F}"/>
                </c:ext>
              </c:extLst>
            </c:dLbl>
            <c:dLbl>
              <c:idx val="19"/>
              <c:layout>
                <c:manualLayout>
                  <c:x val="-3.2386291443854188E-3"/>
                  <c:y val="-0.32421483727213418"/>
                </c:manualLayout>
              </c:layout>
              <c:tx>
                <c:rich>
                  <a:bodyPr/>
                  <a:lstStyle/>
                  <a:p>
                    <a:pPr>
                      <a:defRPr sz="2400" b="1" i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defRPr>
                    </a:pPr>
                    <a:r>
                      <a:rPr lang="en-US" sz="2400" b="1" i="0" dirty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rPr>
                      <a:t>93.660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C90-4422-B1B2-5078D26F817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90-4422-B1B2-5078D26F817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C2-4B13-A6A0-85B2BE3783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80023</c:v>
                </c:pt>
                <c:pt idx="16" formatCode="#,##0">
                  <c:v>67898</c:v>
                </c:pt>
                <c:pt idx="17" formatCode="#,##0">
                  <c:v>44586</c:v>
                </c:pt>
                <c:pt idx="18" formatCode="#,##0">
                  <c:v>79129</c:v>
                </c:pt>
                <c:pt idx="19" formatCode="_ * #,##0_ ;_ * \-#,##0_ ;_ * &quot;-&quot;??_ ;_ @_ ">
                  <c:v>93660</c:v>
                </c:pt>
                <c:pt idx="20" formatCode="#,##0">
                  <c:v>0</c:v>
                </c:pt>
                <c:pt idx="21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C90-4422-B1B2-5078D26F8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25768960"/>
        <c:axId val="225770496"/>
      </c:barChart>
      <c:catAx>
        <c:axId val="22576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225770496"/>
        <c:crosses val="autoZero"/>
        <c:auto val="0"/>
        <c:lblAlgn val="ctr"/>
        <c:lblOffset val="100"/>
        <c:tickLblSkip val="1"/>
        <c:noMultiLvlLbl val="0"/>
      </c:catAx>
      <c:valAx>
        <c:axId val="225770496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576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Hoja1!$B$6:$B$23</c:f>
              <c:numCache>
                <c:formatCode>#,##0.0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31.68959877408442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Hoja1!$E$6:$E$23</c:f>
              <c:numCache>
                <c:formatCode>#,##0.0</c:formatCode>
                <c:ptCount val="18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124.07887028036677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10159264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28.6</c:v>
                </c:pt>
                <c:pt idx="1">
                  <c:v>34.299999999999997</c:v>
                </c:pt>
                <c:pt idx="2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23.99388235294116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228.96998175967605</c:v>
                </c:pt>
              </c:numCache>
            </c:numRef>
          </c:yVal>
          <c:bubbleSize>
            <c:numRef>
              <c:f>Tabla!$D$11</c:f>
              <c:numCache>
                <c:formatCode>_-* #,##0_-;\-* #,##0_-;_-* "-"??_-;_-@_-</c:formatCode>
                <c:ptCount val="1"/>
                <c:pt idx="0">
                  <c:v>834.59558351401915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_-* #,##0_-;\-* #,##0_-;_-* "-"??_-;_-@_-</c:formatCode>
                <c:ptCount val="1"/>
                <c:pt idx="0">
                  <c:v>78.621323084653966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2830.367631047543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2472.5398144443107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676.3449716641386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0.91032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66" y="6714188"/>
          <a:ext cx="1412104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Avance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815" y="6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431242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815" y="9431242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12" y="4717219"/>
            <a:ext cx="5440046" cy="4467940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587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201"/>
            <a:ext cx="18643411" cy="6718067"/>
          </a:xfrm>
        </p:spPr>
        <p:txBody>
          <a:bodyPr/>
          <a:lstStyle>
            <a:lvl1pPr marL="1204062" indent="-1204062">
              <a:lnSpc>
                <a:spcPct val="90000"/>
              </a:lnSpc>
              <a:spcBef>
                <a:spcPts val="0"/>
              </a:spcBef>
              <a:spcAft>
                <a:spcPts val="989"/>
              </a:spcAft>
              <a:buClr>
                <a:schemeClr val="accent1"/>
              </a:buClr>
              <a:buFont typeface="+mj-lt"/>
              <a:buAutoNum type="arabicPeriod"/>
              <a:tabLst>
                <a:tab pos="17516483" algn="r"/>
              </a:tabLst>
              <a:defRPr sz="4617" b="0">
                <a:solidFill>
                  <a:schemeClr val="tx1"/>
                </a:solidFill>
                <a:latin typeface="Merriweather" panose="00000500000000000000" pitchFamily="2" charset="0"/>
              </a:defRPr>
            </a:lvl1pPr>
            <a:lvl2pPr marL="1204062" indent="0">
              <a:buClr>
                <a:schemeClr val="accent4"/>
              </a:buClr>
              <a:buFont typeface="+mj-lt"/>
              <a:buNone/>
              <a:tabLst>
                <a:tab pos="17516483" algn="r"/>
              </a:tabLst>
              <a:defRPr sz="2638">
                <a:latin typeface="Merriweather" panose="00000500000000000000" pitchFamily="2" charset="0"/>
              </a:defRPr>
            </a:lvl2pPr>
            <a:lvl3pPr marL="150769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3pPr>
            <a:lvl4pPr marL="1808711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4pPr>
            <a:lvl5pPr marL="210972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5pPr>
            <a:lvl6pPr marL="2410742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6pPr>
            <a:lvl7pPr marL="2711757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7pPr>
            <a:lvl8pPr marL="3015389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8pPr>
            <a:lvl9pPr marL="331640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926E-C7A2-1946-B74B-5EC49D3EA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9A14A-827E-1247-9162-E763C985AC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7"/>
            <a:ext cx="2910068" cy="190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237"/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E826D-197B-B84E-8B9B-E061070076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3290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468201"/>
            <a:ext cx="12232611" cy="6718067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33AD6-7E25-3440-A0A8-374B46CA7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CAC76-AD94-234E-8386-FD25DC54D4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A66862-82FE-94F4-E1F1-4D224247D6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0941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201"/>
            <a:ext cx="18643411" cy="6718067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E0E6F-13EB-BD40-A19F-F1CFDDB46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E818A-A3B1-A74B-A063-799FD726DC7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E4B930-12F9-0BA4-04BE-15CD0F1EDC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37908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27051-9445-A34F-940C-D451EEF398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96824-1DC8-8F4C-9F19-4AA8BD36E94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B9A155C-FB1E-01B4-43DC-FC0F94D386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21186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7" y="3468729"/>
            <a:ext cx="9025903" cy="6709688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347853" y="3468725"/>
            <a:ext cx="9025903" cy="6709690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56CA5-A388-1D41-B4AF-6658D4C95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32899-915E-C74D-8F7F-7C2DD55182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E74457-5094-B029-DFE1-789E4B06D7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4167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52050" y="0"/>
            <a:ext cx="10052050" cy="1130935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9"/>
            <a:ext cx="8768842" cy="6709688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8768842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40C9-D7F9-A14D-8F2B-F46833A0170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FC8AB9-3DB7-5545-BF54-49B98325179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62647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43762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3554563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0F926-F4BA-044E-B97A-AA8668B032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B6748-91CD-EA44-B3CB-A9D864D8B20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7E1EF3-342A-6354-F1FA-4802A5B72B6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24909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1512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0347853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5154197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6E0CB0-5FCA-9E41-ACFD-7D08A524DF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38E35-65AD-4243-B284-707345D47D7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43CD1A-319F-3770-E6D4-E15B5179C7E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432756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347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33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428120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1227700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1612589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0705E1-E330-8C4F-A023-40952CF24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D3CEF-2FE9-6541-A411-8712E77FDE9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6881DA-3484-586E-41CB-F0F5A76F475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0587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3034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14245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14245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3554564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554563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63A94-C8E2-FB44-885B-EB683E5F686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A3E01-BC1E-FC45-9A3B-16FFF0CD47E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5869C5-4043-39FF-FF4C-1E386F7EFFF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33647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7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9905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9463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9021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2E598-676F-DE44-A364-05E35FEB311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E7D73-CC34-F34E-8E0D-FE9EFCAB5B6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55F470-61C5-B5EB-94C7-7835D2A541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21067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30343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539903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990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10349461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9461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15159019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9021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188F-17FB-9741-A681-A3C06DA3BE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E2CE-7430-B14C-8AB3-DE28B3871F5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A467C7-AC9C-E2A2-8E2B-3BC87454BF5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8910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9235325" y="2356115"/>
            <a:ext cx="10138434" cy="7822300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97FBE-5CF3-D24C-9080-6E833FFE25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69D5E-619A-7A4D-B6D5-5294509D714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6CAF38-E00E-6EB5-879B-E435B399A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914089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468725"/>
            <a:ext cx="12232611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242D6C-75F6-2B45-8341-980F99E5D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226BB03-6EF6-F445-88B0-A7B24602567C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846DF-B557-F249-A820-B138A17441DC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BAD8138-55BB-94F1-8C13-D761E38660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294073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725"/>
            <a:ext cx="18643411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C6408-9684-F649-A01B-20A1E9A52E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9AE37-4C0E-9449-8811-AF627111A71F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A08137-5695-61BA-0452-9AFA531ED4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559818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AC806-7708-6C42-A901-982FA119C0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A8AA7-C631-FC48-B78E-A7C28CBFC4D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28F27F-B01A-D57C-0832-A012AD5A65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568529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7" y="3468729"/>
            <a:ext cx="9025903" cy="6709688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347856" y="3468728"/>
            <a:ext cx="9025902" cy="6709688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5371-B6F9-F541-89EE-24D897592C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872E8-5749-484B-9C68-8AF6F238E4A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CFCFA9-8566-3CE6-DFD2-7837A4A55D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67643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52050" y="0"/>
            <a:ext cx="10052050" cy="1130935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8768842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0348" y="709950"/>
            <a:ext cx="876884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4736F-99D3-5349-B4BB-3F5BE96B58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8768844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02CD0-5DDD-1F41-AEB4-55BDD643AC8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7F68CE-7140-7ED2-1657-0464FBF25CF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1932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43762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3554563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01178-C346-1B4F-8DFA-F5B5E0660B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57D98-A9BD-6147-8C17-F6034346BCFA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B2E58A5-EA09-185E-8445-52BE932BE44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28874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1512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0347853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5154197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D9719-920C-B64C-90D2-E337E9E7C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1EFB3-11D6-AA4B-8128-47D7D7AFAE9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83E66C-E926-B072-945F-8B44F1B9B6B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46671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347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33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428120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1227700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1612589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2DB5C5-A275-6447-991C-726CD70A52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6189D-4BB2-3A4B-BC60-C76CE65FA0CC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F1AC08-0341-B454-B3ED-607DA0F5BD1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238949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3034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14245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14245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3554564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554563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03D1A-AA63-224E-A7F2-44C5BFC3BB1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EEA72-3A8E-454B-8611-EF7B92A8D01E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6EC61-C17A-FF85-23D6-F312E1500D1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559046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7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7530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4712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1894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B37F2-903B-D544-93F5-C52542E06C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0D960-D902-2048-954B-F454F3A9AB3B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09C96-2415-3015-63D7-E1E4AD3378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157468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30345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537527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7529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10344712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4710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15151896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1894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022E1-5A19-8748-8180-279AACB6BB6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65038-8636-4945-8B6F-709A62BEACF1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21841-BCFE-8FE5-4F36-0E4AE0EC9135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24247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9235325" y="2356115"/>
            <a:ext cx="10138434" cy="7822300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256F8-EAA0-F045-A569-920F86A13F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12C7E-F059-4B46-B4D7-79D6BA8599B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DDAE3C-16AE-FE15-DFF3-8EE6517B4D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49463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2" y="3468725"/>
            <a:ext cx="6549539" cy="6709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4" dirty="0">
              <a:latin typeface="Merriweather" panose="00000500000000000000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235" y="3920575"/>
            <a:ext cx="5955840" cy="2865035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962" b="1" spc="-16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6484027"/>
            <a:ext cx="5489359" cy="34000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38" b="0">
                <a:solidFill>
                  <a:schemeClr val="bg1"/>
                </a:solidFill>
              </a:defRPr>
            </a:lvl1pPr>
            <a:lvl2pPr marL="301539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603077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904617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1206156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1507696" indent="-301539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809233" indent="-301539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2110773" indent="-301539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2412312" indent="-301539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7135911" y="3455637"/>
            <a:ext cx="12237848" cy="6722779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2E86-965C-BE4A-BDD2-8C3B0C7986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EA5A5-893B-6B4B-80D2-49FFC81C88C2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70B9FB3-8D9B-EC8C-4044-5537AF5009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58888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5935915"/>
            <a:ext cx="5819194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3455635"/>
            <a:ext cx="5819194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135909" y="3455635"/>
            <a:ext cx="5827048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558677" y="3455635"/>
            <a:ext cx="5819194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21E25-BA96-8149-8793-205BDC2635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135911" y="5935915"/>
            <a:ext cx="5827048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13558677" y="5935915"/>
            <a:ext cx="5819194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3B578-7307-3B4F-9573-5B25CD8634E9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35772-F96F-4C92-BEF6-074BB588D1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993871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010410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884892"/>
            <a:ext cx="7539038" cy="7539567"/>
          </a:xfrm>
          <a:solidFill>
            <a:schemeClr val="accent1"/>
          </a:solidFill>
        </p:spPr>
        <p:txBody>
          <a:bodyPr lIns="438912" tIns="1440000" rIns="252000" bIns="180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947"/>
              </a:spcAft>
              <a:buFont typeface="Arial" panose="020B0604020202020204" pitchFamily="34" charset="0"/>
              <a:buNone/>
              <a:defRPr sz="4287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1">
                <a:solidFill>
                  <a:schemeClr val="tx1"/>
                </a:solidFill>
                <a:latin typeface="Merriweather" panose="00000500000000000000" pitchFamily="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730345" y="2677607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36D47-D12A-3142-B681-815978E85E7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2CAE4-1315-134B-A97D-6331422E40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518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1649C-08F4-D84A-9E3B-1FCB427D60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3B7EC-6F03-07E0-99AE-7D414D8EB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4D8283-733D-DD1D-9F75-8E8D1EA3ADD5}"/>
              </a:ext>
            </a:extLst>
          </p:cNvPr>
          <p:cNvSpPr txBox="1"/>
          <p:nvPr userDrawn="1"/>
        </p:nvSpPr>
        <p:spPr>
          <a:xfrm>
            <a:off x="3265185" y="10706185"/>
            <a:ext cx="9025903" cy="2261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1319" b="0" dirty="0">
                <a:solidFill>
                  <a:schemeClr val="tx1"/>
                </a:solidFill>
                <a:latin typeface="Montserrat" pitchFamily="2" charset="0"/>
              </a:rPr>
              <a:t>IMPACTO DE LA LITIGIOSIDAD EN LA ECONOMÍA ARGENTINA</a:t>
            </a:r>
          </a:p>
        </p:txBody>
      </p:sp>
    </p:spTree>
    <p:extLst>
      <p:ext uri="{BB962C8B-B14F-4D97-AF65-F5344CB8AC3E}">
        <p14:creationId xmlns:p14="http://schemas.microsoft.com/office/powerpoint/2010/main" val="2641435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010669-EF6C-EE9E-553E-1573FDF26F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565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1 Imag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D5356A-3328-1FE0-9703-60B8265331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4945C6-5B79-68BE-D0CE-77375591E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72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B296B3-32BC-D1BB-D7C4-7A1A343E1A13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2024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1A8B73-C239-9C22-0C1B-5EB71DAA3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71726" y="737"/>
            <a:ext cx="8332376" cy="56539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7" y="10337823"/>
            <a:ext cx="8298526" cy="667298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B28B0-E54B-01D5-5319-FD3DEF54F7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E777675-B219-6459-17B8-ABB5FD08D7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</p:spTree>
    <p:extLst>
      <p:ext uri="{BB962C8B-B14F-4D97-AF65-F5344CB8AC3E}">
        <p14:creationId xmlns:p14="http://schemas.microsoft.com/office/powerpoint/2010/main" val="1736715224"/>
      </p:ext>
    </p:extLst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18CEB-562C-EF47-A905-BA1BD3BB0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EC181-486E-E441-8900-B8446C2DF2C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D43FC-1ECB-5091-8CB4-D68E5E4975E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971673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DC986-4502-464F-A426-50A70EA2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7263F-492F-7F4E-9E89-2A38E1B2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3257B-EAA7-DA6D-51B0-53222BFF154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892498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5925A0-A65A-B94F-AD42-4A17D5E9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E0FBAD1-BD7F-C249-B609-9F42DAA2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B8B76E4-30BB-510B-EDA9-C6F7073CBF5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91512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44E79-860F-9542-986D-3F487E11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80000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10A1E-B181-CB46-A25E-398B598C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5374A-0732-C535-9F3F-13935BA04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AE9F445-3758-893A-8249-95C963D0C6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63976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DAC9E-8878-DA41-A1D3-2D5C54FB456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1F93C0-119F-9806-6859-033E308E54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760246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9B7AB-8379-3341-BEF5-2E85A7299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B7FC3-54D3-A044-9662-AED001F4D97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93A31-D84F-AF81-E0B3-5E3CB7A34C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06385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preserve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>
            <a:spLocks noGrp="1"/>
          </p:cNvSpPr>
          <p:nvPr>
            <p:ph type="ctrTitle" hasCustomPrompt="1"/>
          </p:nvPr>
        </p:nvSpPr>
        <p:spPr>
          <a:xfrm>
            <a:off x="730347" y="1924336"/>
            <a:ext cx="9025902" cy="400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GRACIAS</a:t>
            </a:r>
          </a:p>
        </p:txBody>
      </p:sp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2"/>
          <p:cNvSpPr txBox="1">
            <a:spLocks noGrp="1"/>
          </p:cNvSpPr>
          <p:nvPr>
            <p:ph type="body" idx="1"/>
          </p:nvPr>
        </p:nvSpPr>
        <p:spPr>
          <a:xfrm>
            <a:off x="730324" y="8062983"/>
            <a:ext cx="18643288" cy="21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95"/>
              </a:spcAft>
              <a:buClr>
                <a:schemeClr val="lt1"/>
              </a:buClr>
              <a:buSzPts val="1000"/>
              <a:buFont typeface="Arial"/>
              <a:buNone/>
              <a:defRPr sz="1484" b="0">
                <a:solidFill>
                  <a:schemeClr val="tx1"/>
                </a:solidFill>
              </a:defRPr>
            </a:lvl1pPr>
            <a:lvl2pPr marL="1507696" lvl="1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2pPr>
            <a:lvl3pPr marL="2261542" lvl="2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3pPr>
            <a:lvl4pPr marL="3015389" lvl="3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4pPr>
            <a:lvl5pPr marL="3769236" lvl="4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5pPr>
            <a:lvl6pPr marL="4523085" lvl="5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6pPr>
            <a:lvl7pPr marL="5276932" lvl="6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7pPr>
            <a:lvl8pPr marL="6030779" lvl="7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8pPr>
            <a:lvl9pPr marL="6784627" lvl="8" indent="-376923" algn="l" rtl="0">
              <a:lnSpc>
                <a:spcPct val="100000"/>
              </a:lnSpc>
              <a:spcBef>
                <a:spcPts val="495"/>
              </a:spcBef>
              <a:spcAft>
                <a:spcPts val="495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69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_gr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7662EE-2851-34AD-442D-D37CF8CA7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8" y="10337823"/>
            <a:ext cx="8369756" cy="667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FD298-BD2A-FC0F-31DF-78AFA1BAB0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71726" y="737"/>
            <a:ext cx="8332376" cy="5653940"/>
          </a:xfrm>
          <a:prstGeom prst="rect">
            <a:avLst/>
          </a:prstGeom>
        </p:spPr>
      </p:pic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AAB0EB62-C2DE-CF3A-8174-2691D84EB7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A7E84-D0E0-222F-FEE9-D5427F0F5634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755815169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BCFCA3-8F2A-D3FA-4D82-625D2A02A1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C775F-DC4A-8F22-0273-EA8A263062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62921" y="0"/>
            <a:ext cx="8333326" cy="565394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8" y="10445546"/>
            <a:ext cx="8090162" cy="55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FF1FE58-5765-5D17-E304-7C66B86194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C34AC-7B8E-3549-79B9-6E177C2888FC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512260106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C3EA34-7202-2882-7348-FD4338176F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732" y="1398518"/>
            <a:ext cx="4420786" cy="29997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7" y="10471460"/>
            <a:ext cx="8399713" cy="53366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27CC4CC-D456-B6E6-3EEC-4572701623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40339-731D-9D4B-4AC4-3025133F55A2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76808283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C3EA34-7202-2882-7348-FD4338176F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732" y="1398518"/>
            <a:ext cx="4420786" cy="29997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7" y="10471460"/>
            <a:ext cx="8050655" cy="533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1EE671A-DCA7-5C38-392C-0F1CCFD441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9195B-ABA5-ED7C-F348-123B3829BF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2BB23E-9439-1ACA-25FD-C4B7072EB0E0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40106381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8" y="10477202"/>
            <a:ext cx="8040235" cy="52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56566-7319-D88C-E41E-8021258140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6420" y="1392777"/>
            <a:ext cx="4421289" cy="2999727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B0CBE1F-E6BF-027B-76EF-BDA71CD3B1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E5949-D9AA-550B-42A7-D0537DB88B81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6583789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46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0346" y="712401"/>
            <a:ext cx="18643411" cy="22877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346" y="3468725"/>
            <a:ext cx="18643411" cy="67096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63688" y="10706185"/>
            <a:ext cx="2910068" cy="2261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319">
                <a:solidFill>
                  <a:schemeClr val="tx1"/>
                </a:solidFill>
                <a:latin typeface="Merriweather" panose="00000500000000000000" pitchFamily="2" charset="0"/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65185" y="10706185"/>
            <a:ext cx="9025903" cy="2261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1319" b="0" dirty="0">
                <a:solidFill>
                  <a:schemeClr val="tx1"/>
                </a:solidFill>
                <a:latin typeface="Montserrat" pitchFamily="2" charset="0"/>
              </a:rPr>
              <a:t>IMPACTO DE LA LITIGIOSIDAD EN LA ECONOMÍA ARGENTINA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04AC5A-0A62-C123-7184-F65BFE292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5182" y="10491585"/>
            <a:ext cx="6786868" cy="2030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319" b="1">
                <a:solidFill>
                  <a:schemeClr val="tx1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6844927-E566-B01F-95B5-0C1E9F05D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63688" y="10480000"/>
            <a:ext cx="2910068" cy="2030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319">
                <a:latin typeface="Merriweather" panose="00000500000000000000" pitchFamily="2" charset="0"/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AA7CB-67B5-27C0-FE72-50B9F8CCEBEF}"/>
              </a:ext>
            </a:extLst>
          </p:cNvPr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18403241" y="737"/>
            <a:ext cx="1700861" cy="11541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949165-3079-B86B-2283-CA65A297AE9B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730344" y="10466221"/>
            <a:ext cx="2260349" cy="4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</p:sldLayoutIdLst>
  <p:hf hdr="0"/>
  <p:txStyles>
    <p:titleStyle>
      <a:lvl1pPr algn="l" defTabSz="1507696" rtl="0" eaLnBrk="1" latinLnBrk="0" hangingPunct="1">
        <a:lnSpc>
          <a:spcPct val="85000"/>
        </a:lnSpc>
        <a:spcBef>
          <a:spcPct val="0"/>
        </a:spcBef>
        <a:buNone/>
        <a:defRPr sz="5277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0" indent="0" algn="l" defTabSz="1507696" rtl="0" eaLnBrk="1" latinLnBrk="0" hangingPunct="1">
        <a:lnSpc>
          <a:spcPct val="100000"/>
        </a:lnSpc>
        <a:spcBef>
          <a:spcPts val="0"/>
        </a:spcBef>
        <a:spcAft>
          <a:spcPts val="1979"/>
        </a:spcAft>
        <a:buFont typeface="Arial" panose="020B0604020202020204" pitchFamily="34" charset="0"/>
        <a:buNone/>
        <a:defRPr sz="2968" b="1" kern="1200">
          <a:solidFill>
            <a:schemeClr val="accent2"/>
          </a:solidFill>
          <a:latin typeface="Merriweather" panose="00000500000000000000" pitchFamily="2" charset="0"/>
          <a:ea typeface="+mn-ea"/>
          <a:cs typeface="+mn-cs"/>
        </a:defRPr>
      </a:lvl1pPr>
      <a:lvl2pPr marL="0" indent="0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None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2pPr>
      <a:lvl3pPr marL="298398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3pPr>
      <a:lvl4pPr marL="596796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4pPr>
      <a:lvl5pPr marL="904617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5pPr>
      <a:lvl6pPr marL="1206156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+mn-lt"/>
          <a:ea typeface="+mn-ea"/>
          <a:cs typeface="+mn-cs"/>
        </a:defRPr>
      </a:lvl6pPr>
      <a:lvl7pPr marL="1507696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7pPr>
      <a:lvl8pPr marL="1809233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+mn-lt"/>
          <a:ea typeface="+mn-ea"/>
          <a:cs typeface="+mn-cs"/>
        </a:defRPr>
      </a:lvl8pPr>
      <a:lvl9pPr marL="2110773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1pPr>
      <a:lvl2pPr marL="753847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2pPr>
      <a:lvl3pPr marL="1507696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3pPr>
      <a:lvl4pPr marL="2261542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4pPr>
      <a:lvl5pPr marL="3015389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5pPr>
      <a:lvl6pPr marL="3769236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6pPr>
      <a:lvl7pPr marL="4523085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7pPr>
      <a:lvl8pPr marL="5276932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8pPr>
      <a:lvl9pPr marL="6030779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pos="3953">
          <p15:clr>
            <a:srgbClr val="F26B43"/>
          </p15:clr>
        </p15:guide>
        <p15:guide id="4" pos="3727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2726">
          <p15:clr>
            <a:srgbClr val="F26B43"/>
          </p15:clr>
        </p15:guide>
        <p15:guide id="7" pos="2502">
          <p15:clr>
            <a:srgbClr val="F26B43"/>
          </p15:clr>
        </p15:guide>
        <p15:guide id="8" pos="4952">
          <p15:clr>
            <a:srgbClr val="F26B43"/>
          </p15:clr>
        </p15:guide>
        <p15:guide id="9" pos="5177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1325">
          <p15:clr>
            <a:srgbClr val="F26B43"/>
          </p15:clr>
        </p15:guide>
        <p15:guide id="12" orient="horz" pos="1146">
          <p15:clr>
            <a:srgbClr val="F26B43"/>
          </p15:clr>
        </p15:guide>
        <p15:guide id="13" orient="horz" pos="270">
          <p15:clr>
            <a:srgbClr val="F26B43"/>
          </p15:clr>
        </p15:guide>
        <p15:guide id="14" pos="1890">
          <p15:clr>
            <a:srgbClr val="F26B43"/>
          </p15:clr>
        </p15:guide>
        <p15:guide id="15" pos="2116">
          <p15:clr>
            <a:srgbClr val="F26B43"/>
          </p15:clr>
        </p15:guide>
        <p15:guide id="16" pos="5564">
          <p15:clr>
            <a:srgbClr val="F26B43"/>
          </p15:clr>
        </p15:guide>
        <p15:guide id="17" pos="57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0925" y="-5892162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3770" y="3146002"/>
            <a:ext cx="6544310" cy="56810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Mayo </a:t>
            </a:r>
            <a:r>
              <a:rPr kumimoji="0" lang="es-AR" sz="36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2025</a:t>
            </a:r>
            <a:endParaRPr kumimoji="0" lang="es-AR" sz="3600" b="1" i="0" u="none" strike="noStrike" kern="0" cap="none" spc="0" normalizeH="0" baseline="0" noProof="0" dirty="0">
              <a:ln>
                <a:noFill/>
              </a:ln>
              <a:solidFill>
                <a:srgbClr val="E7481D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02" y="4949686"/>
            <a:ext cx="6744092" cy="5202086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6857" y="7684508"/>
            <a:ext cx="3916918" cy="3186580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540" y="3645387"/>
            <a:ext cx="4883398" cy="3763454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/>
              <a:t>1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24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89625" y="2037840"/>
            <a:ext cx="19848635" cy="3841976"/>
            <a:chOff x="-89625" y="2037840"/>
            <a:chExt cx="19848635" cy="3841976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89625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846413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333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745495" y="4345620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(Intereses)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6101250" y="4297494"/>
              <a:ext cx="3657760" cy="131311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24 Fallos (+) CSJN: Ledesma (Baremo) </a:t>
              </a:r>
              <a:r>
                <a:rPr lang="es-ES" altLang="es-AR" sz="2200" b="1" dirty="0" err="1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Pogonza-Beherens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(CCMM)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Oliva - </a:t>
              </a:r>
              <a:r>
                <a:rPr lang="es-ES" altLang="es-AR" sz="2200" b="1" dirty="0" err="1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Lacuadra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(Intereses)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023215" y="3503614"/>
              <a:ext cx="640800" cy="775815"/>
              <a:chOff x="825677" y="2886462"/>
              <a:chExt cx="640800" cy="775815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6897518" y="3567752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2024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27479" y="3295634"/>
              <a:ext cx="640800" cy="848780"/>
              <a:chOff x="825677" y="2678482"/>
              <a:chExt cx="640800" cy="848780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06687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graphicFrame>
        <p:nvGraphicFramePr>
          <p:cNvPr id="13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04788"/>
              </p:ext>
            </p:extLst>
          </p:nvPr>
        </p:nvGraphicFramePr>
        <p:xfrm>
          <a:off x="3518973" y="5163203"/>
          <a:ext cx="15685649" cy="59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152165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44705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90359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903599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+86%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40042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71635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48,4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114,4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,0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124,1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50541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18739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164,3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124,1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517811"/>
              </p:ext>
            </p:extLst>
          </p:nvPr>
        </p:nvGraphicFramePr>
        <p:xfrm>
          <a:off x="417119" y="1854671"/>
          <a:ext cx="18675922" cy="88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91090" y="6042664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91090" y="8274903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88%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2023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97194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684821" y="6925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28-feb-15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30-jun-24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31-dec-16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$ 216.684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372475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Cambio de tasas (a junio 2024)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9198313" y="4168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A7DDB8-B090-17E4-1A38-9AE401387763}"/>
              </a:ext>
            </a:extLst>
          </p:cNvPr>
          <p:cNvSpPr/>
          <p:nvPr/>
        </p:nvSpPr>
        <p:spPr>
          <a:xfrm>
            <a:off x="3829345" y="302499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2640" y="5311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7648516" y="6454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10019349" y="7623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6734651" y="8766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7765273" y="9909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7D7FFA-1FFE-2BA0-ED17-202637F047D3}"/>
              </a:ext>
            </a:extLst>
          </p:cNvPr>
          <p:cNvSpPr txBox="1"/>
          <p:nvPr/>
        </p:nvSpPr>
        <p:spPr>
          <a:xfrm>
            <a:off x="3956345" y="3116601"/>
            <a:ext cx="55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9147513" y="42790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131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17875" y="54093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7580881" y="656948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9943149" y="77207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149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6671151" y="885961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75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7691448" y="1000355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98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Cant. de veces el monto original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38" name="Rectángulo redondeado 23">
            <a:extLst>
              <a:ext uri="{FF2B5EF4-FFF2-40B4-BE49-F238E27FC236}">
                <a16:creationId xmlns:a16="http://schemas.microsoft.com/office/drawing/2014/main" id="{4F647690-D3D1-3E97-999E-FFDC631E0E5B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Triángulo 22">
            <a:extLst>
              <a:ext uri="{FF2B5EF4-FFF2-40B4-BE49-F238E27FC236}">
                <a16:creationId xmlns:a16="http://schemas.microsoft.com/office/drawing/2014/main" id="{43C1CF7C-6A1F-B338-6BC3-92A20EE7B30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3E306CAD-6D38-99D6-37C8-E1C52997AC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41" name="object 84">
            <a:extLst>
              <a:ext uri="{FF2B5EF4-FFF2-40B4-BE49-F238E27FC236}">
                <a16:creationId xmlns:a16="http://schemas.microsoft.com/office/drawing/2014/main" id="{BA124A2D-99B1-C951-24DD-70ECC7F5C47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22</a:t>
            </a:fld>
            <a:endParaRPr lang="es-AR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28D1587-FD18-6CA1-0605-2E430FBB995E}"/>
              </a:ext>
            </a:extLst>
          </p:cNvPr>
          <p:cNvSpPr txBox="1"/>
          <p:nvPr/>
        </p:nvSpPr>
        <p:spPr>
          <a:xfrm>
            <a:off x="810006" y="10882851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6" name="Imagen 7">
            <a:extLst>
              <a:ext uri="{FF2B5EF4-FFF2-40B4-BE49-F238E27FC236}">
                <a16:creationId xmlns:a16="http://schemas.microsoft.com/office/drawing/2014/main" id="{E72128C9-B13D-ECDD-0D75-E696FD8939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267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8" y="236499"/>
            <a:ext cx="1711766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del Acta CNAT 2783/24</a:t>
            </a:r>
            <a:r>
              <a:rPr lang="es-AR" sz="5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(a junio 2024)</a:t>
            </a:r>
            <a:endParaRPr sz="5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402577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6% del total del stock judicial (17.000 juicios de 282.000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Rectángulo redondeado 23">
            <a:extLst>
              <a:ext uri="{FF2B5EF4-FFF2-40B4-BE49-F238E27FC236}">
                <a16:creationId xmlns:a16="http://schemas.microsoft.com/office/drawing/2014/main" id="{27081ECC-A1DB-9028-6E6C-3CB25A1BD91A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riángulo 22">
            <a:extLst>
              <a:ext uri="{FF2B5EF4-FFF2-40B4-BE49-F238E27FC236}">
                <a16:creationId xmlns:a16="http://schemas.microsoft.com/office/drawing/2014/main" id="{2069D29B-67B1-F083-FE65-574D468EA48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AEACAE-3ADB-0863-4E2A-F86C43317A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14" name="object 84">
            <a:extLst>
              <a:ext uri="{FF2B5EF4-FFF2-40B4-BE49-F238E27FC236}">
                <a16:creationId xmlns:a16="http://schemas.microsoft.com/office/drawing/2014/main" id="{E0C48876-2F19-0204-9A90-BFEF6140DD9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23</a:t>
            </a:fld>
            <a:endParaRPr lang="es-AR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0D21953-C7AE-6D76-7FB8-453A4427F38B}"/>
              </a:ext>
            </a:extLst>
          </p:cNvPr>
          <p:cNvSpPr txBox="1"/>
          <p:nvPr/>
        </p:nvSpPr>
        <p:spPr>
          <a:xfrm>
            <a:off x="793677" y="10866522"/>
            <a:ext cx="4606998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lang="es-AR"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SSN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33674002-3027-CF40-5FD0-CB8EC337E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CABA y 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En algunas Salas CNAT: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Activa con 1 capitalización. </a:t>
            </a:r>
            <a:r>
              <a:rPr lang="es-ES" sz="3000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Algunas localidades de PBA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226F477-DC14-04B2-1843-8D8CB841DC99}"/>
              </a:ext>
            </a:extLst>
          </p:cNvPr>
          <p:cNvGrpSpPr/>
          <p:nvPr/>
        </p:nvGrpSpPr>
        <p:grpSpPr>
          <a:xfrm>
            <a:off x="6614160" y="3749040"/>
            <a:ext cx="13530387" cy="3138692"/>
            <a:chOff x="6683828" y="3868054"/>
            <a:chExt cx="13460719" cy="30196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448349F-7B9C-820C-554B-0A21248A2CFA}"/>
                </a:ext>
              </a:extLst>
            </p:cNvPr>
            <p:cNvSpPr/>
            <p:nvPr/>
          </p:nvSpPr>
          <p:spPr>
            <a:xfrm>
              <a:off x="6683828" y="4360244"/>
              <a:ext cx="8134831" cy="2145057"/>
            </a:xfrm>
            <a:prstGeom prst="rect">
              <a:avLst/>
            </a:prstGeom>
            <a:solidFill>
              <a:srgbClr val="8000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9DA50090-CE21-75B6-EBDD-BA850A9B8A01}"/>
                </a:ext>
              </a:extLst>
            </p:cNvPr>
            <p:cNvSpPr txBox="1"/>
            <p:nvPr/>
          </p:nvSpPr>
          <p:spPr>
            <a:xfrm>
              <a:off x="17123101" y="4225485"/>
              <a:ext cx="302144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Necesidad de aumento por </a:t>
              </a:r>
              <a:r>
                <a:rPr lang="es-ES" sz="3200" b="1" dirty="0" err="1">
                  <a:solidFill>
                    <a:srgbClr val="A23425"/>
                  </a:solidFill>
                  <a:latin typeface="Aptos" panose="020B0004020202020204" pitchFamily="34" charset="0"/>
                </a:rPr>
                <a:t>judicialidad</a:t>
              </a:r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 </a:t>
              </a:r>
            </a:p>
            <a:p>
              <a:pPr algn="ctr"/>
              <a:r>
                <a:rPr lang="es-ES" sz="30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(de no corregirse)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FD7CFE0-F6EB-1679-2E94-596F9F37AC38}"/>
                </a:ext>
              </a:extLst>
            </p:cNvPr>
            <p:cNvSpPr/>
            <p:nvPr/>
          </p:nvSpPr>
          <p:spPr>
            <a:xfrm>
              <a:off x="14225644" y="3868054"/>
              <a:ext cx="3019678" cy="3019678"/>
            </a:xfrm>
            <a:prstGeom prst="ellipse">
              <a:avLst/>
            </a:prstGeom>
            <a:solidFill>
              <a:srgbClr val="A23425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B066CB2F-D43B-7F63-7A9D-9034F12FB7E5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755287"/>
              <a:ext cx="2775237" cy="1245212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8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78%</a:t>
              </a:r>
              <a:endParaRPr lang="es-AR" sz="8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6EA0D5-01F3-B26C-3251-FD376CB8F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40636"/>
              </p:ext>
            </p:extLst>
          </p:nvPr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51080A6-05A3-7BD9-186E-65F595F7A726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23F000F-2234-3FFB-3DCC-3C201194452B}"/>
              </a:ext>
            </a:extLst>
          </p:cNvPr>
          <p:cNvSpPr txBox="1"/>
          <p:nvPr/>
        </p:nvSpPr>
        <p:spPr>
          <a:xfrm>
            <a:off x="1125524" y="9452299"/>
            <a:ext cx="229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9A8B"/>
                </a:solidFill>
                <a:latin typeface="Aptos" panose="020B0004020202020204" pitchFamily="34" charset="0"/>
              </a:rPr>
              <a:t>Alícuota técnica sin juicios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5D2A0E1-DB52-2D9D-6400-7514282CDC47}"/>
              </a:ext>
            </a:extLst>
          </p:cNvPr>
          <p:cNvSpPr txBox="1"/>
          <p:nvPr/>
        </p:nvSpPr>
        <p:spPr>
          <a:xfrm>
            <a:off x="6296447" y="94522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965A7"/>
                </a:solidFill>
                <a:latin typeface="Aptos" panose="020B0004020202020204" pitchFamily="34" charset="0"/>
              </a:rPr>
              <a:t>Alícuota actual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EE53DC4-662A-AF4D-BC44-0DA90A22F2BB}"/>
              </a:ext>
            </a:extLst>
          </p:cNvPr>
          <p:cNvSpPr txBox="1"/>
          <p:nvPr/>
        </p:nvSpPr>
        <p:spPr>
          <a:xfrm>
            <a:off x="8735375" y="9452299"/>
            <a:ext cx="2243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con juicios actuales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12123C6-1DE9-7270-459B-6B2264C1DF03}"/>
              </a:ext>
            </a:extLst>
          </p:cNvPr>
          <p:cNvSpPr txBox="1"/>
          <p:nvPr/>
        </p:nvSpPr>
        <p:spPr>
          <a:xfrm>
            <a:off x="3635214" y="9445194"/>
            <a:ext cx="2312689" cy="150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Alícuota técnica con CMF (</a:t>
            </a:r>
            <a:r>
              <a:rPr lang="es-ES" sz="2200" b="1" dirty="0" err="1">
                <a:solidFill>
                  <a:srgbClr val="31859C"/>
                </a:solidFill>
                <a:latin typeface="Aptos" panose="020B0004020202020204" pitchFamily="34" charset="0"/>
              </a:rPr>
              <a:t>judicialidad</a:t>
            </a:r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 marginal)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C2DCC5F-74E7-C2EC-E497-90E9E536D715}"/>
              </a:ext>
            </a:extLst>
          </p:cNvPr>
          <p:cNvSpPr txBox="1"/>
          <p:nvPr/>
        </p:nvSpPr>
        <p:spPr>
          <a:xfrm>
            <a:off x="10852198" y="9357334"/>
            <a:ext cx="2473678" cy="185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con juicios actuales y desproporción de tasas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FCD97B8-16D0-D3DE-3770-2E4553A2BDAA}"/>
              </a:ext>
            </a:extLst>
          </p:cNvPr>
          <p:cNvSpPr txBox="1"/>
          <p:nvPr/>
        </p:nvSpPr>
        <p:spPr>
          <a:xfrm>
            <a:off x="2103134" y="2549507"/>
            <a:ext cx="10271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Alícuotas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ante </a:t>
            </a: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escenarios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alternativos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70" y="10310724"/>
            <a:ext cx="10450830" cy="8758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IV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kumimoji="0" lang="es-E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4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765852"/>
              </p:ext>
            </p:extLst>
          </p:nvPr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10.121.534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13.263.243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21.509.912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188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99704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19.000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-81%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-78%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43937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-55%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-43%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4,7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049F3A-6AE7-C216-99C3-0B2BC29376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86985" y="10579675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/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31/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  <a:cs typeface="Calibri"/>
              </a:rPr>
              <a:t>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/25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$ 71.799.818*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31.911.034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$ 39.888.793*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47.866.537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70390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2.424.783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162.922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1.052.680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609.953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109.570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160.924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969.856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5.873.840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2.373.724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532.808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4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DeS">
  <a:themeElements>
    <a:clrScheme name="CIDe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343D59"/>
      </a:accent1>
      <a:accent2>
        <a:srgbClr val="7380AD"/>
      </a:accent2>
      <a:accent3>
        <a:srgbClr val="B4BFD8"/>
      </a:accent3>
      <a:accent4>
        <a:srgbClr val="F7B176"/>
      </a:accent4>
      <a:accent5>
        <a:srgbClr val="43B7C2"/>
      </a:accent5>
      <a:accent6>
        <a:srgbClr val="207BB5"/>
      </a:accent6>
      <a:hlink>
        <a:srgbClr val="FFAD48"/>
      </a:hlink>
      <a:folHlink>
        <a:srgbClr val="BA5800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_16x9_PowerPoint_Template_2018.potx" id="{788BFF83-75E5-4FC7-BA32-73C9FC43C91B}" vid="{1C2C0F13-8BA6-4182-9B91-01076BE6396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6035</TotalTime>
  <Words>2032</Words>
  <Application>Microsoft Office PowerPoint</Application>
  <PresentationFormat>Personalizado</PresentationFormat>
  <Paragraphs>589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2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Georgia</vt:lpstr>
      <vt:lpstr>Merriweather</vt:lpstr>
      <vt:lpstr>Montserrat</vt:lpstr>
      <vt:lpstr>Wingdings</vt:lpstr>
      <vt:lpstr>1_Office Theme</vt:lpstr>
      <vt:lpstr>1_CIDeS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Cambio de tasas (a junio 2024)</vt:lpstr>
      <vt:lpstr>Impacto del Acta CNAT 2783/24 (a junio 2024)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Andros Perez Moreno</cp:lastModifiedBy>
  <cp:revision>271</cp:revision>
  <cp:lastPrinted>2025-04-28T17:12:10Z</cp:lastPrinted>
  <dcterms:created xsi:type="dcterms:W3CDTF">2023-09-12T19:17:28Z</dcterms:created>
  <dcterms:modified xsi:type="dcterms:W3CDTF">2025-05-05T15:29:06Z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