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drawings/drawing5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6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theme/themeOverride6.xml" ContentType="application/vnd.openxmlformats-officedocument.themeOverride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theme/themeOverride7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  <p:sldMasterId id="2147483672" r:id="rId2"/>
  </p:sldMasterIdLst>
  <p:notesMasterIdLst>
    <p:notesMasterId r:id="rId31"/>
  </p:notesMasterIdLst>
  <p:handoutMasterIdLst>
    <p:handoutMasterId r:id="rId32"/>
  </p:handoutMasterIdLst>
  <p:sldIdLst>
    <p:sldId id="457" r:id="rId3"/>
    <p:sldId id="429" r:id="rId4"/>
    <p:sldId id="458" r:id="rId5"/>
    <p:sldId id="430" r:id="rId6"/>
    <p:sldId id="433" r:id="rId7"/>
    <p:sldId id="441" r:id="rId8"/>
    <p:sldId id="263" r:id="rId9"/>
    <p:sldId id="410" r:id="rId10"/>
    <p:sldId id="413" r:id="rId11"/>
    <p:sldId id="445" r:id="rId12"/>
    <p:sldId id="385" r:id="rId13"/>
    <p:sldId id="432" r:id="rId14"/>
    <p:sldId id="453" r:id="rId15"/>
    <p:sldId id="456" r:id="rId16"/>
    <p:sldId id="346" r:id="rId17"/>
    <p:sldId id="402" r:id="rId18"/>
    <p:sldId id="451" r:id="rId19"/>
    <p:sldId id="455" r:id="rId20"/>
    <p:sldId id="344" r:id="rId21"/>
    <p:sldId id="443" r:id="rId22"/>
    <p:sldId id="345" r:id="rId23"/>
    <p:sldId id="459" r:id="rId24"/>
    <p:sldId id="460" r:id="rId25"/>
    <p:sldId id="423" r:id="rId26"/>
    <p:sldId id="446" r:id="rId27"/>
    <p:sldId id="449" r:id="rId28"/>
    <p:sldId id="386" r:id="rId29"/>
    <p:sldId id="444" r:id="rId30"/>
  </p:sldIdLst>
  <p:sldSz cx="20104100" cy="11309350"/>
  <p:notesSz cx="9929813" cy="6799263"/>
  <p:defaultTextStyle>
    <a:defPPr>
      <a:defRPr lang="es-AR"/>
    </a:defPPr>
    <a:lvl1pPr marL="0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7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2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88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45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0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6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85" userDrawn="1">
          <p15:clr>
            <a:srgbClr val="A4A3A4"/>
          </p15:clr>
        </p15:guide>
        <p15:guide id="2" pos="617" userDrawn="1">
          <p15:clr>
            <a:srgbClr val="A4A3A4"/>
          </p15:clr>
        </p15:guide>
        <p15:guide id="3" orient="horz" pos="28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1D1"/>
    <a:srgbClr val="278DD8"/>
    <a:srgbClr val="4F81BD"/>
    <a:srgbClr val="3A81C8"/>
    <a:srgbClr val="009A8B"/>
    <a:srgbClr val="0093A6"/>
    <a:srgbClr val="7965A7"/>
    <a:srgbClr val="89E7D8"/>
    <a:srgbClr val="00959A"/>
    <a:srgbClr val="51D1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291" autoAdjust="0"/>
  </p:normalViewPr>
  <p:slideViewPr>
    <p:cSldViewPr snapToGrid="0">
      <p:cViewPr>
        <p:scale>
          <a:sx n="40" d="100"/>
          <a:sy n="40" d="100"/>
        </p:scale>
        <p:origin x="810" y="54"/>
      </p:cViewPr>
      <p:guideLst>
        <p:guide orient="horz" pos="5785"/>
        <p:guide pos="617"/>
        <p:guide orient="horz" pos="28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Lapebie" userId="02d1b9e5-72cf-4160-aadc-540e307bd612" providerId="ADAL" clId="{F85CAFF4-9979-448A-A0B6-9AAF51DDDEE0}"/>
    <pc:docChg chg="undo custSel modSld">
      <pc:chgData name="Martina Lapebie" userId="02d1b9e5-72cf-4160-aadc-540e307bd612" providerId="ADAL" clId="{F85CAFF4-9979-448A-A0B6-9AAF51DDDEE0}" dt="2026-08-24T18:50:34.828" v="153" actId="692"/>
      <pc:docMkLst>
        <pc:docMk/>
      </pc:docMkLst>
      <pc:sldChg chg="addSp delSp modSp mod">
        <pc:chgData name="Martina Lapebie" userId="02d1b9e5-72cf-4160-aadc-540e307bd612" providerId="ADAL" clId="{F85CAFF4-9979-448A-A0B6-9AAF51DDDEE0}" dt="2026-08-24T18:50:34.828" v="153" actId="692"/>
        <pc:sldMkLst>
          <pc:docMk/>
          <pc:sldMk cId="2105185642" sldId="429"/>
        </pc:sldMkLst>
        <pc:spChg chg="mod">
          <ac:chgData name="Martina Lapebie" userId="02d1b9e5-72cf-4160-aadc-540e307bd612" providerId="ADAL" clId="{F85CAFF4-9979-448A-A0B6-9AAF51DDDEE0}" dt="2026-08-24T18:44:36.943" v="103" actId="1076"/>
          <ac:spMkLst>
            <pc:docMk/>
            <pc:sldMk cId="2105185642" sldId="429"/>
            <ac:spMk id="12" creationId="{0223B71C-7AD7-0662-B0A7-87457B51CD34}"/>
          </ac:spMkLst>
        </pc:spChg>
        <pc:spChg chg="mod">
          <ac:chgData name="Martina Lapebie" userId="02d1b9e5-72cf-4160-aadc-540e307bd612" providerId="ADAL" clId="{F85CAFF4-9979-448A-A0B6-9AAF51DDDEE0}" dt="2026-08-24T18:44:36.943" v="103" actId="1076"/>
          <ac:spMkLst>
            <pc:docMk/>
            <pc:sldMk cId="2105185642" sldId="429"/>
            <ac:spMk id="13" creationId="{B0D7FDF9-A057-067D-BFEF-7278ED88D1AC}"/>
          </ac:spMkLst>
        </pc:spChg>
        <pc:spChg chg="mod">
          <ac:chgData name="Martina Lapebie" userId="02d1b9e5-72cf-4160-aadc-540e307bd612" providerId="ADAL" clId="{F85CAFF4-9979-448A-A0B6-9AAF51DDDEE0}" dt="2026-08-24T18:44:36.943" v="103" actId="1076"/>
          <ac:spMkLst>
            <pc:docMk/>
            <pc:sldMk cId="2105185642" sldId="429"/>
            <ac:spMk id="14" creationId="{843ADB38-E191-22AF-D3AA-98AB61E43CAA}"/>
          </ac:spMkLst>
        </pc:spChg>
        <pc:spChg chg="mod">
          <ac:chgData name="Martina Lapebie" userId="02d1b9e5-72cf-4160-aadc-540e307bd612" providerId="ADAL" clId="{F85CAFF4-9979-448A-A0B6-9AAF51DDDEE0}" dt="2026-08-24T18:44:36.943" v="103" actId="1076"/>
          <ac:spMkLst>
            <pc:docMk/>
            <pc:sldMk cId="2105185642" sldId="429"/>
            <ac:spMk id="15" creationId="{2B80FF61-A698-97A9-4EBA-3A9613ADCAEE}"/>
          </ac:spMkLst>
        </pc:spChg>
        <pc:spChg chg="mod">
          <ac:chgData name="Martina Lapebie" userId="02d1b9e5-72cf-4160-aadc-540e307bd612" providerId="ADAL" clId="{F85CAFF4-9979-448A-A0B6-9AAF51DDDEE0}" dt="2026-08-24T18:47:26.991" v="135" actId="1076"/>
          <ac:spMkLst>
            <pc:docMk/>
            <pc:sldMk cId="2105185642" sldId="429"/>
            <ac:spMk id="16" creationId="{C3D0B454-ED95-07DE-5192-0C0ABB041BDC}"/>
          </ac:spMkLst>
        </pc:spChg>
        <pc:spChg chg="mod">
          <ac:chgData name="Martina Lapebie" userId="02d1b9e5-72cf-4160-aadc-540e307bd612" providerId="ADAL" clId="{F85CAFF4-9979-448A-A0B6-9AAF51DDDEE0}" dt="2026-08-24T18:47:24.076" v="134" actId="1076"/>
          <ac:spMkLst>
            <pc:docMk/>
            <pc:sldMk cId="2105185642" sldId="429"/>
            <ac:spMk id="17" creationId="{7EA3CDE2-D286-4751-037B-C8F5843199A7}"/>
          </ac:spMkLst>
        </pc:spChg>
        <pc:spChg chg="mod">
          <ac:chgData name="Martina Lapebie" userId="02d1b9e5-72cf-4160-aadc-540e307bd612" providerId="ADAL" clId="{F85CAFF4-9979-448A-A0B6-9AAF51DDDEE0}" dt="2026-08-24T18:46:53.775" v="128" actId="1076"/>
          <ac:spMkLst>
            <pc:docMk/>
            <pc:sldMk cId="2105185642" sldId="429"/>
            <ac:spMk id="32" creationId="{84BED01F-A4EB-7C3E-C462-C0CD9CFE9799}"/>
          </ac:spMkLst>
        </pc:spChg>
        <pc:spChg chg="mod">
          <ac:chgData name="Martina Lapebie" userId="02d1b9e5-72cf-4160-aadc-540e307bd612" providerId="ADAL" clId="{F85CAFF4-9979-448A-A0B6-9AAF51DDDEE0}" dt="2026-08-24T18:46:56.562" v="129" actId="1076"/>
          <ac:spMkLst>
            <pc:docMk/>
            <pc:sldMk cId="2105185642" sldId="429"/>
            <ac:spMk id="33" creationId="{4EF71860-8BF1-B33D-CF76-4BEB6E29070D}"/>
          </ac:spMkLst>
        </pc:spChg>
        <pc:spChg chg="mod">
          <ac:chgData name="Martina Lapebie" userId="02d1b9e5-72cf-4160-aadc-540e307bd612" providerId="ADAL" clId="{F85CAFF4-9979-448A-A0B6-9AAF51DDDEE0}" dt="2026-08-24T18:47:07.267" v="131" actId="1076"/>
          <ac:spMkLst>
            <pc:docMk/>
            <pc:sldMk cId="2105185642" sldId="429"/>
            <ac:spMk id="34" creationId="{2C2D5D20-37D2-5743-41B0-9A0C21236519}"/>
          </ac:spMkLst>
        </pc:spChg>
        <pc:spChg chg="mod">
          <ac:chgData name="Martina Lapebie" userId="02d1b9e5-72cf-4160-aadc-540e307bd612" providerId="ADAL" clId="{F85CAFF4-9979-448A-A0B6-9AAF51DDDEE0}" dt="2026-08-24T18:47:03.431" v="130" actId="1076"/>
          <ac:spMkLst>
            <pc:docMk/>
            <pc:sldMk cId="2105185642" sldId="429"/>
            <ac:spMk id="35" creationId="{7FC12C8E-3B06-89A9-6F97-589C9A9C50C4}"/>
          </ac:spMkLst>
        </pc:spChg>
        <pc:graphicFrameChg chg="add del">
          <ac:chgData name="Martina Lapebie" userId="02d1b9e5-72cf-4160-aadc-540e307bd612" providerId="ADAL" clId="{F85CAFF4-9979-448A-A0B6-9AAF51DDDEE0}" dt="2026-08-24T18:47:56.775" v="140" actId="22"/>
          <ac:graphicFrameMkLst>
            <pc:docMk/>
            <pc:sldMk cId="2105185642" sldId="429"/>
            <ac:graphicFrameMk id="10" creationId="{AD7524A0-79D5-61CE-745B-B92F577BC1CF}"/>
          </ac:graphicFrameMkLst>
        </pc:graphicFrameChg>
        <pc:graphicFrameChg chg="mod ord">
          <ac:chgData name="Martina Lapebie" userId="02d1b9e5-72cf-4160-aadc-540e307bd612" providerId="ADAL" clId="{F85CAFF4-9979-448A-A0B6-9AAF51DDDEE0}" dt="2026-08-24T18:50:34.828" v="153" actId="692"/>
          <ac:graphicFrameMkLst>
            <pc:docMk/>
            <pc:sldMk cId="2105185642" sldId="429"/>
            <ac:graphicFrameMk id="18" creationId="{82E1A462-FBB5-C4EB-A374-65F22D5743E8}"/>
          </ac:graphicFrameMkLst>
        </pc:graphicFrameChg>
        <pc:picChg chg="mod">
          <ac:chgData name="Martina Lapebie" userId="02d1b9e5-72cf-4160-aadc-540e307bd612" providerId="ADAL" clId="{F85CAFF4-9979-448A-A0B6-9AAF51DDDEE0}" dt="2026-08-24T18:34:22.646" v="51" actId="1076"/>
          <ac:picMkLst>
            <pc:docMk/>
            <pc:sldMk cId="2105185642" sldId="429"/>
            <ac:picMk id="26" creationId="{A14E1DD2-5736-474A-6DF4-3435243F6782}"/>
          </ac:picMkLst>
        </pc:picChg>
        <pc:cxnChg chg="add mod">
          <ac:chgData name="Martina Lapebie" userId="02d1b9e5-72cf-4160-aadc-540e307bd612" providerId="ADAL" clId="{F85CAFF4-9979-448A-A0B6-9AAF51DDDEE0}" dt="2026-08-24T18:48:34.683" v="144" actId="1076"/>
          <ac:cxnSpMkLst>
            <pc:docMk/>
            <pc:sldMk cId="2105185642" sldId="429"/>
            <ac:cxnSpMk id="19" creationId="{3A60A078-9304-8ABD-0CCB-F820841B7275}"/>
          </ac:cxnSpMkLst>
        </pc:cxnChg>
        <pc:cxnChg chg="mod">
          <ac:chgData name="Martina Lapebie" userId="02d1b9e5-72cf-4160-aadc-540e307bd612" providerId="ADAL" clId="{F85CAFF4-9979-448A-A0B6-9AAF51DDDEE0}" dt="2026-08-24T18:44:36.943" v="103" actId="1076"/>
          <ac:cxnSpMkLst>
            <pc:docMk/>
            <pc:sldMk cId="2105185642" sldId="429"/>
            <ac:cxnSpMk id="20" creationId="{6240D935-219F-7D70-84F6-F8449048F9BD}"/>
          </ac:cxnSpMkLst>
        </pc:cxnChg>
        <pc:cxnChg chg="mod">
          <ac:chgData name="Martina Lapebie" userId="02d1b9e5-72cf-4160-aadc-540e307bd612" providerId="ADAL" clId="{F85CAFF4-9979-448A-A0B6-9AAF51DDDEE0}" dt="2026-08-24T18:44:36.943" v="103" actId="1076"/>
          <ac:cxnSpMkLst>
            <pc:docMk/>
            <pc:sldMk cId="2105185642" sldId="429"/>
            <ac:cxnSpMk id="21" creationId="{1C0A2178-9F7F-5A95-4E0C-6D272BBF08FA}"/>
          </ac:cxnSpMkLst>
        </pc:cxnChg>
        <pc:cxnChg chg="add mod">
          <ac:chgData name="Martina Lapebie" userId="02d1b9e5-72cf-4160-aadc-540e307bd612" providerId="ADAL" clId="{F85CAFF4-9979-448A-A0B6-9AAF51DDDEE0}" dt="2026-08-24T18:48:43.547" v="146" actId="1076"/>
          <ac:cxnSpMkLst>
            <pc:docMk/>
            <pc:sldMk cId="2105185642" sldId="429"/>
            <ac:cxnSpMk id="22" creationId="{D3BB6F34-77E8-8FD3-630E-EFD45A66EA04}"/>
          </ac:cxnSpMkLst>
        </pc:cxnChg>
        <pc:cxnChg chg="mod">
          <ac:chgData name="Martina Lapebie" userId="02d1b9e5-72cf-4160-aadc-540e307bd612" providerId="ADAL" clId="{F85CAFF4-9979-448A-A0B6-9AAF51DDDEE0}" dt="2026-08-24T18:44:36.943" v="103" actId="1076"/>
          <ac:cxnSpMkLst>
            <pc:docMk/>
            <pc:sldMk cId="2105185642" sldId="429"/>
            <ac:cxnSpMk id="25" creationId="{01342142-404B-42F2-DA01-405BE1A54DAA}"/>
          </ac:cxnSpMkLst>
        </pc:cxnChg>
        <pc:cxnChg chg="mod">
          <ac:chgData name="Martina Lapebie" userId="02d1b9e5-72cf-4160-aadc-540e307bd612" providerId="ADAL" clId="{F85CAFF4-9979-448A-A0B6-9AAF51DDDEE0}" dt="2026-08-24T18:44:36.943" v="103" actId="1076"/>
          <ac:cxnSpMkLst>
            <pc:docMk/>
            <pc:sldMk cId="2105185642" sldId="429"/>
            <ac:cxnSpMk id="29" creationId="{3E71E1A2-96AE-309D-4869-ED8C836635E4}"/>
          </ac:cxnSpMkLst>
        </pc:cxnChg>
      </pc:sldChg>
      <pc:sldChg chg="modSp mod">
        <pc:chgData name="Martina Lapebie" userId="02d1b9e5-72cf-4160-aadc-540e307bd612" providerId="ADAL" clId="{F85CAFF4-9979-448A-A0B6-9AAF51DDDEE0}" dt="2026-08-03T13:34:55.230" v="5" actId="20577"/>
        <pc:sldMkLst>
          <pc:docMk/>
          <pc:sldMk cId="3510390559" sldId="457"/>
        </pc:sldMkLst>
        <pc:spChg chg="mod">
          <ac:chgData name="Martina Lapebie" userId="02d1b9e5-72cf-4160-aadc-540e307bd612" providerId="ADAL" clId="{F85CAFF4-9979-448A-A0B6-9AAF51DDDEE0}" dt="2026-08-03T13:34:55.230" v="5" actId="20577"/>
          <ac:spMkLst>
            <pc:docMk/>
            <pc:sldMk cId="3510390559" sldId="457"/>
            <ac:spMk id="16" creationId="{272B93FB-74B5-80AC-CC7A-29C197BAF113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6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6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448709841473954E-2"/>
          <c:y val="0.27715359709242821"/>
          <c:w val="0.7900539528918572"/>
          <c:h val="0.57861657167712111"/>
        </c:manualLayout>
      </c:layout>
      <c:lineChart>
        <c:grouping val="standar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 Trabajadores </c:v>
                </c:pt>
              </c:strCache>
            </c:strRef>
          </c:tx>
          <c:spPr>
            <a:ln w="50800">
              <a:solidFill>
                <a:srgbClr val="4FDBC5">
                  <a:alpha val="67000"/>
                </a:srgbClr>
              </a:solidFill>
              <a:prstDash val="solid"/>
            </a:ln>
          </c:spPr>
          <c:marker>
            <c:symbol val="none"/>
          </c:marker>
          <c:dPt>
            <c:idx val="0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spPr>
              <a:ln w="50800">
                <a:solidFill>
                  <a:srgbClr val="009A8B">
                    <a:alpha val="67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26F4-F349-8F65-A89509373B45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26F4-F349-8F65-A89509373B45}"/>
              </c:ext>
            </c:extLst>
          </c:dPt>
          <c:dPt>
            <c:idx val="65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spPr>
              <a:ln w="50800">
                <a:solidFill>
                  <a:srgbClr val="009A8B">
                    <a:alpha val="67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26F4-F349-8F65-A89509373B45}"/>
              </c:ext>
            </c:extLst>
          </c:dPt>
          <c:dPt>
            <c:idx val="66"/>
            <c:bubble3D val="0"/>
            <c:extLst>
              <c:ext xmlns:c16="http://schemas.microsoft.com/office/drawing/2014/chart" uri="{C3380CC4-5D6E-409C-BE32-E72D297353CC}">
                <c16:uniqueId val="{00000003-26F4-F349-8F65-A89509373B45}"/>
              </c:ext>
            </c:extLst>
          </c:dPt>
          <c:dPt>
            <c:idx val="200"/>
            <c:bubble3D val="0"/>
            <c:extLst>
              <c:ext xmlns:c16="http://schemas.microsoft.com/office/drawing/2014/chart" uri="{C3380CC4-5D6E-409C-BE32-E72D297353CC}">
                <c16:uniqueId val="{00000004-26F4-F349-8F65-A89509373B45}"/>
              </c:ext>
            </c:extLst>
          </c:dPt>
          <c:dPt>
            <c:idx val="203"/>
            <c:bubble3D val="0"/>
            <c:extLst>
              <c:ext xmlns:c16="http://schemas.microsoft.com/office/drawing/2014/chart" uri="{C3380CC4-5D6E-409C-BE32-E72D297353CC}">
                <c16:uniqueId val="{00000005-26F4-F349-8F65-A89509373B45}"/>
              </c:ext>
            </c:extLst>
          </c:dPt>
          <c:dPt>
            <c:idx val="206"/>
            <c:bubble3D val="0"/>
            <c:extLst>
              <c:ext xmlns:c16="http://schemas.microsoft.com/office/drawing/2014/chart" uri="{C3380CC4-5D6E-409C-BE32-E72D297353CC}">
                <c16:uniqueId val="{00000006-26F4-F349-8F65-A89509373B45}"/>
              </c:ext>
            </c:extLst>
          </c:dPt>
          <c:dPt>
            <c:idx val="207"/>
            <c:bubble3D val="0"/>
            <c:extLst>
              <c:ext xmlns:c16="http://schemas.microsoft.com/office/drawing/2014/chart" uri="{C3380CC4-5D6E-409C-BE32-E72D297353CC}">
                <c16:uniqueId val="{00000007-26F4-F349-8F65-A89509373B45}"/>
              </c:ext>
            </c:extLst>
          </c:dPt>
          <c:dPt>
            <c:idx val="208"/>
            <c:bubble3D val="0"/>
            <c:extLst>
              <c:ext xmlns:c16="http://schemas.microsoft.com/office/drawing/2014/chart" uri="{C3380CC4-5D6E-409C-BE32-E72D297353CC}">
                <c16:uniqueId val="{00000008-26F4-F349-8F65-A89509373B45}"/>
              </c:ext>
            </c:extLst>
          </c:dPt>
          <c:dPt>
            <c:idx val="209"/>
            <c:bubble3D val="0"/>
            <c:extLst>
              <c:ext xmlns:c16="http://schemas.microsoft.com/office/drawing/2014/chart" uri="{C3380CC4-5D6E-409C-BE32-E72D297353CC}">
                <c16:uniqueId val="{00000009-26F4-F349-8F65-A89509373B45}"/>
              </c:ext>
            </c:extLst>
          </c:dPt>
          <c:dPt>
            <c:idx val="210"/>
            <c:bubble3D val="0"/>
            <c:extLst>
              <c:ext xmlns:c16="http://schemas.microsoft.com/office/drawing/2014/chart" uri="{C3380CC4-5D6E-409C-BE32-E72D297353CC}">
                <c16:uniqueId val="{0000000A-26F4-F349-8F65-A89509373B45}"/>
              </c:ext>
            </c:extLst>
          </c:dPt>
          <c:dPt>
            <c:idx val="211"/>
            <c:bubble3D val="0"/>
            <c:extLst>
              <c:ext xmlns:c16="http://schemas.microsoft.com/office/drawing/2014/chart" uri="{C3380CC4-5D6E-409C-BE32-E72D297353CC}">
                <c16:uniqueId val="{0000000B-26F4-F349-8F65-A89509373B45}"/>
              </c:ext>
            </c:extLst>
          </c:dPt>
          <c:dPt>
            <c:idx val="212"/>
            <c:bubble3D val="0"/>
            <c:extLst>
              <c:ext xmlns:c16="http://schemas.microsoft.com/office/drawing/2014/chart" uri="{C3380CC4-5D6E-409C-BE32-E72D297353CC}">
                <c16:uniqueId val="{0000000C-26F4-F349-8F65-A89509373B45}"/>
              </c:ext>
            </c:extLst>
          </c:dPt>
          <c:dPt>
            <c:idx val="213"/>
            <c:bubble3D val="0"/>
            <c:extLst>
              <c:ext xmlns:c16="http://schemas.microsoft.com/office/drawing/2014/chart" uri="{C3380CC4-5D6E-409C-BE32-E72D297353CC}">
                <c16:uniqueId val="{0000000D-26F4-F349-8F65-A89509373B45}"/>
              </c:ext>
            </c:extLst>
          </c:dPt>
          <c:dPt>
            <c:idx val="214"/>
            <c:bubble3D val="0"/>
            <c:extLst>
              <c:ext xmlns:c16="http://schemas.microsoft.com/office/drawing/2014/chart" uri="{C3380CC4-5D6E-409C-BE32-E72D297353CC}">
                <c16:uniqueId val="{0000000E-26F4-F349-8F65-A89509373B45}"/>
              </c:ext>
            </c:extLst>
          </c:dPt>
          <c:dPt>
            <c:idx val="216"/>
            <c:bubble3D val="0"/>
            <c:extLst>
              <c:ext xmlns:c16="http://schemas.microsoft.com/office/drawing/2014/chart" uri="{C3380CC4-5D6E-409C-BE32-E72D297353CC}">
                <c16:uniqueId val="{0000000F-26F4-F349-8F65-A89509373B45}"/>
              </c:ext>
            </c:extLst>
          </c:dPt>
          <c:dPt>
            <c:idx val="217"/>
            <c:bubble3D val="0"/>
            <c:extLst>
              <c:ext xmlns:c16="http://schemas.microsoft.com/office/drawing/2014/chart" uri="{C3380CC4-5D6E-409C-BE32-E72D297353CC}">
                <c16:uniqueId val="{00000010-26F4-F349-8F65-A89509373B45}"/>
              </c:ext>
            </c:extLst>
          </c:dPt>
          <c:dPt>
            <c:idx val="218"/>
            <c:bubble3D val="0"/>
            <c:extLst>
              <c:ext xmlns:c16="http://schemas.microsoft.com/office/drawing/2014/chart" uri="{C3380CC4-5D6E-409C-BE32-E72D297353CC}">
                <c16:uniqueId val="{00000011-26F4-F349-8F65-A89509373B45}"/>
              </c:ext>
            </c:extLst>
          </c:dPt>
          <c:dPt>
            <c:idx val="219"/>
            <c:bubble3D val="0"/>
            <c:extLst>
              <c:ext xmlns:c16="http://schemas.microsoft.com/office/drawing/2014/chart" uri="{C3380CC4-5D6E-409C-BE32-E72D297353CC}">
                <c16:uniqueId val="{00000012-26F4-F349-8F65-A89509373B45}"/>
              </c:ext>
            </c:extLst>
          </c:dPt>
          <c:dPt>
            <c:idx val="220"/>
            <c:bubble3D val="0"/>
            <c:extLst>
              <c:ext xmlns:c16="http://schemas.microsoft.com/office/drawing/2014/chart" uri="{C3380CC4-5D6E-409C-BE32-E72D297353CC}">
                <c16:uniqueId val="{00000013-26F4-F349-8F65-A89509373B45}"/>
              </c:ext>
            </c:extLst>
          </c:dPt>
          <c:dPt>
            <c:idx val="221"/>
            <c:bubble3D val="0"/>
            <c:extLst>
              <c:ext xmlns:c16="http://schemas.microsoft.com/office/drawing/2014/chart" uri="{C3380CC4-5D6E-409C-BE32-E72D297353CC}">
                <c16:uniqueId val="{00000014-26F4-F349-8F65-A89509373B45}"/>
              </c:ext>
            </c:extLst>
          </c:dPt>
          <c:dPt>
            <c:idx val="223"/>
            <c:bubble3D val="0"/>
            <c:extLst>
              <c:ext xmlns:c16="http://schemas.microsoft.com/office/drawing/2014/chart" uri="{C3380CC4-5D6E-409C-BE32-E72D297353CC}">
                <c16:uniqueId val="{00000015-26F4-F349-8F65-A89509373B45}"/>
              </c:ext>
            </c:extLst>
          </c:dPt>
          <c:dPt>
            <c:idx val="224"/>
            <c:bubble3D val="0"/>
            <c:extLst>
              <c:ext xmlns:c16="http://schemas.microsoft.com/office/drawing/2014/chart" uri="{C3380CC4-5D6E-409C-BE32-E72D297353CC}">
                <c16:uniqueId val="{00000016-26F4-F349-8F65-A89509373B45}"/>
              </c:ext>
            </c:extLst>
          </c:dPt>
          <c:dPt>
            <c:idx val="225"/>
            <c:bubble3D val="0"/>
            <c:extLst>
              <c:ext xmlns:c16="http://schemas.microsoft.com/office/drawing/2014/chart" uri="{C3380CC4-5D6E-409C-BE32-E72D297353CC}">
                <c16:uniqueId val="{00000017-26F4-F349-8F65-A89509373B45}"/>
              </c:ext>
            </c:extLst>
          </c:dPt>
          <c:dPt>
            <c:idx val="226"/>
            <c:bubble3D val="0"/>
            <c:extLst>
              <c:ext xmlns:c16="http://schemas.microsoft.com/office/drawing/2014/chart" uri="{C3380CC4-5D6E-409C-BE32-E72D297353CC}">
                <c16:uniqueId val="{00000018-26F4-F349-8F65-A89509373B45}"/>
              </c:ext>
            </c:extLst>
          </c:dPt>
          <c:dPt>
            <c:idx val="227"/>
            <c:bubble3D val="0"/>
            <c:extLst>
              <c:ext xmlns:c16="http://schemas.microsoft.com/office/drawing/2014/chart" uri="{C3380CC4-5D6E-409C-BE32-E72D297353CC}">
                <c16:uniqueId val="{00000019-26F4-F349-8F65-A89509373B45}"/>
              </c:ext>
            </c:extLst>
          </c:dPt>
          <c:dPt>
            <c:idx val="228"/>
            <c:bubble3D val="0"/>
            <c:extLst>
              <c:ext xmlns:c16="http://schemas.microsoft.com/office/drawing/2014/chart" uri="{C3380CC4-5D6E-409C-BE32-E72D297353CC}">
                <c16:uniqueId val="{0000001A-26F4-F349-8F65-A89509373B45}"/>
              </c:ext>
            </c:extLst>
          </c:dPt>
          <c:dPt>
            <c:idx val="229"/>
            <c:bubble3D val="0"/>
            <c:extLst>
              <c:ext xmlns:c16="http://schemas.microsoft.com/office/drawing/2014/chart" uri="{C3380CC4-5D6E-409C-BE32-E72D297353CC}">
                <c16:uniqueId val="{0000001B-26F4-F349-8F65-A89509373B45}"/>
              </c:ext>
            </c:extLst>
          </c:dPt>
          <c:dPt>
            <c:idx val="230"/>
            <c:bubble3D val="0"/>
            <c:extLst>
              <c:ext xmlns:c16="http://schemas.microsoft.com/office/drawing/2014/chart" uri="{C3380CC4-5D6E-409C-BE32-E72D297353CC}">
                <c16:uniqueId val="{0000001C-26F4-F349-8F65-A89509373B45}"/>
              </c:ext>
            </c:extLst>
          </c:dPt>
          <c:dPt>
            <c:idx val="231"/>
            <c:bubble3D val="0"/>
            <c:extLst>
              <c:ext xmlns:c16="http://schemas.microsoft.com/office/drawing/2014/chart" uri="{C3380CC4-5D6E-409C-BE32-E72D297353CC}">
                <c16:uniqueId val="{0000001D-26F4-F349-8F65-A89509373B45}"/>
              </c:ext>
            </c:extLst>
          </c:dPt>
          <c:dPt>
            <c:idx val="240"/>
            <c:bubble3D val="0"/>
            <c:extLst>
              <c:ext xmlns:c16="http://schemas.microsoft.com/office/drawing/2014/chart" uri="{C3380CC4-5D6E-409C-BE32-E72D297353CC}">
                <c16:uniqueId val="{0000001F-26F4-F349-8F65-A89509373B45}"/>
              </c:ext>
            </c:extLst>
          </c:dPt>
          <c:dPt>
            <c:idx val="241"/>
            <c:bubble3D val="0"/>
            <c:spPr>
              <a:ln w="50800">
                <a:solidFill>
                  <a:srgbClr val="4FDBC5">
                    <a:alpha val="67000"/>
                  </a:srgbClr>
                </a:solidFill>
              </a:ln>
            </c:spPr>
            <c:extLst>
              <c:ext xmlns:c16="http://schemas.microsoft.com/office/drawing/2014/chart" uri="{C3380CC4-5D6E-409C-BE32-E72D297353CC}">
                <c16:uniqueId val="{00000021-26F4-F349-8F65-A89509373B45}"/>
              </c:ext>
            </c:extLst>
          </c:dPt>
          <c:dPt>
            <c:idx val="243"/>
            <c:bubble3D val="0"/>
            <c:extLst>
              <c:ext xmlns:c16="http://schemas.microsoft.com/office/drawing/2014/chart" uri="{C3380CC4-5D6E-409C-BE32-E72D297353CC}">
                <c16:uniqueId val="{00000022-26F4-F349-8F65-A89509373B45}"/>
              </c:ext>
            </c:extLst>
          </c:dPt>
          <c:dPt>
            <c:idx val="245"/>
            <c:bubble3D val="0"/>
            <c:extLst>
              <c:ext xmlns:c16="http://schemas.microsoft.com/office/drawing/2014/chart" uri="{C3380CC4-5D6E-409C-BE32-E72D297353CC}">
                <c16:uniqueId val="{00000023-26F4-F349-8F65-A89509373B45}"/>
              </c:ext>
            </c:extLst>
          </c:dPt>
          <c:dPt>
            <c:idx val="246"/>
            <c:bubble3D val="0"/>
            <c:extLst>
              <c:ext xmlns:c16="http://schemas.microsoft.com/office/drawing/2014/chart" uri="{C3380CC4-5D6E-409C-BE32-E72D297353CC}">
                <c16:uniqueId val="{00000024-26F4-F349-8F65-A89509373B45}"/>
              </c:ext>
            </c:extLst>
          </c:dPt>
          <c:dPt>
            <c:idx val="249"/>
            <c:bubble3D val="0"/>
            <c:extLst>
              <c:ext xmlns:c16="http://schemas.microsoft.com/office/drawing/2014/chart" uri="{C3380CC4-5D6E-409C-BE32-E72D297353CC}">
                <c16:uniqueId val="{00000025-26F4-F349-8F65-A89509373B45}"/>
              </c:ext>
            </c:extLst>
          </c:dPt>
          <c:dPt>
            <c:idx val="250"/>
            <c:bubble3D val="0"/>
            <c:extLst>
              <c:ext xmlns:c16="http://schemas.microsoft.com/office/drawing/2014/chart" uri="{C3380CC4-5D6E-409C-BE32-E72D297353CC}">
                <c16:uniqueId val="{00000026-26F4-F349-8F65-A89509373B45}"/>
              </c:ext>
            </c:extLst>
          </c:dPt>
          <c:dPt>
            <c:idx val="252"/>
            <c:bubble3D val="0"/>
            <c:extLst>
              <c:ext xmlns:c16="http://schemas.microsoft.com/office/drawing/2014/chart" uri="{C3380CC4-5D6E-409C-BE32-E72D297353CC}">
                <c16:uniqueId val="{00000027-26F4-F349-8F65-A89509373B45}"/>
              </c:ext>
            </c:extLst>
          </c:dPt>
          <c:dPt>
            <c:idx val="256"/>
            <c:bubble3D val="0"/>
            <c:extLst>
              <c:ext xmlns:c16="http://schemas.microsoft.com/office/drawing/2014/chart" uri="{C3380CC4-5D6E-409C-BE32-E72D297353CC}">
                <c16:uniqueId val="{00000028-26F4-F349-8F65-A89509373B45}"/>
              </c:ext>
            </c:extLst>
          </c:dPt>
          <c:dPt>
            <c:idx val="263"/>
            <c:bubble3D val="0"/>
            <c:extLst>
              <c:ext xmlns:c16="http://schemas.microsoft.com/office/drawing/2014/chart" uri="{C3380CC4-5D6E-409C-BE32-E72D297353CC}">
                <c16:uniqueId val="{00000029-26F4-F349-8F65-A89509373B45}"/>
              </c:ext>
            </c:extLst>
          </c:dPt>
          <c:dPt>
            <c:idx val="265"/>
            <c:bubble3D val="0"/>
            <c:extLst>
              <c:ext xmlns:c16="http://schemas.microsoft.com/office/drawing/2014/chart" uri="{C3380CC4-5D6E-409C-BE32-E72D297353CC}">
                <c16:uniqueId val="{0000002A-26F4-F349-8F65-A89509373B45}"/>
              </c:ext>
            </c:extLst>
          </c:dPt>
          <c:dPt>
            <c:idx val="267"/>
            <c:bubble3D val="0"/>
            <c:extLst>
              <c:ext xmlns:c16="http://schemas.microsoft.com/office/drawing/2014/chart" uri="{C3380CC4-5D6E-409C-BE32-E72D297353CC}">
                <c16:uniqueId val="{0000002B-26F4-F349-8F65-A89509373B45}"/>
              </c:ext>
            </c:extLst>
          </c:dPt>
          <c:dPt>
            <c:idx val="269"/>
            <c:bubble3D val="0"/>
            <c:extLst>
              <c:ext xmlns:c16="http://schemas.microsoft.com/office/drawing/2014/chart" uri="{C3380CC4-5D6E-409C-BE32-E72D297353CC}">
                <c16:uniqueId val="{0000002C-26F4-F349-8F65-A89509373B45}"/>
              </c:ext>
            </c:extLst>
          </c:dPt>
          <c:dPt>
            <c:idx val="272"/>
            <c:bubble3D val="0"/>
            <c:extLst>
              <c:ext xmlns:c16="http://schemas.microsoft.com/office/drawing/2014/chart" uri="{C3380CC4-5D6E-409C-BE32-E72D297353CC}">
                <c16:uniqueId val="{0000002D-26F4-F349-8F65-A89509373B45}"/>
              </c:ext>
            </c:extLst>
          </c:dPt>
          <c:dPt>
            <c:idx val="274"/>
            <c:bubble3D val="0"/>
            <c:extLst>
              <c:ext xmlns:c16="http://schemas.microsoft.com/office/drawing/2014/chart" uri="{C3380CC4-5D6E-409C-BE32-E72D297353CC}">
                <c16:uniqueId val="{0000002E-26F4-F349-8F65-A89509373B45}"/>
              </c:ext>
            </c:extLst>
          </c:dPt>
          <c:dPt>
            <c:idx val="276"/>
            <c:bubble3D val="0"/>
            <c:extLst>
              <c:ext xmlns:c16="http://schemas.microsoft.com/office/drawing/2014/chart" uri="{C3380CC4-5D6E-409C-BE32-E72D297353CC}">
                <c16:uniqueId val="{0000002F-26F4-F349-8F65-A89509373B45}"/>
              </c:ext>
            </c:extLst>
          </c:dPt>
          <c:dPt>
            <c:idx val="277"/>
            <c:bubble3D val="0"/>
            <c:extLst>
              <c:ext xmlns:c16="http://schemas.microsoft.com/office/drawing/2014/chart" uri="{C3380CC4-5D6E-409C-BE32-E72D297353CC}">
                <c16:uniqueId val="{00000030-26F4-F349-8F65-A89509373B45}"/>
              </c:ext>
            </c:extLst>
          </c:dPt>
          <c:dPt>
            <c:idx val="278"/>
            <c:bubble3D val="0"/>
            <c:extLst>
              <c:ext xmlns:c16="http://schemas.microsoft.com/office/drawing/2014/chart" uri="{C3380CC4-5D6E-409C-BE32-E72D297353CC}">
                <c16:uniqueId val="{00000031-26F4-F349-8F65-A89509373B45}"/>
              </c:ext>
            </c:extLst>
          </c:dPt>
          <c:dPt>
            <c:idx val="279"/>
            <c:bubble3D val="0"/>
            <c:extLst>
              <c:ext xmlns:c16="http://schemas.microsoft.com/office/drawing/2014/chart" uri="{C3380CC4-5D6E-409C-BE32-E72D297353CC}">
                <c16:uniqueId val="{00000032-26F4-F349-8F65-A89509373B45}"/>
              </c:ext>
            </c:extLst>
          </c:dPt>
          <c:dPt>
            <c:idx val="281"/>
            <c:bubble3D val="0"/>
            <c:extLst>
              <c:ext xmlns:c16="http://schemas.microsoft.com/office/drawing/2014/chart" uri="{C3380CC4-5D6E-409C-BE32-E72D297353CC}">
                <c16:uniqueId val="{00000033-26F4-F349-8F65-A89509373B45}"/>
              </c:ext>
            </c:extLst>
          </c:dPt>
          <c:dPt>
            <c:idx val="285"/>
            <c:bubble3D val="0"/>
            <c:extLst>
              <c:ext xmlns:c16="http://schemas.microsoft.com/office/drawing/2014/chart" uri="{C3380CC4-5D6E-409C-BE32-E72D297353CC}">
                <c16:uniqueId val="{00000034-26F4-F349-8F65-A89509373B45}"/>
              </c:ext>
            </c:extLst>
          </c:dPt>
          <c:dPt>
            <c:idx val="286"/>
            <c:bubble3D val="0"/>
            <c:extLst>
              <c:ext xmlns:c16="http://schemas.microsoft.com/office/drawing/2014/chart" uri="{C3380CC4-5D6E-409C-BE32-E72D297353CC}">
                <c16:uniqueId val="{00000035-26F4-F349-8F65-A89509373B45}"/>
              </c:ext>
            </c:extLst>
          </c:dPt>
          <c:dPt>
            <c:idx val="288"/>
            <c:bubble3D val="0"/>
            <c:extLst>
              <c:ext xmlns:c16="http://schemas.microsoft.com/office/drawing/2014/chart" uri="{C3380CC4-5D6E-409C-BE32-E72D297353CC}">
                <c16:uniqueId val="{00000036-26F4-F349-8F65-A89509373B45}"/>
              </c:ext>
            </c:extLst>
          </c:dPt>
          <c:dPt>
            <c:idx val="289"/>
            <c:bubble3D val="0"/>
            <c:extLst>
              <c:ext xmlns:c16="http://schemas.microsoft.com/office/drawing/2014/chart" uri="{C3380CC4-5D6E-409C-BE32-E72D297353CC}">
                <c16:uniqueId val="{00000037-26F4-F349-8F65-A89509373B45}"/>
              </c:ext>
            </c:extLst>
          </c:dPt>
          <c:dPt>
            <c:idx val="290"/>
            <c:bubble3D val="0"/>
            <c:extLst>
              <c:ext xmlns:c16="http://schemas.microsoft.com/office/drawing/2014/chart" uri="{C3380CC4-5D6E-409C-BE32-E72D297353CC}">
                <c16:uniqueId val="{00000038-26F4-F349-8F65-A89509373B45}"/>
              </c:ext>
            </c:extLst>
          </c:dPt>
          <c:dPt>
            <c:idx val="292"/>
            <c:bubble3D val="0"/>
            <c:extLst>
              <c:ext xmlns:c16="http://schemas.microsoft.com/office/drawing/2014/chart" uri="{C3380CC4-5D6E-409C-BE32-E72D297353CC}">
                <c16:uniqueId val="{00000039-26F4-F349-8F65-A89509373B45}"/>
              </c:ext>
            </c:extLst>
          </c:dPt>
          <c:dPt>
            <c:idx val="293"/>
            <c:bubble3D val="0"/>
            <c:extLst>
              <c:ext xmlns:c16="http://schemas.microsoft.com/office/drawing/2014/chart" uri="{C3380CC4-5D6E-409C-BE32-E72D297353CC}">
                <c16:uniqueId val="{0000003A-26F4-F349-8F65-A89509373B45}"/>
              </c:ext>
            </c:extLst>
          </c:dPt>
          <c:dPt>
            <c:idx val="294"/>
            <c:bubble3D val="0"/>
            <c:extLst>
              <c:ext xmlns:c16="http://schemas.microsoft.com/office/drawing/2014/chart" uri="{C3380CC4-5D6E-409C-BE32-E72D297353CC}">
                <c16:uniqueId val="{0000003B-26F4-F349-8F65-A89509373B45}"/>
              </c:ext>
            </c:extLst>
          </c:dPt>
          <c:dPt>
            <c:idx val="295"/>
            <c:bubble3D val="0"/>
            <c:extLst>
              <c:ext xmlns:c16="http://schemas.microsoft.com/office/drawing/2014/chart" uri="{C3380CC4-5D6E-409C-BE32-E72D297353CC}">
                <c16:uniqueId val="{0000003C-26F4-F349-8F65-A89509373B45}"/>
              </c:ext>
            </c:extLst>
          </c:dPt>
          <c:dPt>
            <c:idx val="296"/>
            <c:bubble3D val="0"/>
            <c:extLst>
              <c:ext xmlns:c16="http://schemas.microsoft.com/office/drawing/2014/chart" uri="{C3380CC4-5D6E-409C-BE32-E72D297353CC}">
                <c16:uniqueId val="{0000003D-26F4-F349-8F65-A89509373B45}"/>
              </c:ext>
            </c:extLst>
          </c:dPt>
          <c:dPt>
            <c:idx val="297"/>
            <c:bubble3D val="0"/>
            <c:extLst>
              <c:ext xmlns:c16="http://schemas.microsoft.com/office/drawing/2014/chart" uri="{C3380CC4-5D6E-409C-BE32-E72D297353CC}">
                <c16:uniqueId val="{0000003E-26F4-F349-8F65-A89509373B45}"/>
              </c:ext>
            </c:extLst>
          </c:dPt>
          <c:dPt>
            <c:idx val="298"/>
            <c:bubble3D val="0"/>
            <c:extLst>
              <c:ext xmlns:c16="http://schemas.microsoft.com/office/drawing/2014/chart" uri="{C3380CC4-5D6E-409C-BE32-E72D297353CC}">
                <c16:uniqueId val="{0000003F-26F4-F349-8F65-A89509373B45}"/>
              </c:ext>
            </c:extLst>
          </c:dPt>
          <c:dPt>
            <c:idx val="299"/>
            <c:bubble3D val="0"/>
            <c:extLst>
              <c:ext xmlns:c16="http://schemas.microsoft.com/office/drawing/2014/chart" uri="{C3380CC4-5D6E-409C-BE32-E72D297353CC}">
                <c16:uniqueId val="{00000040-26F4-F349-8F65-A89509373B45}"/>
              </c:ext>
            </c:extLst>
          </c:dPt>
          <c:dPt>
            <c:idx val="300"/>
            <c:bubble3D val="0"/>
            <c:extLst>
              <c:ext xmlns:c16="http://schemas.microsoft.com/office/drawing/2014/chart" uri="{C3380CC4-5D6E-409C-BE32-E72D297353CC}">
                <c16:uniqueId val="{00000041-26F4-F349-8F65-A89509373B45}"/>
              </c:ext>
            </c:extLst>
          </c:dPt>
          <c:dPt>
            <c:idx val="301"/>
            <c:bubble3D val="0"/>
            <c:extLst>
              <c:ext xmlns:c16="http://schemas.microsoft.com/office/drawing/2014/chart" uri="{C3380CC4-5D6E-409C-BE32-E72D297353CC}">
                <c16:uniqueId val="{00000042-26F4-F349-8F65-A89509373B45}"/>
              </c:ext>
            </c:extLst>
          </c:dPt>
          <c:dPt>
            <c:idx val="303"/>
            <c:bubble3D val="0"/>
            <c:extLst>
              <c:ext xmlns:c16="http://schemas.microsoft.com/office/drawing/2014/chart" uri="{C3380CC4-5D6E-409C-BE32-E72D297353CC}">
                <c16:uniqueId val="{00000043-26F4-F349-8F65-A89509373B45}"/>
              </c:ext>
            </c:extLst>
          </c:dPt>
          <c:dPt>
            <c:idx val="304"/>
            <c:bubble3D val="0"/>
            <c:extLst>
              <c:ext xmlns:c16="http://schemas.microsoft.com/office/drawing/2014/chart" uri="{C3380CC4-5D6E-409C-BE32-E72D297353CC}">
                <c16:uniqueId val="{00000044-26F4-F349-8F65-A89509373B45}"/>
              </c:ext>
            </c:extLst>
          </c:dPt>
          <c:dPt>
            <c:idx val="305"/>
            <c:bubble3D val="0"/>
            <c:extLst>
              <c:ext xmlns:c16="http://schemas.microsoft.com/office/drawing/2014/chart" uri="{C3380CC4-5D6E-409C-BE32-E72D297353CC}">
                <c16:uniqueId val="{00000045-26F4-F349-8F65-A89509373B45}"/>
              </c:ext>
            </c:extLst>
          </c:dPt>
          <c:dPt>
            <c:idx val="306"/>
            <c:bubble3D val="0"/>
            <c:extLst>
              <c:ext xmlns:c16="http://schemas.microsoft.com/office/drawing/2014/chart" uri="{C3380CC4-5D6E-409C-BE32-E72D297353CC}">
                <c16:uniqueId val="{00000046-26F4-F349-8F65-A89509373B45}"/>
              </c:ext>
            </c:extLst>
          </c:dPt>
          <c:dPt>
            <c:idx val="307"/>
            <c:bubble3D val="0"/>
            <c:extLst>
              <c:ext xmlns:c16="http://schemas.microsoft.com/office/drawing/2014/chart" uri="{C3380CC4-5D6E-409C-BE32-E72D297353CC}">
                <c16:uniqueId val="{00000047-26F4-F349-8F65-A89509373B45}"/>
              </c:ext>
            </c:extLst>
          </c:dPt>
          <c:dPt>
            <c:idx val="308"/>
            <c:bubble3D val="0"/>
            <c:extLst>
              <c:ext xmlns:c16="http://schemas.microsoft.com/office/drawing/2014/chart" uri="{C3380CC4-5D6E-409C-BE32-E72D297353CC}">
                <c16:uniqueId val="{00000048-26F4-F349-8F65-A89509373B45}"/>
              </c:ext>
            </c:extLst>
          </c:dPt>
          <c:dPt>
            <c:idx val="310"/>
            <c:bubble3D val="0"/>
            <c:extLst>
              <c:ext xmlns:c16="http://schemas.microsoft.com/office/drawing/2014/chart" uri="{C3380CC4-5D6E-409C-BE32-E72D297353CC}">
                <c16:uniqueId val="{00000049-26F4-F349-8F65-A89509373B45}"/>
              </c:ext>
            </c:extLst>
          </c:dPt>
          <c:dPt>
            <c:idx val="311"/>
            <c:bubble3D val="0"/>
            <c:extLst>
              <c:ext xmlns:c16="http://schemas.microsoft.com/office/drawing/2014/chart" uri="{C3380CC4-5D6E-409C-BE32-E72D297353CC}">
                <c16:uniqueId val="{0000004A-26F4-F349-8F65-A89509373B45}"/>
              </c:ext>
            </c:extLst>
          </c:dPt>
          <c:dPt>
            <c:idx val="313"/>
            <c:bubble3D val="0"/>
            <c:extLst>
              <c:ext xmlns:c16="http://schemas.microsoft.com/office/drawing/2014/chart" uri="{C3380CC4-5D6E-409C-BE32-E72D297353CC}">
                <c16:uniqueId val="{0000004B-26F4-F349-8F65-A89509373B45}"/>
              </c:ext>
            </c:extLst>
          </c:dPt>
          <c:dPt>
            <c:idx val="314"/>
            <c:bubble3D val="0"/>
            <c:extLst>
              <c:ext xmlns:c16="http://schemas.microsoft.com/office/drawing/2014/chart" uri="{C3380CC4-5D6E-409C-BE32-E72D297353CC}">
                <c16:uniqueId val="{0000004C-26F4-F349-8F65-A89509373B45}"/>
              </c:ext>
            </c:extLst>
          </c:dPt>
          <c:dPt>
            <c:idx val="315"/>
            <c:bubble3D val="0"/>
            <c:extLst>
              <c:ext xmlns:c16="http://schemas.microsoft.com/office/drawing/2014/chart" uri="{C3380CC4-5D6E-409C-BE32-E72D297353CC}">
                <c16:uniqueId val="{0000004D-26F4-F349-8F65-A89509373B45}"/>
              </c:ext>
            </c:extLst>
          </c:dPt>
          <c:dPt>
            <c:idx val="316"/>
            <c:bubble3D val="0"/>
            <c:extLst>
              <c:ext xmlns:c16="http://schemas.microsoft.com/office/drawing/2014/chart" uri="{C3380CC4-5D6E-409C-BE32-E72D297353CC}">
                <c16:uniqueId val="{0000004E-26F4-F349-8F65-A89509373B45}"/>
              </c:ext>
            </c:extLst>
          </c:dPt>
          <c:dPt>
            <c:idx val="317"/>
            <c:bubble3D val="0"/>
            <c:extLst>
              <c:ext xmlns:c16="http://schemas.microsoft.com/office/drawing/2014/chart" uri="{C3380CC4-5D6E-409C-BE32-E72D297353CC}">
                <c16:uniqueId val="{0000004F-26F4-F349-8F65-A89509373B45}"/>
              </c:ext>
            </c:extLst>
          </c:dPt>
          <c:dPt>
            <c:idx val="318"/>
            <c:bubble3D val="0"/>
            <c:extLst>
              <c:ext xmlns:c16="http://schemas.microsoft.com/office/drawing/2014/chart" uri="{C3380CC4-5D6E-409C-BE32-E72D297353CC}">
                <c16:uniqueId val="{00000050-26F4-F349-8F65-A89509373B45}"/>
              </c:ext>
            </c:extLst>
          </c:dPt>
          <c:dPt>
            <c:idx val="319"/>
            <c:bubble3D val="0"/>
            <c:extLst>
              <c:ext xmlns:c16="http://schemas.microsoft.com/office/drawing/2014/chart" uri="{C3380CC4-5D6E-409C-BE32-E72D297353CC}">
                <c16:uniqueId val="{00000051-26F4-F349-8F65-A89509373B45}"/>
              </c:ext>
            </c:extLst>
          </c:dPt>
          <c:dPt>
            <c:idx val="321"/>
            <c:bubble3D val="0"/>
            <c:extLst>
              <c:ext xmlns:c16="http://schemas.microsoft.com/office/drawing/2014/chart" uri="{C3380CC4-5D6E-409C-BE32-E72D297353CC}">
                <c16:uniqueId val="{00000052-26F4-F349-8F65-A89509373B45}"/>
              </c:ext>
            </c:extLst>
          </c:dPt>
          <c:dPt>
            <c:idx val="322"/>
            <c:bubble3D val="0"/>
            <c:extLst>
              <c:ext xmlns:c16="http://schemas.microsoft.com/office/drawing/2014/chart" uri="{C3380CC4-5D6E-409C-BE32-E72D297353CC}">
                <c16:uniqueId val="{00000053-26F4-F349-8F65-A89509373B45}"/>
              </c:ext>
            </c:extLst>
          </c:dPt>
          <c:dPt>
            <c:idx val="323"/>
            <c:bubble3D val="0"/>
            <c:spPr>
              <a:ln w="50800">
                <a:solidFill>
                  <a:srgbClr val="4FDBC5">
                    <a:alpha val="67000"/>
                  </a:srgbClr>
                </a:solidFill>
              </a:ln>
            </c:spPr>
            <c:extLst>
              <c:ext xmlns:c16="http://schemas.microsoft.com/office/drawing/2014/chart" uri="{C3380CC4-5D6E-409C-BE32-E72D297353CC}">
                <c16:uniqueId val="{00000055-26F4-F349-8F65-A89509373B45}"/>
              </c:ext>
            </c:extLst>
          </c:dPt>
          <c:dPt>
            <c:idx val="326"/>
            <c:bubble3D val="0"/>
            <c:extLst>
              <c:ext xmlns:c16="http://schemas.microsoft.com/office/drawing/2014/chart" uri="{C3380CC4-5D6E-409C-BE32-E72D297353CC}">
                <c16:uniqueId val="{00000057-26F4-F349-8F65-A89509373B45}"/>
              </c:ext>
            </c:extLst>
          </c:dPt>
          <c:dPt>
            <c:idx val="327"/>
            <c:bubble3D val="0"/>
            <c:spPr>
              <a:ln w="50800">
                <a:solidFill>
                  <a:srgbClr val="4FDBC5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58-26F4-F349-8F65-A89509373B45}"/>
              </c:ext>
            </c:extLst>
          </c:dPt>
          <c:dPt>
            <c:idx val="329"/>
            <c:bubble3D val="0"/>
            <c:extLst>
              <c:ext xmlns:c16="http://schemas.microsoft.com/office/drawing/2014/chart" uri="{C3380CC4-5D6E-409C-BE32-E72D297353CC}">
                <c16:uniqueId val="{000000B8-D2B2-4EA0-8926-7A54FAD66784}"/>
              </c:ext>
            </c:extLst>
          </c:dPt>
          <c:dPt>
            <c:idx val="330"/>
            <c:bubble3D val="0"/>
            <c:extLst>
              <c:ext xmlns:c16="http://schemas.microsoft.com/office/drawing/2014/chart" uri="{C3380CC4-5D6E-409C-BE32-E72D297353CC}">
                <c16:uniqueId val="{000000B9-6E38-4EFA-BE43-30D3A1560931}"/>
              </c:ext>
            </c:extLst>
          </c:dPt>
          <c:dPt>
            <c:idx val="331"/>
            <c:bubble3D val="0"/>
            <c:spPr>
              <a:ln w="50800">
                <a:solidFill>
                  <a:srgbClr val="89E7D8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E-80DA-43D1-B298-20E61F675741}"/>
              </c:ext>
            </c:extLst>
          </c:dPt>
          <c:dPt>
            <c:idx val="332"/>
            <c:bubble3D val="0"/>
            <c:spPr>
              <a:ln w="50800">
                <a:solidFill>
                  <a:srgbClr val="89E7D8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F-AACC-4566-AF2F-37F61B3ECE60}"/>
              </c:ext>
            </c:extLst>
          </c:dPt>
          <c:dPt>
            <c:idx val="333"/>
            <c:bubble3D val="0"/>
            <c:extLst>
              <c:ext xmlns:c16="http://schemas.microsoft.com/office/drawing/2014/chart" uri="{C3380CC4-5D6E-409C-BE32-E72D297353CC}">
                <c16:uniqueId val="{000000C3-0167-4384-8604-E3FC9652B6BB}"/>
              </c:ext>
            </c:extLst>
          </c:dPt>
          <c:dPt>
            <c:idx val="334"/>
            <c:bubble3D val="0"/>
            <c:extLst>
              <c:ext xmlns:c16="http://schemas.microsoft.com/office/drawing/2014/chart" uri="{C3380CC4-5D6E-409C-BE32-E72D297353CC}">
                <c16:uniqueId val="{000000C5-4613-4827-8DA8-D3E598AAAC0F}"/>
              </c:ext>
            </c:extLst>
          </c:dPt>
          <c:dPt>
            <c:idx val="335"/>
            <c:bubble3D val="0"/>
            <c:extLst>
              <c:ext xmlns:c16="http://schemas.microsoft.com/office/drawing/2014/chart" uri="{C3380CC4-5D6E-409C-BE32-E72D297353CC}">
                <c16:uniqueId val="{000000C7-29C2-45BA-B227-BD495E546287}"/>
              </c:ext>
            </c:extLst>
          </c:dPt>
          <c:dPt>
            <c:idx val="336"/>
            <c:bubble3D val="0"/>
            <c:extLst>
              <c:ext xmlns:c16="http://schemas.microsoft.com/office/drawing/2014/chart" uri="{C3380CC4-5D6E-409C-BE32-E72D297353CC}">
                <c16:uniqueId val="{000000C8-EE0C-4832-A718-88D3D24A1C9D}"/>
              </c:ext>
            </c:extLst>
          </c:dPt>
          <c:dPt>
            <c:idx val="337"/>
            <c:bubble3D val="0"/>
            <c:extLst>
              <c:ext xmlns:c16="http://schemas.microsoft.com/office/drawing/2014/chart" uri="{C3380CC4-5D6E-409C-BE32-E72D297353CC}">
                <c16:uniqueId val="{000000CA-824F-410F-9AB3-1EF92819B44F}"/>
              </c:ext>
            </c:extLst>
          </c:dPt>
          <c:dPt>
            <c:idx val="338"/>
            <c:bubble3D val="0"/>
            <c:extLst>
              <c:ext xmlns:c16="http://schemas.microsoft.com/office/drawing/2014/chart" uri="{C3380CC4-5D6E-409C-BE32-E72D297353CC}">
                <c16:uniqueId val="{000000CD-84D7-4D9A-BDEA-B87C5F965431}"/>
              </c:ext>
            </c:extLst>
          </c:dPt>
          <c:dPt>
            <c:idx val="339"/>
            <c:bubble3D val="0"/>
            <c:spPr>
              <a:ln w="50800">
                <a:solidFill>
                  <a:srgbClr val="4F81BD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D0-8C0B-4DBF-A5F2-711B788FC8DC}"/>
              </c:ext>
            </c:extLst>
          </c:dPt>
          <c:dPt>
            <c:idx val="340"/>
            <c:bubble3D val="0"/>
            <c:extLst>
              <c:ext xmlns:c16="http://schemas.microsoft.com/office/drawing/2014/chart" uri="{C3380CC4-5D6E-409C-BE32-E72D297353CC}">
                <c16:uniqueId val="{000000D2-93F8-42AB-AC73-9FB7611C442B}"/>
              </c:ext>
            </c:extLst>
          </c:dPt>
          <c:dPt>
            <c:idx val="342"/>
            <c:bubble3D val="0"/>
            <c:extLst>
              <c:ext xmlns:c16="http://schemas.microsoft.com/office/drawing/2014/chart" uri="{C3380CC4-5D6E-409C-BE32-E72D297353CC}">
                <c16:uniqueId val="{000000D5-26A2-48E5-8D35-593E33D276C1}"/>
              </c:ext>
            </c:extLst>
          </c:dPt>
          <c:dPt>
            <c:idx val="343"/>
            <c:marker>
              <c:symbol val="none"/>
            </c:marker>
            <c:bubble3D val="0"/>
            <c:spPr>
              <a:ln w="50800">
                <a:solidFill>
                  <a:srgbClr val="4FDBC5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D6-4E7A-4061-A3E4-5FE262468A3E}"/>
              </c:ext>
            </c:extLst>
          </c:dPt>
          <c:dPt>
            <c:idx val="352"/>
            <c:marker>
              <c:symbol val="circle"/>
              <c:size val="11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DA-CE60-46D9-A3FF-40FE0E4D6CDB}"/>
              </c:ext>
            </c:extLst>
          </c:dPt>
          <c:dLbls>
            <c:dLbl>
              <c:idx val="0"/>
              <c:layout>
                <c:manualLayout>
                  <c:x val="-5.5502801950018853E-2"/>
                  <c:y val="-0.257724200574684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3200">
                      <a:solidFill>
                        <a:schemeClr val="bg1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F4-F349-8F65-A89509373B45}"/>
                </c:ext>
              </c:extLst>
            </c:dLbl>
            <c:dLbl>
              <c:idx val="65"/>
              <c:layout>
                <c:manualLayout>
                  <c:x val="-5.5620875483089492E-2"/>
                  <c:y val="-0.1953946292174742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3200">
                      <a:solidFill>
                        <a:schemeClr val="bg1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F4-F349-8F65-A89509373B45}"/>
                </c:ext>
              </c:extLst>
            </c:dLbl>
            <c:dLbl>
              <c:idx val="34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6-4E7A-4061-A3E4-5FE262468A3E}"/>
                </c:ext>
              </c:extLst>
            </c:dLbl>
            <c:dLbl>
              <c:idx val="35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A-CE60-46D9-A3FF-40FE0E4D6CDB}"/>
                </c:ext>
              </c:extLst>
            </c:dLbl>
            <c:dLbl>
              <c:idx val="354"/>
              <c:layout>
                <c:manualLayout>
                  <c:x val="-6.9776333804945467E-2"/>
                  <c:y val="-0.179370092803365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D-CE60-46D9-A3FF-40FE0E4D6C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>
                    <a:solidFill>
                      <a:schemeClr val="bg1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Sheet1!$H$1:$MR$1</c:f>
              <c:strCache>
                <c:ptCount val="349"/>
                <c:pt idx="0">
                  <c:v>1997</c:v>
                </c:pt>
                <c:pt idx="12">
                  <c:v>1998</c:v>
                </c:pt>
                <c:pt idx="24">
                  <c:v>1999</c:v>
                </c:pt>
                <c:pt idx="36">
                  <c:v>2000</c:v>
                </c:pt>
                <c:pt idx="48">
                  <c:v>2001</c:v>
                </c:pt>
                <c:pt idx="60">
                  <c:v>2002</c:v>
                </c:pt>
                <c:pt idx="72">
                  <c:v>2003</c:v>
                </c:pt>
                <c:pt idx="84">
                  <c:v>2004</c:v>
                </c:pt>
                <c:pt idx="96">
                  <c:v>2005</c:v>
                </c:pt>
                <c:pt idx="108">
                  <c:v>2006</c:v>
                </c:pt>
                <c:pt idx="120">
                  <c:v>2007</c:v>
                </c:pt>
                <c:pt idx="132">
                  <c:v>2008</c:v>
                </c:pt>
                <c:pt idx="144">
                  <c:v>2009</c:v>
                </c:pt>
                <c:pt idx="156">
                  <c:v>2010</c:v>
                </c:pt>
                <c:pt idx="168">
                  <c:v>2011</c:v>
                </c:pt>
                <c:pt idx="180">
                  <c:v>2012</c:v>
                </c:pt>
                <c:pt idx="192">
                  <c:v>2013</c:v>
                </c:pt>
                <c:pt idx="204">
                  <c:v>2014</c:v>
                </c:pt>
                <c:pt idx="216">
                  <c:v>2015</c:v>
                </c:pt>
                <c:pt idx="228">
                  <c:v>2016</c:v>
                </c:pt>
                <c:pt idx="240">
                  <c:v>2017</c:v>
                </c:pt>
                <c:pt idx="252">
                  <c:v>2018</c:v>
                </c:pt>
                <c:pt idx="264">
                  <c:v>2019</c:v>
                </c:pt>
                <c:pt idx="276">
                  <c:v>2020</c:v>
                </c:pt>
                <c:pt idx="288">
                  <c:v>2021</c:v>
                </c:pt>
                <c:pt idx="300">
                  <c:v>2022</c:v>
                </c:pt>
                <c:pt idx="312">
                  <c:v>2023</c:v>
                </c:pt>
                <c:pt idx="324">
                  <c:v>2024</c:v>
                </c:pt>
                <c:pt idx="336">
                  <c:v>2025</c:v>
                </c:pt>
                <c:pt idx="348">
                  <c:v>2026</c:v>
                </c:pt>
              </c:strCache>
            </c:strRef>
          </c:cat>
          <c:val>
            <c:numRef>
              <c:f>Sheet1!$H$2:$MX$2</c:f>
              <c:numCache>
                <c:formatCode>_ * #,##0_ ;_ * \-#,##0_ ;_ * "-"??_ ;_ @_ </c:formatCode>
                <c:ptCount val="355"/>
                <c:pt idx="0">
                  <c:v>3878380</c:v>
                </c:pt>
                <c:pt idx="1">
                  <c:v>3972178</c:v>
                </c:pt>
                <c:pt idx="2">
                  <c:v>4005233</c:v>
                </c:pt>
                <c:pt idx="3">
                  <c:v>4045021</c:v>
                </c:pt>
                <c:pt idx="4">
                  <c:v>4111672</c:v>
                </c:pt>
                <c:pt idx="5">
                  <c:v>4084758</c:v>
                </c:pt>
                <c:pt idx="6">
                  <c:v>4136592</c:v>
                </c:pt>
                <c:pt idx="7">
                  <c:v>4113852</c:v>
                </c:pt>
                <c:pt idx="8">
                  <c:v>4217302</c:v>
                </c:pt>
                <c:pt idx="9">
                  <c:v>4256361</c:v>
                </c:pt>
                <c:pt idx="10">
                  <c:v>4333997</c:v>
                </c:pt>
                <c:pt idx="11">
                  <c:v>4341364</c:v>
                </c:pt>
                <c:pt idx="12">
                  <c:v>4801033</c:v>
                </c:pt>
                <c:pt idx="13">
                  <c:v>4818885</c:v>
                </c:pt>
                <c:pt idx="14">
                  <c:v>4793034</c:v>
                </c:pt>
                <c:pt idx="15">
                  <c:v>4860549</c:v>
                </c:pt>
                <c:pt idx="16">
                  <c:v>4798147</c:v>
                </c:pt>
                <c:pt idx="17">
                  <c:v>4824334</c:v>
                </c:pt>
                <c:pt idx="18">
                  <c:v>4874568</c:v>
                </c:pt>
                <c:pt idx="19">
                  <c:v>4848116</c:v>
                </c:pt>
                <c:pt idx="20">
                  <c:v>4846825</c:v>
                </c:pt>
                <c:pt idx="21">
                  <c:v>4889449</c:v>
                </c:pt>
                <c:pt idx="22">
                  <c:v>4881038</c:v>
                </c:pt>
                <c:pt idx="23">
                  <c:v>4915666</c:v>
                </c:pt>
                <c:pt idx="24">
                  <c:v>4919735</c:v>
                </c:pt>
                <c:pt idx="25">
                  <c:v>4889840</c:v>
                </c:pt>
                <c:pt idx="26">
                  <c:v>4866094</c:v>
                </c:pt>
                <c:pt idx="27">
                  <c:v>4916134</c:v>
                </c:pt>
                <c:pt idx="28">
                  <c:v>4881779</c:v>
                </c:pt>
                <c:pt idx="29">
                  <c:v>4872710</c:v>
                </c:pt>
                <c:pt idx="30">
                  <c:v>4874328</c:v>
                </c:pt>
                <c:pt idx="31">
                  <c:v>4854497</c:v>
                </c:pt>
                <c:pt idx="32">
                  <c:v>4899534</c:v>
                </c:pt>
                <c:pt idx="33">
                  <c:v>4894808</c:v>
                </c:pt>
                <c:pt idx="34">
                  <c:v>4871998</c:v>
                </c:pt>
                <c:pt idx="35">
                  <c:v>4880452</c:v>
                </c:pt>
                <c:pt idx="36">
                  <c:v>4885909</c:v>
                </c:pt>
                <c:pt idx="37">
                  <c:v>4838226</c:v>
                </c:pt>
                <c:pt idx="38">
                  <c:v>4885688</c:v>
                </c:pt>
                <c:pt idx="39">
                  <c:v>4932368</c:v>
                </c:pt>
                <c:pt idx="40">
                  <c:v>4892791</c:v>
                </c:pt>
                <c:pt idx="41">
                  <c:v>4851663</c:v>
                </c:pt>
                <c:pt idx="42">
                  <c:v>4895273</c:v>
                </c:pt>
                <c:pt idx="43">
                  <c:v>4835865</c:v>
                </c:pt>
                <c:pt idx="44">
                  <c:v>4875112</c:v>
                </c:pt>
                <c:pt idx="45">
                  <c:v>4878987</c:v>
                </c:pt>
                <c:pt idx="46">
                  <c:v>4941125</c:v>
                </c:pt>
                <c:pt idx="47">
                  <c:v>4956215</c:v>
                </c:pt>
                <c:pt idx="48">
                  <c:v>5011855</c:v>
                </c:pt>
                <c:pt idx="49">
                  <c:v>4978978</c:v>
                </c:pt>
                <c:pt idx="50">
                  <c:v>4984468</c:v>
                </c:pt>
                <c:pt idx="51">
                  <c:v>5014770</c:v>
                </c:pt>
                <c:pt idx="52">
                  <c:v>4986858</c:v>
                </c:pt>
                <c:pt idx="53">
                  <c:v>4969307</c:v>
                </c:pt>
                <c:pt idx="54">
                  <c:v>5013267</c:v>
                </c:pt>
                <c:pt idx="55">
                  <c:v>4955644</c:v>
                </c:pt>
                <c:pt idx="56">
                  <c:v>4909955</c:v>
                </c:pt>
                <c:pt idx="57">
                  <c:v>4859671</c:v>
                </c:pt>
                <c:pt idx="58">
                  <c:v>4833451</c:v>
                </c:pt>
                <c:pt idx="59">
                  <c:v>4778667</c:v>
                </c:pt>
                <c:pt idx="60">
                  <c:v>4747012</c:v>
                </c:pt>
                <c:pt idx="61">
                  <c:v>4629531</c:v>
                </c:pt>
                <c:pt idx="62">
                  <c:v>4540703</c:v>
                </c:pt>
                <c:pt idx="63">
                  <c:v>4508759</c:v>
                </c:pt>
                <c:pt idx="64">
                  <c:v>4456179</c:v>
                </c:pt>
                <c:pt idx="65">
                  <c:v>4397863</c:v>
                </c:pt>
                <c:pt idx="66">
                  <c:v>4399378</c:v>
                </c:pt>
                <c:pt idx="67">
                  <c:v>4399564</c:v>
                </c:pt>
                <c:pt idx="68">
                  <c:v>4404590</c:v>
                </c:pt>
                <c:pt idx="69">
                  <c:v>4429592</c:v>
                </c:pt>
                <c:pt idx="70">
                  <c:v>4472839</c:v>
                </c:pt>
                <c:pt idx="71">
                  <c:v>4491630</c:v>
                </c:pt>
                <c:pt idx="72">
                  <c:v>4544986</c:v>
                </c:pt>
                <c:pt idx="73">
                  <c:v>4502747</c:v>
                </c:pt>
                <c:pt idx="74">
                  <c:v>4543919</c:v>
                </c:pt>
                <c:pt idx="75">
                  <c:v>4598610</c:v>
                </c:pt>
                <c:pt idx="76">
                  <c:v>4624552</c:v>
                </c:pt>
                <c:pt idx="77">
                  <c:v>4640503</c:v>
                </c:pt>
                <c:pt idx="78">
                  <c:v>4677024</c:v>
                </c:pt>
                <c:pt idx="79">
                  <c:v>4709710</c:v>
                </c:pt>
                <c:pt idx="80">
                  <c:v>4832782</c:v>
                </c:pt>
                <c:pt idx="81">
                  <c:v>4918557</c:v>
                </c:pt>
                <c:pt idx="82">
                  <c:v>4980001</c:v>
                </c:pt>
                <c:pt idx="83">
                  <c:v>5025286</c:v>
                </c:pt>
                <c:pt idx="84">
                  <c:v>5107655</c:v>
                </c:pt>
                <c:pt idx="85">
                  <c:v>5169147</c:v>
                </c:pt>
                <c:pt idx="86">
                  <c:v>5207363</c:v>
                </c:pt>
                <c:pt idx="87">
                  <c:v>5275114</c:v>
                </c:pt>
                <c:pt idx="88">
                  <c:v>5270897</c:v>
                </c:pt>
                <c:pt idx="89">
                  <c:v>5293985</c:v>
                </c:pt>
                <c:pt idx="90">
                  <c:v>5387588</c:v>
                </c:pt>
                <c:pt idx="91">
                  <c:v>5398248</c:v>
                </c:pt>
                <c:pt idx="92">
                  <c:v>5443344</c:v>
                </c:pt>
                <c:pt idx="93">
                  <c:v>5505733</c:v>
                </c:pt>
                <c:pt idx="94">
                  <c:v>5571434</c:v>
                </c:pt>
                <c:pt idx="95">
                  <c:v>5632667</c:v>
                </c:pt>
                <c:pt idx="96">
                  <c:v>5718599</c:v>
                </c:pt>
                <c:pt idx="97">
                  <c:v>5770496</c:v>
                </c:pt>
                <c:pt idx="98">
                  <c:v>5817460</c:v>
                </c:pt>
                <c:pt idx="99">
                  <c:v>5900570</c:v>
                </c:pt>
                <c:pt idx="100">
                  <c:v>5946689</c:v>
                </c:pt>
                <c:pt idx="101">
                  <c:v>5962454</c:v>
                </c:pt>
                <c:pt idx="102">
                  <c:v>6023588</c:v>
                </c:pt>
                <c:pt idx="103">
                  <c:v>6030264</c:v>
                </c:pt>
                <c:pt idx="104">
                  <c:v>6068984</c:v>
                </c:pt>
                <c:pt idx="105">
                  <c:v>6144136</c:v>
                </c:pt>
                <c:pt idx="106">
                  <c:v>6283777</c:v>
                </c:pt>
                <c:pt idx="107">
                  <c:v>6341971</c:v>
                </c:pt>
                <c:pt idx="108">
                  <c:v>6449602</c:v>
                </c:pt>
                <c:pt idx="109">
                  <c:v>6475413</c:v>
                </c:pt>
                <c:pt idx="110">
                  <c:v>6478972</c:v>
                </c:pt>
                <c:pt idx="111">
                  <c:v>6615099</c:v>
                </c:pt>
                <c:pt idx="112">
                  <c:v>6592129</c:v>
                </c:pt>
                <c:pt idx="113">
                  <c:v>6631577</c:v>
                </c:pt>
                <c:pt idx="114">
                  <c:v>6691416</c:v>
                </c:pt>
                <c:pt idx="115">
                  <c:v>6679968</c:v>
                </c:pt>
                <c:pt idx="116">
                  <c:v>6773450</c:v>
                </c:pt>
                <c:pt idx="117">
                  <c:v>6718852</c:v>
                </c:pt>
                <c:pt idx="118">
                  <c:v>7056629</c:v>
                </c:pt>
                <c:pt idx="119">
                  <c:v>6959906</c:v>
                </c:pt>
                <c:pt idx="120">
                  <c:v>6986580</c:v>
                </c:pt>
                <c:pt idx="121">
                  <c:v>7115257</c:v>
                </c:pt>
                <c:pt idx="122">
                  <c:v>7141539</c:v>
                </c:pt>
                <c:pt idx="123">
                  <c:v>7089235</c:v>
                </c:pt>
                <c:pt idx="124">
                  <c:v>7120724</c:v>
                </c:pt>
                <c:pt idx="125">
                  <c:v>7191410</c:v>
                </c:pt>
                <c:pt idx="126">
                  <c:v>7264004</c:v>
                </c:pt>
                <c:pt idx="127">
                  <c:v>7356016</c:v>
                </c:pt>
                <c:pt idx="128">
                  <c:v>7386802</c:v>
                </c:pt>
                <c:pt idx="129">
                  <c:v>7420316</c:v>
                </c:pt>
                <c:pt idx="130">
                  <c:v>7507809</c:v>
                </c:pt>
                <c:pt idx="131">
                  <c:v>7610762</c:v>
                </c:pt>
                <c:pt idx="132">
                  <c:v>7637426</c:v>
                </c:pt>
                <c:pt idx="133">
                  <c:v>7600175</c:v>
                </c:pt>
                <c:pt idx="134">
                  <c:v>7661188</c:v>
                </c:pt>
                <c:pt idx="135">
                  <c:v>7684968</c:v>
                </c:pt>
                <c:pt idx="136">
                  <c:v>7757789</c:v>
                </c:pt>
                <c:pt idx="137">
                  <c:v>7726091</c:v>
                </c:pt>
                <c:pt idx="138">
                  <c:v>7766102</c:v>
                </c:pt>
                <c:pt idx="139">
                  <c:v>7736702</c:v>
                </c:pt>
                <c:pt idx="140">
                  <c:v>7759061</c:v>
                </c:pt>
                <c:pt idx="141">
                  <c:v>7790344</c:v>
                </c:pt>
                <c:pt idx="142">
                  <c:v>7844654</c:v>
                </c:pt>
                <c:pt idx="143">
                  <c:v>7939552</c:v>
                </c:pt>
                <c:pt idx="144">
                  <c:v>7814569</c:v>
                </c:pt>
                <c:pt idx="145">
                  <c:v>7922564</c:v>
                </c:pt>
                <c:pt idx="146">
                  <c:v>7886562</c:v>
                </c:pt>
                <c:pt idx="147">
                  <c:v>7878073</c:v>
                </c:pt>
                <c:pt idx="148">
                  <c:v>7842846</c:v>
                </c:pt>
                <c:pt idx="149">
                  <c:v>7818431</c:v>
                </c:pt>
                <c:pt idx="150">
                  <c:v>7874136</c:v>
                </c:pt>
                <c:pt idx="151">
                  <c:v>7864771</c:v>
                </c:pt>
                <c:pt idx="152">
                  <c:v>7834323</c:v>
                </c:pt>
                <c:pt idx="153">
                  <c:v>7843364</c:v>
                </c:pt>
                <c:pt idx="154">
                  <c:v>7798104</c:v>
                </c:pt>
                <c:pt idx="155">
                  <c:v>7806631</c:v>
                </c:pt>
                <c:pt idx="156">
                  <c:v>7855672</c:v>
                </c:pt>
                <c:pt idx="157">
                  <c:v>7836237</c:v>
                </c:pt>
                <c:pt idx="158">
                  <c:v>7883440</c:v>
                </c:pt>
                <c:pt idx="159">
                  <c:v>7971898</c:v>
                </c:pt>
                <c:pt idx="160">
                  <c:v>7983299</c:v>
                </c:pt>
                <c:pt idx="161">
                  <c:v>7939395</c:v>
                </c:pt>
                <c:pt idx="162">
                  <c:v>7979831</c:v>
                </c:pt>
                <c:pt idx="163">
                  <c:v>7975493</c:v>
                </c:pt>
                <c:pt idx="164">
                  <c:v>8014528</c:v>
                </c:pt>
                <c:pt idx="165">
                  <c:v>8038214</c:v>
                </c:pt>
                <c:pt idx="166">
                  <c:v>8031281</c:v>
                </c:pt>
                <c:pt idx="167">
                  <c:v>8093777</c:v>
                </c:pt>
                <c:pt idx="168">
                  <c:v>8177568</c:v>
                </c:pt>
                <c:pt idx="169">
                  <c:v>8185597</c:v>
                </c:pt>
                <c:pt idx="170">
                  <c:v>8268201</c:v>
                </c:pt>
                <c:pt idx="171">
                  <c:v>8232758</c:v>
                </c:pt>
                <c:pt idx="172">
                  <c:v>8265802</c:v>
                </c:pt>
                <c:pt idx="173">
                  <c:v>8275243</c:v>
                </c:pt>
                <c:pt idx="174">
                  <c:v>8325621</c:v>
                </c:pt>
                <c:pt idx="175">
                  <c:v>8299011</c:v>
                </c:pt>
                <c:pt idx="176">
                  <c:v>8362393</c:v>
                </c:pt>
                <c:pt idx="177">
                  <c:v>8395909</c:v>
                </c:pt>
                <c:pt idx="178">
                  <c:v>8449480</c:v>
                </c:pt>
                <c:pt idx="179">
                  <c:v>8502742</c:v>
                </c:pt>
                <c:pt idx="180">
                  <c:v>8526676</c:v>
                </c:pt>
                <c:pt idx="181">
                  <c:v>8713923</c:v>
                </c:pt>
                <c:pt idx="182">
                  <c:v>8729017</c:v>
                </c:pt>
                <c:pt idx="183">
                  <c:v>8732176</c:v>
                </c:pt>
                <c:pt idx="184">
                  <c:v>8607694</c:v>
                </c:pt>
                <c:pt idx="185">
                  <c:v>8666866</c:v>
                </c:pt>
                <c:pt idx="186">
                  <c:v>8663865</c:v>
                </c:pt>
                <c:pt idx="187">
                  <c:v>8615227</c:v>
                </c:pt>
                <c:pt idx="188">
                  <c:v>8620402</c:v>
                </c:pt>
                <c:pt idx="189">
                  <c:v>8600868</c:v>
                </c:pt>
                <c:pt idx="190">
                  <c:v>8717247</c:v>
                </c:pt>
                <c:pt idx="191">
                  <c:v>8727165</c:v>
                </c:pt>
                <c:pt idx="192">
                  <c:v>8734561</c:v>
                </c:pt>
                <c:pt idx="193">
                  <c:v>8714190</c:v>
                </c:pt>
                <c:pt idx="194">
                  <c:v>8730138</c:v>
                </c:pt>
                <c:pt idx="195">
                  <c:v>8756313</c:v>
                </c:pt>
                <c:pt idx="196">
                  <c:v>8756454</c:v>
                </c:pt>
                <c:pt idx="197">
                  <c:v>8752597</c:v>
                </c:pt>
                <c:pt idx="198">
                  <c:v>8758361</c:v>
                </c:pt>
                <c:pt idx="199">
                  <c:v>8753502</c:v>
                </c:pt>
                <c:pt idx="200">
                  <c:v>8774035</c:v>
                </c:pt>
                <c:pt idx="201">
                  <c:v>8771411</c:v>
                </c:pt>
                <c:pt idx="202">
                  <c:v>8833250</c:v>
                </c:pt>
                <c:pt idx="203">
                  <c:v>8916372</c:v>
                </c:pt>
                <c:pt idx="204">
                  <c:v>8967796</c:v>
                </c:pt>
                <c:pt idx="205">
                  <c:v>8964419</c:v>
                </c:pt>
                <c:pt idx="206">
                  <c:v>8972806</c:v>
                </c:pt>
                <c:pt idx="207">
                  <c:v>8942965</c:v>
                </c:pt>
                <c:pt idx="208">
                  <c:v>8828272</c:v>
                </c:pt>
                <c:pt idx="209">
                  <c:v>8924779</c:v>
                </c:pt>
                <c:pt idx="210">
                  <c:v>8905869</c:v>
                </c:pt>
                <c:pt idx="211">
                  <c:v>8904304</c:v>
                </c:pt>
                <c:pt idx="212">
                  <c:v>8901725</c:v>
                </c:pt>
                <c:pt idx="213">
                  <c:v>8948506</c:v>
                </c:pt>
                <c:pt idx="214">
                  <c:v>9341180</c:v>
                </c:pt>
                <c:pt idx="215">
                  <c:v>9444992</c:v>
                </c:pt>
                <c:pt idx="216">
                  <c:v>9519566</c:v>
                </c:pt>
                <c:pt idx="217">
                  <c:v>9520385</c:v>
                </c:pt>
                <c:pt idx="218">
                  <c:v>9559257</c:v>
                </c:pt>
                <c:pt idx="219">
                  <c:v>9598024</c:v>
                </c:pt>
                <c:pt idx="220">
                  <c:v>9619491</c:v>
                </c:pt>
                <c:pt idx="221">
                  <c:v>9615895</c:v>
                </c:pt>
                <c:pt idx="222">
                  <c:v>9687202</c:v>
                </c:pt>
                <c:pt idx="223">
                  <c:v>9710986</c:v>
                </c:pt>
                <c:pt idx="224">
                  <c:v>9772213</c:v>
                </c:pt>
                <c:pt idx="225">
                  <c:v>9758883</c:v>
                </c:pt>
                <c:pt idx="226">
                  <c:v>9857584</c:v>
                </c:pt>
                <c:pt idx="227">
                  <c:v>9879393</c:v>
                </c:pt>
                <c:pt idx="228">
                  <c:v>9781871</c:v>
                </c:pt>
                <c:pt idx="229">
                  <c:v>9714871</c:v>
                </c:pt>
                <c:pt idx="230">
                  <c:v>9734787</c:v>
                </c:pt>
                <c:pt idx="231">
                  <c:v>9747521</c:v>
                </c:pt>
                <c:pt idx="232">
                  <c:v>9702454</c:v>
                </c:pt>
                <c:pt idx="233">
                  <c:v>9677196</c:v>
                </c:pt>
                <c:pt idx="234">
                  <c:v>9667805</c:v>
                </c:pt>
                <c:pt idx="235">
                  <c:v>9652547</c:v>
                </c:pt>
                <c:pt idx="236">
                  <c:v>9685055</c:v>
                </c:pt>
                <c:pt idx="237">
                  <c:v>9693240</c:v>
                </c:pt>
                <c:pt idx="238">
                  <c:v>9738046</c:v>
                </c:pt>
                <c:pt idx="239">
                  <c:v>9769715</c:v>
                </c:pt>
                <c:pt idx="240">
                  <c:v>9788477</c:v>
                </c:pt>
                <c:pt idx="241">
                  <c:v>9763994</c:v>
                </c:pt>
                <c:pt idx="242">
                  <c:v>9768241</c:v>
                </c:pt>
                <c:pt idx="243">
                  <c:v>9807751</c:v>
                </c:pt>
                <c:pt idx="244">
                  <c:v>9752669</c:v>
                </c:pt>
                <c:pt idx="245">
                  <c:v>9782354</c:v>
                </c:pt>
                <c:pt idx="246">
                  <c:v>9800481</c:v>
                </c:pt>
                <c:pt idx="247">
                  <c:v>9798004</c:v>
                </c:pt>
                <c:pt idx="248">
                  <c:v>9845270</c:v>
                </c:pt>
                <c:pt idx="249">
                  <c:v>9847548</c:v>
                </c:pt>
                <c:pt idx="250">
                  <c:v>9920221</c:v>
                </c:pt>
                <c:pt idx="251">
                  <c:v>9958106</c:v>
                </c:pt>
                <c:pt idx="252">
                  <c:v>9987479</c:v>
                </c:pt>
                <c:pt idx="253">
                  <c:v>9961738</c:v>
                </c:pt>
                <c:pt idx="254">
                  <c:v>9957105</c:v>
                </c:pt>
                <c:pt idx="255">
                  <c:v>9983361</c:v>
                </c:pt>
                <c:pt idx="256">
                  <c:v>9939988</c:v>
                </c:pt>
                <c:pt idx="257">
                  <c:v>9900585</c:v>
                </c:pt>
                <c:pt idx="258">
                  <c:v>9886526</c:v>
                </c:pt>
                <c:pt idx="259">
                  <c:v>9884157</c:v>
                </c:pt>
                <c:pt idx="260">
                  <c:v>9895101</c:v>
                </c:pt>
                <c:pt idx="261">
                  <c:v>9840622</c:v>
                </c:pt>
                <c:pt idx="262">
                  <c:v>9875822</c:v>
                </c:pt>
                <c:pt idx="263">
                  <c:v>9866619</c:v>
                </c:pt>
                <c:pt idx="264">
                  <c:v>9833872</c:v>
                </c:pt>
                <c:pt idx="265">
                  <c:v>9817025</c:v>
                </c:pt>
                <c:pt idx="266">
                  <c:v>9842093</c:v>
                </c:pt>
                <c:pt idx="267">
                  <c:v>9807121</c:v>
                </c:pt>
                <c:pt idx="268">
                  <c:v>9806512</c:v>
                </c:pt>
                <c:pt idx="269">
                  <c:v>9758058</c:v>
                </c:pt>
                <c:pt idx="270">
                  <c:v>9782403</c:v>
                </c:pt>
                <c:pt idx="271">
                  <c:v>9792455</c:v>
                </c:pt>
                <c:pt idx="272">
                  <c:v>9811459</c:v>
                </c:pt>
                <c:pt idx="273">
                  <c:v>9772435</c:v>
                </c:pt>
                <c:pt idx="274">
                  <c:v>9824316</c:v>
                </c:pt>
                <c:pt idx="275">
                  <c:v>9779114</c:v>
                </c:pt>
                <c:pt idx="276">
                  <c:v>9793441</c:v>
                </c:pt>
                <c:pt idx="277">
                  <c:v>9734173</c:v>
                </c:pt>
                <c:pt idx="278">
                  <c:v>9745837</c:v>
                </c:pt>
                <c:pt idx="279">
                  <c:v>9728113</c:v>
                </c:pt>
                <c:pt idx="280">
                  <c:v>9550008</c:v>
                </c:pt>
                <c:pt idx="281">
                  <c:v>9505708</c:v>
                </c:pt>
                <c:pt idx="282">
                  <c:v>9512795</c:v>
                </c:pt>
                <c:pt idx="283">
                  <c:v>9494347</c:v>
                </c:pt>
                <c:pt idx="284">
                  <c:v>9511116</c:v>
                </c:pt>
                <c:pt idx="285">
                  <c:v>9536179</c:v>
                </c:pt>
                <c:pt idx="286">
                  <c:v>9564969</c:v>
                </c:pt>
                <c:pt idx="287">
                  <c:v>9600663</c:v>
                </c:pt>
                <c:pt idx="288">
                  <c:v>9588143</c:v>
                </c:pt>
                <c:pt idx="289">
                  <c:v>9577541</c:v>
                </c:pt>
                <c:pt idx="290">
                  <c:v>9614141</c:v>
                </c:pt>
                <c:pt idx="291">
                  <c:v>9672077</c:v>
                </c:pt>
                <c:pt idx="292">
                  <c:v>9683128</c:v>
                </c:pt>
                <c:pt idx="293">
                  <c:v>9663010</c:v>
                </c:pt>
                <c:pt idx="294">
                  <c:v>9683063</c:v>
                </c:pt>
                <c:pt idx="295">
                  <c:v>9692382</c:v>
                </c:pt>
                <c:pt idx="296">
                  <c:v>9720355</c:v>
                </c:pt>
                <c:pt idx="297">
                  <c:v>9792708</c:v>
                </c:pt>
                <c:pt idx="298">
                  <c:v>9814424</c:v>
                </c:pt>
                <c:pt idx="299">
                  <c:v>9917055</c:v>
                </c:pt>
                <c:pt idx="300" formatCode="#,##0">
                  <c:v>9968576</c:v>
                </c:pt>
                <c:pt idx="301" formatCode="#,##0">
                  <c:v>9980393</c:v>
                </c:pt>
                <c:pt idx="302" formatCode="#,##0">
                  <c:v>10005158</c:v>
                </c:pt>
                <c:pt idx="303" formatCode="#,##0">
                  <c:v>10096635</c:v>
                </c:pt>
                <c:pt idx="304" formatCode="#,##0">
                  <c:v>10048351</c:v>
                </c:pt>
                <c:pt idx="305" formatCode="#,##0">
                  <c:v>10083949</c:v>
                </c:pt>
                <c:pt idx="306" formatCode="#,##0">
                  <c:v>10159919</c:v>
                </c:pt>
                <c:pt idx="307" formatCode="#,##0">
                  <c:v>10156723</c:v>
                </c:pt>
                <c:pt idx="308" formatCode="#,##0">
                  <c:v>10177603</c:v>
                </c:pt>
                <c:pt idx="309" formatCode="#,##0">
                  <c:v>10215677</c:v>
                </c:pt>
                <c:pt idx="310" formatCode="#,##0">
                  <c:v>10249573</c:v>
                </c:pt>
                <c:pt idx="311" formatCode="#,##0">
                  <c:v>10278475</c:v>
                </c:pt>
                <c:pt idx="312" formatCode="_(* #,##0_);_(* \(#,##0\);_(* &quot;-&quot;??_);_(@_)">
                  <c:v>10306503</c:v>
                </c:pt>
                <c:pt idx="313" formatCode="_(* #,##0_);_(* \(#,##0\);_(* &quot;-&quot;??_);_(@_)">
                  <c:v>10315618</c:v>
                </c:pt>
                <c:pt idx="314" formatCode="_(* #,##0_);_(* \(#,##0\);_(* &quot;-&quot;??_);_(@_)">
                  <c:v>10334121</c:v>
                </c:pt>
                <c:pt idx="315" formatCode="_(* #,##0_);_(* \(#,##0\);_(* &quot;-&quot;??_);_(@_)">
                  <c:v>10397766</c:v>
                </c:pt>
                <c:pt idx="316" formatCode="_(* #,##0_);_(* \(#,##0\);_(* &quot;-&quot;??_);_(@_)">
                  <c:v>10361190</c:v>
                </c:pt>
                <c:pt idx="317" formatCode="_(* #,##0_);_(* \(#,##0\);_(* &quot;-&quot;??_);_(@_)">
                  <c:v>10390280</c:v>
                </c:pt>
                <c:pt idx="318" formatCode="_(* #,##0_);_(* \(#,##0\);_(* &quot;-&quot;??_);_(@_)">
                  <c:v>10420825</c:v>
                </c:pt>
                <c:pt idx="319" formatCode="_(* #,##0_);_(* \(#,##0\);_(* &quot;-&quot;??_);_(@_)">
                  <c:v>10446486</c:v>
                </c:pt>
                <c:pt idx="320" formatCode="_(* #,##0_);_(* \(#,##0\);_(* &quot;-&quot;??_);_(@_)">
                  <c:v>10494636</c:v>
                </c:pt>
                <c:pt idx="321" formatCode="_(* #,##0_);_(* \(#,##0\);_(* &quot;-&quot;??_);_(@_)">
                  <c:v>10463138</c:v>
                </c:pt>
                <c:pt idx="322" formatCode="_(* #,##0_);_(* \(#,##0\);_(* &quot;-&quot;??_);_(@_)">
                  <c:v>10486833</c:v>
                </c:pt>
                <c:pt idx="323" formatCode="_(* #,##0_);_(* \(#,##0\);_(* &quot;-&quot;??_);_(@_)">
                  <c:v>10514114</c:v>
                </c:pt>
                <c:pt idx="324" formatCode="_(* #,##0_);_(* \(#,##0\);_(* &quot;-&quot;??_);_(@_)">
                  <c:v>10480158</c:v>
                </c:pt>
                <c:pt idx="325" formatCode="_(* #,##0_);_(* \(#,##0\);_(* &quot;-&quot;??_);_(@_)">
                  <c:v>10385961</c:v>
                </c:pt>
                <c:pt idx="326" formatCode="_(* #,##0_);_(* \(#,##0\);_(* &quot;-&quot;??_);_(@_)">
                  <c:v>10345506</c:v>
                </c:pt>
                <c:pt idx="327" formatCode="_(* #,##0_);_(* \(#,##0\);_(* &quot;-&quot;??_);_(@_)">
                  <c:v>10309497</c:v>
                </c:pt>
                <c:pt idx="328" formatCode="_(* #,##0_);_(* \(#,##0\);_(* &quot;-&quot;??_);_(@_)">
                  <c:v>10247192</c:v>
                </c:pt>
                <c:pt idx="329" formatCode="_(* #,##0_);_(* \(#,##0\);_(* &quot;-&quot;??_);_(@_)">
                  <c:v>10214373</c:v>
                </c:pt>
                <c:pt idx="330" formatCode="_(* #,##0_);_(* \(#,##0\);_(* &quot;-&quot;??_);_(@_)">
                  <c:v>10186705</c:v>
                </c:pt>
                <c:pt idx="331" formatCode="_(* #,##0_);_(* \(#,##0\);_(* &quot;-&quot;??_);_(@_)">
                  <c:v>10186180</c:v>
                </c:pt>
                <c:pt idx="332" formatCode="_(* #,##0_);_(* \(#,##0\);_(* &quot;-&quot;??_);_(@_)">
                  <c:v>10195030</c:v>
                </c:pt>
                <c:pt idx="333" formatCode="_(* #,##0_);_(* \(#,##0\);_(* &quot;-&quot;??_);_(@_)">
                  <c:v>10201484</c:v>
                </c:pt>
                <c:pt idx="334" formatCode="_(* #,##0_);_(* \(#,##0\);_(* &quot;-&quot;??_);_(@_)">
                  <c:v>10227887</c:v>
                </c:pt>
                <c:pt idx="335" formatCode="_(* #,##0_);_(* \(#,##0\);_(* &quot;-&quot;??_);_(@_)">
                  <c:v>10254409</c:v>
                </c:pt>
                <c:pt idx="336" formatCode="#,##0">
                  <c:v>10286658</c:v>
                </c:pt>
                <c:pt idx="337" formatCode="#,##0">
                  <c:v>10250694</c:v>
                </c:pt>
                <c:pt idx="338" formatCode="#,##0">
                  <c:v>10257378</c:v>
                </c:pt>
                <c:pt idx="339" formatCode="#,##0">
                  <c:v>10235188</c:v>
                </c:pt>
                <c:pt idx="340" formatCode="#,##0">
                  <c:v>10241789</c:v>
                </c:pt>
                <c:pt idx="341" formatCode="#,##0">
                  <c:v>10227578</c:v>
                </c:pt>
                <c:pt idx="342" formatCode="#,##0">
                  <c:v>10209126</c:v>
                </c:pt>
                <c:pt idx="343" formatCode="#,##0">
                  <c:v>10188295</c:v>
                </c:pt>
                <c:pt idx="344" formatCode="#,##0">
                  <c:v>10183737</c:v>
                </c:pt>
                <c:pt idx="345" formatCode="#,##0">
                  <c:v>10191019</c:v>
                </c:pt>
                <c:pt idx="346" formatCode="#,##0">
                  <c:v>10172490</c:v>
                </c:pt>
                <c:pt idx="347" formatCode="#,##0">
                  <c:v>10164784</c:v>
                </c:pt>
                <c:pt idx="348" formatCode="#,##0">
                  <c:v>10169654</c:v>
                </c:pt>
                <c:pt idx="349" formatCode="#,##0">
                  <c:v>10129789</c:v>
                </c:pt>
                <c:pt idx="350" formatCode="#,##0">
                  <c:v>10116346</c:v>
                </c:pt>
                <c:pt idx="351" formatCode="#,##0">
                  <c:v>10117170</c:v>
                </c:pt>
                <c:pt idx="352" formatCode="#,##0">
                  <c:v>10045087</c:v>
                </c:pt>
                <c:pt idx="353" formatCode="#,##0">
                  <c:v>10005552</c:v>
                </c:pt>
                <c:pt idx="354" formatCode="#,##0">
                  <c:v>9997266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59-26F4-F349-8F65-A89509373B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170816"/>
        <c:axId val="123172352"/>
      </c:lineChart>
      <c:lineChart>
        <c:grouping val="standard"/>
        <c:varyColors val="0"/>
        <c:ser>
          <c:idx val="0"/>
          <c:order val="1"/>
          <c:tx>
            <c:strRef>
              <c:f>Sheet1!$A$3</c:f>
              <c:strCache>
                <c:ptCount val="1"/>
                <c:pt idx="0">
                  <c:v> Empleadores </c:v>
                </c:pt>
              </c:strCache>
            </c:strRef>
          </c:tx>
          <c:spPr>
            <a:ln w="50800">
              <a:solidFill>
                <a:srgbClr val="26BBE3"/>
              </a:solidFill>
              <a:prstDash val="solid"/>
            </a:ln>
          </c:spPr>
          <c:marker>
            <c:symbol val="none"/>
          </c:marker>
          <c:dPt>
            <c:idx val="0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A-26F4-F349-8F65-A89509373B45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5B-26F4-F349-8F65-A89509373B45}"/>
              </c:ext>
            </c:extLst>
          </c:dPt>
          <c:dPt>
            <c:idx val="65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spPr>
              <a:ln w="508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5C-26F4-F349-8F65-A89509373B45}"/>
              </c:ext>
            </c:extLst>
          </c:dPt>
          <c:dPt>
            <c:idx val="200"/>
            <c:bubble3D val="0"/>
            <c:extLst>
              <c:ext xmlns:c16="http://schemas.microsoft.com/office/drawing/2014/chart" uri="{C3380CC4-5D6E-409C-BE32-E72D297353CC}">
                <c16:uniqueId val="{0000005D-26F4-F349-8F65-A89509373B45}"/>
              </c:ext>
            </c:extLst>
          </c:dPt>
          <c:dPt>
            <c:idx val="203"/>
            <c:bubble3D val="0"/>
            <c:extLst>
              <c:ext xmlns:c16="http://schemas.microsoft.com/office/drawing/2014/chart" uri="{C3380CC4-5D6E-409C-BE32-E72D297353CC}">
                <c16:uniqueId val="{0000005E-26F4-F349-8F65-A89509373B45}"/>
              </c:ext>
            </c:extLst>
          </c:dPt>
          <c:dPt>
            <c:idx val="206"/>
            <c:bubble3D val="0"/>
            <c:extLst>
              <c:ext xmlns:c16="http://schemas.microsoft.com/office/drawing/2014/chart" uri="{C3380CC4-5D6E-409C-BE32-E72D297353CC}">
                <c16:uniqueId val="{0000005F-26F4-F349-8F65-A89509373B45}"/>
              </c:ext>
            </c:extLst>
          </c:dPt>
          <c:dPt>
            <c:idx val="207"/>
            <c:bubble3D val="0"/>
            <c:extLst>
              <c:ext xmlns:c16="http://schemas.microsoft.com/office/drawing/2014/chart" uri="{C3380CC4-5D6E-409C-BE32-E72D297353CC}">
                <c16:uniqueId val="{00000060-26F4-F349-8F65-A89509373B45}"/>
              </c:ext>
            </c:extLst>
          </c:dPt>
          <c:dPt>
            <c:idx val="208"/>
            <c:bubble3D val="0"/>
            <c:extLst>
              <c:ext xmlns:c16="http://schemas.microsoft.com/office/drawing/2014/chart" uri="{C3380CC4-5D6E-409C-BE32-E72D297353CC}">
                <c16:uniqueId val="{00000061-26F4-F349-8F65-A89509373B45}"/>
              </c:ext>
            </c:extLst>
          </c:dPt>
          <c:dPt>
            <c:idx val="209"/>
            <c:bubble3D val="0"/>
            <c:extLst>
              <c:ext xmlns:c16="http://schemas.microsoft.com/office/drawing/2014/chart" uri="{C3380CC4-5D6E-409C-BE32-E72D297353CC}">
                <c16:uniqueId val="{00000062-26F4-F349-8F65-A89509373B45}"/>
              </c:ext>
            </c:extLst>
          </c:dPt>
          <c:dPt>
            <c:idx val="210"/>
            <c:bubble3D val="0"/>
            <c:extLst>
              <c:ext xmlns:c16="http://schemas.microsoft.com/office/drawing/2014/chart" uri="{C3380CC4-5D6E-409C-BE32-E72D297353CC}">
                <c16:uniqueId val="{00000063-26F4-F349-8F65-A89509373B45}"/>
              </c:ext>
            </c:extLst>
          </c:dPt>
          <c:dPt>
            <c:idx val="211"/>
            <c:bubble3D val="0"/>
            <c:extLst>
              <c:ext xmlns:c16="http://schemas.microsoft.com/office/drawing/2014/chart" uri="{C3380CC4-5D6E-409C-BE32-E72D297353CC}">
                <c16:uniqueId val="{00000064-26F4-F349-8F65-A89509373B45}"/>
              </c:ext>
            </c:extLst>
          </c:dPt>
          <c:dPt>
            <c:idx val="212"/>
            <c:bubble3D val="0"/>
            <c:extLst>
              <c:ext xmlns:c16="http://schemas.microsoft.com/office/drawing/2014/chart" uri="{C3380CC4-5D6E-409C-BE32-E72D297353CC}">
                <c16:uniqueId val="{00000065-26F4-F349-8F65-A89509373B45}"/>
              </c:ext>
            </c:extLst>
          </c:dPt>
          <c:dPt>
            <c:idx val="213"/>
            <c:bubble3D val="0"/>
            <c:extLst>
              <c:ext xmlns:c16="http://schemas.microsoft.com/office/drawing/2014/chart" uri="{C3380CC4-5D6E-409C-BE32-E72D297353CC}">
                <c16:uniqueId val="{00000066-26F4-F349-8F65-A89509373B45}"/>
              </c:ext>
            </c:extLst>
          </c:dPt>
          <c:dPt>
            <c:idx val="214"/>
            <c:bubble3D val="0"/>
            <c:extLst>
              <c:ext xmlns:c16="http://schemas.microsoft.com/office/drawing/2014/chart" uri="{C3380CC4-5D6E-409C-BE32-E72D297353CC}">
                <c16:uniqueId val="{00000067-26F4-F349-8F65-A89509373B45}"/>
              </c:ext>
            </c:extLst>
          </c:dPt>
          <c:dPt>
            <c:idx val="215"/>
            <c:bubble3D val="0"/>
            <c:extLst>
              <c:ext xmlns:c16="http://schemas.microsoft.com/office/drawing/2014/chart" uri="{C3380CC4-5D6E-409C-BE32-E72D297353CC}">
                <c16:uniqueId val="{00000068-26F4-F349-8F65-A89509373B45}"/>
              </c:ext>
            </c:extLst>
          </c:dPt>
          <c:dPt>
            <c:idx val="216"/>
            <c:bubble3D val="0"/>
            <c:extLst>
              <c:ext xmlns:c16="http://schemas.microsoft.com/office/drawing/2014/chart" uri="{C3380CC4-5D6E-409C-BE32-E72D297353CC}">
                <c16:uniqueId val="{00000069-26F4-F349-8F65-A89509373B45}"/>
              </c:ext>
            </c:extLst>
          </c:dPt>
          <c:dPt>
            <c:idx val="217"/>
            <c:bubble3D val="0"/>
            <c:extLst>
              <c:ext xmlns:c16="http://schemas.microsoft.com/office/drawing/2014/chart" uri="{C3380CC4-5D6E-409C-BE32-E72D297353CC}">
                <c16:uniqueId val="{0000006A-26F4-F349-8F65-A89509373B45}"/>
              </c:ext>
            </c:extLst>
          </c:dPt>
          <c:dPt>
            <c:idx val="218"/>
            <c:bubble3D val="0"/>
            <c:extLst>
              <c:ext xmlns:c16="http://schemas.microsoft.com/office/drawing/2014/chart" uri="{C3380CC4-5D6E-409C-BE32-E72D297353CC}">
                <c16:uniqueId val="{0000006B-26F4-F349-8F65-A89509373B45}"/>
              </c:ext>
            </c:extLst>
          </c:dPt>
          <c:dPt>
            <c:idx val="219"/>
            <c:bubble3D val="0"/>
            <c:extLst>
              <c:ext xmlns:c16="http://schemas.microsoft.com/office/drawing/2014/chart" uri="{C3380CC4-5D6E-409C-BE32-E72D297353CC}">
                <c16:uniqueId val="{0000006C-26F4-F349-8F65-A89509373B45}"/>
              </c:ext>
            </c:extLst>
          </c:dPt>
          <c:dPt>
            <c:idx val="220"/>
            <c:bubble3D val="0"/>
            <c:extLst>
              <c:ext xmlns:c16="http://schemas.microsoft.com/office/drawing/2014/chart" uri="{C3380CC4-5D6E-409C-BE32-E72D297353CC}">
                <c16:uniqueId val="{0000006D-26F4-F349-8F65-A89509373B45}"/>
              </c:ext>
            </c:extLst>
          </c:dPt>
          <c:dPt>
            <c:idx val="221"/>
            <c:bubble3D val="0"/>
            <c:extLst>
              <c:ext xmlns:c16="http://schemas.microsoft.com/office/drawing/2014/chart" uri="{C3380CC4-5D6E-409C-BE32-E72D297353CC}">
                <c16:uniqueId val="{0000006E-26F4-F349-8F65-A89509373B45}"/>
              </c:ext>
            </c:extLst>
          </c:dPt>
          <c:dPt>
            <c:idx val="223"/>
            <c:bubble3D val="0"/>
            <c:extLst>
              <c:ext xmlns:c16="http://schemas.microsoft.com/office/drawing/2014/chart" uri="{C3380CC4-5D6E-409C-BE32-E72D297353CC}">
                <c16:uniqueId val="{0000006F-26F4-F349-8F65-A89509373B45}"/>
              </c:ext>
            </c:extLst>
          </c:dPt>
          <c:dPt>
            <c:idx val="224"/>
            <c:bubble3D val="0"/>
            <c:extLst>
              <c:ext xmlns:c16="http://schemas.microsoft.com/office/drawing/2014/chart" uri="{C3380CC4-5D6E-409C-BE32-E72D297353CC}">
                <c16:uniqueId val="{00000070-26F4-F349-8F65-A89509373B45}"/>
              </c:ext>
            </c:extLst>
          </c:dPt>
          <c:dPt>
            <c:idx val="225"/>
            <c:bubble3D val="0"/>
            <c:extLst>
              <c:ext xmlns:c16="http://schemas.microsoft.com/office/drawing/2014/chart" uri="{C3380CC4-5D6E-409C-BE32-E72D297353CC}">
                <c16:uniqueId val="{00000071-26F4-F349-8F65-A89509373B45}"/>
              </c:ext>
            </c:extLst>
          </c:dPt>
          <c:dPt>
            <c:idx val="226"/>
            <c:bubble3D val="0"/>
            <c:extLst>
              <c:ext xmlns:c16="http://schemas.microsoft.com/office/drawing/2014/chart" uri="{C3380CC4-5D6E-409C-BE32-E72D297353CC}">
                <c16:uniqueId val="{00000072-26F4-F349-8F65-A89509373B45}"/>
              </c:ext>
            </c:extLst>
          </c:dPt>
          <c:dPt>
            <c:idx val="227"/>
            <c:bubble3D val="0"/>
            <c:extLst>
              <c:ext xmlns:c16="http://schemas.microsoft.com/office/drawing/2014/chart" uri="{C3380CC4-5D6E-409C-BE32-E72D297353CC}">
                <c16:uniqueId val="{00000073-26F4-F349-8F65-A89509373B45}"/>
              </c:ext>
            </c:extLst>
          </c:dPt>
          <c:dPt>
            <c:idx val="228"/>
            <c:bubble3D val="0"/>
            <c:extLst>
              <c:ext xmlns:c16="http://schemas.microsoft.com/office/drawing/2014/chart" uri="{C3380CC4-5D6E-409C-BE32-E72D297353CC}">
                <c16:uniqueId val="{00000074-26F4-F349-8F65-A89509373B45}"/>
              </c:ext>
            </c:extLst>
          </c:dPt>
          <c:dPt>
            <c:idx val="229"/>
            <c:bubble3D val="0"/>
            <c:extLst>
              <c:ext xmlns:c16="http://schemas.microsoft.com/office/drawing/2014/chart" uri="{C3380CC4-5D6E-409C-BE32-E72D297353CC}">
                <c16:uniqueId val="{00000075-26F4-F349-8F65-A89509373B45}"/>
              </c:ext>
            </c:extLst>
          </c:dPt>
          <c:dPt>
            <c:idx val="230"/>
            <c:bubble3D val="0"/>
            <c:extLst>
              <c:ext xmlns:c16="http://schemas.microsoft.com/office/drawing/2014/chart" uri="{C3380CC4-5D6E-409C-BE32-E72D297353CC}">
                <c16:uniqueId val="{00000076-26F4-F349-8F65-A89509373B45}"/>
              </c:ext>
            </c:extLst>
          </c:dPt>
          <c:dPt>
            <c:idx val="231"/>
            <c:bubble3D val="0"/>
            <c:extLst>
              <c:ext xmlns:c16="http://schemas.microsoft.com/office/drawing/2014/chart" uri="{C3380CC4-5D6E-409C-BE32-E72D297353CC}">
                <c16:uniqueId val="{00000077-26F4-F349-8F65-A89509373B45}"/>
              </c:ext>
            </c:extLst>
          </c:dPt>
          <c:dPt>
            <c:idx val="239"/>
            <c:bubble3D val="0"/>
            <c:extLst>
              <c:ext xmlns:c16="http://schemas.microsoft.com/office/drawing/2014/chart" uri="{C3380CC4-5D6E-409C-BE32-E72D297353CC}">
                <c16:uniqueId val="{00000078-26F4-F349-8F65-A89509373B45}"/>
              </c:ext>
            </c:extLst>
          </c:dPt>
          <c:dPt>
            <c:idx val="240"/>
            <c:bubble3D val="0"/>
            <c:extLst>
              <c:ext xmlns:c16="http://schemas.microsoft.com/office/drawing/2014/chart" uri="{C3380CC4-5D6E-409C-BE32-E72D297353CC}">
                <c16:uniqueId val="{00000079-26F4-F349-8F65-A89509373B45}"/>
              </c:ext>
            </c:extLst>
          </c:dPt>
          <c:dPt>
            <c:idx val="241"/>
            <c:bubble3D val="0"/>
            <c:spPr>
              <a:ln w="50800">
                <a:solidFill>
                  <a:srgbClr val="26BBE3"/>
                </a:solidFill>
              </a:ln>
            </c:spPr>
            <c:extLst>
              <c:ext xmlns:c16="http://schemas.microsoft.com/office/drawing/2014/chart" uri="{C3380CC4-5D6E-409C-BE32-E72D297353CC}">
                <c16:uniqueId val="{0000007B-26F4-F349-8F65-A89509373B45}"/>
              </c:ext>
            </c:extLst>
          </c:dPt>
          <c:dPt>
            <c:idx val="242"/>
            <c:bubble3D val="0"/>
            <c:extLst>
              <c:ext xmlns:c16="http://schemas.microsoft.com/office/drawing/2014/chart" uri="{C3380CC4-5D6E-409C-BE32-E72D297353CC}">
                <c16:uniqueId val="{0000007C-26F4-F349-8F65-A89509373B45}"/>
              </c:ext>
            </c:extLst>
          </c:dPt>
          <c:dPt>
            <c:idx val="244"/>
            <c:bubble3D val="0"/>
            <c:extLst>
              <c:ext xmlns:c16="http://schemas.microsoft.com/office/drawing/2014/chart" uri="{C3380CC4-5D6E-409C-BE32-E72D297353CC}">
                <c16:uniqueId val="{0000007D-26F4-F349-8F65-A89509373B45}"/>
              </c:ext>
            </c:extLst>
          </c:dPt>
          <c:dPt>
            <c:idx val="245"/>
            <c:bubble3D val="0"/>
            <c:extLst>
              <c:ext xmlns:c16="http://schemas.microsoft.com/office/drawing/2014/chart" uri="{C3380CC4-5D6E-409C-BE32-E72D297353CC}">
                <c16:uniqueId val="{0000007E-26F4-F349-8F65-A89509373B45}"/>
              </c:ext>
            </c:extLst>
          </c:dPt>
          <c:dPt>
            <c:idx val="249"/>
            <c:bubble3D val="0"/>
            <c:extLst>
              <c:ext xmlns:c16="http://schemas.microsoft.com/office/drawing/2014/chart" uri="{C3380CC4-5D6E-409C-BE32-E72D297353CC}">
                <c16:uniqueId val="{0000007F-26F4-F349-8F65-A89509373B45}"/>
              </c:ext>
            </c:extLst>
          </c:dPt>
          <c:dPt>
            <c:idx val="250"/>
            <c:bubble3D val="0"/>
            <c:extLst>
              <c:ext xmlns:c16="http://schemas.microsoft.com/office/drawing/2014/chart" uri="{C3380CC4-5D6E-409C-BE32-E72D297353CC}">
                <c16:uniqueId val="{00000080-26F4-F349-8F65-A89509373B45}"/>
              </c:ext>
            </c:extLst>
          </c:dPt>
          <c:dPt>
            <c:idx val="251"/>
            <c:bubble3D val="0"/>
            <c:extLst>
              <c:ext xmlns:c16="http://schemas.microsoft.com/office/drawing/2014/chart" uri="{C3380CC4-5D6E-409C-BE32-E72D297353CC}">
                <c16:uniqueId val="{00000081-26F4-F349-8F65-A89509373B45}"/>
              </c:ext>
            </c:extLst>
          </c:dPt>
          <c:dPt>
            <c:idx val="252"/>
            <c:bubble3D val="0"/>
            <c:extLst>
              <c:ext xmlns:c16="http://schemas.microsoft.com/office/drawing/2014/chart" uri="{C3380CC4-5D6E-409C-BE32-E72D297353CC}">
                <c16:uniqueId val="{00000082-26F4-F349-8F65-A89509373B45}"/>
              </c:ext>
            </c:extLst>
          </c:dPt>
          <c:dPt>
            <c:idx val="253"/>
            <c:bubble3D val="0"/>
            <c:extLst>
              <c:ext xmlns:c16="http://schemas.microsoft.com/office/drawing/2014/chart" uri="{C3380CC4-5D6E-409C-BE32-E72D297353CC}">
                <c16:uniqueId val="{00000083-26F4-F349-8F65-A89509373B45}"/>
              </c:ext>
            </c:extLst>
          </c:dPt>
          <c:dPt>
            <c:idx val="254"/>
            <c:bubble3D val="0"/>
            <c:extLst>
              <c:ext xmlns:c16="http://schemas.microsoft.com/office/drawing/2014/chart" uri="{C3380CC4-5D6E-409C-BE32-E72D297353CC}">
                <c16:uniqueId val="{00000084-26F4-F349-8F65-A89509373B45}"/>
              </c:ext>
            </c:extLst>
          </c:dPt>
          <c:dPt>
            <c:idx val="256"/>
            <c:bubble3D val="0"/>
            <c:extLst>
              <c:ext xmlns:c16="http://schemas.microsoft.com/office/drawing/2014/chart" uri="{C3380CC4-5D6E-409C-BE32-E72D297353CC}">
                <c16:uniqueId val="{00000085-26F4-F349-8F65-A89509373B45}"/>
              </c:ext>
            </c:extLst>
          </c:dPt>
          <c:dPt>
            <c:idx val="258"/>
            <c:bubble3D val="0"/>
            <c:extLst>
              <c:ext xmlns:c16="http://schemas.microsoft.com/office/drawing/2014/chart" uri="{C3380CC4-5D6E-409C-BE32-E72D297353CC}">
                <c16:uniqueId val="{00000086-26F4-F349-8F65-A89509373B45}"/>
              </c:ext>
            </c:extLst>
          </c:dPt>
          <c:dPt>
            <c:idx val="260"/>
            <c:bubble3D val="0"/>
            <c:extLst>
              <c:ext xmlns:c16="http://schemas.microsoft.com/office/drawing/2014/chart" uri="{C3380CC4-5D6E-409C-BE32-E72D297353CC}">
                <c16:uniqueId val="{00000087-26F4-F349-8F65-A89509373B45}"/>
              </c:ext>
            </c:extLst>
          </c:dPt>
          <c:dPt>
            <c:idx val="262"/>
            <c:bubble3D val="0"/>
            <c:extLst>
              <c:ext xmlns:c16="http://schemas.microsoft.com/office/drawing/2014/chart" uri="{C3380CC4-5D6E-409C-BE32-E72D297353CC}">
                <c16:uniqueId val="{00000088-26F4-F349-8F65-A89509373B45}"/>
              </c:ext>
            </c:extLst>
          </c:dPt>
          <c:dPt>
            <c:idx val="265"/>
            <c:bubble3D val="0"/>
            <c:extLst>
              <c:ext xmlns:c16="http://schemas.microsoft.com/office/drawing/2014/chart" uri="{C3380CC4-5D6E-409C-BE32-E72D297353CC}">
                <c16:uniqueId val="{00000089-26F4-F349-8F65-A89509373B45}"/>
              </c:ext>
            </c:extLst>
          </c:dPt>
          <c:dPt>
            <c:idx val="267"/>
            <c:bubble3D val="0"/>
            <c:extLst>
              <c:ext xmlns:c16="http://schemas.microsoft.com/office/drawing/2014/chart" uri="{C3380CC4-5D6E-409C-BE32-E72D297353CC}">
                <c16:uniqueId val="{0000008A-26F4-F349-8F65-A89509373B45}"/>
              </c:ext>
            </c:extLst>
          </c:dPt>
          <c:dPt>
            <c:idx val="269"/>
            <c:bubble3D val="0"/>
            <c:extLst>
              <c:ext xmlns:c16="http://schemas.microsoft.com/office/drawing/2014/chart" uri="{C3380CC4-5D6E-409C-BE32-E72D297353CC}">
                <c16:uniqueId val="{0000008B-26F4-F349-8F65-A89509373B45}"/>
              </c:ext>
            </c:extLst>
          </c:dPt>
          <c:dPt>
            <c:idx val="271"/>
            <c:bubble3D val="0"/>
            <c:extLst>
              <c:ext xmlns:c16="http://schemas.microsoft.com/office/drawing/2014/chart" uri="{C3380CC4-5D6E-409C-BE32-E72D297353CC}">
                <c16:uniqueId val="{0000008C-26F4-F349-8F65-A89509373B45}"/>
              </c:ext>
            </c:extLst>
          </c:dPt>
          <c:dPt>
            <c:idx val="272"/>
            <c:bubble3D val="0"/>
            <c:extLst>
              <c:ext xmlns:c16="http://schemas.microsoft.com/office/drawing/2014/chart" uri="{C3380CC4-5D6E-409C-BE32-E72D297353CC}">
                <c16:uniqueId val="{0000008D-26F4-F349-8F65-A89509373B45}"/>
              </c:ext>
            </c:extLst>
          </c:dPt>
          <c:dPt>
            <c:idx val="274"/>
            <c:bubble3D val="0"/>
            <c:extLst>
              <c:ext xmlns:c16="http://schemas.microsoft.com/office/drawing/2014/chart" uri="{C3380CC4-5D6E-409C-BE32-E72D297353CC}">
                <c16:uniqueId val="{0000008E-26F4-F349-8F65-A89509373B45}"/>
              </c:ext>
            </c:extLst>
          </c:dPt>
          <c:dPt>
            <c:idx val="276"/>
            <c:bubble3D val="0"/>
            <c:extLst>
              <c:ext xmlns:c16="http://schemas.microsoft.com/office/drawing/2014/chart" uri="{C3380CC4-5D6E-409C-BE32-E72D297353CC}">
                <c16:uniqueId val="{0000008F-26F4-F349-8F65-A89509373B45}"/>
              </c:ext>
            </c:extLst>
          </c:dPt>
          <c:dPt>
            <c:idx val="278"/>
            <c:bubble3D val="0"/>
            <c:extLst>
              <c:ext xmlns:c16="http://schemas.microsoft.com/office/drawing/2014/chart" uri="{C3380CC4-5D6E-409C-BE32-E72D297353CC}">
                <c16:uniqueId val="{00000090-26F4-F349-8F65-A89509373B45}"/>
              </c:ext>
            </c:extLst>
          </c:dPt>
          <c:dPt>
            <c:idx val="281"/>
            <c:bubble3D val="0"/>
            <c:extLst>
              <c:ext xmlns:c16="http://schemas.microsoft.com/office/drawing/2014/chart" uri="{C3380CC4-5D6E-409C-BE32-E72D297353CC}">
                <c16:uniqueId val="{00000091-26F4-F349-8F65-A89509373B45}"/>
              </c:ext>
            </c:extLst>
          </c:dPt>
          <c:dPt>
            <c:idx val="285"/>
            <c:bubble3D val="0"/>
            <c:extLst>
              <c:ext xmlns:c16="http://schemas.microsoft.com/office/drawing/2014/chart" uri="{C3380CC4-5D6E-409C-BE32-E72D297353CC}">
                <c16:uniqueId val="{00000092-26F4-F349-8F65-A89509373B45}"/>
              </c:ext>
            </c:extLst>
          </c:dPt>
          <c:dPt>
            <c:idx val="286"/>
            <c:bubble3D val="0"/>
            <c:extLst>
              <c:ext xmlns:c16="http://schemas.microsoft.com/office/drawing/2014/chart" uri="{C3380CC4-5D6E-409C-BE32-E72D297353CC}">
                <c16:uniqueId val="{00000093-26F4-F349-8F65-A89509373B45}"/>
              </c:ext>
            </c:extLst>
          </c:dPt>
          <c:dPt>
            <c:idx val="288"/>
            <c:bubble3D val="0"/>
            <c:extLst>
              <c:ext xmlns:c16="http://schemas.microsoft.com/office/drawing/2014/chart" uri="{C3380CC4-5D6E-409C-BE32-E72D297353CC}">
                <c16:uniqueId val="{00000094-26F4-F349-8F65-A89509373B45}"/>
              </c:ext>
            </c:extLst>
          </c:dPt>
          <c:dPt>
            <c:idx val="289"/>
            <c:bubble3D val="0"/>
            <c:extLst>
              <c:ext xmlns:c16="http://schemas.microsoft.com/office/drawing/2014/chart" uri="{C3380CC4-5D6E-409C-BE32-E72D297353CC}">
                <c16:uniqueId val="{00000095-26F4-F349-8F65-A89509373B45}"/>
              </c:ext>
            </c:extLst>
          </c:dPt>
          <c:dPt>
            <c:idx val="290"/>
            <c:bubble3D val="0"/>
            <c:extLst>
              <c:ext xmlns:c16="http://schemas.microsoft.com/office/drawing/2014/chart" uri="{C3380CC4-5D6E-409C-BE32-E72D297353CC}">
                <c16:uniqueId val="{00000096-26F4-F349-8F65-A89509373B45}"/>
              </c:ext>
            </c:extLst>
          </c:dPt>
          <c:dPt>
            <c:idx val="292"/>
            <c:bubble3D val="0"/>
            <c:extLst>
              <c:ext xmlns:c16="http://schemas.microsoft.com/office/drawing/2014/chart" uri="{C3380CC4-5D6E-409C-BE32-E72D297353CC}">
                <c16:uniqueId val="{00000097-26F4-F349-8F65-A89509373B45}"/>
              </c:ext>
            </c:extLst>
          </c:dPt>
          <c:dPt>
            <c:idx val="293"/>
            <c:bubble3D val="0"/>
            <c:extLst>
              <c:ext xmlns:c16="http://schemas.microsoft.com/office/drawing/2014/chart" uri="{C3380CC4-5D6E-409C-BE32-E72D297353CC}">
                <c16:uniqueId val="{00000098-26F4-F349-8F65-A89509373B45}"/>
              </c:ext>
            </c:extLst>
          </c:dPt>
          <c:dPt>
            <c:idx val="294"/>
            <c:bubble3D val="0"/>
            <c:extLst>
              <c:ext xmlns:c16="http://schemas.microsoft.com/office/drawing/2014/chart" uri="{C3380CC4-5D6E-409C-BE32-E72D297353CC}">
                <c16:uniqueId val="{00000099-26F4-F349-8F65-A89509373B45}"/>
              </c:ext>
            </c:extLst>
          </c:dPt>
          <c:dPt>
            <c:idx val="295"/>
            <c:bubble3D val="0"/>
            <c:extLst>
              <c:ext xmlns:c16="http://schemas.microsoft.com/office/drawing/2014/chart" uri="{C3380CC4-5D6E-409C-BE32-E72D297353CC}">
                <c16:uniqueId val="{0000009A-26F4-F349-8F65-A89509373B45}"/>
              </c:ext>
            </c:extLst>
          </c:dPt>
          <c:dPt>
            <c:idx val="296"/>
            <c:bubble3D val="0"/>
            <c:extLst>
              <c:ext xmlns:c16="http://schemas.microsoft.com/office/drawing/2014/chart" uri="{C3380CC4-5D6E-409C-BE32-E72D297353CC}">
                <c16:uniqueId val="{0000009B-26F4-F349-8F65-A89509373B45}"/>
              </c:ext>
            </c:extLst>
          </c:dPt>
          <c:dPt>
            <c:idx val="297"/>
            <c:bubble3D val="0"/>
            <c:extLst>
              <c:ext xmlns:c16="http://schemas.microsoft.com/office/drawing/2014/chart" uri="{C3380CC4-5D6E-409C-BE32-E72D297353CC}">
                <c16:uniqueId val="{0000009C-26F4-F349-8F65-A89509373B45}"/>
              </c:ext>
            </c:extLst>
          </c:dPt>
          <c:dPt>
            <c:idx val="298"/>
            <c:bubble3D val="0"/>
            <c:extLst>
              <c:ext xmlns:c16="http://schemas.microsoft.com/office/drawing/2014/chart" uri="{C3380CC4-5D6E-409C-BE32-E72D297353CC}">
                <c16:uniqueId val="{0000009D-26F4-F349-8F65-A89509373B45}"/>
              </c:ext>
            </c:extLst>
          </c:dPt>
          <c:dPt>
            <c:idx val="299"/>
            <c:bubble3D val="0"/>
            <c:extLst>
              <c:ext xmlns:c16="http://schemas.microsoft.com/office/drawing/2014/chart" uri="{C3380CC4-5D6E-409C-BE32-E72D297353CC}">
                <c16:uniqueId val="{0000009E-26F4-F349-8F65-A89509373B45}"/>
              </c:ext>
            </c:extLst>
          </c:dPt>
          <c:dPt>
            <c:idx val="302"/>
            <c:bubble3D val="0"/>
            <c:extLst>
              <c:ext xmlns:c16="http://schemas.microsoft.com/office/drawing/2014/chart" uri="{C3380CC4-5D6E-409C-BE32-E72D297353CC}">
                <c16:uniqueId val="{0000009F-26F4-F349-8F65-A89509373B45}"/>
              </c:ext>
            </c:extLst>
          </c:dPt>
          <c:dPt>
            <c:idx val="304"/>
            <c:bubble3D val="0"/>
            <c:extLst>
              <c:ext xmlns:c16="http://schemas.microsoft.com/office/drawing/2014/chart" uri="{C3380CC4-5D6E-409C-BE32-E72D297353CC}">
                <c16:uniqueId val="{000000A0-26F4-F349-8F65-A89509373B45}"/>
              </c:ext>
            </c:extLst>
          </c:dPt>
          <c:dPt>
            <c:idx val="305"/>
            <c:bubble3D val="0"/>
            <c:extLst>
              <c:ext xmlns:c16="http://schemas.microsoft.com/office/drawing/2014/chart" uri="{C3380CC4-5D6E-409C-BE32-E72D297353CC}">
                <c16:uniqueId val="{000000A1-26F4-F349-8F65-A89509373B45}"/>
              </c:ext>
            </c:extLst>
          </c:dPt>
          <c:dPt>
            <c:idx val="306"/>
            <c:bubble3D val="0"/>
            <c:extLst>
              <c:ext xmlns:c16="http://schemas.microsoft.com/office/drawing/2014/chart" uri="{C3380CC4-5D6E-409C-BE32-E72D297353CC}">
                <c16:uniqueId val="{000000A2-26F4-F349-8F65-A89509373B45}"/>
              </c:ext>
            </c:extLst>
          </c:dPt>
          <c:dPt>
            <c:idx val="307"/>
            <c:bubble3D val="0"/>
            <c:extLst>
              <c:ext xmlns:c16="http://schemas.microsoft.com/office/drawing/2014/chart" uri="{C3380CC4-5D6E-409C-BE32-E72D297353CC}">
                <c16:uniqueId val="{000000A3-26F4-F349-8F65-A89509373B45}"/>
              </c:ext>
            </c:extLst>
          </c:dPt>
          <c:dPt>
            <c:idx val="308"/>
            <c:bubble3D val="0"/>
            <c:extLst>
              <c:ext xmlns:c16="http://schemas.microsoft.com/office/drawing/2014/chart" uri="{C3380CC4-5D6E-409C-BE32-E72D297353CC}">
                <c16:uniqueId val="{000000A4-26F4-F349-8F65-A89509373B45}"/>
              </c:ext>
            </c:extLst>
          </c:dPt>
          <c:dPt>
            <c:idx val="309"/>
            <c:bubble3D val="0"/>
            <c:extLst>
              <c:ext xmlns:c16="http://schemas.microsoft.com/office/drawing/2014/chart" uri="{C3380CC4-5D6E-409C-BE32-E72D297353CC}">
                <c16:uniqueId val="{000000A5-26F4-F349-8F65-A89509373B45}"/>
              </c:ext>
            </c:extLst>
          </c:dPt>
          <c:dPt>
            <c:idx val="310"/>
            <c:bubble3D val="0"/>
            <c:spPr>
              <a:ln w="50800">
                <a:solidFill>
                  <a:srgbClr val="26BBE3"/>
                </a:solidFill>
              </a:ln>
            </c:spPr>
            <c:extLst>
              <c:ext xmlns:c16="http://schemas.microsoft.com/office/drawing/2014/chart" uri="{C3380CC4-5D6E-409C-BE32-E72D297353CC}">
                <c16:uniqueId val="{000000A7-26F4-F349-8F65-A89509373B45}"/>
              </c:ext>
            </c:extLst>
          </c:dPt>
          <c:dPt>
            <c:idx val="311"/>
            <c:bubble3D val="0"/>
            <c:extLst>
              <c:ext xmlns:c16="http://schemas.microsoft.com/office/drawing/2014/chart" uri="{C3380CC4-5D6E-409C-BE32-E72D297353CC}">
                <c16:uniqueId val="{000000A8-26F4-F349-8F65-A89509373B45}"/>
              </c:ext>
            </c:extLst>
          </c:dPt>
          <c:dPt>
            <c:idx val="313"/>
            <c:bubble3D val="0"/>
            <c:extLst>
              <c:ext xmlns:c16="http://schemas.microsoft.com/office/drawing/2014/chart" uri="{C3380CC4-5D6E-409C-BE32-E72D297353CC}">
                <c16:uniqueId val="{000000A9-26F4-F349-8F65-A89509373B45}"/>
              </c:ext>
            </c:extLst>
          </c:dPt>
          <c:dPt>
            <c:idx val="314"/>
            <c:bubble3D val="0"/>
            <c:extLst>
              <c:ext xmlns:c16="http://schemas.microsoft.com/office/drawing/2014/chart" uri="{C3380CC4-5D6E-409C-BE32-E72D297353CC}">
                <c16:uniqueId val="{000000AA-26F4-F349-8F65-A89509373B45}"/>
              </c:ext>
            </c:extLst>
          </c:dPt>
          <c:dPt>
            <c:idx val="315"/>
            <c:bubble3D val="0"/>
            <c:extLst>
              <c:ext xmlns:c16="http://schemas.microsoft.com/office/drawing/2014/chart" uri="{C3380CC4-5D6E-409C-BE32-E72D297353CC}">
                <c16:uniqueId val="{000000AB-26F4-F349-8F65-A89509373B45}"/>
              </c:ext>
            </c:extLst>
          </c:dPt>
          <c:dPt>
            <c:idx val="316"/>
            <c:bubble3D val="0"/>
            <c:extLst>
              <c:ext xmlns:c16="http://schemas.microsoft.com/office/drawing/2014/chart" uri="{C3380CC4-5D6E-409C-BE32-E72D297353CC}">
                <c16:uniqueId val="{000000AC-26F4-F349-8F65-A89509373B45}"/>
              </c:ext>
            </c:extLst>
          </c:dPt>
          <c:dPt>
            <c:idx val="317"/>
            <c:bubble3D val="0"/>
            <c:extLst>
              <c:ext xmlns:c16="http://schemas.microsoft.com/office/drawing/2014/chart" uri="{C3380CC4-5D6E-409C-BE32-E72D297353CC}">
                <c16:uniqueId val="{000000AD-26F4-F349-8F65-A89509373B45}"/>
              </c:ext>
            </c:extLst>
          </c:dPt>
          <c:dPt>
            <c:idx val="318"/>
            <c:bubble3D val="0"/>
            <c:extLst>
              <c:ext xmlns:c16="http://schemas.microsoft.com/office/drawing/2014/chart" uri="{C3380CC4-5D6E-409C-BE32-E72D297353CC}">
                <c16:uniqueId val="{000000AE-26F4-F349-8F65-A89509373B45}"/>
              </c:ext>
            </c:extLst>
          </c:dPt>
          <c:dPt>
            <c:idx val="319"/>
            <c:bubble3D val="0"/>
            <c:extLst>
              <c:ext xmlns:c16="http://schemas.microsoft.com/office/drawing/2014/chart" uri="{C3380CC4-5D6E-409C-BE32-E72D297353CC}">
                <c16:uniqueId val="{000000AF-26F4-F349-8F65-A89509373B45}"/>
              </c:ext>
            </c:extLst>
          </c:dPt>
          <c:dPt>
            <c:idx val="321"/>
            <c:bubble3D val="0"/>
            <c:extLst>
              <c:ext xmlns:c16="http://schemas.microsoft.com/office/drawing/2014/chart" uri="{C3380CC4-5D6E-409C-BE32-E72D297353CC}">
                <c16:uniqueId val="{000000B0-26F4-F349-8F65-A89509373B45}"/>
              </c:ext>
            </c:extLst>
          </c:dPt>
          <c:dPt>
            <c:idx val="323"/>
            <c:bubble3D val="0"/>
            <c:spPr>
              <a:ln w="50800">
                <a:solidFill>
                  <a:srgbClr val="26BBE3"/>
                </a:solidFill>
              </a:ln>
            </c:spPr>
            <c:extLst>
              <c:ext xmlns:c16="http://schemas.microsoft.com/office/drawing/2014/chart" uri="{C3380CC4-5D6E-409C-BE32-E72D297353CC}">
                <c16:uniqueId val="{000000B2-26F4-F349-8F65-A89509373B45}"/>
              </c:ext>
            </c:extLst>
          </c:dPt>
          <c:dPt>
            <c:idx val="326"/>
            <c:bubble3D val="0"/>
            <c:extLst>
              <c:ext xmlns:c16="http://schemas.microsoft.com/office/drawing/2014/chart" uri="{C3380CC4-5D6E-409C-BE32-E72D297353CC}">
                <c16:uniqueId val="{000000B3-26F4-F349-8F65-A89509373B45}"/>
              </c:ext>
            </c:extLst>
          </c:dPt>
          <c:dPt>
            <c:idx val="327"/>
            <c:bubble3D val="0"/>
            <c:spPr>
              <a:ln w="50800">
                <a:solidFill>
                  <a:srgbClr val="4FDBC5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4-26F4-F349-8F65-A89509373B45}"/>
              </c:ext>
            </c:extLst>
          </c:dPt>
          <c:dPt>
            <c:idx val="329"/>
            <c:bubble3D val="0"/>
            <c:extLst>
              <c:ext xmlns:c16="http://schemas.microsoft.com/office/drawing/2014/chart" uri="{C3380CC4-5D6E-409C-BE32-E72D297353CC}">
                <c16:uniqueId val="{000000B7-D2B2-4EA0-8926-7A54FAD66784}"/>
              </c:ext>
            </c:extLst>
          </c:dPt>
          <c:dPt>
            <c:idx val="330"/>
            <c:bubble3D val="0"/>
            <c:extLst>
              <c:ext xmlns:c16="http://schemas.microsoft.com/office/drawing/2014/chart" uri="{C3380CC4-5D6E-409C-BE32-E72D297353CC}">
                <c16:uniqueId val="{000000BA-6E38-4EFA-BE43-30D3A1560931}"/>
              </c:ext>
            </c:extLst>
          </c:dPt>
          <c:dPt>
            <c:idx val="331"/>
            <c:bubble3D val="0"/>
            <c:spPr>
              <a:ln w="50800">
                <a:solidFill>
                  <a:srgbClr val="26BBE3">
                    <a:alpha val="99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B-80DA-43D1-B298-20E61F675741}"/>
              </c:ext>
            </c:extLst>
          </c:dPt>
          <c:dPt>
            <c:idx val="332"/>
            <c:bubble3D val="0"/>
            <c:extLst>
              <c:ext xmlns:c16="http://schemas.microsoft.com/office/drawing/2014/chart" uri="{C3380CC4-5D6E-409C-BE32-E72D297353CC}">
                <c16:uniqueId val="{000000C0-AACC-4566-AF2F-37F61B3ECE60}"/>
              </c:ext>
            </c:extLst>
          </c:dPt>
          <c:dPt>
            <c:idx val="333"/>
            <c:bubble3D val="0"/>
            <c:extLst>
              <c:ext xmlns:c16="http://schemas.microsoft.com/office/drawing/2014/chart" uri="{C3380CC4-5D6E-409C-BE32-E72D297353CC}">
                <c16:uniqueId val="{000000C2-0167-4384-8604-E3FC9652B6BB}"/>
              </c:ext>
            </c:extLst>
          </c:dPt>
          <c:dPt>
            <c:idx val="334"/>
            <c:bubble3D val="0"/>
            <c:extLst>
              <c:ext xmlns:c16="http://schemas.microsoft.com/office/drawing/2014/chart" uri="{C3380CC4-5D6E-409C-BE32-E72D297353CC}">
                <c16:uniqueId val="{000000C4-4613-4827-8DA8-D3E598AAAC0F}"/>
              </c:ext>
            </c:extLst>
          </c:dPt>
          <c:dPt>
            <c:idx val="335"/>
            <c:bubble3D val="0"/>
            <c:extLst>
              <c:ext xmlns:c16="http://schemas.microsoft.com/office/drawing/2014/chart" uri="{C3380CC4-5D6E-409C-BE32-E72D297353CC}">
                <c16:uniqueId val="{000000C6-29C2-45BA-B227-BD495E546287}"/>
              </c:ext>
            </c:extLst>
          </c:dPt>
          <c:dPt>
            <c:idx val="336"/>
            <c:bubble3D val="0"/>
            <c:extLst>
              <c:ext xmlns:c16="http://schemas.microsoft.com/office/drawing/2014/chart" uri="{C3380CC4-5D6E-409C-BE32-E72D297353CC}">
                <c16:uniqueId val="{000000C9-EE0C-4832-A718-88D3D24A1C9D}"/>
              </c:ext>
            </c:extLst>
          </c:dPt>
          <c:dPt>
            <c:idx val="337"/>
            <c:bubble3D val="0"/>
            <c:extLst>
              <c:ext xmlns:c16="http://schemas.microsoft.com/office/drawing/2014/chart" uri="{C3380CC4-5D6E-409C-BE32-E72D297353CC}">
                <c16:uniqueId val="{000000CB-824F-410F-9AB3-1EF92819B44F}"/>
              </c:ext>
            </c:extLst>
          </c:dPt>
          <c:dPt>
            <c:idx val="338"/>
            <c:bubble3D val="0"/>
            <c:spPr>
              <a:ln w="50800">
                <a:solidFill>
                  <a:srgbClr val="0071D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CC-84D7-4D9A-BDEA-B87C5F965431}"/>
              </c:ext>
            </c:extLst>
          </c:dPt>
          <c:dPt>
            <c:idx val="339"/>
            <c:bubble3D val="0"/>
            <c:extLst>
              <c:ext xmlns:c16="http://schemas.microsoft.com/office/drawing/2014/chart" uri="{C3380CC4-5D6E-409C-BE32-E72D297353CC}">
                <c16:uniqueId val="{000000CF-8C0B-4DBF-A5F2-711B788FC8DC}"/>
              </c:ext>
            </c:extLst>
          </c:dPt>
          <c:dPt>
            <c:idx val="340"/>
            <c:bubble3D val="0"/>
            <c:extLst>
              <c:ext xmlns:c16="http://schemas.microsoft.com/office/drawing/2014/chart" uri="{C3380CC4-5D6E-409C-BE32-E72D297353CC}">
                <c16:uniqueId val="{000000D3-93F8-42AB-AC73-9FB7611C442B}"/>
              </c:ext>
            </c:extLst>
          </c:dPt>
          <c:dPt>
            <c:idx val="342"/>
            <c:bubble3D val="0"/>
            <c:extLst>
              <c:ext xmlns:c16="http://schemas.microsoft.com/office/drawing/2014/chart" uri="{C3380CC4-5D6E-409C-BE32-E72D297353CC}">
                <c16:uniqueId val="{000000D4-26A2-48E5-8D35-593E33D276C1}"/>
              </c:ext>
            </c:extLst>
          </c:dPt>
          <c:dPt>
            <c:idx val="34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D7-4E7A-4061-A3E4-5FE262468A3E}"/>
              </c:ext>
            </c:extLst>
          </c:dPt>
          <c:dPt>
            <c:idx val="351"/>
            <c:marker>
              <c:symbol val="circle"/>
              <c:size val="11"/>
            </c:marker>
            <c:bubble3D val="0"/>
            <c:extLst>
              <c:ext xmlns:c16="http://schemas.microsoft.com/office/drawing/2014/chart" uri="{C3380CC4-5D6E-409C-BE32-E72D297353CC}">
                <c16:uniqueId val="{000000E0-CE60-46D9-A3FF-40FE0E4D6CDB}"/>
              </c:ext>
            </c:extLst>
          </c:dPt>
          <c:dLbls>
            <c:dLbl>
              <c:idx val="0"/>
              <c:layout>
                <c:manualLayout>
                  <c:x val="-3.8200529107415546E-2"/>
                  <c:y val="0.1125446409556559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800">
                      <a:solidFill>
                        <a:schemeClr val="bg1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A-26F4-F349-8F65-A89509373B45}"/>
                </c:ext>
              </c:extLst>
            </c:dLbl>
            <c:dLbl>
              <c:idx val="65"/>
              <c:layout>
                <c:manualLayout>
                  <c:x val="-3.8983105816575672E-2"/>
                  <c:y val="0.10906500127946737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2800" b="1" i="0" u="none" strike="noStrike" kern="1200" baseline="0">
                      <a:solidFill>
                        <a:schemeClr val="bg1"/>
                      </a:solidFill>
                      <a:latin typeface="Aptos" panose="020B0004020202020204" pitchFamily="34" charset="0"/>
                      <a:ea typeface="Times New Roman"/>
                      <a:cs typeface="Times New Roman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C-26F4-F349-8F65-A89509373B45}"/>
                </c:ext>
              </c:extLst>
            </c:dLbl>
            <c:dLbl>
              <c:idx val="34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7-4E7A-4061-A3E4-5FE262468A3E}"/>
                </c:ext>
              </c:extLst>
            </c:dLbl>
            <c:dLbl>
              <c:idx val="354"/>
              <c:layout>
                <c:manualLayout>
                  <c:x val="-6.4356812732716789E-2"/>
                  <c:y val="0.17089591519060829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4400" b="1" i="0" u="none" strike="noStrike" kern="1200" baseline="0">
                      <a:solidFill>
                        <a:prstClr val="white"/>
                      </a:solidFill>
                      <a:latin typeface="Aptos" panose="020B0004020202020204" pitchFamily="34" charset="0"/>
                      <a:ea typeface="Times New Roman"/>
                      <a:cs typeface="Times New Roman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E-CE60-46D9-A3FF-40FE0E4D6CD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300">
                    <a:solidFill>
                      <a:schemeClr val="bg1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Sheet1!$H$1:$MR$1</c:f>
              <c:strCache>
                <c:ptCount val="349"/>
                <c:pt idx="0">
                  <c:v>1997</c:v>
                </c:pt>
                <c:pt idx="12">
                  <c:v>1998</c:v>
                </c:pt>
                <c:pt idx="24">
                  <c:v>1999</c:v>
                </c:pt>
                <c:pt idx="36">
                  <c:v>2000</c:v>
                </c:pt>
                <c:pt idx="48">
                  <c:v>2001</c:v>
                </c:pt>
                <c:pt idx="60">
                  <c:v>2002</c:v>
                </c:pt>
                <c:pt idx="72">
                  <c:v>2003</c:v>
                </c:pt>
                <c:pt idx="84">
                  <c:v>2004</c:v>
                </c:pt>
                <c:pt idx="96">
                  <c:v>2005</c:v>
                </c:pt>
                <c:pt idx="108">
                  <c:v>2006</c:v>
                </c:pt>
                <c:pt idx="120">
                  <c:v>2007</c:v>
                </c:pt>
                <c:pt idx="132">
                  <c:v>2008</c:v>
                </c:pt>
                <c:pt idx="144">
                  <c:v>2009</c:v>
                </c:pt>
                <c:pt idx="156">
                  <c:v>2010</c:v>
                </c:pt>
                <c:pt idx="168">
                  <c:v>2011</c:v>
                </c:pt>
                <c:pt idx="180">
                  <c:v>2012</c:v>
                </c:pt>
                <c:pt idx="192">
                  <c:v>2013</c:v>
                </c:pt>
                <c:pt idx="204">
                  <c:v>2014</c:v>
                </c:pt>
                <c:pt idx="216">
                  <c:v>2015</c:v>
                </c:pt>
                <c:pt idx="228">
                  <c:v>2016</c:v>
                </c:pt>
                <c:pt idx="240">
                  <c:v>2017</c:v>
                </c:pt>
                <c:pt idx="252">
                  <c:v>2018</c:v>
                </c:pt>
                <c:pt idx="264">
                  <c:v>2019</c:v>
                </c:pt>
                <c:pt idx="276">
                  <c:v>2020</c:v>
                </c:pt>
                <c:pt idx="288">
                  <c:v>2021</c:v>
                </c:pt>
                <c:pt idx="300">
                  <c:v>2022</c:v>
                </c:pt>
                <c:pt idx="312">
                  <c:v>2023</c:v>
                </c:pt>
                <c:pt idx="324">
                  <c:v>2024</c:v>
                </c:pt>
                <c:pt idx="336">
                  <c:v>2025</c:v>
                </c:pt>
                <c:pt idx="348">
                  <c:v>2026</c:v>
                </c:pt>
              </c:strCache>
            </c:strRef>
          </c:cat>
          <c:val>
            <c:numRef>
              <c:f>Sheet1!$H$3:$MX$3</c:f>
              <c:numCache>
                <c:formatCode>_ * #.##0_ ;_ * \-#.##0_ ;_ * "-"??_ ;_ @_ </c:formatCode>
                <c:ptCount val="355"/>
                <c:pt idx="0">
                  <c:v>344476</c:v>
                </c:pt>
                <c:pt idx="1">
                  <c:v>345122</c:v>
                </c:pt>
                <c:pt idx="2">
                  <c:v>346572</c:v>
                </c:pt>
                <c:pt idx="3">
                  <c:v>347071</c:v>
                </c:pt>
                <c:pt idx="4">
                  <c:v>347071</c:v>
                </c:pt>
                <c:pt idx="5">
                  <c:v>349408</c:v>
                </c:pt>
                <c:pt idx="6">
                  <c:v>348885</c:v>
                </c:pt>
                <c:pt idx="7">
                  <c:v>349595</c:v>
                </c:pt>
                <c:pt idx="8">
                  <c:v>350862</c:v>
                </c:pt>
                <c:pt idx="9">
                  <c:v>351402</c:v>
                </c:pt>
                <c:pt idx="10">
                  <c:v>352859</c:v>
                </c:pt>
                <c:pt idx="11">
                  <c:v>352972</c:v>
                </c:pt>
                <c:pt idx="12">
                  <c:v>352632</c:v>
                </c:pt>
                <c:pt idx="13">
                  <c:v>352340</c:v>
                </c:pt>
                <c:pt idx="14">
                  <c:v>352409</c:v>
                </c:pt>
                <c:pt idx="15">
                  <c:v>352165</c:v>
                </c:pt>
                <c:pt idx="16">
                  <c:v>349211</c:v>
                </c:pt>
                <c:pt idx="17">
                  <c:v>350225</c:v>
                </c:pt>
                <c:pt idx="18">
                  <c:v>349571</c:v>
                </c:pt>
                <c:pt idx="19">
                  <c:v>350121</c:v>
                </c:pt>
                <c:pt idx="20">
                  <c:v>351480</c:v>
                </c:pt>
                <c:pt idx="21">
                  <c:v>352309</c:v>
                </c:pt>
                <c:pt idx="22">
                  <c:v>351828</c:v>
                </c:pt>
                <c:pt idx="23">
                  <c:v>351825</c:v>
                </c:pt>
                <c:pt idx="24">
                  <c:v>350543</c:v>
                </c:pt>
                <c:pt idx="25">
                  <c:v>350077</c:v>
                </c:pt>
                <c:pt idx="26">
                  <c:v>349476</c:v>
                </c:pt>
                <c:pt idx="27">
                  <c:v>348458</c:v>
                </c:pt>
                <c:pt idx="28">
                  <c:v>350371</c:v>
                </c:pt>
                <c:pt idx="29">
                  <c:v>351480</c:v>
                </c:pt>
                <c:pt idx="30">
                  <c:v>350871</c:v>
                </c:pt>
                <c:pt idx="31">
                  <c:v>350809</c:v>
                </c:pt>
                <c:pt idx="32">
                  <c:v>351308</c:v>
                </c:pt>
                <c:pt idx="33">
                  <c:v>351199</c:v>
                </c:pt>
                <c:pt idx="34">
                  <c:v>350625</c:v>
                </c:pt>
                <c:pt idx="35">
                  <c:v>350560</c:v>
                </c:pt>
                <c:pt idx="36">
                  <c:v>349325</c:v>
                </c:pt>
                <c:pt idx="37">
                  <c:v>348157</c:v>
                </c:pt>
                <c:pt idx="38">
                  <c:v>349023</c:v>
                </c:pt>
                <c:pt idx="39">
                  <c:v>347804</c:v>
                </c:pt>
                <c:pt idx="40">
                  <c:v>347791</c:v>
                </c:pt>
                <c:pt idx="41">
                  <c:v>347447</c:v>
                </c:pt>
                <c:pt idx="42">
                  <c:v>346301</c:v>
                </c:pt>
                <c:pt idx="43">
                  <c:v>346613</c:v>
                </c:pt>
                <c:pt idx="44">
                  <c:v>347791</c:v>
                </c:pt>
                <c:pt idx="45">
                  <c:v>348867</c:v>
                </c:pt>
                <c:pt idx="46">
                  <c:v>350116</c:v>
                </c:pt>
                <c:pt idx="47">
                  <c:v>350920</c:v>
                </c:pt>
                <c:pt idx="48">
                  <c:v>350849</c:v>
                </c:pt>
                <c:pt idx="49">
                  <c:v>349105</c:v>
                </c:pt>
                <c:pt idx="50">
                  <c:v>349498</c:v>
                </c:pt>
                <c:pt idx="51">
                  <c:v>347187</c:v>
                </c:pt>
                <c:pt idx="52">
                  <c:v>337386</c:v>
                </c:pt>
                <c:pt idx="53">
                  <c:v>346965</c:v>
                </c:pt>
                <c:pt idx="54">
                  <c:v>346562</c:v>
                </c:pt>
                <c:pt idx="55">
                  <c:v>343961</c:v>
                </c:pt>
                <c:pt idx="56">
                  <c:v>342257</c:v>
                </c:pt>
                <c:pt idx="57">
                  <c:v>340234</c:v>
                </c:pt>
                <c:pt idx="58">
                  <c:v>334892</c:v>
                </c:pt>
                <c:pt idx="59">
                  <c:v>330276</c:v>
                </c:pt>
                <c:pt idx="60">
                  <c:v>325189</c:v>
                </c:pt>
                <c:pt idx="61">
                  <c:v>318103</c:v>
                </c:pt>
                <c:pt idx="62">
                  <c:v>312796</c:v>
                </c:pt>
                <c:pt idx="63">
                  <c:v>307199</c:v>
                </c:pt>
                <c:pt idx="64">
                  <c:v>302772</c:v>
                </c:pt>
                <c:pt idx="65">
                  <c:v>301171</c:v>
                </c:pt>
                <c:pt idx="66">
                  <c:v>302334</c:v>
                </c:pt>
                <c:pt idx="67">
                  <c:v>301101</c:v>
                </c:pt>
                <c:pt idx="68">
                  <c:v>302304</c:v>
                </c:pt>
                <c:pt idx="69">
                  <c:v>303612</c:v>
                </c:pt>
                <c:pt idx="70">
                  <c:v>306015</c:v>
                </c:pt>
                <c:pt idx="71">
                  <c:v>308423</c:v>
                </c:pt>
                <c:pt idx="72">
                  <c:v>310353</c:v>
                </c:pt>
                <c:pt idx="73">
                  <c:v>313125</c:v>
                </c:pt>
                <c:pt idx="74">
                  <c:v>315311</c:v>
                </c:pt>
                <c:pt idx="75">
                  <c:v>317404</c:v>
                </c:pt>
                <c:pt idx="76">
                  <c:v>321443</c:v>
                </c:pt>
                <c:pt idx="77">
                  <c:v>325309</c:v>
                </c:pt>
                <c:pt idx="78">
                  <c:v>326545</c:v>
                </c:pt>
                <c:pt idx="79">
                  <c:v>332432</c:v>
                </c:pt>
                <c:pt idx="80">
                  <c:v>336907</c:v>
                </c:pt>
                <c:pt idx="81">
                  <c:v>342777</c:v>
                </c:pt>
                <c:pt idx="82">
                  <c:v>348141</c:v>
                </c:pt>
                <c:pt idx="83">
                  <c:v>350383</c:v>
                </c:pt>
                <c:pt idx="84">
                  <c:v>357370</c:v>
                </c:pt>
                <c:pt idx="85">
                  <c:v>360157</c:v>
                </c:pt>
                <c:pt idx="86">
                  <c:v>361732</c:v>
                </c:pt>
                <c:pt idx="87">
                  <c:v>363825</c:v>
                </c:pt>
                <c:pt idx="88">
                  <c:v>366790</c:v>
                </c:pt>
                <c:pt idx="89">
                  <c:v>370235</c:v>
                </c:pt>
                <c:pt idx="90">
                  <c:v>371795</c:v>
                </c:pt>
                <c:pt idx="91">
                  <c:v>375730</c:v>
                </c:pt>
                <c:pt idx="92">
                  <c:v>380246</c:v>
                </c:pt>
                <c:pt idx="93">
                  <c:v>383940</c:v>
                </c:pt>
                <c:pt idx="94">
                  <c:v>386414</c:v>
                </c:pt>
                <c:pt idx="95">
                  <c:v>389834</c:v>
                </c:pt>
                <c:pt idx="96">
                  <c:v>393916</c:v>
                </c:pt>
                <c:pt idx="97">
                  <c:v>396571</c:v>
                </c:pt>
                <c:pt idx="98">
                  <c:v>398939</c:v>
                </c:pt>
                <c:pt idx="99">
                  <c:v>401500</c:v>
                </c:pt>
                <c:pt idx="100">
                  <c:v>403548</c:v>
                </c:pt>
                <c:pt idx="101">
                  <c:v>407639</c:v>
                </c:pt>
                <c:pt idx="102">
                  <c:v>411350</c:v>
                </c:pt>
                <c:pt idx="103">
                  <c:v>414926</c:v>
                </c:pt>
                <c:pt idx="104">
                  <c:v>419833</c:v>
                </c:pt>
                <c:pt idx="105">
                  <c:v>423690</c:v>
                </c:pt>
                <c:pt idx="106">
                  <c:v>427401</c:v>
                </c:pt>
                <c:pt idx="107">
                  <c:v>431282</c:v>
                </c:pt>
                <c:pt idx="108">
                  <c:v>435742</c:v>
                </c:pt>
                <c:pt idx="109">
                  <c:v>438454</c:v>
                </c:pt>
                <c:pt idx="110">
                  <c:v>439741</c:v>
                </c:pt>
                <c:pt idx="111">
                  <c:v>441392</c:v>
                </c:pt>
                <c:pt idx="112">
                  <c:v>444161</c:v>
                </c:pt>
                <c:pt idx="113">
                  <c:v>447095</c:v>
                </c:pt>
                <c:pt idx="114">
                  <c:v>449902</c:v>
                </c:pt>
                <c:pt idx="115">
                  <c:v>453368</c:v>
                </c:pt>
                <c:pt idx="116">
                  <c:v>456913</c:v>
                </c:pt>
                <c:pt idx="117">
                  <c:v>460154</c:v>
                </c:pt>
                <c:pt idx="118">
                  <c:v>463458</c:v>
                </c:pt>
                <c:pt idx="119">
                  <c:v>474318</c:v>
                </c:pt>
                <c:pt idx="120">
                  <c:v>468457</c:v>
                </c:pt>
                <c:pt idx="121">
                  <c:v>471075</c:v>
                </c:pt>
                <c:pt idx="122">
                  <c:v>472082</c:v>
                </c:pt>
                <c:pt idx="123">
                  <c:v>472646</c:v>
                </c:pt>
                <c:pt idx="124">
                  <c:v>474761</c:v>
                </c:pt>
                <c:pt idx="125">
                  <c:v>475999</c:v>
                </c:pt>
                <c:pt idx="126">
                  <c:v>479354</c:v>
                </c:pt>
                <c:pt idx="127">
                  <c:v>482387</c:v>
                </c:pt>
                <c:pt idx="128">
                  <c:v>485886</c:v>
                </c:pt>
                <c:pt idx="129">
                  <c:v>488913</c:v>
                </c:pt>
                <c:pt idx="130">
                  <c:v>492402</c:v>
                </c:pt>
                <c:pt idx="131">
                  <c:v>495626</c:v>
                </c:pt>
                <c:pt idx="132">
                  <c:v>496343</c:v>
                </c:pt>
                <c:pt idx="133">
                  <c:v>495101</c:v>
                </c:pt>
                <c:pt idx="134">
                  <c:v>498060</c:v>
                </c:pt>
                <c:pt idx="135">
                  <c:v>498702</c:v>
                </c:pt>
                <c:pt idx="136">
                  <c:v>499871</c:v>
                </c:pt>
                <c:pt idx="137">
                  <c:v>502863</c:v>
                </c:pt>
                <c:pt idx="138">
                  <c:v>504213</c:v>
                </c:pt>
                <c:pt idx="139">
                  <c:v>505448</c:v>
                </c:pt>
                <c:pt idx="140">
                  <c:v>507936</c:v>
                </c:pt>
                <c:pt idx="141">
                  <c:v>510868</c:v>
                </c:pt>
                <c:pt idx="142">
                  <c:v>513887</c:v>
                </c:pt>
                <c:pt idx="143">
                  <c:v>514455</c:v>
                </c:pt>
                <c:pt idx="144">
                  <c:v>514133</c:v>
                </c:pt>
                <c:pt idx="145">
                  <c:v>513306</c:v>
                </c:pt>
                <c:pt idx="146">
                  <c:v>511066</c:v>
                </c:pt>
                <c:pt idx="147">
                  <c:v>509938</c:v>
                </c:pt>
                <c:pt idx="148">
                  <c:v>509702</c:v>
                </c:pt>
                <c:pt idx="149">
                  <c:v>508803</c:v>
                </c:pt>
                <c:pt idx="150">
                  <c:v>508310</c:v>
                </c:pt>
                <c:pt idx="151">
                  <c:v>507688</c:v>
                </c:pt>
                <c:pt idx="152">
                  <c:v>506756</c:v>
                </c:pt>
                <c:pt idx="153">
                  <c:v>507925</c:v>
                </c:pt>
                <c:pt idx="154">
                  <c:v>509624</c:v>
                </c:pt>
                <c:pt idx="155">
                  <c:v>509686</c:v>
                </c:pt>
                <c:pt idx="156">
                  <c:v>509904</c:v>
                </c:pt>
                <c:pt idx="157">
                  <c:v>508671</c:v>
                </c:pt>
                <c:pt idx="158">
                  <c:v>508834</c:v>
                </c:pt>
                <c:pt idx="159">
                  <c:v>509830</c:v>
                </c:pt>
                <c:pt idx="160">
                  <c:v>509985</c:v>
                </c:pt>
                <c:pt idx="161">
                  <c:v>511357</c:v>
                </c:pt>
                <c:pt idx="162">
                  <c:v>512491</c:v>
                </c:pt>
                <c:pt idx="163">
                  <c:v>513677</c:v>
                </c:pt>
                <c:pt idx="164">
                  <c:v>515706</c:v>
                </c:pt>
                <c:pt idx="165">
                  <c:v>517222</c:v>
                </c:pt>
                <c:pt idx="166">
                  <c:v>518856</c:v>
                </c:pt>
                <c:pt idx="167">
                  <c:v>520385</c:v>
                </c:pt>
                <c:pt idx="168">
                  <c:v>520567</c:v>
                </c:pt>
                <c:pt idx="169">
                  <c:v>520973</c:v>
                </c:pt>
                <c:pt idx="170">
                  <c:v>521080</c:v>
                </c:pt>
                <c:pt idx="171">
                  <c:v>520904</c:v>
                </c:pt>
                <c:pt idx="172">
                  <c:v>522491</c:v>
                </c:pt>
                <c:pt idx="173">
                  <c:v>524472</c:v>
                </c:pt>
                <c:pt idx="174">
                  <c:v>525244</c:v>
                </c:pt>
                <c:pt idx="175">
                  <c:v>526740</c:v>
                </c:pt>
                <c:pt idx="176">
                  <c:v>528382</c:v>
                </c:pt>
                <c:pt idx="177">
                  <c:v>531340</c:v>
                </c:pt>
                <c:pt idx="178">
                  <c:v>534805</c:v>
                </c:pt>
                <c:pt idx="179">
                  <c:v>537879</c:v>
                </c:pt>
                <c:pt idx="180">
                  <c:v>539487</c:v>
                </c:pt>
                <c:pt idx="181">
                  <c:v>540282</c:v>
                </c:pt>
                <c:pt idx="182">
                  <c:v>539421</c:v>
                </c:pt>
                <c:pt idx="183">
                  <c:v>537110</c:v>
                </c:pt>
                <c:pt idx="184">
                  <c:v>536598</c:v>
                </c:pt>
                <c:pt idx="185">
                  <c:v>535018</c:v>
                </c:pt>
                <c:pt idx="186">
                  <c:v>535910</c:v>
                </c:pt>
                <c:pt idx="187">
                  <c:v>534078</c:v>
                </c:pt>
                <c:pt idx="188">
                  <c:v>533826</c:v>
                </c:pt>
                <c:pt idx="189">
                  <c:v>534770</c:v>
                </c:pt>
                <c:pt idx="190">
                  <c:v>536460</c:v>
                </c:pt>
                <c:pt idx="191">
                  <c:v>537415</c:v>
                </c:pt>
                <c:pt idx="192">
                  <c:v>537315</c:v>
                </c:pt>
                <c:pt idx="193">
                  <c:v>537841</c:v>
                </c:pt>
                <c:pt idx="194">
                  <c:v>537103</c:v>
                </c:pt>
                <c:pt idx="195">
                  <c:v>536070</c:v>
                </c:pt>
                <c:pt idx="196">
                  <c:v>535731</c:v>
                </c:pt>
                <c:pt idx="197">
                  <c:v>532304</c:v>
                </c:pt>
                <c:pt idx="198">
                  <c:v>532306</c:v>
                </c:pt>
                <c:pt idx="199">
                  <c:v>533083</c:v>
                </c:pt>
                <c:pt idx="200">
                  <c:v>532173</c:v>
                </c:pt>
                <c:pt idx="201">
                  <c:v>532843</c:v>
                </c:pt>
                <c:pt idx="202">
                  <c:v>533732</c:v>
                </c:pt>
                <c:pt idx="203">
                  <c:v>533861</c:v>
                </c:pt>
                <c:pt idx="204">
                  <c:v>535385</c:v>
                </c:pt>
                <c:pt idx="205">
                  <c:v>535715</c:v>
                </c:pt>
                <c:pt idx="206">
                  <c:v>533480</c:v>
                </c:pt>
                <c:pt idx="207">
                  <c:v>529754</c:v>
                </c:pt>
                <c:pt idx="208">
                  <c:v>529206</c:v>
                </c:pt>
                <c:pt idx="209">
                  <c:v>528015</c:v>
                </c:pt>
                <c:pt idx="210">
                  <c:v>528395</c:v>
                </c:pt>
                <c:pt idx="211">
                  <c:v>528952</c:v>
                </c:pt>
                <c:pt idx="212">
                  <c:v>529353</c:v>
                </c:pt>
                <c:pt idx="213">
                  <c:v>529478</c:v>
                </c:pt>
                <c:pt idx="214">
                  <c:v>793486</c:v>
                </c:pt>
                <c:pt idx="215">
                  <c:v>860126</c:v>
                </c:pt>
                <c:pt idx="216">
                  <c:v>892815</c:v>
                </c:pt>
                <c:pt idx="217">
                  <c:v>900846</c:v>
                </c:pt>
                <c:pt idx="218">
                  <c:v>906533</c:v>
                </c:pt>
                <c:pt idx="219">
                  <c:v>910638</c:v>
                </c:pt>
                <c:pt idx="220">
                  <c:v>916298</c:v>
                </c:pt>
                <c:pt idx="221">
                  <c:v>922303</c:v>
                </c:pt>
                <c:pt idx="222">
                  <c:v>929297</c:v>
                </c:pt>
                <c:pt idx="223">
                  <c:v>933822</c:v>
                </c:pt>
                <c:pt idx="224">
                  <c:v>936394</c:v>
                </c:pt>
                <c:pt idx="225">
                  <c:v>940962</c:v>
                </c:pt>
                <c:pt idx="226">
                  <c:v>967754</c:v>
                </c:pt>
                <c:pt idx="227">
                  <c:v>978837</c:v>
                </c:pt>
                <c:pt idx="228">
                  <c:v>976322</c:v>
                </c:pt>
                <c:pt idx="229">
                  <c:v>976395</c:v>
                </c:pt>
                <c:pt idx="230">
                  <c:v>976018</c:v>
                </c:pt>
                <c:pt idx="231">
                  <c:v>977958</c:v>
                </c:pt>
                <c:pt idx="232">
                  <c:v>980203</c:v>
                </c:pt>
                <c:pt idx="233">
                  <c:v>983842</c:v>
                </c:pt>
                <c:pt idx="234">
                  <c:v>981338</c:v>
                </c:pt>
                <c:pt idx="235">
                  <c:v>985310</c:v>
                </c:pt>
                <c:pt idx="236">
                  <c:v>990483</c:v>
                </c:pt>
                <c:pt idx="237">
                  <c:v>994052</c:v>
                </c:pt>
                <c:pt idx="238">
                  <c:v>996945</c:v>
                </c:pt>
                <c:pt idx="239">
                  <c:v>998640</c:v>
                </c:pt>
                <c:pt idx="240">
                  <c:v>978090</c:v>
                </c:pt>
                <c:pt idx="241">
                  <c:v>979887</c:v>
                </c:pt>
                <c:pt idx="242">
                  <c:v>979625</c:v>
                </c:pt>
                <c:pt idx="243">
                  <c:v>981241</c:v>
                </c:pt>
                <c:pt idx="244">
                  <c:v>982338</c:v>
                </c:pt>
                <c:pt idx="245">
                  <c:v>987301</c:v>
                </c:pt>
                <c:pt idx="246">
                  <c:v>989334</c:v>
                </c:pt>
                <c:pt idx="247">
                  <c:v>993875</c:v>
                </c:pt>
                <c:pt idx="248">
                  <c:v>998293</c:v>
                </c:pt>
                <c:pt idx="249">
                  <c:v>1003621</c:v>
                </c:pt>
                <c:pt idx="250">
                  <c:v>1007102</c:v>
                </c:pt>
                <c:pt idx="251">
                  <c:v>1008672</c:v>
                </c:pt>
                <c:pt idx="252">
                  <c:v>1003972</c:v>
                </c:pt>
                <c:pt idx="253">
                  <c:v>1004566</c:v>
                </c:pt>
                <c:pt idx="254">
                  <c:v>1005831</c:v>
                </c:pt>
                <c:pt idx="255">
                  <c:v>1005319</c:v>
                </c:pt>
                <c:pt idx="256">
                  <c:v>1007025</c:v>
                </c:pt>
                <c:pt idx="257">
                  <c:v>1008951</c:v>
                </c:pt>
                <c:pt idx="258">
                  <c:v>1011929</c:v>
                </c:pt>
                <c:pt idx="259">
                  <c:v>1017199</c:v>
                </c:pt>
                <c:pt idx="260">
                  <c:v>1022520</c:v>
                </c:pt>
                <c:pt idx="261">
                  <c:v>1025113</c:v>
                </c:pt>
                <c:pt idx="262">
                  <c:v>1028095</c:v>
                </c:pt>
                <c:pt idx="263">
                  <c:v>1029044</c:v>
                </c:pt>
                <c:pt idx="264">
                  <c:v>1026438</c:v>
                </c:pt>
                <c:pt idx="265">
                  <c:v>1027801</c:v>
                </c:pt>
                <c:pt idx="266">
                  <c:v>1028140</c:v>
                </c:pt>
                <c:pt idx="267">
                  <c:v>1027556</c:v>
                </c:pt>
                <c:pt idx="268">
                  <c:v>1030122</c:v>
                </c:pt>
                <c:pt idx="269">
                  <c:v>1032479</c:v>
                </c:pt>
                <c:pt idx="270">
                  <c:v>1032844</c:v>
                </c:pt>
                <c:pt idx="271">
                  <c:v>1036346</c:v>
                </c:pt>
                <c:pt idx="272">
                  <c:v>1040580</c:v>
                </c:pt>
                <c:pt idx="273">
                  <c:v>1042959</c:v>
                </c:pt>
                <c:pt idx="274">
                  <c:v>1043558</c:v>
                </c:pt>
                <c:pt idx="275">
                  <c:v>1044523</c:v>
                </c:pt>
                <c:pt idx="276">
                  <c:v>1042258</c:v>
                </c:pt>
                <c:pt idx="277">
                  <c:v>1042026</c:v>
                </c:pt>
                <c:pt idx="278">
                  <c:v>1043030</c:v>
                </c:pt>
                <c:pt idx="279">
                  <c:v>1041952</c:v>
                </c:pt>
                <c:pt idx="280">
                  <c:v>1034474</c:v>
                </c:pt>
                <c:pt idx="281">
                  <c:v>1033789</c:v>
                </c:pt>
                <c:pt idx="282">
                  <c:v>1032845</c:v>
                </c:pt>
                <c:pt idx="283">
                  <c:v>1028941</c:v>
                </c:pt>
                <c:pt idx="284">
                  <c:v>1027110</c:v>
                </c:pt>
                <c:pt idx="285">
                  <c:v>1025953</c:v>
                </c:pt>
                <c:pt idx="286">
                  <c:v>1022725</c:v>
                </c:pt>
                <c:pt idx="287">
                  <c:v>1017077</c:v>
                </c:pt>
                <c:pt idx="288">
                  <c:v>1011319</c:v>
                </c:pt>
                <c:pt idx="289">
                  <c:v>1008814</c:v>
                </c:pt>
                <c:pt idx="290">
                  <c:v>1009487</c:v>
                </c:pt>
                <c:pt idx="291">
                  <c:v>1012160</c:v>
                </c:pt>
                <c:pt idx="292">
                  <c:v>1013281</c:v>
                </c:pt>
                <c:pt idx="293">
                  <c:v>1012666</c:v>
                </c:pt>
                <c:pt idx="294">
                  <c:v>1012163</c:v>
                </c:pt>
                <c:pt idx="295">
                  <c:v>1012175</c:v>
                </c:pt>
                <c:pt idx="296">
                  <c:v>1011126</c:v>
                </c:pt>
                <c:pt idx="297">
                  <c:v>1014949</c:v>
                </c:pt>
                <c:pt idx="298">
                  <c:v>1017616</c:v>
                </c:pt>
                <c:pt idx="299">
                  <c:v>1021054</c:v>
                </c:pt>
                <c:pt idx="300" formatCode="#,##0">
                  <c:v>1019971</c:v>
                </c:pt>
                <c:pt idx="301" formatCode="#,##0">
                  <c:v>1018298</c:v>
                </c:pt>
                <c:pt idx="302" formatCode="#,##0">
                  <c:v>1017830</c:v>
                </c:pt>
                <c:pt idx="303" formatCode="#,##0">
                  <c:v>1018590</c:v>
                </c:pt>
                <c:pt idx="304" formatCode="#,##0">
                  <c:v>1019899</c:v>
                </c:pt>
                <c:pt idx="305" formatCode="#,##0">
                  <c:v>1023530</c:v>
                </c:pt>
                <c:pt idx="306" formatCode="#,##0">
                  <c:v>1026458</c:v>
                </c:pt>
                <c:pt idx="307" formatCode="#,##0">
                  <c:v>1029149</c:v>
                </c:pt>
                <c:pt idx="308" formatCode="#,##0">
                  <c:v>1032338</c:v>
                </c:pt>
                <c:pt idx="309" formatCode="#,##0">
                  <c:v>1034098</c:v>
                </c:pt>
                <c:pt idx="310" formatCode="#,##0">
                  <c:v>1035229</c:v>
                </c:pt>
                <c:pt idx="311" formatCode="#,##0">
                  <c:v>1036136</c:v>
                </c:pt>
                <c:pt idx="312" formatCode="_(* #.##0_);_(* \(#.##0\);_(* &quot;-&quot;??_);_(@_)">
                  <c:v>1032885</c:v>
                </c:pt>
                <c:pt idx="313" formatCode="_(* #.##0_);_(* \(#.##0\);_(* &quot;-&quot;??_);_(@_)">
                  <c:v>1031563</c:v>
                </c:pt>
                <c:pt idx="314" formatCode="_(* #.##0_);_(* \(#.##0\);_(* &quot;-&quot;??_);_(@_)">
                  <c:v>1031528</c:v>
                </c:pt>
                <c:pt idx="315" formatCode="_(* #.##0_);_(* \(#.##0\);_(* &quot;-&quot;??_);_(@_)">
                  <c:v>1032902</c:v>
                </c:pt>
                <c:pt idx="316" formatCode="_(* #.##0_);_(* \(#.##0\);_(* &quot;-&quot;??_);_(@_)">
                  <c:v>1033385</c:v>
                </c:pt>
                <c:pt idx="317" formatCode="_(* #.##0_);_(* \(#.##0\);_(* &quot;-&quot;??_);_(@_)">
                  <c:v>1035586</c:v>
                </c:pt>
                <c:pt idx="318" formatCode="_(* #.##0_);_(* \(#.##0\);_(* &quot;-&quot;??_);_(@_)">
                  <c:v>1036928</c:v>
                </c:pt>
                <c:pt idx="319" formatCode="_(* #.##0_);_(* \(#.##0\);_(* &quot;-&quot;??_);_(@_)">
                  <c:v>1038024</c:v>
                </c:pt>
                <c:pt idx="320" formatCode="_(* #.##0_);_(* \(#.##0\);_(* &quot;-&quot;??_);_(@_)">
                  <c:v>1039109</c:v>
                </c:pt>
                <c:pt idx="321" formatCode="_(* #.##0_);_(* \(#.##0\);_(* &quot;-&quot;??_);_(@_)">
                  <c:v>1040496</c:v>
                </c:pt>
                <c:pt idx="322" formatCode="_(* #.##0_);_(* \(#.##0\);_(* &quot;-&quot;??_);_(@_)">
                  <c:v>1038008</c:v>
                </c:pt>
                <c:pt idx="323" formatCode="_(* #.##0_);_(* \(#.##0\);_(* &quot;-&quot;??_);_(@_)">
                  <c:v>1037002</c:v>
                </c:pt>
                <c:pt idx="324" formatCode="_(* #.##0_);_(* \(#.##0\);_(* &quot;-&quot;??_);_(@_)">
                  <c:v>1031785</c:v>
                </c:pt>
                <c:pt idx="325" formatCode="_(* #.##0_);_(* \(#.##0\);_(* &quot;-&quot;??_);_(@_)">
                  <c:v>1026336</c:v>
                </c:pt>
                <c:pt idx="326" formatCode="_(* #.##0_);_(* \(#.##0\);_(* &quot;-&quot;??_);_(@_)">
                  <c:v>1022290</c:v>
                </c:pt>
                <c:pt idx="327" formatCode="_(* #.##0_);_(* \(#.##0\);_(* &quot;-&quot;??_);_(@_)">
                  <c:v>1016604</c:v>
                </c:pt>
                <c:pt idx="328" formatCode="_(* #.##0_);_(* \(#.##0\);_(* &quot;-&quot;??_);_(@_)">
                  <c:v>1013058</c:v>
                </c:pt>
                <c:pt idx="329" formatCode="_(* #.##0_);_(* \(#.##0\);_(* &quot;-&quot;??_);_(@_)">
                  <c:v>1011678</c:v>
                </c:pt>
                <c:pt idx="330" formatCode="_(* #.##0_);_(* \(#.##0\);_(* &quot;-&quot;??_);_(@_)">
                  <c:v>1009635</c:v>
                </c:pt>
                <c:pt idx="331" formatCode="_(* #.##0_);_(* \(#.##0\);_(* &quot;-&quot;??_);_(@_)">
                  <c:v>1011811</c:v>
                </c:pt>
                <c:pt idx="332" formatCode="_(* #.##0_);_(* \(#.##0\);_(* &quot;-&quot;??_);_(@_)">
                  <c:v>1012677</c:v>
                </c:pt>
                <c:pt idx="333" formatCode="_(* #.##0_);_(* \(#.##0\);_(* &quot;-&quot;??_);_(@_)">
                  <c:v>1012124</c:v>
                </c:pt>
                <c:pt idx="334" formatCode="_(* #.##0_);_(* \(#.##0\);_(* &quot;-&quot;??_);_(@_)">
                  <c:v>1011547</c:v>
                </c:pt>
                <c:pt idx="335" formatCode="_(* #.##0_);_(* \(#.##0\);_(* &quot;-&quot;??_);_(@_)">
                  <c:v>1010749</c:v>
                </c:pt>
                <c:pt idx="336" formatCode="#,##0">
                  <c:v>1005554</c:v>
                </c:pt>
                <c:pt idx="337" formatCode="#,##0">
                  <c:v>1002334</c:v>
                </c:pt>
                <c:pt idx="338" formatCode="#,##0">
                  <c:v>1000675</c:v>
                </c:pt>
                <c:pt idx="339" formatCode="#,##0">
                  <c:v>998458</c:v>
                </c:pt>
                <c:pt idx="340" formatCode="#,##0">
                  <c:v>997686</c:v>
                </c:pt>
                <c:pt idx="341" formatCode="#,##0">
                  <c:v>997065</c:v>
                </c:pt>
                <c:pt idx="342" formatCode="#,##0">
                  <c:v>995490</c:v>
                </c:pt>
                <c:pt idx="343" formatCode="#,##0">
                  <c:v>994875</c:v>
                </c:pt>
                <c:pt idx="344" formatCode="#,##0">
                  <c:v>994368</c:v>
                </c:pt>
                <c:pt idx="345" formatCode="#,##0">
                  <c:v>993503</c:v>
                </c:pt>
                <c:pt idx="346" formatCode="#,##0">
                  <c:v>991986</c:v>
                </c:pt>
                <c:pt idx="347" formatCode="#,##0">
                  <c:v>991618</c:v>
                </c:pt>
                <c:pt idx="348" formatCode="#,##0">
                  <c:v>990219</c:v>
                </c:pt>
                <c:pt idx="349" formatCode="#,##0">
                  <c:v>988217</c:v>
                </c:pt>
                <c:pt idx="350" formatCode="#,##0">
                  <c:v>984973</c:v>
                </c:pt>
                <c:pt idx="351" formatCode="#,##0">
                  <c:v>984688</c:v>
                </c:pt>
                <c:pt idx="352" formatCode="#,##0">
                  <c:v>980864</c:v>
                </c:pt>
                <c:pt idx="353" formatCode="#,##0">
                  <c:v>980616</c:v>
                </c:pt>
                <c:pt idx="354" formatCode="#,##0">
                  <c:v>980209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B5-26F4-F349-8F65-A89509373B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173888"/>
        <c:axId val="123187968"/>
      </c:lineChart>
      <c:dateAx>
        <c:axId val="12317081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ln w="13317">
            <a:noFill/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ea typeface="Arial"/>
                <a:cs typeface="Arial"/>
              </a:defRPr>
            </a:pPr>
            <a:endParaRPr lang="es-AR"/>
          </a:p>
        </c:txPr>
        <c:crossAx val="123172352"/>
        <c:crosses val="autoZero"/>
        <c:auto val="0"/>
        <c:lblOffset val="1000"/>
        <c:baseTimeUnit val="days"/>
        <c:majorUnit val="4"/>
        <c:minorUnit val="4"/>
      </c:dateAx>
      <c:valAx>
        <c:axId val="123172352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one"/>
        <c:spPr>
          <a:ln w="13317">
            <a:noFill/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accent6">
                    <a:lumMod val="75000"/>
                  </a:schemeClr>
                </a:solidFill>
                <a:latin typeface="Arial"/>
                <a:ea typeface="Arial"/>
                <a:cs typeface="Arial"/>
              </a:defRPr>
            </a:pPr>
            <a:endParaRPr lang="es-AR"/>
          </a:p>
        </c:txPr>
        <c:crossAx val="123170816"/>
        <c:crosses val="autoZero"/>
        <c:crossBetween val="between"/>
      </c:valAx>
      <c:catAx>
        <c:axId val="1231738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3187968"/>
        <c:crosses val="autoZero"/>
        <c:auto val="1"/>
        <c:lblAlgn val="ctr"/>
        <c:lblOffset val="100"/>
        <c:noMultiLvlLbl val="0"/>
      </c:catAx>
      <c:valAx>
        <c:axId val="123187968"/>
        <c:scaling>
          <c:orientation val="minMax"/>
          <c:max val="1350000"/>
          <c:min val="0"/>
        </c:scaling>
        <c:delete val="0"/>
        <c:axPos val="r"/>
        <c:numFmt formatCode="#,##0" sourceLinked="0"/>
        <c:majorTickMark val="none"/>
        <c:minorTickMark val="none"/>
        <c:tickLblPos val="none"/>
        <c:spPr>
          <a:noFill/>
          <a:ln>
            <a:noFill/>
          </a:ln>
          <a:effectLst>
            <a:glow rad="12700">
              <a:schemeClr val="accent1">
                <a:alpha val="4000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</a:effectLst>
        </c:spPr>
        <c:txPr>
          <a:bodyPr rot="0" vert="horz"/>
          <a:lstStyle/>
          <a:p>
            <a:pPr>
              <a:defRPr/>
            </a:pPr>
            <a:endParaRPr lang="es-AR"/>
          </a:p>
        </c:txPr>
        <c:crossAx val="123173888"/>
        <c:crosses val="max"/>
        <c:crossBetween val="between"/>
        <c:majorUnit val="250000"/>
      </c:valAx>
      <c:spPr>
        <a:noFill/>
        <a:ln w="25400">
          <a:noFill/>
        </a:ln>
        <a:effectLst>
          <a:outerShdw blurRad="50800" dist="63500" dir="5400000" algn="ctr" rotWithShape="0">
            <a:srgbClr val="000000">
              <a:alpha val="0"/>
            </a:srgbClr>
          </a:outerShdw>
        </a:effectLst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88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s-AR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335436663111743"/>
          <c:y val="2.0703221809169767E-2"/>
          <c:w val="0.87062309942534721"/>
          <c:h val="0.88763377263729737"/>
        </c:manualLayout>
      </c:layout>
      <c:bubbleChart>
        <c:varyColors val="0"/>
        <c:ser>
          <c:idx val="4"/>
          <c:order val="3"/>
          <c:tx>
            <c:strRef>
              <c:f>Tabla!$A$6</c:f>
              <c:strCache>
                <c:ptCount val="1"/>
                <c:pt idx="0">
                  <c:v>Chubut</c:v>
                </c:pt>
              </c:strCache>
              <c:extLst xmlns:c15="http://schemas.microsoft.com/office/drawing/2012/chart"/>
            </c:strRef>
          </c:tx>
          <c:spPr>
            <a:solidFill>
              <a:srgbClr val="EF9F63"/>
            </a:solidFill>
            <a:ln w="12700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0-CFB9-4360-8C62-55D114A6DFDE}"/>
              </c:ext>
            </c:extLst>
          </c:dPt>
          <c:dLbls>
            <c:dLbl>
              <c:idx val="0"/>
              <c:layout>
                <c:manualLayout>
                  <c:x val="-0.30155320759309057"/>
                  <c:y val="-0.213383530680618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defRPr>
                    </a:pPr>
                    <a:r>
                      <a:rPr lang="en-US" sz="3600" b="1" i="0" u="none" strike="noStrike" kern="1200" baseline="0" dirty="0">
                        <a:solidFill>
                          <a:srgbClr val="EF9F63"/>
                        </a:solidFill>
                        <a:latin typeface="Aptos" panose="020B0004020202020204" pitchFamily="34" charset="0"/>
                      </a:rPr>
                      <a:t>Chubut</a:t>
                    </a:r>
                    <a:r>
                      <a:rPr lang="en-US" sz="3600" b="1" i="0" u="none" strike="noStrike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ptos" panose="020B0004020202020204" pitchFamily="34" charset="0"/>
                      </a:rPr>
                      <a:t> </a:t>
                    </a:r>
                  </a:p>
                  <a:p>
                    <a:pPr>
                      <a:defRPr sz="3200">
                        <a:solidFill>
                          <a:schemeClr val="tx1"/>
                        </a:solidFill>
                        <a:latin typeface="Aptos" panose="020B0004020202020204" pitchFamily="34" charset="0"/>
                      </a:defRPr>
                    </a:pPr>
                    <a:r>
                      <a:rPr lang="en-US" sz="3200" b="0" i="0" u="none" strike="noStrike" kern="1200" baseline="0" dirty="0" err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</a:t>
                    </a:r>
                    <a:fld id="{45B451EA-B053-4120-8ED2-756BB2F4CFA3}" type="BUBBLESIZE">
                      <a:rPr lang="en-U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pPr>
                      <a:t>[TAMAÑO DE BURBUJA]</a:t>
                    </a:fld>
                    <a:endParaRPr lang="en-U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>
                        <a:solidFill>
                          <a:schemeClr val="tx1"/>
                        </a:solidFill>
                        <a:latin typeface="Aptos" panose="020B0004020202020204" pitchFamily="34" charset="0"/>
                      </a:defRPr>
                    </a:pPr>
                    <a:r>
                      <a:rPr lang="en-U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n-U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11,6%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/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0.28876239285855354"/>
                      <c:h val="0.2282636880994997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FB9-4360-8C62-55D114A6DF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Tabla!$C$6</c:f>
              <c:numCache>
                <c:formatCode>0.00</c:formatCode>
                <c:ptCount val="1"/>
                <c:pt idx="0">
                  <c:v>11.587250726040674</c:v>
                </c:pt>
              </c:numCache>
              <c:extLst xmlns:c15="http://schemas.microsoft.com/office/drawing/2012/chart"/>
            </c:numRef>
          </c:xVal>
          <c:yVal>
            <c:numRef>
              <c:f>Tabla!$B$6</c:f>
              <c:numCache>
                <c:formatCode>_(* #,##0.00_);_(* \(#,##0.00\);_(* "-"??_);_(@_)</c:formatCode>
                <c:ptCount val="1"/>
                <c:pt idx="0">
                  <c:v>298.34169189918236</c:v>
                </c:pt>
              </c:numCache>
              <c:extLst xmlns:c15="http://schemas.microsoft.com/office/drawing/2012/chart"/>
            </c:numRef>
          </c:yVal>
          <c:bubbleSize>
            <c:numRef>
              <c:f>Tabla!$D$6</c:f>
              <c:numCache>
                <c:formatCode>#,##0</c:formatCode>
                <c:ptCount val="1"/>
                <c:pt idx="0">
                  <c:v>3984.5440571143431</c:v>
                </c:pt>
              </c:numCache>
              <c:extLst xmlns:c15="http://schemas.microsoft.com/office/drawing/2012/chart"/>
            </c:numRef>
          </c:bubbleSize>
          <c:bubble3D val="0"/>
          <c:extLst xmlns:c15="http://schemas.microsoft.com/office/drawing/2012/chart">
            <c:ext xmlns:c16="http://schemas.microsoft.com/office/drawing/2014/chart" uri="{C3380CC4-5D6E-409C-BE32-E72D297353CC}">
              <c16:uniqueId val="{00000001-CFB9-4360-8C62-55D114A6DFDE}"/>
            </c:ext>
          </c:extLst>
        </c:ser>
        <c:ser>
          <c:idx val="14"/>
          <c:order val="13"/>
          <c:tx>
            <c:strRef>
              <c:f>Tabla!$A$16</c:f>
              <c:strCache>
                <c:ptCount val="1"/>
                <c:pt idx="0">
                  <c:v>Neuquén</c:v>
                </c:pt>
              </c:strCache>
              <c:extLst xmlns:c15="http://schemas.microsoft.com/office/drawing/2012/chart"/>
            </c:strRef>
          </c:tx>
          <c:spPr>
            <a:solidFill>
              <a:srgbClr val="EF9F63"/>
            </a:solidFill>
            <a:ln w="38100"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2-CFB9-4360-8C62-55D114A6DFDE}"/>
              </c:ext>
            </c:extLst>
          </c:dPt>
          <c:dLbls>
            <c:dLbl>
              <c:idx val="0"/>
              <c:layout>
                <c:manualLayout>
                  <c:x val="-7.4837078221813305E-2"/>
                  <c:y val="-0.1832797512506311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600" b="1" i="0" u="none" strike="noStrike" kern="1200" baseline="0" dirty="0">
                        <a:solidFill>
                          <a:srgbClr val="EF9F63"/>
                        </a:solidFill>
                        <a:latin typeface="Aptos" panose="020B0004020202020204" pitchFamily="34" charset="0"/>
                      </a:rPr>
                      <a:t>Neuquén</a:t>
                    </a:r>
                  </a:p>
                  <a:p>
                    <a:pPr>
                      <a:defRPr sz="3200"/>
                    </a:pPr>
                    <a:r>
                      <a:rPr lang="en-US" sz="3200" b="1" i="0" u="none" strike="noStrike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 </a:t>
                    </a:r>
                    <a:r>
                      <a:rPr lang="en-US" sz="3200" b="0" i="0" u="none" strike="noStrike" kern="1200" baseline="0" dirty="0" err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</a:t>
                    </a:r>
                    <a:fld id="{14CBE085-92D2-40FE-BBC9-2E93A3D7C60F}" type="BUBBLESIZE">
                      <a:rPr lang="en-U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/>
                      </a:pPr>
                      <a:t>[TAMAÑO DE BURBUJA]</a:t>
                    </a:fld>
                    <a:endParaRPr lang="en-U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/>
                    </a:pPr>
                    <a:r>
                      <a:rPr lang="en-U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n-U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16,4%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0412446311179"/>
                      <c:h val="0.228973908853091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FB9-4360-8C62-55D114A6DF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Tabla!$C$16</c:f>
              <c:numCache>
                <c:formatCode>0.00</c:formatCode>
                <c:ptCount val="1"/>
                <c:pt idx="0">
                  <c:v>16.436834295136041</c:v>
                </c:pt>
              </c:numCache>
              <c:extLst xmlns:c15="http://schemas.microsoft.com/office/drawing/2012/chart"/>
            </c:numRef>
          </c:xVal>
          <c:yVal>
            <c:numRef>
              <c:f>Tabla!$B$16</c:f>
              <c:numCache>
                <c:formatCode>_(* #,##0.00_);_(* \(#,##0.00\);_(* "-"??_);_(@_)</c:formatCode>
                <c:ptCount val="1"/>
                <c:pt idx="0">
                  <c:v>181.51077774514098</c:v>
                </c:pt>
              </c:numCache>
              <c:extLst xmlns:c15="http://schemas.microsoft.com/office/drawing/2012/chart"/>
            </c:numRef>
          </c:yVal>
          <c:bubbleSize>
            <c:numRef>
              <c:f>Tabla!$D$16</c:f>
              <c:numCache>
                <c:formatCode>#,##0</c:formatCode>
                <c:ptCount val="1"/>
                <c:pt idx="0">
                  <c:v>2717.3328320126207</c:v>
                </c:pt>
              </c:numCache>
              <c:extLst xmlns:c15="http://schemas.microsoft.com/office/drawing/2012/chart"/>
            </c:numRef>
          </c:bubbleSize>
          <c:bubble3D val="0"/>
          <c:extLst xmlns:c15="http://schemas.microsoft.com/office/drawing/2012/chart">
            <c:ext xmlns:c16="http://schemas.microsoft.com/office/drawing/2014/chart" uri="{C3380CC4-5D6E-409C-BE32-E72D297353CC}">
              <c16:uniqueId val="{00000003-CFB9-4360-8C62-55D114A6DFDE}"/>
            </c:ext>
          </c:extLst>
        </c:ser>
        <c:ser>
          <c:idx val="15"/>
          <c:order val="14"/>
          <c:tx>
            <c:strRef>
              <c:f>Tabla!$A$17</c:f>
              <c:strCache>
                <c:ptCount val="1"/>
                <c:pt idx="0">
                  <c:v>Río Negro</c:v>
                </c:pt>
              </c:strCache>
              <c:extLst xmlns:c15="http://schemas.microsoft.com/office/drawing/2012/chart"/>
            </c:strRef>
          </c:tx>
          <c:spPr>
            <a:solidFill>
              <a:srgbClr val="009A8B"/>
            </a:solidFill>
            <a:ln w="12700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4-CFB9-4360-8C62-55D114A6DFDE}"/>
              </c:ext>
            </c:extLst>
          </c:dPt>
          <c:dLbls>
            <c:dLbl>
              <c:idx val="0"/>
              <c:layout>
                <c:manualLayout>
                  <c:x val="-0.33649964092215245"/>
                  <c:y val="1.457157281196934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s-ES" sz="3600" b="1" i="0" u="none" strike="noStrike" kern="1200" baseline="0" dirty="0">
                        <a:solidFill>
                          <a:srgbClr val="009A8B"/>
                        </a:solidFill>
                        <a:latin typeface="Aptos" panose="020B0004020202020204" pitchFamily="34" charset="0"/>
                      </a:rPr>
                      <a:t>Río Negro</a:t>
                    </a:r>
                  </a:p>
                  <a:p>
                    <a:pPr>
                      <a:defRPr sz="3200"/>
                    </a:pPr>
                    <a:r>
                      <a:rPr lang="es-ES" sz="3200" b="1" i="0" u="none" strike="noStrike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ptos" panose="020B0004020202020204" pitchFamily="34" charset="0"/>
                      </a:rPr>
                      <a:t> </a:t>
                    </a:r>
                    <a:r>
                      <a:rPr lang="es-ES" sz="3200" b="0" i="0" u="none" strike="noStrike" kern="1200" baseline="0" dirty="0" err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</a:t>
                    </a:r>
                    <a:fld id="{6575D548-AE92-482C-BA7B-A3EF6F3A39D2}" type="BUBBLESIZE">
                      <a:rPr lang="es-E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/>
                      </a:pPr>
                      <a:t>[TAMAÑO DE BURBUJA]</a:t>
                    </a:fld>
                    <a:endParaRPr lang="es-E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/>
                    </a:pPr>
                    <a:r>
                      <a:rPr lang="es-E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 </a:t>
                    </a:r>
                    <a:r>
                      <a:rPr lang="es-E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s-E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14,6%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0.27584676304459455"/>
                      <c:h val="0.2201477809904079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FB9-4360-8C62-55D114A6DF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19050" cap="rnd">
                <a:solidFill>
                  <a:schemeClr val="accent4">
                    <a:lumMod val="80000"/>
                    <a:lumOff val="20000"/>
                  </a:schemeClr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Tabla!$C$17</c:f>
              <c:numCache>
                <c:formatCode>0.00</c:formatCode>
                <c:ptCount val="1"/>
                <c:pt idx="0">
                  <c:v>14.556004842615017</c:v>
                </c:pt>
              </c:numCache>
              <c:extLst xmlns:c15="http://schemas.microsoft.com/office/drawing/2012/chart"/>
            </c:numRef>
          </c:xVal>
          <c:yVal>
            <c:numRef>
              <c:f>Tabla!$B$17</c:f>
              <c:numCache>
                <c:formatCode>_(* #,##0.00_);_(* \(#,##0.00\);_(* "-"??_);_(@_)</c:formatCode>
                <c:ptCount val="1"/>
                <c:pt idx="0">
                  <c:v>55.220850070553446</c:v>
                </c:pt>
              </c:numCache>
              <c:extLst xmlns:c15="http://schemas.microsoft.com/office/drawing/2012/chart"/>
            </c:numRef>
          </c:yVal>
          <c:bubbleSize>
            <c:numRef>
              <c:f>Tabla!$D$17</c:f>
              <c:numCache>
                <c:formatCode>#,##0</c:formatCode>
                <c:ptCount val="1"/>
                <c:pt idx="0">
                  <c:v>659.80124178568065</c:v>
                </c:pt>
              </c:numCache>
              <c:extLst xmlns:c15="http://schemas.microsoft.com/office/drawing/2012/chart"/>
            </c:numRef>
          </c:bubbleSize>
          <c:bubble3D val="0"/>
          <c:extLst xmlns:c15="http://schemas.microsoft.com/office/drawing/2012/chart">
            <c:ext xmlns:c16="http://schemas.microsoft.com/office/drawing/2014/chart" uri="{C3380CC4-5D6E-409C-BE32-E72D297353CC}">
              <c16:uniqueId val="{00000006-CFB9-4360-8C62-55D114A6DF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223965568"/>
        <c:axId val="223967488"/>
        <c:extLst>
          <c:ext xmlns:c15="http://schemas.microsoft.com/office/drawing/2012/chart" uri="{02D57815-91ED-43cb-92C2-25804820EDAC}">
            <c15:filteredBubbl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Tabla!$A$3</c15:sqref>
                        </c15:formulaRef>
                      </c:ext>
                    </c:extLst>
                    <c:strCache>
                      <c:ptCount val="1"/>
                      <c:pt idx="0">
                        <c:v>CABA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07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1620177542176791"/>
                        <c:y val="-1.1509715452151386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fld id="{5D0AE1A5-F9BD-4F2E-863C-5157DDB31907}" type="SERIESNAME">
                            <a:rPr lang="en-US" sz="2000" b="1">
                              <a:solidFill>
                                <a:srgbClr val="336699"/>
                              </a:solidFill>
                            </a:rPr>
                            <a:pPr>
                              <a:defRPr sz="1050"/>
                            </a:pPr>
                            <a:t>[NOMBRE DE LA SERIE]</a:t>
                          </a:fld>
                          <a:r>
                            <a:rPr lang="en-US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 </a:t>
                          </a:r>
                        </a:p>
                        <a:p>
                          <a:pPr>
                            <a:defRPr sz="1050"/>
                          </a:pPr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603F0DC3-2F65-4A3C-9F91-B5ADD3FBF99F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050"/>
                            </a:pPr>
                            <a:t>[TAMAÑO DE BURBUJA]</a:t>
                          </a:fld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>
                      <c:ext uri="{CE6537A1-D6FC-4f65-9D91-7224C49458BB}">
                        <c15:layout>
                          <c:manualLayout>
                            <c:w val="0.11722688076487256"/>
                            <c:h val="0.10434080226259419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7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5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ctr"/>
                  <c:showLegendKey val="0"/>
                  <c:showVal val="1"/>
                  <c:showCatName val="0"/>
                  <c:showSerName val="1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Tabla!$C$3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16.92822889282882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Tabla!$B$3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321.27215607021651</c:v>
                      </c:pt>
                    </c:numCache>
                  </c:numRef>
                </c:yVal>
                <c:bubbleSize>
                  <c:numRef>
                    <c:extLst>
                      <c:ext uri="{02D57815-91ED-43cb-92C2-25804820EDAC}">
                        <c15:formulaRef>
                          <c15:sqref>Tabla!$D$3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25324.598578459201</c:v>
                      </c:pt>
                    </c:numCache>
                  </c:numRef>
                </c:bubbleSize>
                <c:bubble3D val="0"/>
                <c:extLst>
                  <c:ext xmlns:c16="http://schemas.microsoft.com/office/drawing/2014/chart" uri="{C3380CC4-5D6E-409C-BE32-E72D297353CC}">
                    <c16:uniqueId val="{00000008-CFB9-4360-8C62-55D114A6DFDE}"/>
                  </c:ext>
                </c:extLst>
              </c15:ser>
            </c15:filteredBubbleSeries>
            <c15:filteredBubble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Tabla!$A$4</c15:sqref>
                        </c15:formulaRef>
                      </c:ext>
                    </c:extLst>
                    <c:strCache>
                      <c:ptCount val="1"/>
                      <c:pt idx="0">
                        <c:v>Catamarca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635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9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2270235500924874E-2"/>
                        <c:y val="-1.8608499294587088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CATAMARCA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9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Tabla!$C$4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30.666499999999996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10.67760254843736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42.267468056639366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CFB9-4360-8C62-55D114A6DFDE}"/>
                  </c:ext>
                </c:extLst>
              </c15:ser>
            </c15:filteredBubbleSeries>
            <c15:filteredBubbl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Tabla!$A$5</c15:sqref>
                        </c15:formulaRef>
                      </c:ext>
                    </c:extLst>
                    <c:strCache>
                      <c:ptCount val="1"/>
                      <c:pt idx="0">
                        <c:v>Chaco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B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3.90259807832391E-2"/>
                        <c:y val="-2.5651687317537655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CHACO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B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Tabla!$C$5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20.054130434782611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37.944063263809461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191.15736394189022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CFB9-4360-8C62-55D114A6DFDE}"/>
                  </c:ext>
                </c:extLst>
              </c15:ser>
            </c15:filteredBubbleSeries>
            <c15:filteredBubbleSeries>
              <c15:ser>
                <c:idx val="5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Tabla!$A$7</c15:sqref>
                        </c15:formulaRef>
                      </c:ext>
                    </c:extLst>
                    <c:strCache>
                      <c:ptCount val="1"/>
                      <c:pt idx="0">
                        <c:v>Córdoba</c:v>
                      </c:pt>
                    </c:strCache>
                  </c:strRef>
                </c:tx>
                <c:spPr>
                  <a:solidFill>
                    <a:srgbClr val="FFFF00">
                      <a:alpha val="56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D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800" b="1" baseline="0">
                              <a:solidFill>
                                <a:srgbClr val="336699"/>
                              </a:solidFill>
                            </a:rPr>
                            <a:t>CÓRDOBA</a:t>
                          </a:r>
                          <a:r>
                            <a:rPr lang="en-US" sz="1400" b="1" baseline="0">
                              <a:solidFill>
                                <a:srgbClr val="336699"/>
                              </a:solidFill>
                            </a:rPr>
                            <a:t> </a:t>
                          </a:r>
                        </a:p>
                        <a:p>
                          <a:r>
                            <a:rPr lang="en-US" sz="14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F46AEAC4-939C-4E6E-9F8D-19EBCF45544E}" type="BUBBLESIZE">
                            <a:rPr lang="en-US" sz="14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/>
                            <a:t>[TAMAÑO DE BURBUJA]</a:t>
                          </a:fld>
                          <a:r>
                            <a:rPr lang="en-US" sz="14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D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l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Tabla!$C$7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11.10130982367769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Tabla!$B$7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245.8186254825369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Tabla!$D$7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8413.8770952856903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CFB9-4360-8C62-55D114A6DFDE}"/>
                  </c:ext>
                </c:extLst>
              </c15:ser>
            </c15:filteredBubbleSeries>
            <c15:filteredBubbleSeries>
              <c15:ser>
                <c:idx val="6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Tabla!$A$8</c15:sqref>
                        </c15:formulaRef>
                      </c:ext>
                    </c:extLst>
                    <c:strCache>
                      <c:ptCount val="1"/>
                      <c:pt idx="0">
                        <c:v>Corrientes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F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CORRIENTES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2629164403031351"/>
                            <c:h val="2.8226073550789234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F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Tabla!$C$8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11.562170542635664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Tabla!$B$8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35.931775871517424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Tabla!$D$8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319.14953314255746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CFB9-4360-8C62-55D114A6DFDE}"/>
                  </c:ext>
                </c:extLst>
              </c15:ser>
            </c15:filteredBubbleSeries>
            <c15:filteredBubbleSeries>
              <c15:ser>
                <c:idx val="7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Tabla!$A$9</c15:sqref>
                        </c15:formulaRef>
                      </c:ext>
                    </c:extLst>
                    <c:strCache>
                      <c:ptCount val="1"/>
                      <c:pt idx="0">
                        <c:v>Entre Ríos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1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 baseline="0">
                              <a:solidFill>
                                <a:srgbClr val="336699"/>
                              </a:solidFill>
                            </a:rPr>
                            <a:t>ENTRE RÍOS</a:t>
                          </a:r>
                        </a:p>
                        <a:p>
                          <a:pPr>
                            <a:defRPr sz="1600"/>
                          </a:pPr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40908623-7EA9-436F-B2B3-851517425E55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600"/>
                            </a:pPr>
                            <a:t>[TAMAÑO DE BURBUJA]</a:t>
                          </a:fld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1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Tabla!$C$9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18.269595959595989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144.32731374311166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Tabla!$D$9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2501.6390350463403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CFB9-4360-8C62-55D114A6DFDE}"/>
                  </c:ext>
                </c:extLst>
              </c15:ser>
            </c15:filteredBubbleSeries>
            <c15:filteredBubbleSeries>
              <c15:ser>
                <c:idx val="8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Tabla!$A$10</c15:sqref>
                        </c15:formulaRef>
                      </c:ext>
                    </c:extLst>
                    <c:strCache>
                      <c:ptCount val="1"/>
                      <c:pt idx="0">
                        <c:v>Formosa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3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1.4700636852208904E-2"/>
                        <c:y val="-4.1121403852434409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FORMOSA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3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Tabla!$C$10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40.864166666666669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47.646846418539653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Tabla!$D$10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157.31314267338703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CFB9-4360-8C62-55D114A6DFDE}"/>
                  </c:ext>
                </c:extLst>
              </c15:ser>
            </c15:filteredBubbleSeries>
            <c15:filteredBubbleSeries>
              <c15:ser>
                <c:idx val="9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Tabla!$A$11</c15:sqref>
                        </c15:formulaRef>
                      </c:ext>
                    </c:extLst>
                    <c:strCache>
                      <c:ptCount val="1"/>
                      <c:pt idx="0">
                        <c:v>Jujuy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5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JUJUY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5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Tabla!$C$11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23.99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Tabla!$B$11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228.97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Tabla!$D$11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1303.2862250648197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CFB9-4360-8C62-55D114A6DFDE}"/>
                  </c:ext>
                </c:extLst>
              </c15:ser>
            </c15:filteredBubbleSeries>
            <c15:filteredBubbleSeries>
              <c15:ser>
                <c:idx val="10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Tabla!$A$12</c15:sqref>
                        </c15:formulaRef>
                      </c:ext>
                    </c:extLst>
                    <c:strCache>
                      <c:ptCount val="1"/>
                      <c:pt idx="0">
                        <c:v>La Pampa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7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405286343612389E-3"/>
                        <c:y val="0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LA PAMPA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7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Tabla!$C$12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14.546666666666672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28.761666631121543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149.14518670940089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CFB9-4360-8C62-55D114A6DFDE}"/>
                  </c:ext>
                </c:extLst>
              </c15:ser>
            </c15:filteredBubbleSeries>
            <c15:filteredBubbleSeries>
              <c15:ser>
                <c:idx val="11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Tabla!$A$13</c15:sqref>
                        </c15:formulaRef>
                      </c:ext>
                    </c:extLst>
                    <c:strCache>
                      <c:ptCount val="1"/>
                      <c:pt idx="0">
                        <c:v>La Rioja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9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124E-2"/>
                        <c:y val="-2.0232675771370764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LA RIOJA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9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Tabla!$C$13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36.947619047619057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12.019102966175994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45.226231206254234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CFB9-4360-8C62-55D114A6DFDE}"/>
                  </c:ext>
                </c:extLst>
              </c15:ser>
            </c15:filteredBubbleSeries>
            <c15:filteredBubbleSeries>
              <c15:ser>
                <c:idx val="12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Tabla!$A$14</c15:sqref>
                        </c15:formulaRef>
                      </c:ext>
                    </c:extLst>
                    <c:strCache>
                      <c:ptCount val="1"/>
                      <c:pt idx="0">
                        <c:v>Mendoza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B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3.2167670090606747E-2"/>
                        <c:y val="-3.9756550980706851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MENDOZA</a:t>
                          </a:r>
                          <a:endParaRPr lang="en-US" sz="1600" b="1" baseline="0">
                            <a:solidFill>
                              <a:srgbClr val="336699"/>
                            </a:solidFill>
                          </a:endParaRPr>
                        </a:p>
                        <a:p>
                          <a:pPr>
                            <a:defRPr sz="1600">
                              <a:solidFill>
                                <a:schemeClr val="tx1"/>
                              </a:solidFill>
                            </a:defRPr>
                          </a:pPr>
                          <a:fld id="{06B0DEA2-5F17-471C-9EB7-F7A26130331F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600">
                                <a:solidFill>
                                  <a:schemeClr val="tx1"/>
                                </a:solidFill>
                              </a:defRPr>
                            </a:pPr>
                            <a:t>[TAMAÑO DE BURBUJA]</a:t>
                          </a:fld>
                          <a:endParaRPr lang="es-AR"/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B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Tabla!$C$14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12.319732877776094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313.90931194971739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9334.596638204981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CFB9-4360-8C62-55D114A6DFDE}"/>
                  </c:ext>
                </c:extLst>
              </c15:ser>
            </c15:filteredBubbleSeries>
            <c15:filteredBubbleSeries>
              <c15:ser>
                <c:idx val="13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Tabla!$A$15</c15:sqref>
                        </c15:formulaRef>
                      </c:ext>
                    </c:extLst>
                    <c:strCache>
                      <c:ptCount val="1"/>
                      <c:pt idx="0">
                        <c:v>Misiones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D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MISIONES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D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Tabla!$C$15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21.185092348284943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73.877002692561788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709.16980492226105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CFB9-4360-8C62-55D114A6DFDE}"/>
                  </c:ext>
                </c:extLst>
              </c15:ser>
            </c15:filteredBubbleSeries>
            <c15:filteredBubbleSeries>
              <c15:ser>
                <c:idx val="16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Tabla!$A$18</c15:sqref>
                        </c15:formulaRef>
                      </c:ext>
                    </c:extLst>
                    <c:strCache>
                      <c:ptCount val="1"/>
                      <c:pt idx="0">
                        <c:v>Salta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9525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F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SALTA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F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Tabla!$C$18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21.336071428571426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Tabla!$B$18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5.3794952504039664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Tabla!$D$18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124.82796422503232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CFB9-4360-8C62-55D114A6DFDE}"/>
                  </c:ext>
                </c:extLst>
              </c15:ser>
            </c15:filteredBubbleSeries>
            <c15:filteredBubbleSeries>
              <c15:ser>
                <c:idx val="17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Tabla!$A$19</c15:sqref>
                        </c15:formulaRef>
                      </c:ext>
                    </c:extLst>
                    <c:strCache>
                      <c:ptCount val="1"/>
                      <c:pt idx="0">
                        <c:v>San Juan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1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7268722466960353E-2"/>
                        <c:y val="2.832574607991907E-2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SAN JUAN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1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Tabla!$C$19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16.331757925072043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76.667707235950374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Tabla!$D$19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606.45357622745246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CFB9-4360-8C62-55D114A6DFDE}"/>
                  </c:ext>
                </c:extLst>
              </c15:ser>
            </c15:filteredBubbleSeries>
            <c15:filteredBubbleSeries>
              <c15:ser>
                <c:idx val="18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Tabla!$A$20</c15:sqref>
                        </c15:formulaRef>
                      </c:ext>
                    </c:extLst>
                    <c:strCache>
                      <c:ptCount val="1"/>
                      <c:pt idx="0">
                        <c:v>San Luis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3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</a:t>
                          </a:r>
                          <a:r>
                            <a:rPr lang="en-US" sz="1600" b="1" baseline="0">
                              <a:solidFill>
                                <a:srgbClr val="336699"/>
                              </a:solidFill>
                            </a:rPr>
                            <a:t> LUIS</a:t>
                          </a:r>
                          <a:endParaRPr lang="en-US" sz="1600" b="1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9.1293985944640429E-2"/>
                            <c:h val="5.333817999184680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3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Tabla!$C$20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24.267648766328012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481.24366373518239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Tabla!$D$20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3497.2784835185021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CFB9-4360-8C62-55D114A6DFDE}"/>
                  </c:ext>
                </c:extLst>
              </c15:ser>
            </c15:filteredBubbleSeries>
            <c15:filteredBubbleSeries>
              <c15:ser>
                <c:idx val="19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Tabla!$A$21</c15:sqref>
                        </c15:formulaRef>
                      </c:ext>
                    </c:extLst>
                    <c:strCache>
                      <c:ptCount val="1"/>
                      <c:pt idx="0">
                        <c:v>Santa Cruz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5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9756744342041512E-3"/>
                        <c:y val="-2.0233041665995359E-3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SANTA CRUZ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5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Tabla!$C$21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27.094615384615381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Tabla!$B$21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83.38402223714003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Tabla!$D$21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221.3979752996141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CFB9-4360-8C62-55D114A6DFDE}"/>
                  </c:ext>
                </c:extLst>
              </c15:ser>
            </c15:filteredBubbleSeries>
            <c15:filteredBubbleSeries>
              <c15:ser>
                <c:idx val="20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Tabla!$A$22</c15:sqref>
                        </c15:formulaRef>
                      </c:ext>
                    </c:extLst>
                    <c:strCache>
                      <c:ptCount val="1"/>
                      <c:pt idx="0">
                        <c:v>Santa Fe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25400">
                    <a:noFill/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8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7200260521156371"/>
                        <c:y val="-0.1737266728469252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1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2000" b="1" baseline="0">
                              <a:solidFill>
                                <a:srgbClr val="336699"/>
                              </a:solidFill>
                            </a:rPr>
                            <a:t>SANTA FÉ </a:t>
                          </a:r>
                        </a:p>
                        <a:p>
                          <a:pPr>
                            <a:defRPr sz="1050" b="1">
                              <a:solidFill>
                                <a:schemeClr val="tx1"/>
                              </a:solidFill>
                            </a:defRPr>
                          </a:pPr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0F91D3E3-A0F3-4CF5-9192-86E0A086DE78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050" b="1">
                                <a:solidFill>
                                  <a:schemeClr val="tx1"/>
                                </a:solidFill>
                              </a:defRPr>
                            </a:pPr>
                            <a:t>[TAMAÑO DE BURBUJA]</a:t>
                          </a:fld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1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6389720368004965"/>
                            <c:h val="0.11913700697305853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8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Tabla!$C$22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8.4806999755681041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389.58343852168093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Tabla!$D$22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19787.292022496233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CFB9-4360-8C62-55D114A6DFDE}"/>
                  </c:ext>
                </c:extLst>
              </c15:ser>
            </c15:filteredBubbleSeries>
            <c15:filteredBubbleSeries>
              <c15:ser>
                <c:idx val="21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Tabla!$A$23</c15:sqref>
                        </c15:formulaRef>
                      </c:ext>
                    </c:extLst>
                    <c:strCache>
                      <c:ptCount val="1"/>
                      <c:pt idx="0">
                        <c:v>Santiago Del Estero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A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SANTIAGO DEL ESTERO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25085899781991611"/>
                            <c:h val="6.9183853245113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A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rgbClr val="336699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Tabla!$C$23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17.570543209876554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287.89410162497461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Tabla!$D$23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811.34484249624563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CFB9-4360-8C62-55D114A6DFDE}"/>
                  </c:ext>
                </c:extLst>
              </c15:ser>
            </c15:filteredBubbleSeries>
            <c15:filteredBubbleSeries>
              <c15:ser>
                <c:idx val="22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Tabla!$A$24</c15:sqref>
                        </c15:formulaRef>
                      </c:ext>
                    </c:extLst>
                    <c:strCache>
                      <c:ptCount val="1"/>
                      <c:pt idx="0">
                        <c:v>Tierra Del Fuego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C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231E-2"/>
                        <c:y val="3.0349013657056147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TIERRA DEL FUEGO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C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Tabla!$C$24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22.580584795321627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211.37776035717951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Tabla!$D$24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500.03185654766571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CFB9-4360-8C62-55D114A6DFDE}"/>
                  </c:ext>
                </c:extLst>
              </c15:ser>
            </c15:filteredBubbleSeries>
            <c15:filteredBubbleSeries>
              <c15:ser>
                <c:idx val="23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Tabla!$A$25</c15:sqref>
                        </c15:formulaRef>
                      </c:ext>
                    </c:extLst>
                    <c:strCache>
                      <c:ptCount val="1"/>
                      <c:pt idx="0">
                        <c:v>Tucumán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E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TUCUMAN</a:t>
                          </a:r>
                        </a:p>
                      </c:rich>
                    </c:tx>
                    <c:dLblPos val="b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E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Tabla!$C$25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23.196846846846835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22.91391060700105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Tabla!$D$25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425.27635168836918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CFB9-4360-8C62-55D114A6DFDE}"/>
                  </c:ext>
                </c:extLst>
              </c15:ser>
            </c15:filteredBubbleSeries>
            <c15:filteredBubbleSeries>
              <c15:ser>
                <c:idx val="24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Tabla!$A$26</c15:sqref>
                        </c15:formulaRef>
                      </c:ext>
                    </c:extLst>
                    <c:strCache>
                      <c:ptCount val="1"/>
                      <c:pt idx="0">
                        <c:v>Total sistema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 w="25400">
                    <a:noFill/>
                  </a:ln>
                  <a:effectLst/>
                </c:spPr>
                <c:invertIfNegative val="0"/>
                <c:xVal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Tabla!$B$1:$D$1</c15:sqref>
                        </c15:formulaRef>
                      </c:ext>
                    </c:extLst>
                    <c:strCache>
                      <c:ptCount val="3"/>
                      <c:pt idx="0">
                        <c:v>Indicador juicios/stros</c:v>
                      </c:pt>
                      <c:pt idx="1">
                        <c:v>P inca</c:v>
                      </c:pt>
                      <c:pt idx="2">
                        <c:v>Tamaño</c:v>
                      </c:pt>
                    </c:strCache>
                  </c:str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Tabla!$B$26:$D$26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3"/>
                      <c:pt idx="0">
                        <c:v>236.58650029037594</c:v>
                      </c:pt>
                      <c:pt idx="1">
                        <c:v>14.140120907119515</c:v>
                      </c:pt>
                      <c:pt idx="2" formatCode="_-* #,##0_-;\-* #,##0_-;_-* &quot;-&quot;??_-;_-@_-">
                        <c:v>134140.53198198255</c:v>
                      </c:pt>
                    </c:numCache>
                  </c:numRef>
                </c:yVal>
                <c:bubbleSize>
                  <c:numLit>
                    <c:formatCode>General</c:formatCode>
                    <c:ptCount val="3"/>
                    <c:pt idx="0">
                      <c:v>1</c:v>
                    </c:pt>
                    <c:pt idx="1">
                      <c:v>1</c:v>
                    </c:pt>
                    <c:pt idx="2">
                      <c:v>1</c:v>
                    </c:pt>
                  </c:numLit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CFB9-4360-8C62-55D114A6DFDE}"/>
                  </c:ext>
                </c:extLst>
              </c15:ser>
            </c15:filteredBubbleSeries>
            <c15:filteredBubbleSeries>
              <c15:ser>
                <c:idx val="25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</c15:sqref>
                        </c15:formulaRef>
                      </c:ext>
                    </c:extLst>
                    <c:strCache>
                      <c:ptCount val="1"/>
                      <c:pt idx="0">
                        <c:v>PBA</c:v>
                      </c:pt>
                    </c:strCache>
                  </c:strRef>
                </c:tx>
                <c:spPr>
                  <a:solidFill>
                    <a:srgbClr val="FFFF00">
                      <a:alpha val="34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FF00">
                        <a:alpha val="47000"/>
                      </a:srgbClr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2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4887451998288298"/>
                        <c:y val="3.8115860404370823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8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fld id="{9E46BDAE-4182-44A8-A73E-3497556BABC8}" type="SERIESNAME">
                            <a:rPr lang="en-US" sz="2400" b="1">
                              <a:solidFill>
                                <a:srgbClr val="336699"/>
                              </a:solidFill>
                            </a:rPr>
                            <a:pPr>
                              <a:defRPr sz="1800"/>
                            </a:pPr>
                            <a:t>[NOMBRE DE LA SERIE]</a:t>
                          </a:fld>
                          <a:endParaRPr lang="en-US" sz="2400" b="1" baseline="0">
                            <a:solidFill>
                              <a:srgbClr val="336699"/>
                            </a:solidFill>
                          </a:endParaRPr>
                        </a:p>
                        <a:p>
                          <a:pPr>
                            <a:defRPr sz="1800"/>
                          </a:pPr>
                          <a:r>
                            <a:rPr lang="en-US" sz="1800" b="1" baseline="0">
                              <a:solidFill>
                                <a:srgbClr val="336699"/>
                              </a:solidFill>
                            </a:rPr>
                            <a:t> </a:t>
                          </a:r>
                          <a:fld id="{CD25FAE6-207E-4D6D-A0E1-D830C50E2B98}" type="BUBBLESIZE">
                            <a:rPr lang="en-US" sz="18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800"/>
                            </a:pPr>
                            <a:t>[TAMAÑO DE BURBUJA]</a:t>
                          </a:fld>
                          <a:endParaRPr lang="en-US" sz="1800" b="1" baseline="0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8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135292062486772"/>
                            <c:h val="0.13851320511219212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2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14.324331591552353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236.94785923068608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52313.524475857332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3-CFB9-4360-8C62-55D114A6DFDE}"/>
                  </c:ext>
                </c:extLst>
              </c15:ser>
            </c15:filteredBubbleSeries>
          </c:ext>
        </c:extLst>
      </c:bubbleChart>
      <c:valAx>
        <c:axId val="223965568"/>
        <c:scaling>
          <c:orientation val="minMax"/>
          <c:max val="45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PORCENTAJE POR INCAPACIDAD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967488"/>
        <c:crosses val="autoZero"/>
        <c:crossBetween val="midCat"/>
        <c:majorUnit val="5"/>
      </c:valAx>
      <c:valAx>
        <c:axId val="223967488"/>
        <c:scaling>
          <c:orientation val="minMax"/>
          <c:max val="5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INDICADOR</a:t>
                </a:r>
                <a:r>
                  <a:rPr lang="es-AR" sz="2000" b="1" i="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 JUICIOS S/ SINIESTROS</a:t>
                </a:r>
                <a:endParaRPr lang="es-AR" sz="20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3.2656931099471591E-3"/>
              <c:y val="0.218997367362463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965568"/>
        <c:crosses val="autoZero"/>
        <c:crossBetween val="midCat"/>
      </c:valAx>
      <c:spPr>
        <a:noFill/>
        <a:ln w="127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422146268227627"/>
          <c:y val="0"/>
          <c:w val="0.50134795270266674"/>
          <c:h val="0.9810854344304749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Hoja1!$C$1</c:f>
              <c:strCache>
                <c:ptCount val="1"/>
                <c:pt idx="0">
                  <c:v>Cant. de veces el monto original</c:v>
                </c:pt>
              </c:strCache>
            </c:strRef>
          </c:tx>
          <c:spPr>
            <a:solidFill>
              <a:srgbClr val="26BBE3"/>
            </a:solidFill>
            <a:ln w="28575">
              <a:noFill/>
            </a:ln>
          </c:spPr>
          <c:invertIfNegative val="0"/>
          <c:cat>
            <c:strRef>
              <c:f>Hoja1!$A$2:$A$7</c:f>
              <c:strCache>
                <c:ptCount val="6"/>
                <c:pt idx="0">
                  <c:v>TIM</c:v>
                </c:pt>
                <c:pt idx="1">
                  <c:v>IPC</c:v>
                </c:pt>
                <c:pt idx="2">
                  <c:v>RIPTE</c:v>
                </c:pt>
                <c:pt idx="3">
                  <c:v>Com. 14.290</c:v>
                </c:pt>
                <c:pt idx="4">
                  <c:v>Acta 2764 cap única 
(según fallo Oliva)</c:v>
                </c:pt>
                <c:pt idx="5">
                  <c:v>Acta 2764 cap anual 
(sin fallo Oliva)</c:v>
                </c:pt>
              </c:strCache>
              <c:extLst/>
            </c:strRef>
          </c:cat>
          <c:val>
            <c:numRef>
              <c:f>Hoja1!$C$2:$C$7</c:f>
              <c:numCache>
                <c:formatCode>General</c:formatCode>
                <c:ptCount val="6"/>
                <c:pt idx="0">
                  <c:v>116.53526340306176</c:v>
                </c:pt>
                <c:pt idx="1">
                  <c:v>113.40505540825606</c:v>
                </c:pt>
                <c:pt idx="2">
                  <c:v>91.406328102857429</c:v>
                </c:pt>
                <c:pt idx="3">
                  <c:v>21.595393732095147</c:v>
                </c:pt>
                <c:pt idx="4">
                  <c:v>12.316467807031845</c:v>
                </c:pt>
                <c:pt idx="5">
                  <c:v>151.03910539782461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1781-48EE-AD58-C3D30C99DD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20294144"/>
        <c:axId val="220308224"/>
      </c:barChart>
      <c:barChart>
        <c:barDir val="bar"/>
        <c:grouping val="clustered"/>
        <c:varyColors val="0"/>
        <c:ser>
          <c:idx val="0"/>
          <c:order val="1"/>
          <c:tx>
            <c:strRef>
              <c:f>Hoja1!$B$1</c:f>
              <c:strCache>
                <c:ptCount val="1"/>
                <c:pt idx="0">
                  <c:v>Monto del juicio</c:v>
                </c:pt>
              </c:strCache>
            </c:strRef>
          </c:tx>
          <c:spPr>
            <a:solidFill>
              <a:srgbClr val="278DD8"/>
            </a:solidFill>
            <a:ln w="25400" cap="flat" cmpd="sng" algn="ctr">
              <a:noFill/>
              <a:prstDash val="solid"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781-48EE-AD58-C3D30C99DD4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781-48EE-AD58-C3D30C99DD4C}"/>
              </c:ext>
            </c:extLst>
          </c:dPt>
          <c:dLbls>
            <c:dLbl>
              <c:idx val="0"/>
              <c:layout>
                <c:manualLayout>
                  <c:x val="2.5016903313049357E-2"/>
                  <c:y val="0"/>
                </c:manualLayout>
              </c:layout>
              <c:numFmt formatCode="&quot;$&quot;\ #,##0" sourceLinked="0"/>
              <c:spPr/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81-48EE-AD58-C3D30C99DD4C}"/>
                </c:ext>
              </c:extLst>
            </c:dLbl>
            <c:dLbl>
              <c:idx val="1"/>
              <c:layout>
                <c:manualLayout>
                  <c:x val="2.7045300878972181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F1F-FA4F-B472-A06A175951E8}"/>
                </c:ext>
              </c:extLst>
            </c:dLbl>
            <c:dLbl>
              <c:idx val="2"/>
              <c:layout>
                <c:manualLayout>
                  <c:x val="2.206795398039748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81-48EE-AD58-C3D30C99DD4C}"/>
                </c:ext>
              </c:extLst>
            </c:dLbl>
            <c:dLbl>
              <c:idx val="3"/>
              <c:layout>
                <c:manualLayout>
                  <c:x val="2.582352408788658E-2"/>
                  <c:y val="-1.5508294739659692E-3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81-48EE-AD58-C3D30C99DD4C}"/>
                </c:ext>
              </c:extLst>
            </c:dLbl>
            <c:dLbl>
              <c:idx val="4"/>
              <c:layout>
                <c:manualLayout>
                  <c:x val="2.5016903313049309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F1F-FA4F-B472-A06A175951E8}"/>
                </c:ext>
              </c:extLst>
            </c:dLbl>
            <c:dLbl>
              <c:idx val="5"/>
              <c:layout>
                <c:manualLayout>
                  <c:x val="2.5016903313049357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1F-FA4F-B472-A06A175951E8}"/>
                </c:ext>
              </c:extLst>
            </c:dLbl>
            <c:numFmt formatCode="&quot;$&quot;\ #,##0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l">
                  <a:defRPr sz="3200" b="1" i="0">
                    <a:solidFill>
                      <a:srgbClr val="0E4C52"/>
                    </a:solidFill>
                    <a:latin typeface="Aptos Black" panose="020B0004020202020204" pitchFamily="34" charset="0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TIM</c:v>
                </c:pt>
                <c:pt idx="1">
                  <c:v>IPC</c:v>
                </c:pt>
                <c:pt idx="2">
                  <c:v>RIPTE</c:v>
                </c:pt>
                <c:pt idx="3">
                  <c:v>Com. 14.290</c:v>
                </c:pt>
                <c:pt idx="4">
                  <c:v>Acta 2764 cap única 
(según fallo Oliva)</c:v>
                </c:pt>
                <c:pt idx="5">
                  <c:v>Acta 2764 cap anual 
(sin fallo Oliva)</c:v>
                </c:pt>
              </c:strCache>
              <c:extLst/>
            </c:strRef>
          </c:cat>
          <c:val>
            <c:numRef>
              <c:f>Hoja1!$B$2:$B$7</c:f>
              <c:numCache>
                <c:formatCode>#,##0</c:formatCode>
                <c:ptCount val="6"/>
                <c:pt idx="0">
                  <c:v>35024323.810000002</c:v>
                </c:pt>
                <c:pt idx="1">
                  <c:v>34083549.187785134</c:v>
                </c:pt>
                <c:pt idx="2">
                  <c:v>27471897.692329492</c:v>
                </c:pt>
                <c:pt idx="3">
                  <c:v>6490430.7999999998</c:v>
                </c:pt>
                <c:pt idx="4">
                  <c:v>3701677.45</c:v>
                </c:pt>
                <c:pt idx="5">
                  <c:v>45394350.009999998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1781-48EE-AD58-C3D30C99DD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overlap val="-74"/>
        <c:axId val="220327936"/>
        <c:axId val="220309760"/>
      </c:barChart>
      <c:dateAx>
        <c:axId val="2202941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220308224"/>
        <c:crosses val="autoZero"/>
        <c:auto val="0"/>
        <c:lblOffset val="100"/>
        <c:baseTimeUnit val="days"/>
      </c:dateAx>
      <c:valAx>
        <c:axId val="220308224"/>
        <c:scaling>
          <c:orientation val="minMax"/>
          <c:max val="50000000"/>
        </c:scaling>
        <c:delete val="1"/>
        <c:axPos val="b"/>
        <c:numFmt formatCode="General" sourceLinked="1"/>
        <c:majorTickMark val="out"/>
        <c:minorTickMark val="none"/>
        <c:tickLblPos val="nextTo"/>
        <c:crossAx val="220294144"/>
        <c:crosses val="autoZero"/>
        <c:crossBetween val="between"/>
      </c:valAx>
      <c:valAx>
        <c:axId val="220309760"/>
        <c:scaling>
          <c:orientation val="minMax"/>
        </c:scaling>
        <c:delete val="1"/>
        <c:axPos val="t"/>
        <c:numFmt formatCode="#,##0" sourceLinked="1"/>
        <c:majorTickMark val="out"/>
        <c:minorTickMark val="none"/>
        <c:tickLblPos val="nextTo"/>
        <c:crossAx val="220327936"/>
        <c:crosses val="max"/>
        <c:crossBetween val="between"/>
      </c:valAx>
      <c:catAx>
        <c:axId val="2203279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20309760"/>
        <c:crosses val="autoZero"/>
        <c:auto val="1"/>
        <c:lblAlgn val="ctr"/>
        <c:lblOffset val="100"/>
        <c:noMultiLvlLbl val="0"/>
      </c:catAx>
      <c:spPr>
        <a:effectLst>
          <a:glow rad="76200">
            <a:srgbClr val="4F81BD">
              <a:alpha val="40000"/>
            </a:srgb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2200"/>
      </a:pPr>
      <a:endParaRPr lang="es-AR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1533862526819034"/>
          <c:y val="0"/>
          <c:w val="0.49955593532552856"/>
          <c:h val="0.981085434430474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Monto</c:v>
                </c:pt>
              </c:strCache>
            </c:strRef>
          </c:tx>
          <c:spPr>
            <a:solidFill>
              <a:srgbClr val="278DD8"/>
            </a:solidFill>
            <a:ln w="25400" cap="flat" cmpd="sng" algn="ctr">
              <a:noFill/>
              <a:prstDash val="solid"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E4C52"/>
              </a:solidFill>
              <a:ln w="25400" cap="flat" cmpd="sng" algn="ctr">
                <a:noFill/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1781-48EE-AD58-C3D30C99DD4C}"/>
              </c:ext>
            </c:extLst>
          </c:dPt>
          <c:dPt>
            <c:idx val="1"/>
            <c:invertIfNegative val="0"/>
            <c:bubble3D val="0"/>
            <c:spPr>
              <a:solidFill>
                <a:srgbClr val="EF9F63"/>
              </a:solidFill>
              <a:ln w="25400" cap="flat" cmpd="sng" algn="ctr">
                <a:noFill/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9-3F1F-FA4F-B472-A06A175951E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781-48EE-AD58-C3D30C99DD4C}"/>
              </c:ext>
            </c:extLst>
          </c:dPt>
          <c:dPt>
            <c:idx val="3"/>
            <c:invertIfNegative val="0"/>
            <c:bubble3D val="0"/>
            <c:spPr>
              <a:solidFill>
                <a:srgbClr val="009A8B"/>
              </a:solidFill>
              <a:ln w="25400" cap="flat" cmpd="sng" algn="ctr">
                <a:noFill/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5-1781-48EE-AD58-C3D30C99DD4C}"/>
              </c:ext>
            </c:extLst>
          </c:dPt>
          <c:dLbls>
            <c:dLbl>
              <c:idx val="0"/>
              <c:layout>
                <c:manualLayout>
                  <c:x val="1.555104800540906E-2"/>
                  <c:y val="0"/>
                </c:manualLayout>
              </c:layout>
              <c:numFmt formatCode="&quot;$&quot;\ #,##0" sourceLinked="0"/>
              <c:spPr/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0E4C52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81-48EE-AD58-C3D30C99DD4C}"/>
                </c:ext>
              </c:extLst>
            </c:dLbl>
            <c:dLbl>
              <c:idx val="1"/>
              <c:layout>
                <c:manualLayout>
                  <c:x val="1.9607843137254853E-2"/>
                  <c:y val="-1.1372618098295705E-16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EF9F63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F1F-FA4F-B472-A06A175951E8}"/>
                </c:ext>
              </c:extLst>
            </c:dLbl>
            <c:dLbl>
              <c:idx val="2"/>
              <c:layout>
                <c:manualLayout>
                  <c:x val="2.206795398039748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81-48EE-AD58-C3D30C99DD4C}"/>
                </c:ext>
              </c:extLst>
            </c:dLbl>
            <c:dLbl>
              <c:idx val="3"/>
              <c:layout>
                <c:manualLayout>
                  <c:x val="2.582352408788658E-2"/>
                  <c:y val="-1.5508294739659692E-3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009A8B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81-48EE-AD58-C3D30C99DD4C}"/>
                </c:ext>
              </c:extLst>
            </c:dLbl>
            <c:dLbl>
              <c:idx val="4"/>
              <c:layout>
                <c:manualLayout>
                  <c:x val="2.5016903313049309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F1F-FA4F-B472-A06A175951E8}"/>
                </c:ext>
              </c:extLst>
            </c:dLbl>
            <c:dLbl>
              <c:idx val="5"/>
              <c:layout>
                <c:manualLayout>
                  <c:x val="2.5016903313049357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1F-FA4F-B472-A06A175951E8}"/>
                </c:ext>
              </c:extLst>
            </c:dLbl>
            <c:dLbl>
              <c:idx val="6"/>
              <c:layout>
                <c:manualLayout>
                  <c:x val="2.434077079107505E-2"/>
                  <c:y val="-7.1078863114348155E-18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F1F-FA4F-B472-A06A175951E8}"/>
                </c:ext>
              </c:extLst>
            </c:dLbl>
            <c:numFmt formatCode="&quot;$&quot;\ #,##0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l">
                  <a:defRPr sz="3200" b="1" i="0">
                    <a:solidFill>
                      <a:srgbClr val="0E4C52"/>
                    </a:solidFill>
                    <a:latin typeface="Aptos Black" panose="020B0004020202020204" pitchFamily="34" charset="0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Patrimonio Neto de las ARTs</c:v>
                </c:pt>
                <c:pt idx="1">
                  <c:v>Impacto del Acta</c:v>
                </c:pt>
                <c:pt idx="2">
                  <c:v>Juicios con TIM</c:v>
                </c:pt>
                <c:pt idx="3">
                  <c:v>Juicios con Acta 2764 (cap. única)</c:v>
                </c:pt>
              </c:strCache>
              <c:extLst/>
            </c:strRef>
          </c:cat>
          <c:val>
            <c:numRef>
              <c:f>Hoja1!$B$2:$B$5</c:f>
              <c:numCache>
                <c:formatCode>"$"#,##0_);[Red]\("$"#,##0\)</c:formatCode>
                <c:ptCount val="4"/>
                <c:pt idx="0">
                  <c:v>752558541000</c:v>
                </c:pt>
                <c:pt idx="1">
                  <c:v>657775573560</c:v>
                </c:pt>
                <c:pt idx="2">
                  <c:v>735510800010</c:v>
                </c:pt>
                <c:pt idx="3">
                  <c:v>77735226450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1781-48EE-AD58-C3D30C99DD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overlap val="-74"/>
        <c:axId val="220294144"/>
        <c:axId val="220308224"/>
      </c:barChart>
      <c:dateAx>
        <c:axId val="2202941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3000" b="0" i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220308224"/>
        <c:crosses val="autoZero"/>
        <c:auto val="0"/>
        <c:lblOffset val="100"/>
        <c:baseTimeUnit val="days"/>
      </c:dateAx>
      <c:valAx>
        <c:axId val="220308224"/>
        <c:scaling>
          <c:orientation val="minMax"/>
          <c:max val="800000000000"/>
        </c:scaling>
        <c:delete val="1"/>
        <c:axPos val="b"/>
        <c:numFmt formatCode="&quot;$&quot;#,##0_);[Red]\(&quot;$&quot;#,##0\)" sourceLinked="1"/>
        <c:majorTickMark val="out"/>
        <c:minorTickMark val="none"/>
        <c:tickLblPos val="nextTo"/>
        <c:crossAx val="220294144"/>
        <c:crosses val="autoZero"/>
        <c:crossBetween val="between"/>
      </c:valAx>
      <c:spPr>
        <a:effectLst>
          <a:glow rad="76200">
            <a:srgbClr val="4F81BD">
              <a:alpha val="40000"/>
            </a:srgb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2200"/>
      </a:pPr>
      <a:endParaRPr lang="es-A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411515490033587E-2"/>
          <c:y val="8.1237159745334662E-3"/>
          <c:w val="0.81982739993156073"/>
          <c:h val="0.9918762840254664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Hoja1!$A$1</c:f>
              <c:strCache>
                <c:ptCount val="1"/>
                <c:pt idx="0">
                  <c:v>Asalariados (R)</c:v>
                </c:pt>
              </c:strCache>
            </c:strRef>
          </c:tx>
          <c:spPr>
            <a:solidFill>
              <a:srgbClr val="006C62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093524800850751"/>
                      <c:h val="0.118240808904745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Hoja1!$B$1</c:f>
              <c:numCache>
                <c:formatCode>#,##0</c:formatCode>
                <c:ptCount val="1"/>
                <c:pt idx="0">
                  <c:v>9612678.666666666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BC-4520-BAE6-2D87CB7D4617}"/>
            </c:ext>
          </c:extLst>
        </c:ser>
        <c:ser>
          <c:idx val="1"/>
          <c:order val="1"/>
          <c:tx>
            <c:strRef>
              <c:f>Hoja1!$A$2</c:f>
              <c:strCache>
                <c:ptCount val="1"/>
                <c:pt idx="0">
                  <c:v>Casas particulares (R)</c:v>
                </c:pt>
              </c:strCache>
            </c:strRef>
          </c:tx>
          <c:spPr>
            <a:solidFill>
              <a:srgbClr val="ED7D31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2962398710154833"/>
                      <c:h val="0.118240808904745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Hoja1!$B$2</c:f>
              <c:numCache>
                <c:formatCode>#,##0</c:formatCode>
                <c:ptCount val="1"/>
                <c:pt idx="0">
                  <c:v>441906.33333333331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BC-4520-BAE6-2D87CB7D4617}"/>
            </c:ext>
          </c:extLst>
        </c:ser>
        <c:ser>
          <c:idx val="2"/>
          <c:order val="2"/>
          <c:tx>
            <c:strRef>
              <c:f>Hoja1!$A$3</c:f>
              <c:strCache>
                <c:ptCount val="1"/>
                <c:pt idx="0">
                  <c:v>Independientes (R)</c:v>
                </c:pt>
              </c:strCache>
            </c:strRef>
          </c:tx>
          <c:spPr>
            <a:solidFill>
              <a:srgbClr val="163E64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377053056643896"/>
                      <c:h val="0.118240808904745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Hoja1!$B$3</c:f>
              <c:numCache>
                <c:formatCode>#,##0</c:formatCode>
                <c:ptCount val="1"/>
                <c:pt idx="0">
                  <c:v>2826988.3333333335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BC-4520-BAE6-2D87CB7D4617}"/>
            </c:ext>
          </c:extLst>
        </c:ser>
        <c:ser>
          <c:idx val="3"/>
          <c:order val="3"/>
          <c:tx>
            <c:strRef>
              <c:f>Hoja1!$A$4</c:f>
              <c:strCache>
                <c:ptCount val="1"/>
                <c:pt idx="0">
                  <c:v>Asalariados (NR)</c:v>
                </c:pt>
              </c:strCache>
            </c:strRef>
          </c:tx>
          <c:spPr>
            <a:pattFill prst="trellis">
              <a:fgClr>
                <a:srgbClr val="006C62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10761287982928"/>
                      <c:h val="0.118240808904745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Hoja1!$B$4</c:f>
              <c:numCache>
                <c:formatCode>#,##0</c:formatCode>
                <c:ptCount val="1"/>
                <c:pt idx="0">
                  <c:v>4209306.5573333334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BBC-4520-BAE6-2D87CB7D4617}"/>
            </c:ext>
          </c:extLst>
        </c:ser>
        <c:ser>
          <c:idx val="4"/>
          <c:order val="4"/>
          <c:tx>
            <c:strRef>
              <c:f>Hoja1!$A$5</c:f>
              <c:strCache>
                <c:ptCount val="1"/>
                <c:pt idx="0">
                  <c:v>Casas particulares (NR)</c:v>
                </c:pt>
              </c:strCache>
            </c:strRef>
          </c:tx>
          <c:spPr>
            <a:pattFill prst="trellis">
              <a:fgClr>
                <a:srgbClr val="ED7D3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9497385515215222"/>
                      <c:h val="0.1196982329020926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Hoja1!$B$5</c:f>
              <c:numCache>
                <c:formatCode>#,##0</c:formatCode>
                <c:ptCount val="1"/>
                <c:pt idx="0">
                  <c:v>1010790.7226666668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BBC-4520-BAE6-2D87CB7D4617}"/>
            </c:ext>
          </c:extLst>
        </c:ser>
        <c:ser>
          <c:idx val="5"/>
          <c:order val="5"/>
          <c:tx>
            <c:strRef>
              <c:f>Hoja1!$A$6</c:f>
              <c:strCache>
                <c:ptCount val="1"/>
                <c:pt idx="0">
                  <c:v>Independientes (NR)</c:v>
                </c:pt>
              </c:strCache>
            </c:strRef>
          </c:tx>
          <c:spPr>
            <a:pattFill prst="trellis">
              <a:fgClr>
                <a:srgbClr val="163E64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2599078436993856"/>
                      <c:h val="0.118240808904745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Hoja1!$B$6</c:f>
              <c:numCache>
                <c:formatCode>#,##0</c:formatCode>
                <c:ptCount val="1"/>
                <c:pt idx="0">
                  <c:v>3261521.3866666672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BBC-4520-BAE6-2D87CB7D4617}"/>
            </c:ext>
          </c:extLst>
        </c:ser>
        <c:ser>
          <c:idx val="6"/>
          <c:order val="6"/>
          <c:tx>
            <c:strRef>
              <c:f>Hoja1!$A$7</c:f>
              <c:strCache>
                <c:ptCount val="1"/>
                <c:pt idx="0">
                  <c:v>Desocupados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744350189041704"/>
                      <c:h val="0.118240808904745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Hoja1!$B$7</c:f>
              <c:numCache>
                <c:formatCode>#,##0</c:formatCode>
                <c:ptCount val="1"/>
                <c:pt idx="0">
                  <c:v>1709055.3599999994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BBC-4520-BAE6-2D87CB7D461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1"/>
        <c:overlap val="100"/>
        <c:axId val="776542808"/>
        <c:axId val="776534528"/>
      </c:barChart>
      <c:catAx>
        <c:axId val="7765428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76534528"/>
        <c:crosses val="autoZero"/>
        <c:auto val="1"/>
        <c:lblAlgn val="ctr"/>
        <c:lblOffset val="100"/>
        <c:noMultiLvlLbl val="0"/>
      </c:catAx>
      <c:valAx>
        <c:axId val="77653452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776542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3200" b="1">
          <a:solidFill>
            <a:schemeClr val="bg1"/>
          </a:solidFill>
        </a:defRPr>
      </a:pPr>
      <a:endParaRPr lang="es-A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4243565811383552E-2"/>
          <c:y val="2.910662035757073E-2"/>
          <c:w val="0.93987044763663108"/>
          <c:h val="0.9006053766857316"/>
        </c:manualLayout>
      </c:layout>
      <c:lineChart>
        <c:grouping val="standard"/>
        <c:varyColors val="0"/>
        <c:ser>
          <c:idx val="1"/>
          <c:order val="0"/>
          <c:spPr>
            <a:ln w="25400" cmpd="sng">
              <a:solidFill>
                <a:srgbClr val="009A8B"/>
              </a:solidFill>
              <a:prstDash val="solid"/>
            </a:ln>
            <a:effectLst/>
          </c:spPr>
          <c:marker>
            <c:symbol val="square"/>
            <c:size val="10"/>
            <c:spPr>
              <a:solidFill>
                <a:srgbClr val="009A8B"/>
              </a:solidFill>
              <a:ln>
                <a:solidFill>
                  <a:srgbClr val="009A8B"/>
                </a:solidFill>
                <a:prstDash val="solid"/>
              </a:ln>
              <a:effectLst/>
            </c:spPr>
          </c:marker>
          <c:dLbls>
            <c:dLbl>
              <c:idx val="0"/>
              <c:layout>
                <c:manualLayout>
                  <c:x val="-3.015812691164383E-2"/>
                  <c:y val="-5.6323006539716933E-2"/>
                </c:manualLayout>
              </c:layout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b="1" i="0">
                      <a:solidFill>
                        <a:srgbClr val="009A8B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</c15:spPr>
                  <c15:layout>
                    <c:manualLayout>
                      <c:w val="6.4712348361919289E-2"/>
                      <c:h val="6.55614977882222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3FA-5E4B-B916-3326593BE4A7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FA-5E4B-B916-3326593BE4A7}"/>
                </c:ext>
              </c:extLst>
            </c:dLbl>
            <c:dLbl>
              <c:idx val="28"/>
              <c:layout>
                <c:manualLayout>
                  <c:x val="9.4658588352958123E-3"/>
                  <c:y val="-6.0348700580591649E-2"/>
                </c:manualLayout>
              </c:layout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3300" b="1" i="0" u="none" strike="noStrike" kern="1200" baseline="0">
                        <a:solidFill>
                          <a:srgbClr val="009A8B"/>
                        </a:solidFill>
                        <a:latin typeface="Aptos" panose="020B0004020202020204" pitchFamily="34" charset="0"/>
                        <a:ea typeface="Verdana" panose="020B0604030504040204" pitchFamily="34" charset="0"/>
                        <a:cs typeface="Verdana"/>
                      </a:defRPr>
                    </a:pPr>
                    <a:r>
                      <a:rPr lang="en-US" dirty="0"/>
                      <a:t>57,3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DEA-42DB-969F-FE5C25A07005}"/>
                </c:ext>
              </c:extLst>
            </c:dLbl>
            <c:spPr>
              <a:solidFill>
                <a:srgbClr val="005D61"/>
              </a:solidFill>
              <a:ln>
                <a:noFill/>
              </a:ln>
            </c:spPr>
            <c:showLegendKey val="0"/>
            <c:showVal val="0"/>
            <c:showCatName val="0"/>
            <c:showSerName val="0"/>
            <c:showPercent val="0"/>
            <c:showBubbleSize val="0"/>
            <c:separator>, </c:separator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Sheet1!$A$2:$AD$2</c:f>
              <c:numCache>
                <c:formatCode>0.0</c:formatCode>
                <c:ptCount val="30"/>
                <c:pt idx="0">
                  <c:v>233.2</c:v>
                </c:pt>
                <c:pt idx="1">
                  <c:v>220.9</c:v>
                </c:pt>
                <c:pt idx="2">
                  <c:v>223.4</c:v>
                </c:pt>
                <c:pt idx="3">
                  <c:v>204.7</c:v>
                </c:pt>
                <c:pt idx="4">
                  <c:v>185.9</c:v>
                </c:pt>
                <c:pt idx="5">
                  <c:v>159</c:v>
                </c:pt>
                <c:pt idx="6">
                  <c:v>152.1</c:v>
                </c:pt>
                <c:pt idx="7">
                  <c:v>152.19999999999999</c:v>
                </c:pt>
                <c:pt idx="8">
                  <c:v>150.13263817108322</c:v>
                </c:pt>
                <c:pt idx="9">
                  <c:v>142.80000000000001</c:v>
                </c:pt>
                <c:pt idx="10">
                  <c:v>149.1</c:v>
                </c:pt>
                <c:pt idx="11">
                  <c:v>140.71908810627895</c:v>
                </c:pt>
                <c:pt idx="12">
                  <c:v>122.96557312699343</c:v>
                </c:pt>
                <c:pt idx="13">
                  <c:v>105.75002600749809</c:v>
                </c:pt>
                <c:pt idx="14">
                  <c:v>109.32703997855131</c:v>
                </c:pt>
                <c:pt idx="15">
                  <c:v>113.5</c:v>
                </c:pt>
                <c:pt idx="16">
                  <c:v>112.7</c:v>
                </c:pt>
                <c:pt idx="17">
                  <c:v>95.5</c:v>
                </c:pt>
                <c:pt idx="18">
                  <c:v>86.2</c:v>
                </c:pt>
                <c:pt idx="19">
                  <c:v>82.3</c:v>
                </c:pt>
                <c:pt idx="20" formatCode="#,##0.0">
                  <c:v>73.599999999999994</c:v>
                </c:pt>
                <c:pt idx="21" formatCode="#,##0.0">
                  <c:v>76.099999999999994</c:v>
                </c:pt>
                <c:pt idx="22" formatCode="#,##0.0">
                  <c:v>68.772954952503952</c:v>
                </c:pt>
                <c:pt idx="23" formatCode="#,##0.0">
                  <c:v>59.879696759150072</c:v>
                </c:pt>
                <c:pt idx="24" formatCode="#,##0.0">
                  <c:v>53.80472766834297</c:v>
                </c:pt>
                <c:pt idx="25" formatCode="#,##0.0">
                  <c:v>60.362482954536794</c:v>
                </c:pt>
                <c:pt idx="26" formatCode="#,##0.0">
                  <c:v>62.125639732667288</c:v>
                </c:pt>
                <c:pt idx="27" formatCode="#,##0.0">
                  <c:v>61.800572265549889</c:v>
                </c:pt>
                <c:pt idx="28" formatCode="#,##0.0">
                  <c:v>54.215454129932198</c:v>
                </c:pt>
                <c:pt idx="29" formatCode="0.00">
                  <c:v>57.3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53FA-5E4B-B916-3326593BE4A7}"/>
            </c:ext>
          </c:extLst>
        </c:ser>
        <c:ser>
          <c:idx val="2"/>
          <c:order val="1"/>
          <c:spPr>
            <a:ln w="25400">
              <a:solidFill>
                <a:srgbClr val="7965A7"/>
              </a:solidFill>
            </a:ln>
          </c:spPr>
          <c:marker>
            <c:symbol val="square"/>
            <c:size val="10"/>
            <c:spPr>
              <a:solidFill>
                <a:srgbClr val="7965A7"/>
              </a:solidFill>
              <a:ln>
                <a:solidFill>
                  <a:srgbClr val="7965A7"/>
                </a:solidFill>
              </a:ln>
            </c:spPr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3-53FA-5E4B-B916-3326593BE4A7}"/>
              </c:ext>
            </c:extLst>
          </c:dPt>
          <c:dLbls>
            <c:dLbl>
              <c:idx val="1"/>
              <c:layout>
                <c:manualLayout>
                  <c:x val="-4.9874009064964246E-2"/>
                  <c:y val="-8.9455559865170509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l">
                    <a:defRPr b="1" i="0">
                      <a:solidFill>
                        <a:srgbClr val="7965A7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3FA-5E4B-B916-3326593BE4A7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5.457786342362865E-2"/>
                      <c:h val="0.101093217215003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3FA-5E4B-B916-3326593BE4A7}"/>
                </c:ext>
              </c:extLst>
            </c:dLbl>
            <c:dLbl>
              <c:idx val="28"/>
              <c:layout>
                <c:manualLayout>
                  <c:x val="6.7613277394970098E-3"/>
                  <c:y val="4.754746106349645E-2"/>
                </c:manualLayout>
              </c:layout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l">
                      <a:defRPr b="1" i="0">
                        <a:solidFill>
                          <a:srgbClr val="7965A7"/>
                        </a:solidFill>
                        <a:latin typeface="Aptos" panose="020B0004020202020204" pitchFamily="34" charset="0"/>
                      </a:defRPr>
                    </a:pPr>
                    <a:r>
                      <a:rPr lang="en-US" dirty="0"/>
                      <a:t>31,7</a:t>
                    </a:r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DEA-42DB-969F-FE5C25A070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l">
                  <a:defRPr b="1" i="0">
                    <a:solidFill>
                      <a:srgbClr val="7965A7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Sheet1!$A$3:$AD$3</c:f>
              <c:numCache>
                <c:formatCode>0.0</c:formatCode>
                <c:ptCount val="30"/>
                <c:pt idx="1">
                  <c:v>149.19999999999999</c:v>
                </c:pt>
                <c:pt idx="2">
                  <c:v>132</c:v>
                </c:pt>
                <c:pt idx="3">
                  <c:v>132.5</c:v>
                </c:pt>
                <c:pt idx="4">
                  <c:v>118.25470081484498</c:v>
                </c:pt>
                <c:pt idx="5">
                  <c:v>92.5</c:v>
                </c:pt>
                <c:pt idx="6">
                  <c:v>93.469260297019815</c:v>
                </c:pt>
                <c:pt idx="7">
                  <c:v>94.3</c:v>
                </c:pt>
                <c:pt idx="8">
                  <c:v>97.7</c:v>
                </c:pt>
                <c:pt idx="9">
                  <c:v>88.3</c:v>
                </c:pt>
                <c:pt idx="10">
                  <c:v>90.6</c:v>
                </c:pt>
                <c:pt idx="11">
                  <c:v>83.9</c:v>
                </c:pt>
                <c:pt idx="12">
                  <c:v>73.900000000000006</c:v>
                </c:pt>
                <c:pt idx="13">
                  <c:v>61.3</c:v>
                </c:pt>
                <c:pt idx="14">
                  <c:v>61.629823914430197</c:v>
                </c:pt>
                <c:pt idx="15">
                  <c:v>67.099999999999994</c:v>
                </c:pt>
                <c:pt idx="16">
                  <c:v>64.900000000000006</c:v>
                </c:pt>
                <c:pt idx="17">
                  <c:v>51.6</c:v>
                </c:pt>
                <c:pt idx="18">
                  <c:v>47.4</c:v>
                </c:pt>
                <c:pt idx="19">
                  <c:v>46.4</c:v>
                </c:pt>
                <c:pt idx="20">
                  <c:v>40.4</c:v>
                </c:pt>
                <c:pt idx="21">
                  <c:v>40.5</c:v>
                </c:pt>
                <c:pt idx="22">
                  <c:v>35.351533712660824</c:v>
                </c:pt>
                <c:pt idx="23">
                  <c:v>33.483329577157669</c:v>
                </c:pt>
                <c:pt idx="24">
                  <c:v>30.895683465806311</c:v>
                </c:pt>
                <c:pt idx="25">
                  <c:v>33.09529237852189</c:v>
                </c:pt>
                <c:pt idx="26">
                  <c:v>33.306522745924354</c:v>
                </c:pt>
                <c:pt idx="27">
                  <c:v>32.643875945909585</c:v>
                </c:pt>
                <c:pt idx="28" formatCode="#,##0.0">
                  <c:v>30.15243553965432</c:v>
                </c:pt>
                <c:pt idx="29" formatCode="0.00">
                  <c:v>31.7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3FA-5E4B-B916-3326593BE4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244416"/>
        <c:axId val="135254400"/>
      </c:lineChart>
      <c:dateAx>
        <c:axId val="135244416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2000" b="0" i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135254400"/>
        <c:crosses val="autoZero"/>
        <c:auto val="0"/>
        <c:lblOffset val="100"/>
        <c:baseTimeUnit val="days"/>
        <c:minorUnit val="1"/>
      </c:dateAx>
      <c:valAx>
        <c:axId val="13525440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3524441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300" b="1" i="0" u="none" strike="noStrike" baseline="0">
          <a:solidFill>
            <a:schemeClr val="bg1"/>
          </a:solidFill>
          <a:latin typeface="+mn-lt"/>
          <a:ea typeface="Verdana" panose="020B0604030504040204" pitchFamily="34" charset="0"/>
          <a:cs typeface="Verdana"/>
        </a:defRPr>
      </a:pPr>
      <a:endParaRPr lang="es-A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9584248957119105E-2"/>
          <c:y val="2.0116233526863883E-2"/>
          <c:w val="0.96150669001143463"/>
          <c:h val="0.9006053766857316"/>
        </c:manualLayout>
      </c:layout>
      <c:lineChart>
        <c:grouping val="standard"/>
        <c:varyColors val="0"/>
        <c:ser>
          <c:idx val="1"/>
          <c:order val="0"/>
          <c:spPr>
            <a:ln w="25400" cmpd="sng">
              <a:solidFill>
                <a:srgbClr val="009A8B"/>
              </a:solidFill>
              <a:prstDash val="solid"/>
            </a:ln>
            <a:effectLst/>
          </c:spPr>
          <c:marker>
            <c:symbol val="square"/>
            <c:size val="10"/>
            <c:spPr>
              <a:solidFill>
                <a:srgbClr val="009A8B"/>
              </a:solidFill>
              <a:ln>
                <a:solidFill>
                  <a:srgbClr val="009A8B"/>
                </a:solidFill>
                <a:prstDash val="solid"/>
              </a:ln>
              <a:effectLst/>
            </c:spPr>
          </c:marker>
          <c:dLbls>
            <c:dLbl>
              <c:idx val="0"/>
              <c:layout>
                <c:manualLayout>
                  <c:x val="-2.0016138564411819E-2"/>
                  <c:y val="-5.175115919368721E-2"/>
                </c:manualLayout>
              </c:layout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b="1" i="0">
                      <a:solidFill>
                        <a:srgbClr val="009A8B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</c15:spPr>
                  <c15:layout>
                    <c:manualLayout>
                      <c:w val="8.4996325056383312E-2"/>
                      <c:h val="7.470519248028172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35A-F746-8758-0198A4D2F680}"/>
                </c:ext>
              </c:extLst>
            </c:dLbl>
            <c:dLbl>
              <c:idx val="28"/>
              <c:layout>
                <c:manualLayout>
                  <c:x val="-2.7199439125805676E-8"/>
                  <c:y val="-0.12526934441526127"/>
                </c:manualLayout>
              </c:layout>
              <c:tx>
                <c:rich>
                  <a:bodyPr wrap="square" lIns="38100" tIns="19050" rIns="38100" bIns="19050" anchor="ctr" anchorCtr="0">
                    <a:noAutofit/>
                  </a:bodyPr>
                  <a:lstStyle/>
                  <a:p>
                    <a:pPr algn="ctr" rtl="0">
                      <a:defRPr lang="en-US" sz="3300" b="1" i="0" u="none" strike="noStrike" kern="1200" baseline="0">
                        <a:solidFill>
                          <a:srgbClr val="009A8B"/>
                        </a:solidFill>
                        <a:latin typeface="Aptos" panose="020B0004020202020204" pitchFamily="34" charset="0"/>
                        <a:ea typeface="Verdana" panose="020B0604030504040204" pitchFamily="34" charset="0"/>
                        <a:cs typeface="Verdana"/>
                      </a:defRPr>
                    </a:pPr>
                    <a:r>
                      <a:rPr lang="en-US" dirty="0"/>
                      <a:t>49,3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951545613568202E-2"/>
                      <c:h val="0.1102369597272140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0C82-4A91-B9B7-3C360FE4C823}"/>
                </c:ext>
              </c:extLst>
            </c:dLbl>
            <c:spPr>
              <a:noFill/>
              <a:ln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 i="0">
                    <a:solidFill>
                      <a:srgbClr val="009A8B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Sheet1!$A$2:$AD$2</c:f>
              <c:numCache>
                <c:formatCode>0.0</c:formatCode>
                <c:ptCount val="30"/>
                <c:pt idx="0">
                  <c:v>84.3</c:v>
                </c:pt>
                <c:pt idx="1">
                  <c:v>77.400000000000006</c:v>
                </c:pt>
                <c:pt idx="2">
                  <c:v>72.900000000000006</c:v>
                </c:pt>
                <c:pt idx="3">
                  <c:v>76.7</c:v>
                </c:pt>
                <c:pt idx="4">
                  <c:v>77.5</c:v>
                </c:pt>
                <c:pt idx="5">
                  <c:v>68.989969797167731</c:v>
                </c:pt>
                <c:pt idx="6">
                  <c:v>62.383009258430896</c:v>
                </c:pt>
                <c:pt idx="7">
                  <c:v>72.69901379496909</c:v>
                </c:pt>
                <c:pt idx="8">
                  <c:v>80.2</c:v>
                </c:pt>
                <c:pt idx="9">
                  <c:v>81.459999999999994</c:v>
                </c:pt>
                <c:pt idx="10">
                  <c:v>80.7</c:v>
                </c:pt>
                <c:pt idx="11">
                  <c:v>82.456143154448057</c:v>
                </c:pt>
                <c:pt idx="12">
                  <c:v>80.57551677078628</c:v>
                </c:pt>
                <c:pt idx="13">
                  <c:v>72.882280876018257</c:v>
                </c:pt>
                <c:pt idx="14">
                  <c:v>71.315120193218903</c:v>
                </c:pt>
                <c:pt idx="15">
                  <c:v>73.3</c:v>
                </c:pt>
                <c:pt idx="16">
                  <c:v>69.400000000000006</c:v>
                </c:pt>
                <c:pt idx="17">
                  <c:v>69.900000000000006</c:v>
                </c:pt>
                <c:pt idx="18">
                  <c:v>66.383845055420153</c:v>
                </c:pt>
                <c:pt idx="19">
                  <c:v>62.7</c:v>
                </c:pt>
                <c:pt idx="20" formatCode="#,##0.0">
                  <c:v>58.366995558052501</c:v>
                </c:pt>
                <c:pt idx="21" formatCode="#,##0.0">
                  <c:v>55.389591233093597</c:v>
                </c:pt>
                <c:pt idx="22" formatCode="#,##0.0">
                  <c:v>51.773641725462653</c:v>
                </c:pt>
                <c:pt idx="23" formatCode="#,##0.0">
                  <c:v>52.769830123200421</c:v>
                </c:pt>
                <c:pt idx="24" formatCode="#,##0.0">
                  <c:v>35.628502840804678</c:v>
                </c:pt>
                <c:pt idx="25" formatCode="#,##0.0">
                  <c:v>47.601645911454767</c:v>
                </c:pt>
                <c:pt idx="26" formatCode="#,##0.0">
                  <c:v>53.182040614362748</c:v>
                </c:pt>
                <c:pt idx="27" formatCode="#,##0.0">
                  <c:v>53.982606141756371</c:v>
                </c:pt>
                <c:pt idx="28" formatCode="#,##0.0">
                  <c:v>48.772202892006526</c:v>
                </c:pt>
                <c:pt idx="29">
                  <c:v>49.3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535A-F746-8758-0198A4D2F680}"/>
            </c:ext>
          </c:extLst>
        </c:ser>
        <c:ser>
          <c:idx val="2"/>
          <c:order val="1"/>
          <c:spPr>
            <a:ln w="25400">
              <a:solidFill>
                <a:srgbClr val="7965A7"/>
              </a:solidFill>
            </a:ln>
          </c:spPr>
          <c:marker>
            <c:symbol val="square"/>
            <c:size val="10"/>
            <c:spPr>
              <a:solidFill>
                <a:srgbClr val="7965A7"/>
              </a:solidFill>
              <a:ln>
                <a:solidFill>
                  <a:srgbClr val="7965A7"/>
                </a:solidFill>
              </a:ln>
            </c:spPr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3-535A-F746-8758-0198A4D2F680}"/>
              </c:ext>
            </c:extLst>
          </c:dPt>
          <c:dLbls>
            <c:dLbl>
              <c:idx val="1"/>
              <c:layout>
                <c:manualLayout>
                  <c:x val="-5.8228182973384654E-2"/>
                  <c:y val="-3.0935656851903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35A-F746-8758-0198A4D2F680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5.2632002685998998E-2"/>
                      <c:h val="7.183324117592848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35A-F746-8758-0198A4D2F680}"/>
                </c:ext>
              </c:extLst>
            </c:dLbl>
            <c:dLbl>
              <c:idx val="28"/>
              <c:layout>
                <c:manualLayout>
                  <c:x val="0"/>
                  <c:y val="4.937620956593848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32,5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C82-4A91-B9B7-3C360FE4C823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 i="0">
                    <a:solidFill>
                      <a:srgbClr val="7965A7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Sheet1!$A$3:$AD$3</c:f>
              <c:numCache>
                <c:formatCode>0.0</c:formatCode>
                <c:ptCount val="30"/>
                <c:pt idx="1">
                  <c:v>70.900000000000006</c:v>
                </c:pt>
                <c:pt idx="2">
                  <c:v>66.900000000000006</c:v>
                </c:pt>
                <c:pt idx="3">
                  <c:v>69.400000000000006</c:v>
                </c:pt>
                <c:pt idx="4">
                  <c:v>66.661719068788926</c:v>
                </c:pt>
                <c:pt idx="5">
                  <c:v>60.6</c:v>
                </c:pt>
                <c:pt idx="6">
                  <c:v>51.656843407661952</c:v>
                </c:pt>
                <c:pt idx="7">
                  <c:v>61</c:v>
                </c:pt>
                <c:pt idx="8">
                  <c:v>67.8</c:v>
                </c:pt>
                <c:pt idx="9">
                  <c:v>69.03</c:v>
                </c:pt>
                <c:pt idx="10">
                  <c:v>67.900000000000006</c:v>
                </c:pt>
                <c:pt idx="11">
                  <c:v>67.900000000000006</c:v>
                </c:pt>
                <c:pt idx="12">
                  <c:v>65.3</c:v>
                </c:pt>
                <c:pt idx="13">
                  <c:v>57.6</c:v>
                </c:pt>
                <c:pt idx="14">
                  <c:v>54.896859791020923</c:v>
                </c:pt>
                <c:pt idx="15">
                  <c:v>56.1</c:v>
                </c:pt>
                <c:pt idx="16">
                  <c:v>50.9</c:v>
                </c:pt>
                <c:pt idx="17">
                  <c:v>50.2</c:v>
                </c:pt>
                <c:pt idx="18">
                  <c:v>46.766049334194918</c:v>
                </c:pt>
                <c:pt idx="19">
                  <c:v>43.656534650610155</c:v>
                </c:pt>
                <c:pt idx="20">
                  <c:v>40.404374867413026</c:v>
                </c:pt>
                <c:pt idx="21">
                  <c:v>38.35606105366714</c:v>
                </c:pt>
                <c:pt idx="22">
                  <c:v>36.226788926650151</c:v>
                </c:pt>
                <c:pt idx="23">
                  <c:v>36.526409603881682</c:v>
                </c:pt>
                <c:pt idx="24">
                  <c:v>25.00900489198294</c:v>
                </c:pt>
                <c:pt idx="25">
                  <c:v>33.10226528603561</c:v>
                </c:pt>
                <c:pt idx="26">
                  <c:v>35.868931154544931</c:v>
                </c:pt>
                <c:pt idx="27">
                  <c:v>36.087078362447564</c:v>
                </c:pt>
                <c:pt idx="28" formatCode="#,##0.0">
                  <c:v>32.018940051040609</c:v>
                </c:pt>
                <c:pt idx="29">
                  <c:v>32.5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35A-F746-8758-0198A4D2F6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529984"/>
        <c:axId val="135531520"/>
      </c:lineChart>
      <c:dateAx>
        <c:axId val="135529984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2000" b="0" i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135531520"/>
        <c:crosses val="autoZero"/>
        <c:auto val="0"/>
        <c:lblOffset val="100"/>
        <c:baseTimeUnit val="days"/>
        <c:minorUnit val="1"/>
      </c:dateAx>
      <c:valAx>
        <c:axId val="135531520"/>
        <c:scaling>
          <c:orientation val="minMax"/>
          <c:max val="90"/>
          <c:min val="20"/>
        </c:scaling>
        <c:delete val="1"/>
        <c:axPos val="l"/>
        <c:numFmt formatCode="0.0" sourceLinked="1"/>
        <c:majorTickMark val="out"/>
        <c:minorTickMark val="none"/>
        <c:tickLblPos val="nextTo"/>
        <c:crossAx val="135529984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300" b="1" i="0" u="none" strike="noStrike" baseline="0">
          <a:solidFill>
            <a:schemeClr val="bg1"/>
          </a:solidFill>
          <a:latin typeface="+mn-lt"/>
          <a:ea typeface="Verdana" panose="020B0604030504040204" pitchFamily="34" charset="0"/>
          <a:cs typeface="Verdana"/>
        </a:defRPr>
      </a:pPr>
      <a:endParaRPr lang="es-AR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6961885981077913E-3"/>
          <c:y val="2.0928462709284626E-2"/>
          <c:w val="0.94782286841135321"/>
          <c:h val="0.8823851855846786"/>
        </c:manualLayout>
      </c:layout>
      <c:lineChart>
        <c:grouping val="standard"/>
        <c:varyColors val="0"/>
        <c:ser>
          <c:idx val="3"/>
          <c:order val="3"/>
          <c:tx>
            <c:strRef>
              <c:f>Hoja1!$F$1</c:f>
              <c:strCache>
                <c:ptCount val="1"/>
                <c:pt idx="0">
                  <c:v>Incapacidad promedio</c:v>
                </c:pt>
              </c:strCache>
              <c:extLst xmlns:c15="http://schemas.microsoft.com/office/drawing/2012/chart"/>
            </c:strRef>
          </c:tx>
          <c:spPr>
            <a:ln w="25400" cap="sq">
              <a:solidFill>
                <a:srgbClr val="278DD8"/>
              </a:solidFill>
              <a:miter lim="800000"/>
            </a:ln>
            <a:effectLst/>
          </c:spPr>
          <c:marker>
            <c:symbol val="square"/>
            <c:size val="5"/>
            <c:spPr>
              <a:ln w="101600">
                <a:solidFill>
                  <a:srgbClr val="278DD8"/>
                </a:solidFill>
                <a:miter lim="800000"/>
              </a:ln>
            </c:spPr>
          </c:marker>
          <c:dLbls>
            <c:dLbl>
              <c:idx val="0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 algn="ctr" rtl="0">
                    <a:defRPr sz="4800" b="1" i="0">
                      <a:solidFill>
                        <a:srgbClr val="278DD8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4EAB-4228-B122-5E5CD6C97683}"/>
                </c:ext>
              </c:extLst>
            </c:dLbl>
            <c:dLbl>
              <c:idx val="13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 algn="ctr" rtl="0">
                    <a:defRPr sz="3300" b="1" i="0">
                      <a:solidFill>
                        <a:srgbClr val="278DD8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EAB-4228-B122-5E5CD6C97683}"/>
                </c:ext>
              </c:extLst>
            </c:dLbl>
            <c:dLbl>
              <c:idx val="14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 anchorCtr="0"/>
                <a:lstStyle/>
                <a:p>
                  <a:pPr algn="ctr" rtl="0">
                    <a:defRPr lang="en-US" sz="3300" b="1" i="0" u="none" strike="noStrike" kern="1200" baseline="0">
                      <a:solidFill>
                        <a:srgbClr val="278DD8"/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382-4222-BF1A-416A0A5DD2D6}"/>
                </c:ext>
              </c:extLst>
            </c:dLbl>
            <c:dLbl>
              <c:idx val="15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 anchorCtr="0"/>
                <a:lstStyle/>
                <a:p>
                  <a:pPr algn="ctr" rtl="0">
                    <a:defRPr lang="en-US" sz="4800" b="1" i="0" u="none" strike="noStrike" kern="1200" baseline="0">
                      <a:solidFill>
                        <a:srgbClr val="278DD8"/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6C2C-495B-AAEA-14A748C7E1A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3300" b="1" i="0">
                    <a:solidFill>
                      <a:srgbClr val="278DD8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Hoja1!$A$5:$A$20</c:f>
              <c:numCache>
                <c:formatCode>General</c:formatCod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numCache>
            </c:numRef>
          </c:cat>
          <c:val>
            <c:numRef>
              <c:f>Hoja1!$F$5:$F$20</c:f>
              <c:numCache>
                <c:formatCode>_(* #,##0.00_);_(* \(#,##0.00\);_(* "-"??_);_(@_)</c:formatCode>
                <c:ptCount val="16"/>
                <c:pt idx="0">
                  <c:v>10.901867253020809</c:v>
                </c:pt>
                <c:pt idx="1">
                  <c:v>10.578171846089889</c:v>
                </c:pt>
                <c:pt idx="2">
                  <c:v>10.504617142285369</c:v>
                </c:pt>
                <c:pt idx="3">
                  <c:v>9.7408984512092918</c:v>
                </c:pt>
                <c:pt idx="4">
                  <c:v>9.268247979878991</c:v>
                </c:pt>
                <c:pt idx="5">
                  <c:v>8.3543324227564089</c:v>
                </c:pt>
                <c:pt idx="6">
                  <c:v>7.7769612263299344</c:v>
                </c:pt>
                <c:pt idx="7">
                  <c:v>7.3638962382882367</c:v>
                </c:pt>
                <c:pt idx="8">
                  <c:v>7.137110590185598</c:v>
                </c:pt>
                <c:pt idx="9">
                  <c:v>7.2139868362040689</c:v>
                </c:pt>
                <c:pt idx="10">
                  <c:v>7.5101568329416928</c:v>
                </c:pt>
                <c:pt idx="11">
                  <c:v>7.0353815178713601</c:v>
                </c:pt>
                <c:pt idx="12">
                  <c:v>6.6608246146629559</c:v>
                </c:pt>
                <c:pt idx="13">
                  <c:v>6.6133424149873941</c:v>
                </c:pt>
                <c:pt idx="14">
                  <c:v>6.6528947712639397</c:v>
                </c:pt>
                <c:pt idx="15">
                  <c:v>6.6972129999999996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BF2-4F00-9B9D-12C7BEE611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683072"/>
        <c:axId val="13570534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Total Casos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Hoja1!$C$5:$C$16</c15:sqref>
                        </c15:formulaRef>
                      </c:ext>
                    </c:extLst>
                    <c:numCache>
                      <c:formatCode>#,##0</c:formatCode>
                      <c:ptCount val="12"/>
                      <c:pt idx="0">
                        <c:v>630766</c:v>
                      </c:pt>
                      <c:pt idx="1">
                        <c:v>669088</c:v>
                      </c:pt>
                      <c:pt idx="2">
                        <c:v>661431</c:v>
                      </c:pt>
                      <c:pt idx="3">
                        <c:v>674963</c:v>
                      </c:pt>
                      <c:pt idx="4">
                        <c:v>660954</c:v>
                      </c:pt>
                      <c:pt idx="5">
                        <c:v>663442</c:v>
                      </c:pt>
                      <c:pt idx="6">
                        <c:v>608422</c:v>
                      </c:pt>
                      <c:pt idx="7">
                        <c:v>580328</c:v>
                      </c:pt>
                      <c:pt idx="8">
                        <c:v>549161</c:v>
                      </c:pt>
                      <c:pt idx="9">
                        <c:v>562003</c:v>
                      </c:pt>
                      <c:pt idx="10">
                        <c:v>365583</c:v>
                      </c:pt>
                      <c:pt idx="11">
                        <c:v>489925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2BF2-4F00-9B9D-12C7BEE61110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Con baja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Hoja1!$D$5:$D$16</c15:sqref>
                        </c15:formulaRef>
                      </c:ext>
                    </c:extLst>
                    <c:numCache>
                      <c:formatCode>#,##0</c:formatCode>
                      <c:ptCount val="12"/>
                      <c:pt idx="0">
                        <c:v>568162</c:v>
                      </c:pt>
                      <c:pt idx="1">
                        <c:v>609122</c:v>
                      </c:pt>
                      <c:pt idx="2">
                        <c:v>600808</c:v>
                      </c:pt>
                      <c:pt idx="3">
                        <c:v>612720</c:v>
                      </c:pt>
                      <c:pt idx="4">
                        <c:v>597718</c:v>
                      </c:pt>
                      <c:pt idx="5">
                        <c:v>606696</c:v>
                      </c:pt>
                      <c:pt idx="6">
                        <c:v>562308</c:v>
                      </c:pt>
                      <c:pt idx="7">
                        <c:v>540452</c:v>
                      </c:pt>
                      <c:pt idx="8">
                        <c:v>509659</c:v>
                      </c:pt>
                      <c:pt idx="9">
                        <c:v>513777</c:v>
                      </c:pt>
                      <c:pt idx="10">
                        <c:v>339037</c:v>
                      </c:pt>
                      <c:pt idx="11">
                        <c:v>453323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2BF2-4F00-9B9D-12C7BEE61110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Hoja1!$E$1</c15:sqref>
                        </c15:formulaRef>
                      </c:ext>
                    </c:extLst>
                    <c:strCache>
                      <c:ptCount val="1"/>
                      <c:pt idx="0">
                        <c:v>Total casos ILP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Hoja1!$E$5:$E$16</c15:sqref>
                        </c15:formulaRef>
                      </c:ext>
                    </c:extLst>
                    <c:numCache>
                      <c:formatCode>_-* #.##0_-;\-* #.##0_-;_-* "-"??_-;_-@_-</c:formatCode>
                      <c:ptCount val="12"/>
                      <c:pt idx="0">
                        <c:v>47462</c:v>
                      </c:pt>
                      <c:pt idx="1">
                        <c:v>53572</c:v>
                      </c:pt>
                      <c:pt idx="2">
                        <c:v>60408</c:v>
                      </c:pt>
                      <c:pt idx="3">
                        <c:v>67048</c:v>
                      </c:pt>
                      <c:pt idx="4">
                        <c:v>60446</c:v>
                      </c:pt>
                      <c:pt idx="5">
                        <c:v>65095</c:v>
                      </c:pt>
                      <c:pt idx="6">
                        <c:v>66082</c:v>
                      </c:pt>
                      <c:pt idx="7">
                        <c:v>67521</c:v>
                      </c:pt>
                      <c:pt idx="8">
                        <c:v>71595</c:v>
                      </c:pt>
                      <c:pt idx="9">
                        <c:v>73207</c:v>
                      </c:pt>
                      <c:pt idx="10">
                        <c:v>42970</c:v>
                      </c:pt>
                      <c:pt idx="11">
                        <c:v>67883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2BF2-4F00-9B9D-12C7BEE61110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Hoja1!$G$1</c15:sqref>
                        </c15:formulaRef>
                      </c:ext>
                    </c:extLst>
                    <c:strCache>
                      <c:ptCount val="1"/>
                      <c:pt idx="0">
                        <c:v>Porcentaje de casos con secuela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5"/>
                    <c:layout>
                      <c:manualLayout>
                        <c:x val="-2.7777777777777779E-3"/>
                        <c:y val="-6.9444444444444461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6-2BF2-4F00-9B9D-12C7BEE6111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50" b="1" i="0" u="none" strike="noStrike" kern="120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Hoja1!$G$5:$G$16</c15:sqref>
                        </c15:formulaRef>
                      </c:ext>
                    </c:extLst>
                    <c:numCache>
                      <c:formatCode>0%</c:formatCode>
                      <c:ptCount val="12"/>
                      <c:pt idx="0">
                        <c:v>7.5245019547661093E-2</c:v>
                      </c:pt>
                      <c:pt idx="1">
                        <c:v>8.0067195944330191E-2</c:v>
                      </c:pt>
                      <c:pt idx="2">
                        <c:v>9.1329254298634324E-2</c:v>
                      </c:pt>
                      <c:pt idx="3">
                        <c:v>9.9335815444698453E-2</c:v>
                      </c:pt>
                      <c:pt idx="4">
                        <c:v>9.1452657824901584E-2</c:v>
                      </c:pt>
                      <c:pt idx="5">
                        <c:v>9.8117092375821849E-2</c:v>
                      </c:pt>
                      <c:pt idx="6">
                        <c:v>0.10861211461781461</c:v>
                      </c:pt>
                      <c:pt idx="7">
                        <c:v>0.11634971946898995</c:v>
                      </c:pt>
                      <c:pt idx="8">
                        <c:v>0.13037160322746882</c:v>
                      </c:pt>
                      <c:pt idx="9">
                        <c:v>0.13026087049357388</c:v>
                      </c:pt>
                      <c:pt idx="10">
                        <c:v>0.1175382881589133</c:v>
                      </c:pt>
                      <c:pt idx="11">
                        <c:v>0.13855794254222584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2BF2-4F00-9B9D-12C7BEE61110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Hoja1!$H$1</c15:sqref>
                        </c15:formulaRef>
                      </c:ext>
                    </c:extLst>
                    <c:strCache>
                      <c:ptCount val="1"/>
                      <c:pt idx="0">
                        <c:v>Frecuencia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Hoja1!$H$5:$H$16</c15:sqref>
                        </c15:formulaRef>
                      </c:ext>
                    </c:extLst>
                    <c:numCache>
                      <c:formatCode>0.00%</c:formatCode>
                      <c:ptCount val="12"/>
                      <c:pt idx="0">
                        <c:v>5.9573822864087281E-3</c:v>
                      </c:pt>
                      <c:pt idx="1">
                        <c:v>6.4453770328099496E-3</c:v>
                      </c:pt>
                      <c:pt idx="2">
                        <c:v>6.9754440497498084E-3</c:v>
                      </c:pt>
                      <c:pt idx="3">
                        <c:v>7.6443415591410354E-3</c:v>
                      </c:pt>
                      <c:pt idx="4">
                        <c:v>6.7132626058106441E-3</c:v>
                      </c:pt>
                      <c:pt idx="5">
                        <c:v>6.7282286582747187E-3</c:v>
                      </c:pt>
                      <c:pt idx="6">
                        <c:v>6.8592435110333633E-3</c:v>
                      </c:pt>
                      <c:pt idx="7">
                        <c:v>6.9200605967777206E-3</c:v>
                      </c:pt>
                      <c:pt idx="8">
                        <c:v>7.2729685521780215E-3</c:v>
                      </c:pt>
                      <c:pt idx="9">
                        <c:v>7.5190616820704961E-3</c:v>
                      </c:pt>
                      <c:pt idx="10">
                        <c:v>4.5156038045091745E-3</c:v>
                      </c:pt>
                      <c:pt idx="11">
                        <c:v>7.0648040678068409E-3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2BF2-4F00-9B9D-12C7BEE61110}"/>
                  </c:ext>
                </c:extLst>
              </c15:ser>
            </c15:filteredLineSeries>
          </c:ext>
        </c:extLst>
      </c:lineChart>
      <c:catAx>
        <c:axId val="13568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s-AR"/>
          </a:p>
        </c:txPr>
        <c:crossAx val="135705344"/>
        <c:crosses val="autoZero"/>
        <c:auto val="1"/>
        <c:lblAlgn val="ctr"/>
        <c:lblOffset val="100"/>
        <c:noMultiLvlLbl val="0"/>
      </c:catAx>
      <c:valAx>
        <c:axId val="135705344"/>
        <c:scaling>
          <c:orientation val="minMax"/>
          <c:min val="5"/>
        </c:scaling>
        <c:delete val="1"/>
        <c:axPos val="l"/>
        <c:numFmt formatCode="_(* #,##0.00_);_(* \(#,##0.00\);_(* &quot;-&quot;??_);_(@_)" sourceLinked="1"/>
        <c:majorTickMark val="out"/>
        <c:minorTickMark val="none"/>
        <c:tickLblPos val="nextTo"/>
        <c:crossAx val="135683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ptos" panose="020B0004020202020204" pitchFamily="34" charset="0"/>
        </a:defRPr>
      </a:pPr>
      <a:endParaRPr lang="es-AR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gradFill flip="none" rotWithShape="1"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765-47BC-ADB6-8BBAD627E52E}"/>
              </c:ext>
            </c:extLst>
          </c:dPt>
          <c:dPt>
            <c:idx val="11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765-47BC-ADB6-8BBAD627E52E}"/>
              </c:ext>
            </c:extLst>
          </c:dPt>
          <c:dPt>
            <c:idx val="15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765-47BC-ADB6-8BBAD627E52E}"/>
              </c:ext>
            </c:extLst>
          </c:dPt>
          <c:dPt>
            <c:idx val="21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765-47BC-ADB6-8BBAD627E52E}"/>
              </c:ext>
            </c:extLst>
          </c:dPt>
          <c:dPt>
            <c:idx val="22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765-47BC-ADB6-8BBAD627E52E}"/>
              </c:ext>
            </c:extLst>
          </c:dPt>
          <c:dLbls>
            <c:dLbl>
              <c:idx val="0"/>
              <c:layout>
                <c:manualLayout>
                  <c:x val="-4.2522243544489118E-3"/>
                  <c:y val="3.0335538247493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0472531132116735E-2"/>
                      <c:h val="7.314882537447246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0765-47BC-ADB6-8BBAD627E52E}"/>
                </c:ext>
              </c:extLst>
            </c:dLbl>
            <c:dLbl>
              <c:idx val="1"/>
              <c:layout>
                <c:manualLayout>
                  <c:x val="-3.7952147541692972E-3"/>
                  <c:y val="-1.13250868866014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24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765-47BC-ADB6-8BBAD627E52E}"/>
                </c:ext>
              </c:extLst>
            </c:dLbl>
            <c:dLbl>
              <c:idx val="2"/>
              <c:layout>
                <c:manualLayout>
                  <c:x val="-7.5904295083385948E-4"/>
                  <c:y val="2.03851563958829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24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765-47BC-ADB6-8BBAD627E52E}"/>
                </c:ext>
              </c:extLst>
            </c:dLbl>
            <c:dLbl>
              <c:idx val="3"/>
              <c:layout>
                <c:manualLayout>
                  <c:x val="-3.0361718033354241E-3"/>
                  <c:y val="-3.397526065980487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706318512591387E-2"/>
                      <c:h val="7.54138427517928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0765-47BC-ADB6-8BBAD627E52E}"/>
                </c:ext>
              </c:extLst>
            </c:dLbl>
            <c:dLbl>
              <c:idx val="4"/>
              <c:layout>
                <c:manualLayout>
                  <c:x val="-7.5904295083385948E-4"/>
                  <c:y val="-1.3590104263921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765-47BC-ADB6-8BBAD627E52E}"/>
                </c:ext>
              </c:extLst>
            </c:dLbl>
            <c:dLbl>
              <c:idx val="7"/>
              <c:layout>
                <c:manualLayout>
                  <c:x val="-5.4681647859444911E-3"/>
                  <c:y val="1.0465948993744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765-47BC-ADB6-8BBAD627E52E}"/>
                </c:ext>
              </c:extLst>
            </c:dLbl>
            <c:dLbl>
              <c:idx val="13"/>
              <c:layout>
                <c:manualLayout>
                  <c:x val="-1.0024852966274648E-16"/>
                  <c:y val="2.09318979874886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765-47BC-ADB6-8BBAD627E52E}"/>
                </c:ext>
              </c:extLst>
            </c:dLbl>
            <c:dLbl>
              <c:idx val="20"/>
              <c:layout>
                <c:manualLayout>
                  <c:x val="-9.5692883754029609E-3"/>
                  <c:y val="2.0931897987488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765-47BC-ADB6-8BBAD627E52E}"/>
                </c:ext>
              </c:extLst>
            </c:dLbl>
            <c:dLbl>
              <c:idx val="21"/>
              <c:layout>
                <c:manualLayout>
                  <c:x val="-1.2303370768375005E-2"/>
                  <c:y val="2.0931897987488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765-47BC-ADB6-8BBAD627E52E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0765-47BC-ADB6-8BBAD627E5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Sheet1!$B$1:$X$1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Sheet1!$B$2:$X$2</c:f>
              <c:numCache>
                <c:formatCode>_ * #,##0_ ;_ * \-#,##0_ ;_ * "-"??_ ;_ @_ </c:formatCode>
                <c:ptCount val="23"/>
                <c:pt idx="0">
                  <c:v>3012</c:v>
                </c:pt>
                <c:pt idx="1">
                  <c:v>3790</c:v>
                </c:pt>
                <c:pt idx="2">
                  <c:v>6805</c:v>
                </c:pt>
                <c:pt idx="3">
                  <c:v>11697</c:v>
                </c:pt>
                <c:pt idx="4">
                  <c:v>17232</c:v>
                </c:pt>
                <c:pt idx="5">
                  <c:v>27170</c:v>
                </c:pt>
                <c:pt idx="6">
                  <c:v>41538</c:v>
                </c:pt>
                <c:pt idx="7">
                  <c:v>54335</c:v>
                </c:pt>
                <c:pt idx="8">
                  <c:v>57646</c:v>
                </c:pt>
                <c:pt idx="9">
                  <c:v>64093</c:v>
                </c:pt>
                <c:pt idx="10">
                  <c:v>78518</c:v>
                </c:pt>
                <c:pt idx="11">
                  <c:v>88567</c:v>
                </c:pt>
                <c:pt idx="12">
                  <c:v>106021</c:v>
                </c:pt>
                <c:pt idx="13">
                  <c:v>127503</c:v>
                </c:pt>
                <c:pt idx="14">
                  <c:v>130678.80427531411</c:v>
                </c:pt>
                <c:pt idx="15">
                  <c:v>80023</c:v>
                </c:pt>
                <c:pt idx="16">
                  <c:v>67898</c:v>
                </c:pt>
                <c:pt idx="17">
                  <c:v>44586</c:v>
                </c:pt>
                <c:pt idx="18">
                  <c:v>79129</c:v>
                </c:pt>
                <c:pt idx="19">
                  <c:v>93660</c:v>
                </c:pt>
                <c:pt idx="20">
                  <c:v>117856</c:v>
                </c:pt>
                <c:pt idx="21">
                  <c:v>126055</c:v>
                </c:pt>
                <c:pt idx="22">
                  <c:v>134140.53198198299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0765-47BC-ADB6-8BBAD627E5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7"/>
        <c:overlap val="-27"/>
        <c:axId val="676114016"/>
        <c:axId val="676117976"/>
      </c:barChart>
      <c:catAx>
        <c:axId val="67611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676117976"/>
        <c:crosses val="autoZero"/>
        <c:auto val="1"/>
        <c:lblAlgn val="ctr"/>
        <c:lblOffset val="100"/>
        <c:noMultiLvlLbl val="0"/>
      </c:catAx>
      <c:valAx>
        <c:axId val="67611797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 * #,##0_ ;_ * \-#,##0_ ;_ * &quot;-&quot;??_ ;_ @_ " sourceLinked="1"/>
        <c:majorTickMark val="none"/>
        <c:minorTickMark val="none"/>
        <c:tickLblPos val="nextTo"/>
        <c:crossAx val="676114016"/>
        <c:crosses val="autoZero"/>
        <c:crossBetween val="between"/>
      </c:valAx>
      <c:spPr>
        <a:noFill/>
        <a:ln cap="rnd">
          <a:noFill/>
          <a:round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4509357409753513E-2"/>
          <c:y val="3.8211022898239355E-2"/>
          <c:w val="0.94059813297268591"/>
          <c:h val="0.88341980808994125"/>
        </c:manualLayout>
      </c:layout>
      <c:lineChart>
        <c:grouping val="standar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Índice de Incidencia ATEP (cada 1.000 trabajadores)</c:v>
                </c:pt>
              </c:strCache>
            </c:strRef>
          </c:tx>
          <c:spPr>
            <a:ln w="22225" cap="rnd">
              <a:solidFill>
                <a:srgbClr val="589192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589192"/>
              </a:solidFill>
              <a:ln w="9525">
                <a:solidFill>
                  <a:schemeClr val="accent1">
                    <a:lumMod val="75000"/>
                  </a:schemeClr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2026945754159736E-2"/>
                  <c:y val="-3.93958325023557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B50-4D92-A91B-A7EF14E550E8}"/>
                </c:ext>
              </c:extLst>
            </c:dLbl>
            <c:dLbl>
              <c:idx val="3"/>
              <c:layout>
                <c:manualLayout>
                  <c:x val="-2.6277045259696603E-2"/>
                  <c:y val="-4.26223544108205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B50-4D92-A91B-A7EF14E550E8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100" b="1">
                    <a:solidFill>
                      <a:srgbClr val="257485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Hoja1!$A$6:$A$24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Hoja1!$B$6:$B$24</c:f>
              <c:numCache>
                <c:formatCode>#,##0.0</c:formatCode>
                <c:ptCount val="19"/>
                <c:pt idx="0">
                  <c:v>67.900000000000006</c:v>
                </c:pt>
                <c:pt idx="1">
                  <c:v>65.3</c:v>
                </c:pt>
                <c:pt idx="2">
                  <c:v>57.6</c:v>
                </c:pt>
                <c:pt idx="3">
                  <c:v>54.896859791020923</c:v>
                </c:pt>
                <c:pt idx="4">
                  <c:v>56.1</c:v>
                </c:pt>
                <c:pt idx="5">
                  <c:v>50.9</c:v>
                </c:pt>
                <c:pt idx="6">
                  <c:v>50.2</c:v>
                </c:pt>
                <c:pt idx="7">
                  <c:v>46.766049334194918</c:v>
                </c:pt>
                <c:pt idx="8">
                  <c:v>43.656534650610155</c:v>
                </c:pt>
                <c:pt idx="9">
                  <c:v>40.404374867413026</c:v>
                </c:pt>
                <c:pt idx="10">
                  <c:v>38.35606105366714</c:v>
                </c:pt>
                <c:pt idx="11">
                  <c:v>36.226788926650151</c:v>
                </c:pt>
                <c:pt idx="12">
                  <c:v>36.526409603881682</c:v>
                </c:pt>
                <c:pt idx="13">
                  <c:v>25.00900489198294</c:v>
                </c:pt>
                <c:pt idx="14">
                  <c:v>33.10226528603561</c:v>
                </c:pt>
                <c:pt idx="15">
                  <c:v>35.868931154544931</c:v>
                </c:pt>
                <c:pt idx="16">
                  <c:v>36.087078362447564</c:v>
                </c:pt>
                <c:pt idx="17">
                  <c:v>32.018940051040609</c:v>
                </c:pt>
                <c:pt idx="18">
                  <c:v>32.5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B50-4D92-A91B-A7EF14E550E8}"/>
            </c:ext>
          </c:extLst>
        </c:ser>
        <c:ser>
          <c:idx val="0"/>
          <c:order val="4"/>
          <c:tx>
            <c:strRef>
              <c:f>Hoja1!$E$1</c:f>
              <c:strCache>
                <c:ptCount val="1"/>
                <c:pt idx="0">
                  <c:v>Índice de judicialidad (cada 10.000 trabajadores)</c:v>
                </c:pt>
              </c:strCache>
            </c:strRef>
          </c:tx>
          <c:spPr>
            <a:ln w="2222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E20000">
                  <a:alpha val="86667"/>
                </a:srgbClr>
              </a:solidFill>
              <a:ln w="9525"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9214321372238653E-2"/>
                  <c:y val="-5.23019201362151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B50-4D92-A91B-A7EF14E550E8}"/>
                </c:ext>
              </c:extLst>
            </c:dLbl>
            <c:dLbl>
              <c:idx val="2"/>
              <c:layout>
                <c:manualLayout>
                  <c:x val="-1.6933456956193964E-2"/>
                  <c:y val="4.44937371177301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B50-4D92-A91B-A7EF14E550E8}"/>
                </c:ext>
              </c:extLst>
            </c:dLbl>
            <c:dLbl>
              <c:idx val="5"/>
              <c:layout>
                <c:manualLayout>
                  <c:x val="-3.4783672161500218E-2"/>
                  <c:y val="-4.71371985710827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50-4D92-A91B-A7EF14E550E8}"/>
                </c:ext>
              </c:extLst>
            </c:dLbl>
            <c:dLbl>
              <c:idx val="10"/>
              <c:layout>
                <c:manualLayout>
                  <c:x val="-3.5624255547762627E-2"/>
                  <c:y val="-5.8129857090485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B50-4D92-A91B-A7EF14E550E8}"/>
                </c:ext>
              </c:extLst>
            </c:dLbl>
            <c:dLbl>
              <c:idx val="11"/>
              <c:layout>
                <c:manualLayout>
                  <c:x val="-1.6937078940757407E-2"/>
                  <c:y val="-5.32900742277879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50-4D92-A91B-A7EF14E550E8}"/>
                </c:ext>
              </c:extLst>
            </c:dLbl>
            <c:dLbl>
              <c:idx val="13"/>
              <c:layout>
                <c:manualLayout>
                  <c:x val="-3.2749305300531058E-2"/>
                  <c:y val="-8.07155104497390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B50-4D92-A91B-A7EF14E550E8}"/>
                </c:ext>
              </c:extLst>
            </c:dLbl>
            <c:dLbl>
              <c:idx val="14"/>
              <c:layout>
                <c:manualLayout>
                  <c:x val="-4.8482470528505836E-2"/>
                  <c:y val="-4.8450291365090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B50-4D92-A91B-A7EF14E550E8}"/>
                </c:ext>
              </c:extLst>
            </c:dLbl>
            <c:dLbl>
              <c:idx val="15"/>
              <c:layout>
                <c:manualLayout>
                  <c:x val="-4.4860033216994159E-2"/>
                  <c:y val="-4.90753982277502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B50-4D92-A91B-A7EF14E550E8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100" b="1">
                    <a:solidFill>
                      <a:srgbClr val="C00000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Hoja1!$A$6:$A$24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Hoja1!$E$6:$E$24</c:f>
              <c:numCache>
                <c:formatCode>#,##0.0</c:formatCode>
                <c:ptCount val="19"/>
                <c:pt idx="0">
                  <c:v>23.716357756320434</c:v>
                </c:pt>
                <c:pt idx="1">
                  <c:v>35.094271238029535</c:v>
                </c:pt>
                <c:pt idx="2">
                  <c:v>52.923428678307083</c:v>
                </c:pt>
                <c:pt idx="3">
                  <c:v>68.200742308837064</c:v>
                </c:pt>
                <c:pt idx="4">
                  <c:v>69.355298371045009</c:v>
                </c:pt>
                <c:pt idx="5">
                  <c:v>74.009590696698183</c:v>
                </c:pt>
                <c:pt idx="6">
                  <c:v>89.520703159025743</c:v>
                </c:pt>
                <c:pt idx="7">
                  <c:v>98.471078269258527</c:v>
                </c:pt>
                <c:pt idx="8">
                  <c:v>110.16899390525042</c:v>
                </c:pt>
                <c:pt idx="9">
                  <c:v>132.34681054934961</c:v>
                </c:pt>
                <c:pt idx="10">
                  <c:v>134.08934784167619</c:v>
                </c:pt>
                <c:pt idx="11">
                  <c:v>81.29155555302772</c:v>
                </c:pt>
                <c:pt idx="12">
                  <c:v>69.737632059113736</c:v>
                </c:pt>
                <c:pt idx="13">
                  <c:v>46.854243587734999</c:v>
                </c:pt>
                <c:pt idx="14">
                  <c:v>82.352404273613416</c:v>
                </c:pt>
                <c:pt idx="15">
                  <c:v>93.398266311736123</c:v>
                </c:pt>
                <c:pt idx="16">
                  <c:v>114.16297916453027</c:v>
                </c:pt>
                <c:pt idx="17">
                  <c:v>123.80668605703991</c:v>
                </c:pt>
                <c:pt idx="18">
                  <c:v>132.88770943477871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B50-4D92-A91B-A7EF14E550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1682944"/>
        <c:axId val="271692928"/>
        <c:extLst>
          <c:ext xmlns:c15="http://schemas.microsoft.com/office/drawing/2012/chart" uri="{02D57815-91ED-43cb-92C2-25804820EDAC}">
            <c15:filteredLineSeries>
              <c15:ser>
                <c:idx val="2"/>
                <c:order val="1"/>
                <c:tx>
                  <c:str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Hoja1!$A$6:$A$24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A-7B50-4D92-A91B-A7EF14E550E8}"/>
                  </c:ext>
                </c:extLst>
              </c15:ser>
            </c15:filteredLineSeries>
            <c15:filteredLin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Juicios totales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Hoja1!$A$6:$A$24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Hoja1!$C$6:$C$29</c15:sqref>
                        </c15:formulaRef>
                      </c:ext>
                    </c:extLst>
                    <c:numCache>
                      <c:formatCode>#,##0</c:formatCode>
                      <c:ptCount val="24"/>
                      <c:pt idx="0">
                        <c:v>17232</c:v>
                      </c:pt>
                      <c:pt idx="1">
                        <c:v>27170</c:v>
                      </c:pt>
                      <c:pt idx="2">
                        <c:v>41538</c:v>
                      </c:pt>
                      <c:pt idx="3">
                        <c:v>54335</c:v>
                      </c:pt>
                      <c:pt idx="4">
                        <c:v>57646</c:v>
                      </c:pt>
                      <c:pt idx="5">
                        <c:v>64093</c:v>
                      </c:pt>
                      <c:pt idx="6">
                        <c:v>78518</c:v>
                      </c:pt>
                      <c:pt idx="7">
                        <c:v>88567</c:v>
                      </c:pt>
                      <c:pt idx="8">
                        <c:v>106021</c:v>
                      </c:pt>
                      <c:pt idx="9">
                        <c:v>127503</c:v>
                      </c:pt>
                      <c:pt idx="10">
                        <c:v>130678.80427531409</c:v>
                      </c:pt>
                      <c:pt idx="11">
                        <c:v>80023.292800793075</c:v>
                      </c:pt>
                      <c:pt idx="12">
                        <c:v>67897.87138367664</c:v>
                      </c:pt>
                      <c:pt idx="13">
                        <c:v>44586.052301870484</c:v>
                      </c:pt>
                      <c:pt idx="14">
                        <c:v>79129.275287051671</c:v>
                      </c:pt>
                      <c:pt idx="15">
                        <c:v>93660.395551009977</c:v>
                      </c:pt>
                      <c:pt idx="16">
                        <c:v>117856.48261314241</c:v>
                      </c:pt>
                      <c:pt idx="17">
                        <c:v>126055</c:v>
                      </c:pt>
                      <c:pt idx="18">
                        <c:v>134141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7B50-4D92-A91B-A7EF14E550E8}"/>
                  </c:ext>
                </c:extLst>
              </c15:ser>
            </c15:filteredLineSeries>
            <c15:filteredLin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Trabajadores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Hoja1!$A$6:$A$24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Hoja1!$D$6:$D$29</c15:sqref>
                        </c15:formulaRef>
                      </c:ext>
                    </c:extLst>
                    <c:numCache>
                      <c:formatCode>#,##0</c:formatCode>
                      <c:ptCount val="24"/>
                      <c:pt idx="0">
                        <c:v>7265871.166666667</c:v>
                      </c:pt>
                      <c:pt idx="1">
                        <c:v>7742004.333333333</c:v>
                      </c:pt>
                      <c:pt idx="2">
                        <c:v>7848697.833333333</c:v>
                      </c:pt>
                      <c:pt idx="3">
                        <c:v>7966922.083333333</c:v>
                      </c:pt>
                      <c:pt idx="4">
                        <c:v>8311693.75</c:v>
                      </c:pt>
                      <c:pt idx="5">
                        <c:v>8660093.833333334</c:v>
                      </c:pt>
                      <c:pt idx="6">
                        <c:v>8770932</c:v>
                      </c:pt>
                      <c:pt idx="7">
                        <c:v>8994214.5</c:v>
                      </c:pt>
                      <c:pt idx="8">
                        <c:v>9623488.083333334</c:v>
                      </c:pt>
                      <c:pt idx="9">
                        <c:v>9634006.25</c:v>
                      </c:pt>
                      <c:pt idx="10">
                        <c:v>9745651.416666666</c:v>
                      </c:pt>
                      <c:pt idx="11">
                        <c:v>9843985.916666666</c:v>
                      </c:pt>
                      <c:pt idx="12">
                        <c:v>9736188.25</c:v>
                      </c:pt>
                      <c:pt idx="13">
                        <c:v>9515904.833333334</c:v>
                      </c:pt>
                      <c:pt idx="14">
                        <c:v>9608617.5</c:v>
                      </c:pt>
                      <c:pt idx="15">
                        <c:v>10028065.75</c:v>
                      </c:pt>
                      <c:pt idx="16">
                        <c:v>10323529</c:v>
                      </c:pt>
                      <c:pt idx="17">
                        <c:v>10181598.75</c:v>
                      </c:pt>
                      <c:pt idx="18" formatCode="General">
                        <c:v>10094312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7B50-4D92-A91B-A7EF14E550E8}"/>
                  </c:ext>
                </c:extLst>
              </c15:ser>
            </c15:filteredLineSeries>
          </c:ext>
        </c:extLst>
      </c:lineChart>
      <c:catAx>
        <c:axId val="27168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271692928"/>
        <c:crosses val="autoZero"/>
        <c:auto val="1"/>
        <c:lblAlgn val="ctr"/>
        <c:lblOffset val="100"/>
        <c:noMultiLvlLbl val="0"/>
      </c:catAx>
      <c:valAx>
        <c:axId val="271692928"/>
        <c:scaling>
          <c:orientation val="minMax"/>
          <c:max val="15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27168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3000">
                <a:solidFill>
                  <a:srgbClr val="257485"/>
                </a:solidFill>
              </a:defRPr>
            </a:pPr>
            <a:endParaRPr lang="es-AR"/>
          </a:p>
        </c:txPr>
      </c:legendEntry>
      <c:legendEntry>
        <c:idx val="1"/>
        <c:txPr>
          <a:bodyPr/>
          <a:lstStyle/>
          <a:p>
            <a:pPr>
              <a:defRPr sz="3000">
                <a:solidFill>
                  <a:srgbClr val="C00000"/>
                </a:solidFill>
              </a:defRPr>
            </a:pPr>
            <a:endParaRPr lang="es-AR"/>
          </a:p>
        </c:txPr>
      </c:legendEntry>
      <c:layout>
        <c:manualLayout>
          <c:xMode val="edge"/>
          <c:yMode val="edge"/>
          <c:x val="0"/>
          <c:y val="3.0010823424260525E-2"/>
          <c:w val="0.27211312000449128"/>
          <c:h val="0.25067636283077249"/>
        </c:manualLayout>
      </c:layout>
      <c:overlay val="0"/>
      <c:txPr>
        <a:bodyPr/>
        <a:lstStyle/>
        <a:p>
          <a:pPr>
            <a:defRPr sz="3000"/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0954457325242242E-2"/>
          <c:y val="0.13632165888280764"/>
          <c:w val="0.96401382057632934"/>
          <c:h val="0.763570177224810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Hoja1!$A$2</c:f>
              <c:strCache>
                <c:ptCount val="1"/>
                <c:pt idx="0">
                  <c:v>Siniestralidad - IF (cada 1.000.000 trabajadores)</c:v>
                </c:pt>
              </c:strCache>
            </c:strRef>
          </c:tx>
          <c:spPr>
            <a:solidFill>
              <a:srgbClr val="009A8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rgbClr val="009A8B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Hoja1!$B$1:$D$1</c:f>
              <c:strCache>
                <c:ptCount val="3"/>
                <c:pt idx="0">
                  <c:v>Argentina</c:v>
                </c:pt>
                <c:pt idx="1">
                  <c:v>España</c:v>
                </c:pt>
                <c:pt idx="2">
                  <c:v>Chile</c:v>
                </c:pt>
              </c:strCache>
            </c:strRef>
          </c:cat>
          <c:val>
            <c:numRef>
              <c:f>Hoja1!$B$2:$D$2</c:f>
              <c:numCache>
                <c:formatCode>0.0</c:formatCode>
                <c:ptCount val="3"/>
                <c:pt idx="0">
                  <c:v>30.2</c:v>
                </c:pt>
                <c:pt idx="1">
                  <c:v>35.700000000000003</c:v>
                </c:pt>
                <c:pt idx="2">
                  <c:v>21.2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D4-9C4F-AA24-38A27E2CB911}"/>
            </c:ext>
          </c:extLst>
        </c:ser>
        <c:ser>
          <c:idx val="1"/>
          <c:order val="1"/>
          <c:tx>
            <c:strRef>
              <c:f>Hoja1!$A$3</c:f>
              <c:strCache>
                <c:ptCount val="1"/>
                <c:pt idx="0">
                  <c:v>Judicialidad (cada 10.000 trabajadores)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rgbClr val="C00000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Hoja1!$B$1:$D$1</c:f>
              <c:strCache>
                <c:ptCount val="3"/>
                <c:pt idx="0">
                  <c:v>Argentina</c:v>
                </c:pt>
                <c:pt idx="1">
                  <c:v>España</c:v>
                </c:pt>
                <c:pt idx="2">
                  <c:v>Chile</c:v>
                </c:pt>
              </c:strCache>
            </c:strRef>
          </c:cat>
          <c:val>
            <c:numRef>
              <c:f>Hoja1!$B$3:$D$3</c:f>
              <c:numCache>
                <c:formatCode>General</c:formatCode>
                <c:ptCount val="3"/>
                <c:pt idx="0">
                  <c:v>114.2</c:v>
                </c:pt>
                <c:pt idx="1">
                  <c:v>8.5</c:v>
                </c:pt>
                <c:pt idx="2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D4-9C4F-AA24-38A27E2CB9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axId val="136031232"/>
        <c:axId val="136553216"/>
      </c:barChart>
      <c:catAx>
        <c:axId val="1360312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6553216"/>
        <c:crosses val="autoZero"/>
        <c:auto val="1"/>
        <c:lblAlgn val="ctr"/>
        <c:lblOffset val="100"/>
        <c:noMultiLvlLbl val="0"/>
      </c:catAx>
      <c:valAx>
        <c:axId val="136553216"/>
        <c:scaling>
          <c:orientation val="minMax"/>
          <c:max val="130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3603123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009A8B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C00000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</c:legendEntry>
      <c:layout>
        <c:manualLayout>
          <c:xMode val="edge"/>
          <c:yMode val="edge"/>
          <c:x val="0.35789856554099259"/>
          <c:y val="0.21587235784877928"/>
          <c:w val="0.64081510876323289"/>
          <c:h val="0.176485049893009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4">
    <c:autoUpdate val="0"/>
  </c:externalData>
  <c:userShapes r:id="rId5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982551250148122"/>
          <c:y val="2.5074701925558093E-2"/>
          <c:w val="0.86292109442181308"/>
          <c:h val="0.88034799669558039"/>
        </c:manualLayout>
      </c:layout>
      <c:bubbleChart>
        <c:varyColors val="0"/>
        <c:ser>
          <c:idx val="9"/>
          <c:order val="8"/>
          <c:tx>
            <c:strRef>
              <c:f>Tabla!$A$11</c:f>
              <c:strCache>
                <c:ptCount val="1"/>
                <c:pt idx="0">
                  <c:v>Jujuy</c:v>
                </c:pt>
              </c:strCache>
            </c:strRef>
          </c:tx>
          <c:spPr>
            <a:solidFill>
              <a:srgbClr val="EF9F63"/>
            </a:solidFill>
            <a:ln w="12700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D70-4130-AC70-F45CBA46F555}"/>
              </c:ext>
            </c:extLst>
          </c:dPt>
          <c:dLbls>
            <c:dLbl>
              <c:idx val="0"/>
              <c:layout>
                <c:manualLayout>
                  <c:x val="-0.21751433860829658"/>
                  <c:y val="-0.2287736357795217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  <a:ea typeface="+mn-ea"/>
                        <a:cs typeface="+mn-cs"/>
                      </a:defRPr>
                    </a:pPr>
                    <a:r>
                      <a:rPr lang="en-US" sz="3600" b="1" i="0" u="none" strike="noStrike" kern="1200" baseline="0" dirty="0">
                        <a:solidFill>
                          <a:srgbClr val="EF9F63"/>
                        </a:solidFill>
                        <a:latin typeface="Aptos" panose="020B0004020202020204" pitchFamily="34" charset="0"/>
                      </a:rPr>
                      <a:t>Jujuy</a:t>
                    </a:r>
                  </a:p>
                  <a:p>
                    <a:pPr>
                      <a:defRPr sz="3600">
                        <a:latin typeface="Aptos" panose="020B0004020202020204" pitchFamily="34" charset="0"/>
                      </a:defRPr>
                    </a:pPr>
                    <a:r>
                      <a:rPr lang="en-US" sz="3600" b="0" i="0" u="none" strike="noStrike" kern="1200" baseline="0" dirty="0">
                        <a:solidFill>
                          <a:srgbClr val="376092"/>
                        </a:solidFill>
                        <a:latin typeface="Aptos" panose="020B0004020202020204" pitchFamily="34" charset="0"/>
                      </a:rPr>
                      <a:t> </a:t>
                    </a:r>
                    <a:r>
                      <a:rPr lang="en-US" sz="3200" b="0" i="0" u="none" strike="noStrike" kern="1200" baseline="0" dirty="0" err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</a:t>
                    </a:r>
                    <a:fld id="{266CF2E6-982B-4482-9276-B949E3A0DED7}" type="BUBBLESIZE">
                      <a:rPr lang="en-U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600">
                          <a:latin typeface="Aptos" panose="020B0004020202020204" pitchFamily="34" charset="0"/>
                        </a:defRPr>
                      </a:pPr>
                      <a:t>[TAMAÑO DE BURBUJA]</a:t>
                    </a:fld>
                    <a:endParaRPr lang="en-U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600">
                        <a:latin typeface="Aptos" panose="020B0004020202020204" pitchFamily="34" charset="0"/>
                      </a:defRPr>
                    </a:pPr>
                    <a:r>
                      <a:rPr lang="en-U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PI </a:t>
                    </a:r>
                    <a:r>
                      <a:rPr lang="en-U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24,0%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89866492870405"/>
                      <c:h val="0.2387385836890173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D70-4130-AC70-F45CBA46F5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Tabla!$C$11</c:f>
              <c:numCache>
                <c:formatCode>0.00</c:formatCode>
                <c:ptCount val="1"/>
                <c:pt idx="0">
                  <c:v>23.99</c:v>
                </c:pt>
              </c:numCache>
            </c:numRef>
          </c:xVal>
          <c:yVal>
            <c:numRef>
              <c:f>Tabla!$B$11</c:f>
              <c:numCache>
                <c:formatCode>_(* #,##0.00_);_(* \(#,##0.00\);_(* "-"??_);_(@_)</c:formatCode>
                <c:ptCount val="1"/>
                <c:pt idx="0">
                  <c:v>228.97</c:v>
                </c:pt>
              </c:numCache>
            </c:numRef>
          </c:yVal>
          <c:bubbleSize>
            <c:numRef>
              <c:f>Tabla!$D$11</c:f>
              <c:numCache>
                <c:formatCode>#,##0</c:formatCode>
                <c:ptCount val="1"/>
                <c:pt idx="0">
                  <c:v>1303.2862250648197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1-ED70-4130-AC70-F45CBA46F555}"/>
            </c:ext>
          </c:extLst>
        </c:ser>
        <c:ser>
          <c:idx val="16"/>
          <c:order val="15"/>
          <c:tx>
            <c:strRef>
              <c:f>Tabla!$A$18</c:f>
              <c:strCache>
                <c:ptCount val="1"/>
                <c:pt idx="0">
                  <c:v>Salta</c:v>
                </c:pt>
              </c:strCache>
            </c:strRef>
          </c:tx>
          <c:spPr>
            <a:solidFill>
              <a:srgbClr val="009A8B"/>
            </a:solidFill>
            <a:ln w="9525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D70-4130-AC70-F45CBA46F555}"/>
              </c:ext>
            </c:extLst>
          </c:dPt>
          <c:dLbls>
            <c:dLbl>
              <c:idx val="0"/>
              <c:layout>
                <c:manualLayout>
                  <c:x val="-9.6465137002856305E-2"/>
                  <c:y val="-0.1296869980265271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600" b="1" i="0" u="none" strike="noStrike" kern="1200" baseline="0" dirty="0">
                        <a:solidFill>
                          <a:srgbClr val="009A8B"/>
                        </a:solidFill>
                        <a:latin typeface="Aptos" panose="020B0004020202020204" pitchFamily="34" charset="0"/>
                      </a:rPr>
                      <a:t>Salta</a:t>
                    </a:r>
                  </a:p>
                  <a:p>
                    <a:pPr>
                      <a:defRPr sz="3200"/>
                    </a:pPr>
                    <a:r>
                      <a:rPr lang="en-US" sz="3200" b="0" i="0" u="none" strike="noStrike" kern="1200" baseline="0" dirty="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t>Juicios</a:t>
                    </a:r>
                    <a:fld id="{2951B974-0D6B-4EB8-90B6-660AB89B3BC1}" type="BUBBLESIZE">
                      <a:rPr lang="en-US" sz="3200" b="1" i="0" u="none" strike="noStrike" kern="1200" baseline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/>
                      </a:pPr>
                      <a:t>[TAMAÑO DE BURBUJA]</a:t>
                    </a:fld>
                    <a:endParaRPr lang="en-US" sz="3200" b="1" i="0" u="none" strike="noStrike" kern="1200" baseline="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/>
                    </a:pPr>
                    <a:r>
                      <a:rPr lang="en-US" sz="3200" b="0" i="0" u="none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n-US" sz="3200" b="1" i="0" u="none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t> 21,3%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606390962594305"/>
                      <c:h val="0.22623823947863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D70-4130-AC70-F45CBA46F5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Tabla!$C$18</c:f>
              <c:numCache>
                <c:formatCode>0.00</c:formatCode>
                <c:ptCount val="1"/>
                <c:pt idx="0">
                  <c:v>21.336071428571426</c:v>
                </c:pt>
              </c:numCache>
            </c:numRef>
          </c:xVal>
          <c:yVal>
            <c:numRef>
              <c:f>Tabla!$B$18</c:f>
              <c:numCache>
                <c:formatCode>_(* #,##0.00_);_(* \(#,##0.00\);_(* "-"??_);_(@_)</c:formatCode>
                <c:ptCount val="1"/>
                <c:pt idx="0">
                  <c:v>5.3794952504039664</c:v>
                </c:pt>
              </c:numCache>
            </c:numRef>
          </c:yVal>
          <c:bubbleSize>
            <c:numRef>
              <c:f>Tabla!$D$18</c:f>
              <c:numCache>
                <c:formatCode>#,##0</c:formatCode>
                <c:ptCount val="1"/>
                <c:pt idx="0">
                  <c:v>124.82796422503232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3-ED70-4130-AC70-F45CBA46F5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223831936"/>
        <c:axId val="223842304"/>
        <c:extLst>
          <c:ext xmlns:c15="http://schemas.microsoft.com/office/drawing/2012/chart" uri="{02D57815-91ED-43cb-92C2-25804820EDAC}">
            <c15:filteredBubbl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Tabla!$A$3</c15:sqref>
                        </c15:formulaRef>
                      </c:ext>
                    </c:extLst>
                    <c:strCache>
                      <c:ptCount val="1"/>
                      <c:pt idx="0">
                        <c:v>CABA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04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fld id="{069ED54B-D6C0-4D7B-9330-439A9799F787}" type="SERIESNAME">
                            <a:rPr lang="en-US" sz="1800" b="1">
                              <a:solidFill>
                                <a:srgbClr val="006699"/>
                              </a:solidFill>
                            </a:rPr>
                            <a:pPr>
                              <a:defRPr sz="1050"/>
                            </a:pPr>
                            <a:t>[NOMBRE DE LA SERIE]</a:t>
                          </a:fld>
                          <a:endParaRPr lang="es-AR"/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>
                      <c:ext uri="{CE6537A1-D6FC-4f65-9D91-7224C49458BB}">
                        <c15:layout>
                          <c:manualLayout>
                            <c:w val="8.5796916377249524E-2"/>
                            <c:h val="7.2950669211272232E-2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4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5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ctr"/>
                  <c:showLegendKey val="0"/>
                  <c:showVal val="1"/>
                  <c:showCatName val="0"/>
                  <c:showSerName val="1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Tabla!$B$3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321.27215607021651</c:v>
                      </c:pt>
                    </c:numCache>
                  </c:numRef>
                </c:yVal>
                <c:bubbleSize>
                  <c:numRef>
                    <c:extLst>
                      <c:ext uri="{02D57815-91ED-43cb-92C2-25804820EDAC}">
                        <c15:formulaRef>
                          <c15:sqref>Tabla!$D$3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25324.598578459201</c:v>
                      </c:pt>
                    </c:numCache>
                  </c:numRef>
                </c:bubbleSize>
                <c:bubble3D val="0"/>
                <c:extLst>
                  <c:ext xmlns:c16="http://schemas.microsoft.com/office/drawing/2014/chart" uri="{C3380CC4-5D6E-409C-BE32-E72D297353CC}">
                    <c16:uniqueId val="{00000005-ED70-4130-AC70-F45CBA46F555}"/>
                  </c:ext>
                </c:extLst>
              </c15:ser>
            </c15:filteredBubbleSeries>
            <c15:filteredBubble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Tabla!$A$4</c15:sqref>
                        </c15:formulaRef>
                      </c:ext>
                    </c:extLst>
                    <c:strCache>
                      <c:ptCount val="1"/>
                      <c:pt idx="0">
                        <c:v>Catamarca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635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6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2270235500924874E-2"/>
                        <c:y val="-1.8608499294587088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CATAMARCA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6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10.67760254843736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42.267468056639366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ED70-4130-AC70-F45CBA46F555}"/>
                  </c:ext>
                </c:extLst>
              </c15:ser>
            </c15:filteredBubbleSeries>
            <c15:filteredBubbl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Tabla!$A$5</c15:sqref>
                        </c15:formulaRef>
                      </c:ext>
                    </c:extLst>
                    <c:strCache>
                      <c:ptCount val="1"/>
                      <c:pt idx="0">
                        <c:v>Chaco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8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3.90259807832391E-2"/>
                        <c:y val="-2.5651687317537655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CHACO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8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37.944063263809461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191.15736394189022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ED70-4130-AC70-F45CBA46F555}"/>
                  </c:ext>
                </c:extLst>
              </c15:ser>
            </c15:filteredBubbleSeries>
            <c15:filteredBubbl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Tabla!$A$6</c15:sqref>
                        </c15:formulaRef>
                      </c:ext>
                    </c:extLst>
                    <c:strCache>
                      <c:ptCount val="1"/>
                      <c:pt idx="0">
                        <c:v>Chubut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A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7566108201232612E-2"/>
                        <c:y val="3.1185403797211238E-3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CHUBUT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A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8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298.34169189918236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Tabla!$D$6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3984.5440571143431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ED70-4130-AC70-F45CBA46F555}"/>
                  </c:ext>
                </c:extLst>
              </c15:ser>
            </c15:filteredBubbleSeries>
            <c15:filteredBubbleSeries>
              <c15:ser>
                <c:idx val="5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Tabla!$A$7</c15:sqref>
                        </c15:formulaRef>
                      </c:ext>
                    </c:extLst>
                    <c:strCache>
                      <c:ptCount val="1"/>
                      <c:pt idx="0">
                        <c:v>Córdoba</c:v>
                      </c:pt>
                    </c:strCache>
                  </c:strRef>
                </c:tx>
                <c:spPr>
                  <a:solidFill>
                    <a:srgbClr val="FFFF00">
                      <a:alpha val="56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C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CORDOBA</a:t>
                          </a:r>
                        </a:p>
                      </c:rich>
                    </c:tx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C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l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Tabla!$B$7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245.8186254825369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Tabla!$D$7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8413.8770952856903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ED70-4130-AC70-F45CBA46F555}"/>
                  </c:ext>
                </c:extLst>
              </c15:ser>
            </c15:filteredBubbleSeries>
            <c15:filteredBubbleSeries>
              <c15:ser>
                <c:idx val="6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Tabla!$A$8</c15:sqref>
                        </c15:formulaRef>
                      </c:ext>
                    </c:extLst>
                    <c:strCache>
                      <c:ptCount val="1"/>
                      <c:pt idx="0">
                        <c:v>Corrientes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E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CORRIENTES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2629164403031351"/>
                            <c:h val="2.8226073550789234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E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Tabla!$B$8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35.931775871517424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Tabla!$D$8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319.14953314255746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ED70-4130-AC70-F45CBA46F555}"/>
                  </c:ext>
                </c:extLst>
              </c15:ser>
            </c15:filteredBubbleSeries>
            <c15:filteredBubbleSeries>
              <c15:ser>
                <c:idx val="7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Tabla!$A$9</c15:sqref>
                        </c15:formulaRef>
                      </c:ext>
                    </c:extLst>
                    <c:strCache>
                      <c:ptCount val="1"/>
                      <c:pt idx="0">
                        <c:v>Entre Ríos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0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ENTRE RÍOS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0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144.32731374311166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Tabla!$D$9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2501.6390350463403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ED70-4130-AC70-F45CBA46F555}"/>
                  </c:ext>
                </c:extLst>
              </c15:ser>
            </c15:filteredBubbleSeries>
            <c15:filteredBubbleSeries>
              <c15:ser>
                <c:idx val="8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Tabla!$A$10</c15:sqref>
                        </c15:formulaRef>
                      </c:ext>
                    </c:extLst>
                    <c:strCache>
                      <c:ptCount val="1"/>
                      <c:pt idx="0">
                        <c:v>Formosa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2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1.4700636852208904E-2"/>
                        <c:y val="-4.1121403852434409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FORMOSA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2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47.646846418539653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Tabla!$D$10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157.31314267338703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ED70-4130-AC70-F45CBA46F555}"/>
                  </c:ext>
                </c:extLst>
              </c15:ser>
            </c15:filteredBubbleSeries>
            <c15:filteredBubbleSeries>
              <c15:ser>
                <c:idx val="10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Tabla!$A$12</c15:sqref>
                        </c15:formulaRef>
                      </c:ext>
                    </c:extLst>
                    <c:strCache>
                      <c:ptCount val="1"/>
                      <c:pt idx="0">
                        <c:v>La Pampa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4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405286343612389E-3"/>
                        <c:y val="0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LA PAMPA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4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28.761666631121543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149.14518670940089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ED70-4130-AC70-F45CBA46F555}"/>
                  </c:ext>
                </c:extLst>
              </c15:ser>
            </c15:filteredBubbleSeries>
            <c15:filteredBubbleSeries>
              <c15:ser>
                <c:idx val="11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Tabla!$A$13</c15:sqref>
                        </c15:formulaRef>
                      </c:ext>
                    </c:extLst>
                    <c:strCache>
                      <c:ptCount val="1"/>
                      <c:pt idx="0">
                        <c:v>La Rioja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6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124E-2"/>
                        <c:y val="-2.0232675771370764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LA RIOJA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6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12.019102966175994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45.226231206254234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ED70-4130-AC70-F45CBA46F555}"/>
                  </c:ext>
                </c:extLst>
              </c15:ser>
            </c15:filteredBubbleSeries>
            <c15:filteredBubbleSeries>
              <c15:ser>
                <c:idx val="12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Tabla!$A$14</c15:sqref>
                        </c15:formulaRef>
                      </c:ext>
                    </c:extLst>
                    <c:strCache>
                      <c:ptCount val="1"/>
                      <c:pt idx="0">
                        <c:v>Mendoza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8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7.0321344216859649E-2"/>
                        <c:y val="4.2842176343011598E-6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MENDOZA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8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313.90931194971739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9334.596638204981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ED70-4130-AC70-F45CBA46F555}"/>
                  </c:ext>
                </c:extLst>
              </c15:ser>
            </c15:filteredBubbleSeries>
            <c15:filteredBubbleSeries>
              <c15:ser>
                <c:idx val="13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Tabla!$A$15</c15:sqref>
                        </c15:formulaRef>
                      </c:ext>
                    </c:extLst>
                    <c:strCache>
                      <c:ptCount val="1"/>
                      <c:pt idx="0">
                        <c:v>Misiones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A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MISIONES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A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73.877002692561788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709.16980492226105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ED70-4130-AC70-F45CBA46F555}"/>
                  </c:ext>
                </c:extLst>
              </c15:ser>
            </c15:filteredBubbleSeries>
            <c15:filteredBubbleSeries>
              <c15:ser>
                <c:idx val="14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Tabla!$A$16</c15:sqref>
                        </c15:formulaRef>
                      </c:ext>
                    </c:extLst>
                    <c:strCache>
                      <c:ptCount val="1"/>
                      <c:pt idx="0">
                        <c:v>Neuquén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C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1.4316289598554029E-2"/>
                        <c:y val="1.0506219860116177E-3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NEUQUEN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052800403370936"/>
                            <c:h val="4.3914878527600072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C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181.51077774514098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Tabla!$D$16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2717.3328320126207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ED70-4130-AC70-F45CBA46F555}"/>
                  </c:ext>
                </c:extLst>
              </c15:ser>
            </c15:filteredBubbleSeries>
            <c15:filteredBubbleSeries>
              <c15:ser>
                <c:idx val="15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Tabla!$A$17</c15:sqref>
                        </c15:formulaRef>
                      </c:ext>
                    </c:extLst>
                    <c:strCache>
                      <c:ptCount val="1"/>
                      <c:pt idx="0">
                        <c:v>Río Negro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E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9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RIO NEGRO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9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152716593245227"/>
                            <c:h val="5.2574687648110754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E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trendline>
                  <c:spPr>
                    <a:ln w="19050" cap="rnd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prstDash val="sysDot"/>
                    </a:ln>
                    <a:effectLst/>
                  </c:spPr>
                  <c:trendlineType val="linear"/>
                  <c:dispRSqr val="0"/>
                  <c:dispEq val="0"/>
                </c:trendline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Tabla!$B$17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55.220850070553446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Tabla!$D$17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659.80124178568065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ED70-4130-AC70-F45CBA46F555}"/>
                  </c:ext>
                </c:extLst>
              </c15:ser>
            </c15:filteredBubbleSeries>
            <c15:filteredBubbleSeries>
              <c15:ser>
                <c:idx val="17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Tabla!$A$19</c15:sqref>
                        </c15:formulaRef>
                      </c:ext>
                    </c:extLst>
                    <c:strCache>
                      <c:ptCount val="1"/>
                      <c:pt idx="0">
                        <c:v>San Juan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1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7268722466960353E-2"/>
                        <c:y val="2.832574607991907E-2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SAN JUAN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1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76.667707235950374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Tabla!$D$19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606.45357622745246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ED70-4130-AC70-F45CBA46F555}"/>
                  </c:ext>
                </c:extLst>
              </c15:ser>
            </c15:filteredBubbleSeries>
            <c15:filteredBubbleSeries>
              <c15:ser>
                <c:idx val="18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Tabla!$A$20</c15:sqref>
                        </c15:formulaRef>
                      </c:ext>
                    </c:extLst>
                    <c:strCache>
                      <c:ptCount val="1"/>
                      <c:pt idx="0">
                        <c:v>San Luis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3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</a:t>
                          </a:r>
                          <a:r>
                            <a:rPr lang="en-US" sz="1600" b="1" baseline="0">
                              <a:solidFill>
                                <a:srgbClr val="336699"/>
                              </a:solidFill>
                            </a:rPr>
                            <a:t> LUIS</a:t>
                          </a:r>
                          <a:endParaRPr lang="en-US" sz="1600" b="1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9.1293985944640429E-2"/>
                            <c:h val="5.333817999184680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3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481.24366373518239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Tabla!$D$20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3497.2784835185021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ED70-4130-AC70-F45CBA46F555}"/>
                  </c:ext>
                </c:extLst>
              </c15:ser>
            </c15:filteredBubbleSeries>
            <c15:filteredBubbleSeries>
              <c15:ser>
                <c:idx val="19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Tabla!$A$21</c15:sqref>
                        </c15:formulaRef>
                      </c:ext>
                    </c:extLst>
                    <c:strCache>
                      <c:ptCount val="1"/>
                      <c:pt idx="0">
                        <c:v>Santa Cruz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5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9756744342041512E-3"/>
                        <c:y val="-2.0233041665995359E-3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SANTA CRUZ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5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Tabla!$B$21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83.38402223714003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Tabla!$D$21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221.3979752996141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ED70-4130-AC70-F45CBA46F555}"/>
                  </c:ext>
                </c:extLst>
              </c15:ser>
            </c15:filteredBubbleSeries>
            <c15:filteredBubbleSeries>
              <c15:ser>
                <c:idx val="20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Tabla!$A$22</c15:sqref>
                        </c15:formulaRef>
                      </c:ext>
                    </c:extLst>
                    <c:strCache>
                      <c:ptCount val="1"/>
                      <c:pt idx="0">
                        <c:v>Santa Fe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25400">
                    <a:noFill/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8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9.0694707660981186E-2"/>
                        <c:y val="-1.1544318748428433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1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SANTA FÉ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1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8.8738593187907597E-2"/>
                            <c:h val="5.4264065333659815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8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389.58343852168093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Tabla!$D$22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19787.292022496233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ED70-4130-AC70-F45CBA46F555}"/>
                  </c:ext>
                </c:extLst>
              </c15:ser>
            </c15:filteredBubbleSeries>
            <c15:filteredBubbleSeries>
              <c15:ser>
                <c:idx val="21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Tabla!$A$23</c15:sqref>
                        </c15:formulaRef>
                      </c:ext>
                    </c:extLst>
                    <c:strCache>
                      <c:ptCount val="1"/>
                      <c:pt idx="0">
                        <c:v>Santiago Del Estero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A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SANTIAGO DEL ESTERO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25085899781991611"/>
                            <c:h val="6.9183853245113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A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rgbClr val="336699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287.89410162497461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Tabla!$D$23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811.34484249624563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ED70-4130-AC70-F45CBA46F555}"/>
                  </c:ext>
                </c:extLst>
              </c15:ser>
            </c15:filteredBubbleSeries>
            <c15:filteredBubbleSeries>
              <c15:ser>
                <c:idx val="22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Tabla!$A$24</c15:sqref>
                        </c15:formulaRef>
                      </c:ext>
                    </c:extLst>
                    <c:strCache>
                      <c:ptCount val="1"/>
                      <c:pt idx="0">
                        <c:v>Tierra Del Fuego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C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231E-2"/>
                        <c:y val="3.0349013657056147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TIERRA DEL FUEGO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C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211.37776035717951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Tabla!$D$24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500.03185654766571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ED70-4130-AC70-F45CBA46F555}"/>
                  </c:ext>
                </c:extLst>
              </c15:ser>
            </c15:filteredBubbleSeries>
            <c15:filteredBubbleSeries>
              <c15:ser>
                <c:idx val="23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Tabla!$A$25</c15:sqref>
                        </c15:formulaRef>
                      </c:ext>
                    </c:extLst>
                    <c:strCache>
                      <c:ptCount val="1"/>
                      <c:pt idx="0">
                        <c:v>Tucumán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E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TUCUMAN</a:t>
                          </a:r>
                        </a:p>
                      </c:rich>
                    </c:tx>
                    <c:dLblPos val="b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E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22.91391060700105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Tabla!$D$25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425.27635168836918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ED70-4130-AC70-F45CBA46F555}"/>
                  </c:ext>
                </c:extLst>
              </c15:ser>
            </c15:filteredBubbleSeries>
            <c15:filteredBubbleSeries>
              <c15:ser>
                <c:idx val="24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Tabla!$A$26</c15:sqref>
                        </c15:formulaRef>
                      </c:ext>
                    </c:extLst>
                    <c:strCache>
                      <c:ptCount val="1"/>
                      <c:pt idx="0">
                        <c:v>Total sistema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 w="25400">
                    <a:noFill/>
                  </a:ln>
                  <a:effectLst/>
                </c:spPr>
                <c:invertIfNegative val="0"/>
                <c:xVal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Tabla!$B$1:$D$1</c15:sqref>
                        </c15:formulaRef>
                      </c:ext>
                    </c:extLst>
                    <c:strCache>
                      <c:ptCount val="3"/>
                      <c:pt idx="0">
                        <c:v>Indicador juicios/stros</c:v>
                      </c:pt>
                      <c:pt idx="1">
                        <c:v>P inca</c:v>
                      </c:pt>
                      <c:pt idx="2">
                        <c:v>Tamaño</c:v>
                      </c:pt>
                    </c:strCache>
                  </c:str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Tabla!$B$26:$D$26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3"/>
                      <c:pt idx="0">
                        <c:v>236.58650029037594</c:v>
                      </c:pt>
                      <c:pt idx="1">
                        <c:v>14.140120907119515</c:v>
                      </c:pt>
                      <c:pt idx="2" formatCode="_-* #,##0_-;\-* #,##0_-;_-* &quot;-&quot;??_-;_-@_-">
                        <c:v>134140.53198198255</c:v>
                      </c:pt>
                    </c:numCache>
                  </c:numRef>
                </c:yVal>
                <c:bubbleSize>
                  <c:numLit>
                    <c:formatCode>General</c:formatCode>
                    <c:ptCount val="3"/>
                    <c:pt idx="0">
                      <c:v>1</c:v>
                    </c:pt>
                    <c:pt idx="1">
                      <c:v>1</c:v>
                    </c:pt>
                    <c:pt idx="2">
                      <c:v>1</c:v>
                    </c:pt>
                  </c:numLit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ED70-4130-AC70-F45CBA46F555}"/>
                  </c:ext>
                </c:extLst>
              </c15:ser>
            </c15:filteredBubbleSeries>
            <c15:filteredBubbleSeries>
              <c15:ser>
                <c:idx val="25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</c15:sqref>
                        </c15:formulaRef>
                      </c:ext>
                    </c:extLst>
                    <c:strCache>
                      <c:ptCount val="1"/>
                      <c:pt idx="0">
                        <c:v>PBA</c:v>
                      </c:pt>
                    </c:strCache>
                  </c:strRef>
                </c:tx>
                <c:spPr>
                  <a:solidFill>
                    <a:srgbClr val="FFFF00">
                      <a:alpha val="34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FF00">
                        <a:alpha val="47000"/>
                      </a:srgbClr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2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08562228155287"/>
                        <c:y val="-5.9863702559292747E-4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8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2000" b="1">
                              <a:solidFill>
                                <a:srgbClr val="336699"/>
                              </a:solidFill>
                            </a:rPr>
                            <a:t>PBA</a:t>
                          </a:r>
                          <a:endParaRPr lang="en-US" sz="1800" b="1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8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942964567637853"/>
                            <c:h val="4.8528157031735839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2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236.94785923068608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52313.524475857332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3-ED70-4130-AC70-F45CBA46F555}"/>
                  </c:ext>
                </c:extLst>
              </c15:ser>
            </c15:filteredBubbleSeries>
          </c:ext>
        </c:extLst>
      </c:bubbleChart>
      <c:valAx>
        <c:axId val="223831936"/>
        <c:scaling>
          <c:orientation val="minMax"/>
          <c:max val="45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PORCENTAJE POR INCAPACIDAD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842304"/>
        <c:crosses val="autoZero"/>
        <c:crossBetween val="midCat"/>
        <c:majorUnit val="5"/>
      </c:valAx>
      <c:valAx>
        <c:axId val="223842304"/>
        <c:scaling>
          <c:orientation val="minMax"/>
          <c:max val="5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INDICADOR</a:t>
                </a:r>
                <a:r>
                  <a:rPr lang="es-AR" sz="2000" b="1" i="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 JUICIOS S/ SINIESTROS</a:t>
                </a:r>
                <a:endParaRPr lang="es-AR" sz="20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3.2656931099471591E-3"/>
              <c:y val="0.218997367362463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831936"/>
        <c:crosses val="autoZero"/>
        <c:crossBetween val="midCat"/>
      </c:valAx>
      <c:spPr>
        <a:noFill/>
        <a:ln w="127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0.34898</cdr:x>
      <cdr:y>0.08345</cdr:y>
    </cdr:from>
    <cdr:to>
      <cdr:x>0.67662</cdr:x>
      <cdr:y>0.29247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E4345C2-67B2-6519-324C-4F4759A5B4E7}"/>
            </a:ext>
          </a:extLst>
        </cdr:cNvPr>
        <cdr:cNvSpPr txBox="1"/>
      </cdr:nvSpPr>
      <cdr:spPr>
        <a:xfrm xmlns:a="http://schemas.openxmlformats.org/drawingml/2006/main">
          <a:off x="6534148" y="736570"/>
          <a:ext cx="6134508" cy="18447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0.86958</cdr:x>
      <cdr:y>0.08992</cdr:y>
    </cdr:from>
    <cdr:to>
      <cdr:x>0.9905</cdr:x>
      <cdr:y>0.88322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B77369C2-FFE7-8B95-9003-E87F7EA6D7A4}"/>
            </a:ext>
          </a:extLst>
        </cdr:cNvPr>
        <cdr:cNvSpPr txBox="1"/>
      </cdr:nvSpPr>
      <cdr:spPr>
        <a:xfrm xmlns:a="http://schemas.openxmlformats.org/drawingml/2006/main">
          <a:off x="17170400" y="653520"/>
          <a:ext cx="2387600" cy="576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  <cdr:relSizeAnchor xmlns:cdr="http://schemas.openxmlformats.org/drawingml/2006/chartDrawing">
    <cdr:from>
      <cdr:x>0.47685</cdr:x>
      <cdr:y>0.43709</cdr:y>
    </cdr:from>
    <cdr:to>
      <cdr:x>0.52315</cdr:x>
      <cdr:y>0.5629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1B1C49E8-A17C-7614-BE25-8208049EF6AA}"/>
            </a:ext>
          </a:extLst>
        </cdr:cNvPr>
        <cdr:cNvSpPr txBox="1"/>
      </cdr:nvSpPr>
      <cdr:spPr>
        <a:xfrm xmlns:a="http://schemas.openxmlformats.org/drawingml/2006/main">
          <a:off x="9415632" y="317684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0.3897</cdr:x>
      <cdr:y>0.24105</cdr:y>
    </cdr:from>
    <cdr:to>
      <cdr:x>0.6103</cdr:x>
      <cdr:y>0.83771</cdr:y>
    </cdr:to>
    <cdr:grpSp>
      <cdr:nvGrpSpPr>
        <cdr:cNvPr id="13" name="Google Shape;491;p23">
          <a:extLst xmlns:a="http://schemas.openxmlformats.org/drawingml/2006/main">
            <a:ext uri="{FF2B5EF4-FFF2-40B4-BE49-F238E27FC236}">
              <a16:creationId xmlns:a16="http://schemas.microsoft.com/office/drawing/2014/main" id="{A556E22E-2FF4-C2A2-94BA-A6DBAC58666D}"/>
            </a:ext>
          </a:extLst>
        </cdr:cNvPr>
        <cdr:cNvGrpSpPr/>
      </cdr:nvGrpSpPr>
      <cdr:grpSpPr>
        <a:xfrm xmlns:a="http://schemas.openxmlformats.org/drawingml/2006/main">
          <a:off x="7319849" y="1674005"/>
          <a:ext cx="4143595" cy="4143589"/>
          <a:chOff x="3304665" y="2720135"/>
          <a:chExt cx="357140" cy="397567"/>
        </a:xfrm>
        <a:solidFill xmlns:a="http://schemas.openxmlformats.org/drawingml/2006/main">
          <a:srgbClr val="0E4C52"/>
        </a:solidFill>
      </cdr:grpSpPr>
      <cdr:sp macro="" textlink="">
        <cdr:nvSpPr>
          <cdr:cNvPr id="14" name="Google Shape;493;p23">
            <a:extLst xmlns:a="http://schemas.openxmlformats.org/drawingml/2006/main">
              <a:ext uri="{FF2B5EF4-FFF2-40B4-BE49-F238E27FC236}">
                <a16:creationId xmlns:a16="http://schemas.microsoft.com/office/drawing/2014/main" id="{5A6C13E5-9AD6-8453-2539-B767E17A22DF}"/>
              </a:ext>
            </a:extLst>
          </cdr:cNvPr>
          <cdr:cNvSpPr/>
        </cdr:nvSpPr>
        <cdr:spPr>
          <a:xfrm xmlns:a="http://schemas.openxmlformats.org/drawingml/2006/main">
            <a:off x="3304665" y="2720135"/>
            <a:ext cx="357140" cy="397567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8DD8"/>
          </a:solidFill>
          <a:ln xmlns:a="http://schemas.openxmlformats.org/drawingml/2006/main">
            <a:noFill/>
          </a:ln>
        </cdr:spPr>
        <cdr:txBody>
          <a:bodyPr xmlns:a="http://schemas.openxmlformats.org/drawingml/2006/main" spcFirstLastPara="1" wrap="square" lIns="91425" tIns="91425" rIns="91425" bIns="91425" anchor="ctr" anchorCtr="0">
            <a:no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lvl="0" algn="ctr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s-ES" sz="3900" b="1" kern="1200" dirty="0">
              <a:solidFill>
                <a:schemeClr val="bg1"/>
              </a:solidFill>
              <a:latin typeface="Aptos" panose="020B0004020202020204" pitchFamily="34" charset="0"/>
            </a:endParaRPr>
          </a:p>
        </cdr:txBody>
      </cdr:sp>
    </cdr:grp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0.39074</cdr:x>
      <cdr:y>0.15268</cdr:y>
    </cdr:from>
    <cdr:to>
      <cdr:x>0.61615</cdr:x>
      <cdr:y>0.74934</cdr:y>
    </cdr:to>
    <cdr:grpSp>
      <cdr:nvGrpSpPr>
        <cdr:cNvPr id="13" name="Google Shape;491;p23">
          <a:extLst xmlns:a="http://schemas.openxmlformats.org/drawingml/2006/main">
            <a:ext uri="{FF2B5EF4-FFF2-40B4-BE49-F238E27FC236}">
              <a16:creationId xmlns:a16="http://schemas.microsoft.com/office/drawing/2014/main" id="{A556E22E-2FF4-C2A2-94BA-A6DBAC58666D}"/>
            </a:ext>
          </a:extLst>
        </cdr:cNvPr>
        <cdr:cNvGrpSpPr/>
      </cdr:nvGrpSpPr>
      <cdr:grpSpPr>
        <a:xfrm xmlns:a="http://schemas.openxmlformats.org/drawingml/2006/main">
          <a:off x="7182869" y="1060308"/>
          <a:ext cx="4143651" cy="4143589"/>
          <a:chOff x="3304665" y="2720135"/>
          <a:chExt cx="357140" cy="397567"/>
        </a:xfrm>
        <a:solidFill xmlns:a="http://schemas.openxmlformats.org/drawingml/2006/main">
          <a:srgbClr val="278DD8"/>
        </a:solidFill>
      </cdr:grpSpPr>
      <cdr:sp macro="" textlink="">
        <cdr:nvSpPr>
          <cdr:cNvPr id="14" name="Google Shape;493;p23">
            <a:extLst xmlns:a="http://schemas.openxmlformats.org/drawingml/2006/main">
              <a:ext uri="{FF2B5EF4-FFF2-40B4-BE49-F238E27FC236}">
                <a16:creationId xmlns:a16="http://schemas.microsoft.com/office/drawing/2014/main" id="{5A6C13E5-9AD6-8453-2539-B767E17A22DF}"/>
              </a:ext>
            </a:extLst>
          </cdr:cNvPr>
          <cdr:cNvSpPr/>
        </cdr:nvSpPr>
        <cdr:spPr>
          <a:xfrm xmlns:a="http://schemas.openxmlformats.org/drawingml/2006/main">
            <a:off x="3304665" y="2720135"/>
            <a:ext cx="357140" cy="397567"/>
          </a:xfrm>
          <a:prstGeom xmlns:a="http://schemas.openxmlformats.org/drawingml/2006/main" prst="ellipse">
            <a:avLst/>
          </a:prstGeom>
          <a:grpFill xmlns:a="http://schemas.openxmlformats.org/drawingml/2006/main"/>
          <a:ln xmlns:a="http://schemas.openxmlformats.org/drawingml/2006/main">
            <a:noFill/>
          </a:ln>
        </cdr:spPr>
        <cdr:txBody>
          <a:bodyPr xmlns:a="http://schemas.openxmlformats.org/drawingml/2006/main" spcFirstLastPara="1" wrap="square" lIns="91425" tIns="91425" rIns="91425" bIns="91425" anchor="ctr" anchorCtr="0">
            <a:no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lvl="0" algn="ctr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s-ES" sz="3900" kern="1200" dirty="0">
              <a:solidFill>
                <a:srgbClr val="FFFFFF"/>
              </a:solidFill>
              <a:latin typeface="Arial Black" pitchFamily="34" charset="0"/>
            </a:endParaRPr>
          </a:p>
        </cdr:txBody>
      </cdr:sp>
    </cdr:grp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0.86167</cdr:x>
      <cdr:y>0.29614</cdr:y>
    </cdr:from>
    <cdr:to>
      <cdr:x>1</cdr:x>
      <cdr:y>0.51673</cdr:y>
    </cdr:to>
    <cdr:sp macro="" textlink="">
      <cdr:nvSpPr>
        <cdr:cNvPr id="5" name="4 CuadroTexto">
          <a:extLst xmlns:a="http://schemas.openxmlformats.org/drawingml/2006/main">
            <a:ext uri="{FF2B5EF4-FFF2-40B4-BE49-F238E27FC236}">
              <a16:creationId xmlns:a16="http://schemas.microsoft.com/office/drawing/2014/main" id="{6C8346DC-1940-66D1-3AEE-DD4F80ED1FDD}"/>
            </a:ext>
          </a:extLst>
        </cdr:cNvPr>
        <cdr:cNvSpPr txBox="1"/>
      </cdr:nvSpPr>
      <cdr:spPr>
        <a:xfrm xmlns:a="http://schemas.openxmlformats.org/drawingml/2006/main">
          <a:off x="13842305" y="1976742"/>
          <a:ext cx="2222204" cy="14724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5200"/>
            </a:lnSpc>
          </a:pPr>
          <a:r>
            <a:rPr lang="es-ES" sz="6000" b="1" i="0" dirty="0">
              <a:solidFill>
                <a:srgbClr val="FFFFFF"/>
              </a:solidFill>
              <a:latin typeface="Aptos Black" panose="020B0004020202020204" pitchFamily="34" charset="0"/>
            </a:rPr>
            <a:t>- 39%</a:t>
          </a:r>
        </a:p>
        <a:p xmlns:a="http://schemas.openxmlformats.org/drawingml/2006/main">
          <a:pPr algn="ctr">
            <a:lnSpc>
              <a:spcPts val="5200"/>
            </a:lnSpc>
          </a:pPr>
          <a:r>
            <a:rPr lang="es-ES" sz="6000" b="1" i="0" dirty="0">
              <a:solidFill>
                <a:srgbClr val="FFFFFF"/>
              </a:solidFill>
              <a:latin typeface="Aptos Black" panose="020B0004020202020204" pitchFamily="34" charset="0"/>
            </a:rPr>
            <a:t>IP</a:t>
          </a:r>
          <a:endParaRPr lang="es-AR" sz="6000" b="1" i="0" dirty="0">
            <a:solidFill>
              <a:srgbClr val="FFFFFF"/>
            </a:solidFill>
            <a:latin typeface="Aptos Black" panose="020B0004020202020204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0.08064</cdr:x>
      <cdr:y>0.82155</cdr:y>
    </cdr:from>
    <cdr:to>
      <cdr:x>0.17885</cdr:x>
      <cdr:y>0.88522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1EBA2185-D317-807F-08D0-515FC2F6A4B8}"/>
            </a:ext>
          </a:extLst>
        </cdr:cNvPr>
        <cdr:cNvSpPr txBox="1"/>
      </cdr:nvSpPr>
      <cdr:spPr>
        <a:xfrm xmlns:a="http://schemas.openxmlformats.org/drawingml/2006/main">
          <a:off x="1159566" y="6753881"/>
          <a:ext cx="1412104" cy="5233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AR" sz="1100" kern="1200" dirty="0"/>
        </a:p>
      </cdr:txBody>
    </cdr:sp>
  </cdr:relSizeAnchor>
  <cdr:relSizeAnchor xmlns:cdr="http://schemas.openxmlformats.org/drawingml/2006/chartDrawing">
    <cdr:from>
      <cdr:x>0.40179</cdr:x>
      <cdr:y>0.81673</cdr:y>
    </cdr:from>
    <cdr:to>
      <cdr:x>0.5</cdr:x>
      <cdr:y>0.91033</cdr:y>
    </cdr:to>
    <cdr:sp macro="" textlink="">
      <cdr:nvSpPr>
        <cdr:cNvPr id="3" name="CuadroTexto 7">
          <a:extLst xmlns:a="http://schemas.openxmlformats.org/drawingml/2006/main">
            <a:ext uri="{FF2B5EF4-FFF2-40B4-BE49-F238E27FC236}">
              <a16:creationId xmlns:a16="http://schemas.microsoft.com/office/drawing/2014/main" id="{835BDFC2-E3C8-1016-D19A-98EE39164FE6}"/>
            </a:ext>
          </a:extLst>
        </cdr:cNvPr>
        <cdr:cNvSpPr txBox="1"/>
      </cdr:nvSpPr>
      <cdr:spPr>
        <a:xfrm xmlns:a="http://schemas.openxmlformats.org/drawingml/2006/main">
          <a:off x="5777314" y="6714221"/>
          <a:ext cx="1412156" cy="76944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	</a:t>
          </a:r>
          <a:r>
            <a:rPr lang="es-ES" dirty="0">
              <a:solidFill>
                <a:schemeClr val="bg1"/>
              </a:solidFill>
              <a:latin typeface="Aptos" panose="020B0004020202020204" pitchFamily="34" charset="0"/>
            </a:rPr>
            <a:t> </a:t>
          </a:r>
        </a:p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2024</a:t>
          </a:r>
        </a:p>
      </cdr:txBody>
    </cdr:sp>
  </cdr:relSizeAnchor>
  <cdr:relSizeAnchor xmlns:cdr="http://schemas.openxmlformats.org/drawingml/2006/chartDrawing">
    <cdr:from>
      <cdr:x>0.5</cdr:x>
      <cdr:y>0.85695</cdr:y>
    </cdr:from>
    <cdr:to>
      <cdr:x>0.59821</cdr:x>
      <cdr:y>0.90936</cdr:y>
    </cdr:to>
    <cdr:sp macro="" textlink="">
      <cdr:nvSpPr>
        <cdr:cNvPr id="4" name="CuadroTexto 9">
          <a:extLst xmlns:a="http://schemas.openxmlformats.org/drawingml/2006/main">
            <a:ext uri="{FF2B5EF4-FFF2-40B4-BE49-F238E27FC236}">
              <a16:creationId xmlns:a16="http://schemas.microsoft.com/office/drawing/2014/main" id="{F4A96045-4A08-CBC0-7B60-F9399161E57E}"/>
            </a:ext>
          </a:extLst>
        </cdr:cNvPr>
        <cdr:cNvSpPr txBox="1"/>
      </cdr:nvSpPr>
      <cdr:spPr>
        <a:xfrm xmlns:a="http://schemas.openxmlformats.org/drawingml/2006/main">
          <a:off x="7189470" y="7044868"/>
          <a:ext cx="1412104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2023</a:t>
          </a:r>
          <a:endParaRPr lang="es-AR" sz="2200" b="1" dirty="0">
            <a:solidFill>
              <a:schemeClr val="bg1"/>
            </a:solidFill>
            <a:latin typeface="Aptos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0.82336</cdr:x>
      <cdr:y>0.85711</cdr:y>
    </cdr:from>
    <cdr:to>
      <cdr:x>0.92157</cdr:x>
      <cdr:y>0.90952</cdr:y>
    </cdr:to>
    <cdr:sp macro="" textlink="">
      <cdr:nvSpPr>
        <cdr:cNvPr id="5" name="CuadroTexto 9">
          <a:extLst xmlns:a="http://schemas.openxmlformats.org/drawingml/2006/main">
            <a:ext uri="{FF2B5EF4-FFF2-40B4-BE49-F238E27FC236}">
              <a16:creationId xmlns:a16="http://schemas.microsoft.com/office/drawing/2014/main" id="{5A32B632-AE2E-C6FB-7B67-9F91CDB81401}"/>
            </a:ext>
          </a:extLst>
        </cdr:cNvPr>
        <cdr:cNvSpPr txBox="1"/>
      </cdr:nvSpPr>
      <cdr:spPr>
        <a:xfrm xmlns:a="http://schemas.openxmlformats.org/drawingml/2006/main">
          <a:off x="11839072" y="7046180"/>
          <a:ext cx="1412104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2023</a:t>
          </a:r>
          <a:endParaRPr lang="es-AR" sz="2200" b="1" dirty="0">
            <a:solidFill>
              <a:schemeClr val="bg1"/>
            </a:solidFill>
            <a:latin typeface="Aptos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0.72516</cdr:x>
      <cdr:y>0.85694</cdr:y>
    </cdr:from>
    <cdr:to>
      <cdr:x>0.82336</cdr:x>
      <cdr:y>0.90935</cdr:y>
    </cdr:to>
    <cdr:sp macro="" textlink="">
      <cdr:nvSpPr>
        <cdr:cNvPr id="6" name="CuadroTexto 7">
          <a:extLst xmlns:a="http://schemas.openxmlformats.org/drawingml/2006/main">
            <a:ext uri="{FF2B5EF4-FFF2-40B4-BE49-F238E27FC236}">
              <a16:creationId xmlns:a16="http://schemas.microsoft.com/office/drawing/2014/main" id="{835BDFC2-E3C8-1016-D19A-98EE39164FE6}"/>
            </a:ext>
          </a:extLst>
        </cdr:cNvPr>
        <cdr:cNvSpPr txBox="1"/>
      </cdr:nvSpPr>
      <cdr:spPr>
        <a:xfrm xmlns:a="http://schemas.openxmlformats.org/drawingml/2006/main">
          <a:off x="10426968" y="7044755"/>
          <a:ext cx="1412104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2024</a:t>
          </a:r>
          <a:endParaRPr lang="es-AR" sz="2200" b="1" dirty="0">
            <a:solidFill>
              <a:schemeClr val="bg1"/>
            </a:solidFill>
            <a:latin typeface="Aptos" panose="020B00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7" y="4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23826" y="4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B985DA9E-A1B4-4FCD-956E-A4E958450968}" type="datetimeFigureOut">
              <a:rPr lang="es-AR" smtClean="0"/>
              <a:t>24/8/2026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7" y="6457875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23826" y="6457875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502EBE6-10F1-42CD-A3AD-3C0ED33FD56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2224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23493" y="1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3BF57222-9347-4DB3-B793-F6016AF93238}" type="datetimeFigureOut">
              <a:rPr lang="es-AR" smtClean="0"/>
              <a:t>24/8/2026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2313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9" tIns="45725" rIns="91449" bIns="45725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992522" y="3230032"/>
            <a:ext cx="7944779" cy="3059343"/>
          </a:xfrm>
          <a:prstGeom prst="rect">
            <a:avLst/>
          </a:prstGeom>
        </p:spPr>
        <p:txBody>
          <a:bodyPr vert="horz" lIns="91449" tIns="45725" rIns="91449" bIns="45725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457888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23493" y="6457888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B7F9E5F-3367-4862-A620-CEC0EBF024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4635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58050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14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98868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900434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3257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21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04231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9050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98452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24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65738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377895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115648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55323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08635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3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0357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8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8512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4977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10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6386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16399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78236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68760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8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3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3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9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49CA5-2947-408B-BB98-B46963B46C1C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24/8/2026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C93F2ED5-6704-52AB-FD1B-4A0675CDA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637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48C5E-0735-4BB1-80DB-4E839AB7EA5D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24/8/2026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E08414A6-F235-A664-C8E3-B2E069019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30000" y="1091676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6397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8B44A-6F45-42F6-940D-1DEBCF4FBD12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24/8/2026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C00C360C-563C-0784-0638-BB14D8930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10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65555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92717" y="9963280"/>
            <a:ext cx="150969" cy="2177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16185" y="10014330"/>
            <a:ext cx="120237" cy="16211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002045" y="9954063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48"/>
                </a:moveTo>
                <a:lnTo>
                  <a:pt x="4774" y="63348"/>
                </a:lnTo>
                <a:lnTo>
                  <a:pt x="4774" y="222370"/>
                </a:lnTo>
                <a:lnTo>
                  <a:pt x="24166" y="222370"/>
                </a:lnTo>
                <a:lnTo>
                  <a:pt x="24166" y="63348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73" y="1371"/>
                </a:lnTo>
                <a:lnTo>
                  <a:pt x="1392" y="6921"/>
                </a:lnTo>
                <a:lnTo>
                  <a:pt x="0" y="10659"/>
                </a:lnTo>
                <a:lnTo>
                  <a:pt x="0" y="20083"/>
                </a:lnTo>
                <a:lnTo>
                  <a:pt x="1392" y="23831"/>
                </a:lnTo>
                <a:lnTo>
                  <a:pt x="6973" y="29370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70"/>
                </a:lnTo>
                <a:lnTo>
                  <a:pt x="27255" y="23831"/>
                </a:lnTo>
                <a:lnTo>
                  <a:pt x="28648" y="20083"/>
                </a:lnTo>
                <a:lnTo>
                  <a:pt x="28648" y="10659"/>
                </a:lnTo>
                <a:lnTo>
                  <a:pt x="27255" y="6921"/>
                </a:lnTo>
                <a:lnTo>
                  <a:pt x="21685" y="1371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89172" y="9938676"/>
            <a:ext cx="140823" cy="2414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92943" y="10014330"/>
            <a:ext cx="120237" cy="162111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63247" y="9963384"/>
            <a:ext cx="131870" cy="21674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758193" y="10013721"/>
            <a:ext cx="129357" cy="1660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017925" y="9963289"/>
            <a:ext cx="185575" cy="21314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242876" y="10013723"/>
            <a:ext cx="103828" cy="16640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056" y="10013721"/>
            <a:ext cx="129357" cy="16609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580307" y="10014338"/>
            <a:ext cx="128886" cy="219921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79600" y="10017413"/>
            <a:ext cx="120237" cy="16209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972038" y="9963384"/>
            <a:ext cx="1089867" cy="2167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49901" y="10283781"/>
            <a:ext cx="131870" cy="21674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750818" y="10334116"/>
            <a:ext cx="129357" cy="1660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064247" y="10281829"/>
            <a:ext cx="150372" cy="214998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5269514" y="10274450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59"/>
                </a:moveTo>
                <a:lnTo>
                  <a:pt x="4774" y="63359"/>
                </a:lnTo>
                <a:lnTo>
                  <a:pt x="4774" y="222380"/>
                </a:lnTo>
                <a:lnTo>
                  <a:pt x="24166" y="222380"/>
                </a:lnTo>
                <a:lnTo>
                  <a:pt x="24166" y="63359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63" y="1382"/>
                </a:lnTo>
                <a:lnTo>
                  <a:pt x="1392" y="6921"/>
                </a:lnTo>
                <a:lnTo>
                  <a:pt x="0" y="10669"/>
                </a:lnTo>
                <a:lnTo>
                  <a:pt x="0" y="20093"/>
                </a:lnTo>
                <a:lnTo>
                  <a:pt x="1392" y="23831"/>
                </a:lnTo>
                <a:lnTo>
                  <a:pt x="6963" y="29381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81"/>
                </a:lnTo>
                <a:lnTo>
                  <a:pt x="27255" y="23831"/>
                </a:lnTo>
                <a:lnTo>
                  <a:pt x="28648" y="20093"/>
                </a:lnTo>
                <a:lnTo>
                  <a:pt x="28648" y="10669"/>
                </a:lnTo>
                <a:lnTo>
                  <a:pt x="27255" y="6921"/>
                </a:lnTo>
                <a:lnTo>
                  <a:pt x="21685" y="1382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362730" y="10334116"/>
            <a:ext cx="129357" cy="16609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548475" y="10334118"/>
            <a:ext cx="103828" cy="16640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707492" y="10334732"/>
            <a:ext cx="128886" cy="219921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905295" y="10334125"/>
            <a:ext cx="140823" cy="16640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101315" y="10334118"/>
            <a:ext cx="103828" cy="16640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373109" y="10283781"/>
            <a:ext cx="131870" cy="21674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574025" y="10334116"/>
            <a:ext cx="129357" cy="166090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16773200" y="10283779"/>
            <a:ext cx="42545" cy="215900"/>
          </a:xfrm>
          <a:custGeom>
            <a:avLst/>
            <a:gdLst/>
            <a:ahLst/>
            <a:cxnLst/>
            <a:rect l="l" t="t" r="r" b="b"/>
            <a:pathLst>
              <a:path w="42544" h="215900">
                <a:moveTo>
                  <a:pt x="19392" y="0"/>
                </a:moveTo>
                <a:lnTo>
                  <a:pt x="0" y="3696"/>
                </a:lnTo>
                <a:lnTo>
                  <a:pt x="0" y="182497"/>
                </a:lnTo>
                <a:lnTo>
                  <a:pt x="27098" y="214736"/>
                </a:lnTo>
                <a:lnTo>
                  <a:pt x="39380" y="215815"/>
                </a:lnTo>
                <a:lnTo>
                  <a:pt x="42061" y="199208"/>
                </a:lnTo>
                <a:lnTo>
                  <a:pt x="34658" y="197878"/>
                </a:lnTo>
                <a:lnTo>
                  <a:pt x="28889" y="196245"/>
                </a:lnTo>
                <a:lnTo>
                  <a:pt x="19392" y="179219"/>
                </a:lnTo>
                <a:lnTo>
                  <a:pt x="19392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6962936" y="10283690"/>
            <a:ext cx="153035" cy="213361"/>
          </a:xfrm>
          <a:custGeom>
            <a:avLst/>
            <a:gdLst/>
            <a:ahLst/>
            <a:cxnLst/>
            <a:rect l="l" t="t" r="r" b="b"/>
            <a:pathLst>
              <a:path w="153034" h="213359">
                <a:moveTo>
                  <a:pt x="152755" y="0"/>
                </a:moveTo>
                <a:lnTo>
                  <a:pt x="0" y="0"/>
                </a:lnTo>
                <a:lnTo>
                  <a:pt x="0" y="17780"/>
                </a:lnTo>
                <a:lnTo>
                  <a:pt x="66230" y="17780"/>
                </a:lnTo>
                <a:lnTo>
                  <a:pt x="66230" y="213360"/>
                </a:lnTo>
                <a:lnTo>
                  <a:pt x="86525" y="213360"/>
                </a:lnTo>
                <a:lnTo>
                  <a:pt x="86525" y="17780"/>
                </a:lnTo>
                <a:lnTo>
                  <a:pt x="152755" y="17780"/>
                </a:lnTo>
                <a:lnTo>
                  <a:pt x="152755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bg 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164923" y="10334733"/>
            <a:ext cx="82342" cy="162099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7292023" y="10334121"/>
            <a:ext cx="113671" cy="166090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7482067" y="10283783"/>
            <a:ext cx="131870" cy="21673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671524" y="10334121"/>
            <a:ext cx="113671" cy="166090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7817105" y="10274456"/>
            <a:ext cx="68580" cy="280034"/>
          </a:xfrm>
          <a:custGeom>
            <a:avLst/>
            <a:gdLst/>
            <a:ahLst/>
            <a:cxnLst/>
            <a:rect l="l" t="t" r="r" b="b"/>
            <a:pathLst>
              <a:path w="68580" h="280034">
                <a:moveTo>
                  <a:pt x="57977" y="0"/>
                </a:moveTo>
                <a:lnTo>
                  <a:pt x="50019" y="0"/>
                </a:lnTo>
                <a:lnTo>
                  <a:pt x="46647" y="1382"/>
                </a:lnTo>
                <a:lnTo>
                  <a:pt x="41066" y="6921"/>
                </a:lnTo>
                <a:lnTo>
                  <a:pt x="39684" y="10669"/>
                </a:lnTo>
                <a:lnTo>
                  <a:pt x="39684" y="20093"/>
                </a:lnTo>
                <a:lnTo>
                  <a:pt x="41066" y="23831"/>
                </a:lnTo>
                <a:lnTo>
                  <a:pt x="46647" y="29370"/>
                </a:lnTo>
                <a:lnTo>
                  <a:pt x="50019" y="30752"/>
                </a:lnTo>
                <a:lnTo>
                  <a:pt x="57977" y="30752"/>
                </a:lnTo>
                <a:lnTo>
                  <a:pt x="61359" y="29370"/>
                </a:lnTo>
                <a:lnTo>
                  <a:pt x="66929" y="23831"/>
                </a:lnTo>
                <a:lnTo>
                  <a:pt x="68322" y="20093"/>
                </a:lnTo>
                <a:lnTo>
                  <a:pt x="68322" y="10669"/>
                </a:lnTo>
                <a:lnTo>
                  <a:pt x="66929" y="6921"/>
                </a:lnTo>
                <a:lnTo>
                  <a:pt x="61359" y="1382"/>
                </a:lnTo>
                <a:lnTo>
                  <a:pt x="57977" y="0"/>
                </a:lnTo>
                <a:close/>
              </a:path>
              <a:path w="68580" h="280034">
                <a:moveTo>
                  <a:pt x="2680" y="260515"/>
                </a:moveTo>
                <a:lnTo>
                  <a:pt x="0" y="276818"/>
                </a:lnTo>
                <a:lnTo>
                  <a:pt x="1591" y="277635"/>
                </a:lnTo>
                <a:lnTo>
                  <a:pt x="4031" y="278358"/>
                </a:lnTo>
                <a:lnTo>
                  <a:pt x="10596" y="279583"/>
                </a:lnTo>
                <a:lnTo>
                  <a:pt x="13329" y="279897"/>
                </a:lnTo>
                <a:lnTo>
                  <a:pt x="15517" y="279897"/>
                </a:lnTo>
                <a:lnTo>
                  <a:pt x="52804" y="265447"/>
                </a:lnTo>
                <a:lnTo>
                  <a:pt x="54620" y="262358"/>
                </a:lnTo>
                <a:lnTo>
                  <a:pt x="13025" y="262358"/>
                </a:lnTo>
                <a:lnTo>
                  <a:pt x="10743" y="262149"/>
                </a:lnTo>
                <a:lnTo>
                  <a:pt x="5968" y="261332"/>
                </a:lnTo>
                <a:lnTo>
                  <a:pt x="4083" y="260923"/>
                </a:lnTo>
                <a:lnTo>
                  <a:pt x="2680" y="260515"/>
                </a:lnTo>
                <a:close/>
              </a:path>
              <a:path w="68580" h="280034">
                <a:moveTo>
                  <a:pt x="63851" y="63359"/>
                </a:moveTo>
                <a:lnTo>
                  <a:pt x="44459" y="63359"/>
                </a:lnTo>
                <a:lnTo>
                  <a:pt x="44459" y="221762"/>
                </a:lnTo>
                <a:lnTo>
                  <a:pt x="44094" y="231275"/>
                </a:lnTo>
                <a:lnTo>
                  <a:pt x="15214" y="262358"/>
                </a:lnTo>
                <a:lnTo>
                  <a:pt x="54620" y="262358"/>
                </a:lnTo>
                <a:lnTo>
                  <a:pt x="57636" y="257230"/>
                </a:lnTo>
                <a:lnTo>
                  <a:pt x="61088" y="247059"/>
                </a:lnTo>
                <a:lnTo>
                  <a:pt x="63160" y="234930"/>
                </a:lnTo>
                <a:lnTo>
                  <a:pt x="63806" y="221762"/>
                </a:lnTo>
                <a:lnTo>
                  <a:pt x="63851" y="63359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7949877" y="10334125"/>
            <a:ext cx="140823" cy="166403"/>
          </a:xfrm>
          <a:prstGeom prst="rect">
            <a:avLst/>
          </a:prstGeom>
        </p:spPr>
      </p:pic>
      <p:sp>
        <p:nvSpPr>
          <p:cNvPr id="48" name="bg object 48"/>
          <p:cNvSpPr/>
          <p:nvPr/>
        </p:nvSpPr>
        <p:spPr>
          <a:xfrm>
            <a:off x="14491999" y="8629801"/>
            <a:ext cx="967741" cy="1223009"/>
          </a:xfrm>
          <a:custGeom>
            <a:avLst/>
            <a:gdLst/>
            <a:ahLst/>
            <a:cxnLst/>
            <a:rect l="l" t="t" r="r" b="b"/>
            <a:pathLst>
              <a:path w="967740" h="1223009">
                <a:moveTo>
                  <a:pt x="269625" y="31"/>
                </a:moveTo>
                <a:lnTo>
                  <a:pt x="0" y="41"/>
                </a:lnTo>
                <a:lnTo>
                  <a:pt x="0" y="15905"/>
                </a:lnTo>
                <a:lnTo>
                  <a:pt x="40242" y="30873"/>
                </a:lnTo>
                <a:lnTo>
                  <a:pt x="68992" y="55158"/>
                </a:lnTo>
                <a:lnTo>
                  <a:pt x="86245" y="88760"/>
                </a:lnTo>
                <a:lnTo>
                  <a:pt x="91997" y="131681"/>
                </a:lnTo>
                <a:lnTo>
                  <a:pt x="92028" y="789881"/>
                </a:lnTo>
                <a:lnTo>
                  <a:pt x="93862" y="834292"/>
                </a:lnTo>
                <a:lnTo>
                  <a:pt x="99364" y="877117"/>
                </a:lnTo>
                <a:lnTo>
                  <a:pt x="108536" y="918351"/>
                </a:lnTo>
                <a:lnTo>
                  <a:pt x="121378" y="957991"/>
                </a:lnTo>
                <a:lnTo>
                  <a:pt x="138174" y="995965"/>
                </a:lnTo>
                <a:lnTo>
                  <a:pt x="159238" y="1032151"/>
                </a:lnTo>
                <a:lnTo>
                  <a:pt x="184570" y="1066548"/>
                </a:lnTo>
                <a:lnTo>
                  <a:pt x="214171" y="1099149"/>
                </a:lnTo>
                <a:lnTo>
                  <a:pt x="246871" y="1128141"/>
                </a:lnTo>
                <a:lnTo>
                  <a:pt x="281563" y="1153267"/>
                </a:lnTo>
                <a:lnTo>
                  <a:pt x="318244" y="1174526"/>
                </a:lnTo>
                <a:lnTo>
                  <a:pt x="356910" y="1191921"/>
                </a:lnTo>
                <a:lnTo>
                  <a:pt x="423623" y="1212037"/>
                </a:lnTo>
                <a:lnTo>
                  <a:pt x="493555" y="1221732"/>
                </a:lnTo>
                <a:lnTo>
                  <a:pt x="493461" y="1222842"/>
                </a:lnTo>
                <a:lnTo>
                  <a:pt x="498937" y="1222842"/>
                </a:lnTo>
                <a:lnTo>
                  <a:pt x="509743" y="1222507"/>
                </a:lnTo>
                <a:lnTo>
                  <a:pt x="533139" y="1222507"/>
                </a:lnTo>
                <a:lnTo>
                  <a:pt x="571772" y="1220908"/>
                </a:lnTo>
                <a:lnTo>
                  <a:pt x="616820" y="1215108"/>
                </a:lnTo>
                <a:lnTo>
                  <a:pt x="660189" y="1205442"/>
                </a:lnTo>
                <a:lnTo>
                  <a:pt x="701884" y="1191911"/>
                </a:lnTo>
                <a:lnTo>
                  <a:pt x="741277" y="1174806"/>
                </a:lnTo>
                <a:lnTo>
                  <a:pt x="777800" y="1154433"/>
                </a:lnTo>
                <a:lnTo>
                  <a:pt x="811453" y="1130789"/>
                </a:lnTo>
                <a:lnTo>
                  <a:pt x="842236" y="1103872"/>
                </a:lnTo>
                <a:lnTo>
                  <a:pt x="869980" y="1073940"/>
                </a:lnTo>
                <a:lnTo>
                  <a:pt x="871542" y="1071862"/>
                </a:lnTo>
                <a:lnTo>
                  <a:pt x="521020" y="1071862"/>
                </a:lnTo>
                <a:lnTo>
                  <a:pt x="491018" y="1069715"/>
                </a:lnTo>
                <a:lnTo>
                  <a:pt x="437508" y="1059171"/>
                </a:lnTo>
                <a:lnTo>
                  <a:pt x="389757" y="1038971"/>
                </a:lnTo>
                <a:lnTo>
                  <a:pt x="348122" y="1008845"/>
                </a:lnTo>
                <a:lnTo>
                  <a:pt x="315617" y="970041"/>
                </a:lnTo>
                <a:lnTo>
                  <a:pt x="292222" y="922863"/>
                </a:lnTo>
                <a:lnTo>
                  <a:pt x="277693" y="867495"/>
                </a:lnTo>
                <a:lnTo>
                  <a:pt x="270554" y="804845"/>
                </a:lnTo>
                <a:lnTo>
                  <a:pt x="269656" y="770835"/>
                </a:lnTo>
                <a:lnTo>
                  <a:pt x="269625" y="31"/>
                </a:lnTo>
                <a:close/>
              </a:path>
              <a:path w="967740" h="1223009">
                <a:moveTo>
                  <a:pt x="533139" y="1222507"/>
                </a:moveTo>
                <a:lnTo>
                  <a:pt x="509743" y="1222507"/>
                </a:lnTo>
                <a:lnTo>
                  <a:pt x="519900" y="1222842"/>
                </a:lnTo>
                <a:lnTo>
                  <a:pt x="525041" y="1222842"/>
                </a:lnTo>
                <a:lnTo>
                  <a:pt x="533139" y="1222507"/>
                </a:lnTo>
                <a:close/>
              </a:path>
              <a:path w="967740" h="1223009">
                <a:moveTo>
                  <a:pt x="967478" y="0"/>
                </a:moveTo>
                <a:lnTo>
                  <a:pt x="793159" y="10"/>
                </a:lnTo>
                <a:lnTo>
                  <a:pt x="793190" y="766049"/>
                </a:lnTo>
                <a:lnTo>
                  <a:pt x="792002" y="798718"/>
                </a:lnTo>
                <a:lnTo>
                  <a:pt x="782495" y="860184"/>
                </a:lnTo>
                <a:lnTo>
                  <a:pt x="763566" y="916138"/>
                </a:lnTo>
                <a:lnTo>
                  <a:pt x="735805" y="964511"/>
                </a:lnTo>
                <a:lnTo>
                  <a:pt x="699371" y="1004862"/>
                </a:lnTo>
                <a:lnTo>
                  <a:pt x="654572" y="1036588"/>
                </a:lnTo>
                <a:lnTo>
                  <a:pt x="604528" y="1058277"/>
                </a:lnTo>
                <a:lnTo>
                  <a:pt x="550504" y="1069613"/>
                </a:lnTo>
                <a:lnTo>
                  <a:pt x="521020" y="1071862"/>
                </a:lnTo>
                <a:lnTo>
                  <a:pt x="871542" y="1071862"/>
                </a:lnTo>
                <a:lnTo>
                  <a:pt x="894563" y="1041235"/>
                </a:lnTo>
                <a:lnTo>
                  <a:pt x="915978" y="1005749"/>
                </a:lnTo>
                <a:lnTo>
                  <a:pt x="934222" y="967478"/>
                </a:lnTo>
                <a:lnTo>
                  <a:pt x="948790" y="926639"/>
                </a:lnTo>
                <a:lnTo>
                  <a:pt x="959195" y="883422"/>
                </a:lnTo>
                <a:lnTo>
                  <a:pt x="965439" y="837823"/>
                </a:lnTo>
                <a:lnTo>
                  <a:pt x="967518" y="789881"/>
                </a:lnTo>
                <a:lnTo>
                  <a:pt x="967478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6611362" y="8628094"/>
            <a:ext cx="1537335" cy="1207135"/>
          </a:xfrm>
          <a:custGeom>
            <a:avLst/>
            <a:gdLst/>
            <a:ahLst/>
            <a:cxnLst/>
            <a:rect l="l" t="t" r="r" b="b"/>
            <a:pathLst>
              <a:path w="1537334" h="1207134">
                <a:moveTo>
                  <a:pt x="805180" y="1206995"/>
                </a:moveTo>
                <a:lnTo>
                  <a:pt x="486892" y="661428"/>
                </a:lnTo>
                <a:lnTo>
                  <a:pt x="483184" y="655078"/>
                </a:lnTo>
                <a:lnTo>
                  <a:pt x="511937" y="650621"/>
                </a:lnTo>
                <a:lnTo>
                  <a:pt x="565581" y="633971"/>
                </a:lnTo>
                <a:lnTo>
                  <a:pt x="613905" y="607402"/>
                </a:lnTo>
                <a:lnTo>
                  <a:pt x="656018" y="573303"/>
                </a:lnTo>
                <a:lnTo>
                  <a:pt x="691578" y="532053"/>
                </a:lnTo>
                <a:lnTo>
                  <a:pt x="719391" y="483692"/>
                </a:lnTo>
                <a:lnTo>
                  <a:pt x="739000" y="428472"/>
                </a:lnTo>
                <a:lnTo>
                  <a:pt x="748944" y="368198"/>
                </a:lnTo>
                <a:lnTo>
                  <a:pt x="750189" y="336270"/>
                </a:lnTo>
                <a:lnTo>
                  <a:pt x="748499" y="300494"/>
                </a:lnTo>
                <a:lnTo>
                  <a:pt x="734974" y="233083"/>
                </a:lnTo>
                <a:lnTo>
                  <a:pt x="708329" y="171627"/>
                </a:lnTo>
                <a:lnTo>
                  <a:pt x="690321" y="143167"/>
                </a:lnTo>
                <a:lnTo>
                  <a:pt x="670991" y="118503"/>
                </a:lnTo>
                <a:lnTo>
                  <a:pt x="623620" y="74244"/>
                </a:lnTo>
                <a:lnTo>
                  <a:pt x="567982" y="39751"/>
                </a:lnTo>
                <a:lnTo>
                  <a:pt x="554812" y="33972"/>
                </a:lnTo>
                <a:lnTo>
                  <a:pt x="554812" y="326567"/>
                </a:lnTo>
                <a:lnTo>
                  <a:pt x="551751" y="365467"/>
                </a:lnTo>
                <a:lnTo>
                  <a:pt x="527316" y="433120"/>
                </a:lnTo>
                <a:lnTo>
                  <a:pt x="479310" y="485546"/>
                </a:lnTo>
                <a:lnTo>
                  <a:pt x="412800" y="512610"/>
                </a:lnTo>
                <a:lnTo>
                  <a:pt x="372922" y="516001"/>
                </a:lnTo>
                <a:lnTo>
                  <a:pt x="248881" y="514832"/>
                </a:lnTo>
                <a:lnTo>
                  <a:pt x="174459" y="513003"/>
                </a:lnTo>
                <a:lnTo>
                  <a:pt x="174447" y="143179"/>
                </a:lnTo>
                <a:lnTo>
                  <a:pt x="374548" y="143179"/>
                </a:lnTo>
                <a:lnTo>
                  <a:pt x="426402" y="151638"/>
                </a:lnTo>
                <a:lnTo>
                  <a:pt x="473240" y="175869"/>
                </a:lnTo>
                <a:lnTo>
                  <a:pt x="511721" y="212039"/>
                </a:lnTo>
                <a:lnTo>
                  <a:pt x="539762" y="257416"/>
                </a:lnTo>
                <a:lnTo>
                  <a:pt x="553859" y="308711"/>
                </a:lnTo>
                <a:lnTo>
                  <a:pt x="554812" y="326567"/>
                </a:lnTo>
                <a:lnTo>
                  <a:pt x="554812" y="33972"/>
                </a:lnTo>
                <a:lnTo>
                  <a:pt x="504901" y="15455"/>
                </a:lnTo>
                <a:lnTo>
                  <a:pt x="437362" y="3175"/>
                </a:lnTo>
                <a:lnTo>
                  <a:pt x="402094" y="1638"/>
                </a:lnTo>
                <a:lnTo>
                  <a:pt x="0" y="1651"/>
                </a:lnTo>
                <a:lnTo>
                  <a:pt x="25" y="1072235"/>
                </a:lnTo>
                <a:lnTo>
                  <a:pt x="7162" y="1131709"/>
                </a:lnTo>
                <a:lnTo>
                  <a:pt x="28587" y="1173734"/>
                </a:lnTo>
                <a:lnTo>
                  <a:pt x="67437" y="1198702"/>
                </a:lnTo>
                <a:lnTo>
                  <a:pt x="126936" y="1207033"/>
                </a:lnTo>
                <a:lnTo>
                  <a:pt x="174498" y="1207033"/>
                </a:lnTo>
                <a:lnTo>
                  <a:pt x="174472" y="661441"/>
                </a:lnTo>
                <a:lnTo>
                  <a:pt x="282676" y="661441"/>
                </a:lnTo>
                <a:lnTo>
                  <a:pt x="597408" y="1207008"/>
                </a:lnTo>
                <a:lnTo>
                  <a:pt x="805180" y="1206995"/>
                </a:lnTo>
                <a:close/>
              </a:path>
              <a:path w="1537334" h="1207134">
                <a:moveTo>
                  <a:pt x="1537233" y="0"/>
                </a:moveTo>
                <a:lnTo>
                  <a:pt x="807199" y="25"/>
                </a:lnTo>
                <a:lnTo>
                  <a:pt x="807212" y="143116"/>
                </a:lnTo>
                <a:lnTo>
                  <a:pt x="1084999" y="143090"/>
                </a:lnTo>
                <a:lnTo>
                  <a:pt x="1085062" y="1206982"/>
                </a:lnTo>
                <a:lnTo>
                  <a:pt x="1356258" y="1206982"/>
                </a:lnTo>
                <a:lnTo>
                  <a:pt x="1356258" y="1192695"/>
                </a:lnTo>
                <a:lnTo>
                  <a:pt x="1331328" y="1184630"/>
                </a:lnTo>
                <a:lnTo>
                  <a:pt x="1310462" y="1173073"/>
                </a:lnTo>
                <a:lnTo>
                  <a:pt x="1280922" y="1139571"/>
                </a:lnTo>
                <a:lnTo>
                  <a:pt x="1264869" y="1098524"/>
                </a:lnTo>
                <a:lnTo>
                  <a:pt x="1259509" y="1056297"/>
                </a:lnTo>
                <a:lnTo>
                  <a:pt x="1259471" y="143090"/>
                </a:lnTo>
                <a:lnTo>
                  <a:pt x="1537233" y="143078"/>
                </a:lnTo>
                <a:lnTo>
                  <a:pt x="1537233" y="0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5537607" y="8629770"/>
            <a:ext cx="988061" cy="1209040"/>
          </a:xfrm>
          <a:custGeom>
            <a:avLst/>
            <a:gdLst/>
            <a:ahLst/>
            <a:cxnLst/>
            <a:rect l="l" t="t" r="r" b="b"/>
            <a:pathLst>
              <a:path w="988059" h="1209040">
                <a:moveTo>
                  <a:pt x="354728" y="0"/>
                </a:moveTo>
                <a:lnTo>
                  <a:pt x="11377" y="1027225"/>
                </a:lnTo>
                <a:lnTo>
                  <a:pt x="3379" y="1057415"/>
                </a:lnTo>
                <a:lnTo>
                  <a:pt x="0" y="1084703"/>
                </a:lnTo>
                <a:lnTo>
                  <a:pt x="1251" y="1109084"/>
                </a:lnTo>
                <a:lnTo>
                  <a:pt x="15239" y="1145253"/>
                </a:lnTo>
                <a:lnTo>
                  <a:pt x="53939" y="1178038"/>
                </a:lnTo>
                <a:lnTo>
                  <a:pt x="90893" y="1193712"/>
                </a:lnTo>
                <a:lnTo>
                  <a:pt x="136138" y="1208601"/>
                </a:lnTo>
                <a:lnTo>
                  <a:pt x="163603" y="1125180"/>
                </a:lnTo>
                <a:lnTo>
                  <a:pt x="175111" y="1090626"/>
                </a:lnTo>
                <a:lnTo>
                  <a:pt x="209120" y="990545"/>
                </a:lnTo>
                <a:lnTo>
                  <a:pt x="271694" y="803169"/>
                </a:lnTo>
                <a:lnTo>
                  <a:pt x="836888" y="803169"/>
                </a:lnTo>
                <a:lnTo>
                  <a:pt x="783386" y="659487"/>
                </a:lnTo>
                <a:lnTo>
                  <a:pt x="319682" y="659477"/>
                </a:lnTo>
                <a:lnTo>
                  <a:pt x="457814" y="245845"/>
                </a:lnTo>
                <a:lnTo>
                  <a:pt x="629361" y="245845"/>
                </a:lnTo>
                <a:lnTo>
                  <a:pt x="537864" y="125"/>
                </a:lnTo>
                <a:lnTo>
                  <a:pt x="354728" y="0"/>
                </a:lnTo>
                <a:close/>
              </a:path>
              <a:path w="988059" h="1209040">
                <a:moveTo>
                  <a:pt x="836888" y="803169"/>
                </a:moveTo>
                <a:lnTo>
                  <a:pt x="271694" y="803169"/>
                </a:lnTo>
                <a:lnTo>
                  <a:pt x="666101" y="803190"/>
                </a:lnTo>
                <a:lnTo>
                  <a:pt x="817426" y="1208141"/>
                </a:lnTo>
                <a:lnTo>
                  <a:pt x="987819" y="1208141"/>
                </a:lnTo>
                <a:lnTo>
                  <a:pt x="836888" y="803169"/>
                </a:lnTo>
                <a:close/>
              </a:path>
              <a:path w="988059" h="1209040">
                <a:moveTo>
                  <a:pt x="629361" y="245845"/>
                </a:moveTo>
                <a:lnTo>
                  <a:pt x="457814" y="245845"/>
                </a:lnTo>
                <a:lnTo>
                  <a:pt x="612396" y="659487"/>
                </a:lnTo>
                <a:lnTo>
                  <a:pt x="783386" y="659487"/>
                </a:lnTo>
                <a:lnTo>
                  <a:pt x="629361" y="245845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2" y="3"/>
            <a:ext cx="12178031" cy="11308715"/>
          </a:xfrm>
          <a:custGeom>
            <a:avLst/>
            <a:gdLst/>
            <a:ahLst/>
            <a:cxnLst/>
            <a:rect l="l" t="t" r="r" b="b"/>
            <a:pathLst>
              <a:path w="12178030" h="11308715">
                <a:moveTo>
                  <a:pt x="12177639" y="0"/>
                </a:moveTo>
                <a:lnTo>
                  <a:pt x="0" y="0"/>
                </a:lnTo>
                <a:lnTo>
                  <a:pt x="0" y="11308556"/>
                </a:lnTo>
                <a:lnTo>
                  <a:pt x="12177639" y="11308556"/>
                </a:lnTo>
                <a:lnTo>
                  <a:pt x="12177639" y="0"/>
                </a:lnTo>
                <a:close/>
              </a:path>
            </a:pathLst>
          </a:custGeom>
          <a:solidFill>
            <a:srgbClr val="1240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0" y="7742191"/>
            <a:ext cx="12167235" cy="3566796"/>
          </a:xfrm>
          <a:custGeom>
            <a:avLst/>
            <a:gdLst/>
            <a:ahLst/>
            <a:cxnLst/>
            <a:rect l="l" t="t" r="r" b="b"/>
            <a:pathLst>
              <a:path w="12167235" h="3566795">
                <a:moveTo>
                  <a:pt x="844105" y="3566363"/>
                </a:moveTo>
                <a:lnTo>
                  <a:pt x="800836" y="3530282"/>
                </a:lnTo>
                <a:lnTo>
                  <a:pt x="765073" y="3495306"/>
                </a:lnTo>
                <a:lnTo>
                  <a:pt x="731875" y="3457854"/>
                </a:lnTo>
                <a:lnTo>
                  <a:pt x="701205" y="3418001"/>
                </a:lnTo>
                <a:lnTo>
                  <a:pt x="673100" y="3375774"/>
                </a:lnTo>
                <a:lnTo>
                  <a:pt x="647560" y="3331172"/>
                </a:lnTo>
                <a:lnTo>
                  <a:pt x="624573" y="3284207"/>
                </a:lnTo>
                <a:lnTo>
                  <a:pt x="604151" y="3234855"/>
                </a:lnTo>
                <a:lnTo>
                  <a:pt x="586295" y="3183140"/>
                </a:lnTo>
                <a:lnTo>
                  <a:pt x="570979" y="3129038"/>
                </a:lnTo>
                <a:lnTo>
                  <a:pt x="560679" y="3085452"/>
                </a:lnTo>
                <a:lnTo>
                  <a:pt x="551586" y="3040634"/>
                </a:lnTo>
                <a:lnTo>
                  <a:pt x="543712" y="2994583"/>
                </a:lnTo>
                <a:lnTo>
                  <a:pt x="537044" y="2947314"/>
                </a:lnTo>
                <a:lnTo>
                  <a:pt x="531583" y="2898800"/>
                </a:lnTo>
                <a:lnTo>
                  <a:pt x="527342" y="2849067"/>
                </a:lnTo>
                <a:lnTo>
                  <a:pt x="524306" y="2798089"/>
                </a:lnTo>
                <a:lnTo>
                  <a:pt x="522490" y="2745892"/>
                </a:lnTo>
                <a:lnTo>
                  <a:pt x="521881" y="2692450"/>
                </a:lnTo>
                <a:lnTo>
                  <a:pt x="521754" y="6667"/>
                </a:lnTo>
                <a:lnTo>
                  <a:pt x="0" y="6692"/>
                </a:lnTo>
                <a:lnTo>
                  <a:pt x="0" y="3310648"/>
                </a:lnTo>
                <a:lnTo>
                  <a:pt x="12039" y="3344583"/>
                </a:lnTo>
                <a:lnTo>
                  <a:pt x="29654" y="3389376"/>
                </a:lnTo>
                <a:lnTo>
                  <a:pt x="48907" y="3433470"/>
                </a:lnTo>
                <a:lnTo>
                  <a:pt x="69786" y="3476891"/>
                </a:lnTo>
                <a:lnTo>
                  <a:pt x="92303" y="3519601"/>
                </a:lnTo>
                <a:lnTo>
                  <a:pt x="116446" y="3561638"/>
                </a:lnTo>
                <a:lnTo>
                  <a:pt x="119405" y="3566363"/>
                </a:lnTo>
                <a:lnTo>
                  <a:pt x="844105" y="3566363"/>
                </a:lnTo>
                <a:close/>
              </a:path>
              <a:path w="12167235" h="3566795">
                <a:moveTo>
                  <a:pt x="2921317" y="2758668"/>
                </a:moveTo>
                <a:lnTo>
                  <a:pt x="2921190" y="6553"/>
                </a:lnTo>
                <a:lnTo>
                  <a:pt x="2321814" y="6578"/>
                </a:lnTo>
                <a:lnTo>
                  <a:pt x="2321941" y="2675788"/>
                </a:lnTo>
                <a:lnTo>
                  <a:pt x="2321128" y="2726918"/>
                </a:lnTo>
                <a:lnTo>
                  <a:pt x="2318702" y="2777185"/>
                </a:lnTo>
                <a:lnTo>
                  <a:pt x="2314664" y="2826550"/>
                </a:lnTo>
                <a:lnTo>
                  <a:pt x="2309012" y="2875026"/>
                </a:lnTo>
                <a:lnTo>
                  <a:pt x="2301748" y="2922625"/>
                </a:lnTo>
                <a:lnTo>
                  <a:pt x="2292870" y="2969323"/>
                </a:lnTo>
                <a:lnTo>
                  <a:pt x="2282367" y="3015132"/>
                </a:lnTo>
                <a:lnTo>
                  <a:pt x="2270264" y="3060052"/>
                </a:lnTo>
                <a:lnTo>
                  <a:pt x="2256536" y="3104083"/>
                </a:lnTo>
                <a:lnTo>
                  <a:pt x="2239238" y="3152267"/>
                </a:lnTo>
                <a:lnTo>
                  <a:pt x="2220061" y="3198723"/>
                </a:lnTo>
                <a:lnTo>
                  <a:pt x="2199017" y="3243453"/>
                </a:lnTo>
                <a:lnTo>
                  <a:pt x="2176094" y="3286455"/>
                </a:lnTo>
                <a:lnTo>
                  <a:pt x="2151291" y="3327730"/>
                </a:lnTo>
                <a:lnTo>
                  <a:pt x="2124621" y="3367278"/>
                </a:lnTo>
                <a:lnTo>
                  <a:pt x="2096084" y="3405098"/>
                </a:lnTo>
                <a:lnTo>
                  <a:pt x="2065667" y="3441204"/>
                </a:lnTo>
                <a:lnTo>
                  <a:pt x="2033333" y="3475558"/>
                </a:lnTo>
                <a:lnTo>
                  <a:pt x="1999361" y="3507867"/>
                </a:lnTo>
                <a:lnTo>
                  <a:pt x="1963521" y="3538359"/>
                </a:lnTo>
                <a:lnTo>
                  <a:pt x="1926666" y="3566363"/>
                </a:lnTo>
                <a:lnTo>
                  <a:pt x="2713126" y="3566363"/>
                </a:lnTo>
                <a:lnTo>
                  <a:pt x="2737866" y="3522599"/>
                </a:lnTo>
                <a:lnTo>
                  <a:pt x="2762339" y="3475482"/>
                </a:lnTo>
                <a:lnTo>
                  <a:pt x="2785300" y="3427222"/>
                </a:lnTo>
                <a:lnTo>
                  <a:pt x="2806839" y="3377603"/>
                </a:lnTo>
                <a:lnTo>
                  <a:pt x="2823781" y="3334715"/>
                </a:lnTo>
                <a:lnTo>
                  <a:pt x="2839364" y="3291027"/>
                </a:lnTo>
                <a:lnTo>
                  <a:pt x="2853588" y="3246564"/>
                </a:lnTo>
                <a:lnTo>
                  <a:pt x="2866453" y="3201314"/>
                </a:lnTo>
                <a:lnTo>
                  <a:pt x="2877972" y="3155277"/>
                </a:lnTo>
                <a:lnTo>
                  <a:pt x="2888132" y="3108452"/>
                </a:lnTo>
                <a:lnTo>
                  <a:pt x="2896946" y="3060839"/>
                </a:lnTo>
                <a:lnTo>
                  <a:pt x="2904388" y="3012452"/>
                </a:lnTo>
                <a:lnTo>
                  <a:pt x="2910484" y="2963265"/>
                </a:lnTo>
                <a:lnTo>
                  <a:pt x="2915234" y="2913303"/>
                </a:lnTo>
                <a:lnTo>
                  <a:pt x="2918612" y="2862542"/>
                </a:lnTo>
                <a:lnTo>
                  <a:pt x="2920644" y="2811005"/>
                </a:lnTo>
                <a:lnTo>
                  <a:pt x="2921317" y="2758668"/>
                </a:lnTo>
                <a:close/>
              </a:path>
              <a:path w="12167235" h="3566795">
                <a:moveTo>
                  <a:pt x="6347155" y="3566363"/>
                </a:moveTo>
                <a:lnTo>
                  <a:pt x="6067298" y="2804998"/>
                </a:lnTo>
                <a:lnTo>
                  <a:pt x="5883338" y="2304351"/>
                </a:lnTo>
                <a:lnTo>
                  <a:pt x="5353761" y="863066"/>
                </a:lnTo>
                <a:lnTo>
                  <a:pt x="5295404" y="704253"/>
                </a:lnTo>
                <a:lnTo>
                  <a:pt x="5295404" y="2304338"/>
                </a:lnTo>
                <a:lnTo>
                  <a:pt x="4288980" y="2304313"/>
                </a:lnTo>
                <a:lnTo>
                  <a:pt x="4763909" y="863066"/>
                </a:lnTo>
                <a:lnTo>
                  <a:pt x="5295404" y="2304338"/>
                </a:lnTo>
                <a:lnTo>
                  <a:pt x="5295404" y="704253"/>
                </a:lnTo>
                <a:lnTo>
                  <a:pt x="5039169" y="6870"/>
                </a:lnTo>
                <a:lnTo>
                  <a:pt x="4409491" y="6451"/>
                </a:lnTo>
                <a:lnTo>
                  <a:pt x="3235299" y="3566363"/>
                </a:lnTo>
                <a:lnTo>
                  <a:pt x="3872458" y="3566363"/>
                </a:lnTo>
                <a:lnTo>
                  <a:pt x="3908818" y="3457905"/>
                </a:lnTo>
                <a:lnTo>
                  <a:pt x="4123982" y="2804998"/>
                </a:lnTo>
                <a:lnTo>
                  <a:pt x="5480062" y="2805061"/>
                </a:lnTo>
                <a:lnTo>
                  <a:pt x="5760809" y="3566363"/>
                </a:lnTo>
                <a:lnTo>
                  <a:pt x="6347155" y="3566363"/>
                </a:lnTo>
                <a:close/>
              </a:path>
              <a:path w="12167235" h="3566795">
                <a:moveTo>
                  <a:pt x="9461119" y="1172298"/>
                </a:moveTo>
                <a:lnTo>
                  <a:pt x="9460192" y="1121854"/>
                </a:lnTo>
                <a:lnTo>
                  <a:pt x="9457398" y="1072184"/>
                </a:lnTo>
                <a:lnTo>
                  <a:pt x="9452750" y="1023277"/>
                </a:lnTo>
                <a:lnTo>
                  <a:pt x="9446235" y="975144"/>
                </a:lnTo>
                <a:lnTo>
                  <a:pt x="9437865" y="927785"/>
                </a:lnTo>
                <a:lnTo>
                  <a:pt x="9427629" y="881189"/>
                </a:lnTo>
                <a:lnTo>
                  <a:pt x="9415539" y="835367"/>
                </a:lnTo>
                <a:lnTo>
                  <a:pt x="9401594" y="790321"/>
                </a:lnTo>
                <a:lnTo>
                  <a:pt x="9385783" y="746061"/>
                </a:lnTo>
                <a:lnTo>
                  <a:pt x="9368117" y="702564"/>
                </a:lnTo>
                <a:lnTo>
                  <a:pt x="9346590" y="655421"/>
                </a:lnTo>
                <a:lnTo>
                  <a:pt x="9323311" y="609777"/>
                </a:lnTo>
                <a:lnTo>
                  <a:pt x="9298280" y="565645"/>
                </a:lnTo>
                <a:lnTo>
                  <a:pt x="9271495" y="523011"/>
                </a:lnTo>
                <a:lnTo>
                  <a:pt x="9242958" y="481876"/>
                </a:lnTo>
                <a:lnTo>
                  <a:pt x="9212669" y="442239"/>
                </a:lnTo>
                <a:lnTo>
                  <a:pt x="9180639" y="404101"/>
                </a:lnTo>
                <a:lnTo>
                  <a:pt x="9146857" y="367461"/>
                </a:lnTo>
                <a:lnTo>
                  <a:pt x="9111336" y="332308"/>
                </a:lnTo>
                <a:lnTo>
                  <a:pt x="9074213" y="298792"/>
                </a:lnTo>
                <a:lnTo>
                  <a:pt x="9035745" y="266979"/>
                </a:lnTo>
                <a:lnTo>
                  <a:pt x="8995918" y="236867"/>
                </a:lnTo>
                <a:lnTo>
                  <a:pt x="8954757" y="208457"/>
                </a:lnTo>
                <a:lnTo>
                  <a:pt x="8912238" y="181749"/>
                </a:lnTo>
                <a:lnTo>
                  <a:pt x="8868372" y="156743"/>
                </a:lnTo>
                <a:lnTo>
                  <a:pt x="8823160" y="133438"/>
                </a:lnTo>
                <a:lnTo>
                  <a:pt x="8789327" y="117741"/>
                </a:lnTo>
                <a:lnTo>
                  <a:pt x="8789327" y="1138478"/>
                </a:lnTo>
                <a:lnTo>
                  <a:pt x="8787651" y="1194104"/>
                </a:lnTo>
                <a:lnTo>
                  <a:pt x="8782609" y="1247851"/>
                </a:lnTo>
                <a:lnTo>
                  <a:pt x="8774201" y="1299718"/>
                </a:lnTo>
                <a:lnTo>
                  <a:pt x="8762441" y="1349692"/>
                </a:lnTo>
                <a:lnTo>
                  <a:pt x="8747315" y="1397774"/>
                </a:lnTo>
                <a:lnTo>
                  <a:pt x="8728837" y="1443977"/>
                </a:lnTo>
                <a:lnTo>
                  <a:pt x="8706993" y="1488300"/>
                </a:lnTo>
                <a:lnTo>
                  <a:pt x="8681809" y="1530731"/>
                </a:lnTo>
                <a:lnTo>
                  <a:pt x="8653259" y="1571269"/>
                </a:lnTo>
                <a:lnTo>
                  <a:pt x="8621357" y="1609928"/>
                </a:lnTo>
                <a:lnTo>
                  <a:pt x="8586533" y="1645754"/>
                </a:lnTo>
                <a:lnTo>
                  <a:pt x="8549297" y="1677822"/>
                </a:lnTo>
                <a:lnTo>
                  <a:pt x="8509622" y="1706105"/>
                </a:lnTo>
                <a:lnTo>
                  <a:pt x="8467522" y="1730629"/>
                </a:lnTo>
                <a:lnTo>
                  <a:pt x="8422996" y="1751368"/>
                </a:lnTo>
                <a:lnTo>
                  <a:pt x="8376031" y="1768335"/>
                </a:lnTo>
                <a:lnTo>
                  <a:pt x="8326653" y="1781543"/>
                </a:lnTo>
                <a:lnTo>
                  <a:pt x="8274837" y="1790966"/>
                </a:lnTo>
                <a:lnTo>
                  <a:pt x="8220608" y="1796630"/>
                </a:lnTo>
                <a:lnTo>
                  <a:pt x="8163954" y="1798523"/>
                </a:lnTo>
                <a:lnTo>
                  <a:pt x="7871485" y="1796630"/>
                </a:lnTo>
                <a:lnTo>
                  <a:pt x="7481595" y="1788083"/>
                </a:lnTo>
                <a:lnTo>
                  <a:pt x="7481532" y="499491"/>
                </a:lnTo>
                <a:lnTo>
                  <a:pt x="8169402" y="499491"/>
                </a:lnTo>
                <a:lnTo>
                  <a:pt x="8218132" y="501548"/>
                </a:lnTo>
                <a:lnTo>
                  <a:pt x="8266189" y="507847"/>
                </a:lnTo>
                <a:lnTo>
                  <a:pt x="8313217" y="518325"/>
                </a:lnTo>
                <a:lnTo>
                  <a:pt x="8359229" y="532980"/>
                </a:lnTo>
                <a:lnTo>
                  <a:pt x="8404238" y="551827"/>
                </a:lnTo>
                <a:lnTo>
                  <a:pt x="8447646" y="574255"/>
                </a:lnTo>
                <a:lnTo>
                  <a:pt x="8488997" y="599605"/>
                </a:lnTo>
                <a:lnTo>
                  <a:pt x="8528266" y="627888"/>
                </a:lnTo>
                <a:lnTo>
                  <a:pt x="8565477" y="659104"/>
                </a:lnTo>
                <a:lnTo>
                  <a:pt x="8600605" y="693229"/>
                </a:lnTo>
                <a:lnTo>
                  <a:pt x="8633384" y="729932"/>
                </a:lnTo>
                <a:lnTo>
                  <a:pt x="8663470" y="768705"/>
                </a:lnTo>
                <a:lnTo>
                  <a:pt x="8690864" y="809574"/>
                </a:lnTo>
                <a:lnTo>
                  <a:pt x="8715565" y="852500"/>
                </a:lnTo>
                <a:lnTo>
                  <a:pt x="8737600" y="897521"/>
                </a:lnTo>
                <a:lnTo>
                  <a:pt x="8756193" y="944041"/>
                </a:lnTo>
                <a:lnTo>
                  <a:pt x="8770671" y="991400"/>
                </a:lnTo>
                <a:lnTo>
                  <a:pt x="8781034" y="1039583"/>
                </a:lnTo>
                <a:lnTo>
                  <a:pt x="8787244" y="1088605"/>
                </a:lnTo>
                <a:lnTo>
                  <a:pt x="8789327" y="1138478"/>
                </a:lnTo>
                <a:lnTo>
                  <a:pt x="8789327" y="117741"/>
                </a:lnTo>
                <a:lnTo>
                  <a:pt x="8728723" y="91935"/>
                </a:lnTo>
                <a:lnTo>
                  <a:pt x="8679815" y="73964"/>
                </a:lnTo>
                <a:lnTo>
                  <a:pt x="8630234" y="58102"/>
                </a:lnTo>
                <a:lnTo>
                  <a:pt x="8579980" y="44361"/>
                </a:lnTo>
                <a:lnTo>
                  <a:pt x="8529053" y="32727"/>
                </a:lnTo>
                <a:lnTo>
                  <a:pt x="8477440" y="23215"/>
                </a:lnTo>
                <a:lnTo>
                  <a:pt x="8425167" y="15811"/>
                </a:lnTo>
                <a:lnTo>
                  <a:pt x="8372208" y="10528"/>
                </a:lnTo>
                <a:lnTo>
                  <a:pt x="8318563" y="7353"/>
                </a:lnTo>
                <a:lnTo>
                  <a:pt x="8264258" y="6299"/>
                </a:lnTo>
                <a:lnTo>
                  <a:pt x="6881711" y="6362"/>
                </a:lnTo>
                <a:lnTo>
                  <a:pt x="6881812" y="3566363"/>
                </a:lnTo>
                <a:lnTo>
                  <a:pt x="7481684" y="3566363"/>
                </a:lnTo>
                <a:lnTo>
                  <a:pt x="7481621" y="2305278"/>
                </a:lnTo>
                <a:lnTo>
                  <a:pt x="7853667" y="2305278"/>
                </a:lnTo>
                <a:lnTo>
                  <a:pt x="8571547" y="3566363"/>
                </a:lnTo>
                <a:lnTo>
                  <a:pt x="9281820" y="3566363"/>
                </a:lnTo>
                <a:lnTo>
                  <a:pt x="8555812" y="2305253"/>
                </a:lnTo>
                <a:lnTo>
                  <a:pt x="8543087" y="2283129"/>
                </a:lnTo>
                <a:lnTo>
                  <a:pt x="8593061" y="2276500"/>
                </a:lnTo>
                <a:lnTo>
                  <a:pt x="8641944" y="2267610"/>
                </a:lnTo>
                <a:lnTo>
                  <a:pt x="8689708" y="2256485"/>
                </a:lnTo>
                <a:lnTo>
                  <a:pt x="8736381" y="2243099"/>
                </a:lnTo>
                <a:lnTo>
                  <a:pt x="8781936" y="2227465"/>
                </a:lnTo>
                <a:lnTo>
                  <a:pt x="8826386" y="2209571"/>
                </a:lnTo>
                <a:lnTo>
                  <a:pt x="8869718" y="2189442"/>
                </a:lnTo>
                <a:lnTo>
                  <a:pt x="8911946" y="2167051"/>
                </a:lnTo>
                <a:lnTo>
                  <a:pt x="8958656" y="2139213"/>
                </a:lnTo>
                <a:lnTo>
                  <a:pt x="9003589" y="2109330"/>
                </a:lnTo>
                <a:lnTo>
                  <a:pt x="9046743" y="2077427"/>
                </a:lnTo>
                <a:lnTo>
                  <a:pt x="9088120" y="2043480"/>
                </a:lnTo>
                <a:lnTo>
                  <a:pt x="9127719" y="2007489"/>
                </a:lnTo>
                <a:lnTo>
                  <a:pt x="9165526" y="1969477"/>
                </a:lnTo>
                <a:lnTo>
                  <a:pt x="9201556" y="1929422"/>
                </a:lnTo>
                <a:lnTo>
                  <a:pt x="9231414" y="1892731"/>
                </a:lnTo>
                <a:lnTo>
                  <a:pt x="9259595" y="1854492"/>
                </a:lnTo>
                <a:lnTo>
                  <a:pt x="9286062" y="1814690"/>
                </a:lnTo>
                <a:lnTo>
                  <a:pt x="9295740" y="1798523"/>
                </a:lnTo>
                <a:lnTo>
                  <a:pt x="9310827" y="1773326"/>
                </a:lnTo>
                <a:lnTo>
                  <a:pt x="9333890" y="1730413"/>
                </a:lnTo>
                <a:lnTo>
                  <a:pt x="9355226" y="1685937"/>
                </a:lnTo>
                <a:lnTo>
                  <a:pt x="9374861" y="1639900"/>
                </a:lnTo>
                <a:lnTo>
                  <a:pt x="9392768" y="1592313"/>
                </a:lnTo>
                <a:lnTo>
                  <a:pt x="9408782" y="1543443"/>
                </a:lnTo>
                <a:lnTo>
                  <a:pt x="9422663" y="1493545"/>
                </a:lnTo>
                <a:lnTo>
                  <a:pt x="9434411" y="1442605"/>
                </a:lnTo>
                <a:lnTo>
                  <a:pt x="9444025" y="1390624"/>
                </a:lnTo>
                <a:lnTo>
                  <a:pt x="9451505" y="1337602"/>
                </a:lnTo>
                <a:lnTo>
                  <a:pt x="9456839" y="1283550"/>
                </a:lnTo>
                <a:lnTo>
                  <a:pt x="9460052" y="1228445"/>
                </a:lnTo>
                <a:lnTo>
                  <a:pt x="9461119" y="1172298"/>
                </a:lnTo>
                <a:close/>
              </a:path>
              <a:path w="12167235" h="3566795">
                <a:moveTo>
                  <a:pt x="11212322" y="3566363"/>
                </a:moveTo>
                <a:lnTo>
                  <a:pt x="11212182" y="499186"/>
                </a:lnTo>
                <a:lnTo>
                  <a:pt x="10612311" y="499186"/>
                </a:lnTo>
                <a:lnTo>
                  <a:pt x="10612450" y="3566363"/>
                </a:lnTo>
                <a:lnTo>
                  <a:pt x="11212322" y="3566363"/>
                </a:lnTo>
                <a:close/>
              </a:path>
              <a:path w="12167235" h="3566795">
                <a:moveTo>
                  <a:pt x="12167159" y="0"/>
                </a:moveTo>
                <a:lnTo>
                  <a:pt x="10972394" y="0"/>
                </a:lnTo>
                <a:lnTo>
                  <a:pt x="10972394" y="1270"/>
                </a:lnTo>
                <a:lnTo>
                  <a:pt x="9657156" y="1270"/>
                </a:lnTo>
                <a:lnTo>
                  <a:pt x="9657156" y="499110"/>
                </a:lnTo>
                <a:lnTo>
                  <a:pt x="12167159" y="499110"/>
                </a:lnTo>
                <a:lnTo>
                  <a:pt x="12167159" y="1270"/>
                </a:lnTo>
                <a:lnTo>
                  <a:pt x="12167159" y="0"/>
                </a:lnTo>
                <a:close/>
              </a:path>
            </a:pathLst>
          </a:custGeom>
          <a:solidFill>
            <a:srgbClr val="3A8D60">
              <a:alpha val="1088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bg object 5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0" y="6858429"/>
            <a:ext cx="12177640" cy="732962"/>
          </a:xfrm>
          <a:prstGeom prst="rect">
            <a:avLst/>
          </a:prstGeom>
        </p:spPr>
      </p:pic>
      <p:sp>
        <p:nvSpPr>
          <p:cNvPr id="54" name="bg object 54"/>
          <p:cNvSpPr/>
          <p:nvPr/>
        </p:nvSpPr>
        <p:spPr>
          <a:xfrm>
            <a:off x="0" y="0"/>
            <a:ext cx="19324321" cy="6921500"/>
          </a:xfrm>
          <a:custGeom>
            <a:avLst/>
            <a:gdLst/>
            <a:ahLst/>
            <a:cxnLst/>
            <a:rect l="l" t="t" r="r" b="b"/>
            <a:pathLst>
              <a:path w="19324320" h="6921500">
                <a:moveTo>
                  <a:pt x="19324013" y="0"/>
                </a:moveTo>
                <a:lnTo>
                  <a:pt x="0" y="0"/>
                </a:lnTo>
                <a:lnTo>
                  <a:pt x="0" y="6921348"/>
                </a:lnTo>
                <a:lnTo>
                  <a:pt x="12177640" y="6921348"/>
                </a:lnTo>
                <a:lnTo>
                  <a:pt x="19324013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59163" y="2373145"/>
            <a:ext cx="17785770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8"/>
            <a:ext cx="140728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5EDA8-0BC9-C54F-B56F-EAAA4098E077}" type="datetime1">
              <a:rPr lang="es-AR" smtClean="0"/>
              <a:t>24/8/2026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6354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742D22EC-1209-E16D-7C08-01256E2DBAC2}"/>
              </a:ext>
            </a:extLst>
          </p:cNvPr>
          <p:cNvSpPr/>
          <p:nvPr userDrawn="1"/>
        </p:nvSpPr>
        <p:spPr>
          <a:xfrm>
            <a:off x="19412766" y="10596479"/>
            <a:ext cx="691334" cy="712871"/>
          </a:xfrm>
          <a:prstGeom prst="rect">
            <a:avLst/>
          </a:prstGeom>
          <a:solidFill>
            <a:srgbClr val="0E4C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A0287-445C-264E-B258-6B820654AA02}" type="datetime1">
              <a:rPr lang="es-AR" smtClean="0"/>
              <a:t>24/8/2026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245024" y="1079684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82850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DA5D4-297B-8A45-9AFE-BFF0F367ABB1}" type="datetime1">
              <a:rPr lang="es-AR" smtClean="0"/>
              <a:t>24/8/2026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987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92717" y="9963280"/>
            <a:ext cx="150969" cy="2177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16185" y="10014330"/>
            <a:ext cx="120237" cy="16211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002045" y="9954063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48"/>
                </a:moveTo>
                <a:lnTo>
                  <a:pt x="4774" y="63348"/>
                </a:lnTo>
                <a:lnTo>
                  <a:pt x="4774" y="222370"/>
                </a:lnTo>
                <a:lnTo>
                  <a:pt x="24166" y="222370"/>
                </a:lnTo>
                <a:lnTo>
                  <a:pt x="24166" y="63348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73" y="1371"/>
                </a:lnTo>
                <a:lnTo>
                  <a:pt x="1392" y="6921"/>
                </a:lnTo>
                <a:lnTo>
                  <a:pt x="0" y="10659"/>
                </a:lnTo>
                <a:lnTo>
                  <a:pt x="0" y="20083"/>
                </a:lnTo>
                <a:lnTo>
                  <a:pt x="1392" y="23831"/>
                </a:lnTo>
                <a:lnTo>
                  <a:pt x="6973" y="29370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70"/>
                </a:lnTo>
                <a:lnTo>
                  <a:pt x="27255" y="23831"/>
                </a:lnTo>
                <a:lnTo>
                  <a:pt x="28648" y="20083"/>
                </a:lnTo>
                <a:lnTo>
                  <a:pt x="28648" y="10659"/>
                </a:lnTo>
                <a:lnTo>
                  <a:pt x="27255" y="6921"/>
                </a:lnTo>
                <a:lnTo>
                  <a:pt x="21685" y="1371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89172" y="9938676"/>
            <a:ext cx="140823" cy="2414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92943" y="10014330"/>
            <a:ext cx="120237" cy="162111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63247" y="9963385"/>
            <a:ext cx="131870" cy="21674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758193" y="10013721"/>
            <a:ext cx="129357" cy="1660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017925" y="9963289"/>
            <a:ext cx="185575" cy="21314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242876" y="10013725"/>
            <a:ext cx="103828" cy="16640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056" y="10013721"/>
            <a:ext cx="129357" cy="16609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580307" y="10014338"/>
            <a:ext cx="128886" cy="219921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79600" y="10017413"/>
            <a:ext cx="120237" cy="16209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972038" y="9963385"/>
            <a:ext cx="1089867" cy="2167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49901" y="10283781"/>
            <a:ext cx="131870" cy="21674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750818" y="10334116"/>
            <a:ext cx="129357" cy="1660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064247" y="10281829"/>
            <a:ext cx="150372" cy="214998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5269514" y="10274450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59"/>
                </a:moveTo>
                <a:lnTo>
                  <a:pt x="4774" y="63359"/>
                </a:lnTo>
                <a:lnTo>
                  <a:pt x="4774" y="222380"/>
                </a:lnTo>
                <a:lnTo>
                  <a:pt x="24166" y="222380"/>
                </a:lnTo>
                <a:lnTo>
                  <a:pt x="24166" y="63359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63" y="1382"/>
                </a:lnTo>
                <a:lnTo>
                  <a:pt x="1392" y="6921"/>
                </a:lnTo>
                <a:lnTo>
                  <a:pt x="0" y="10669"/>
                </a:lnTo>
                <a:lnTo>
                  <a:pt x="0" y="20093"/>
                </a:lnTo>
                <a:lnTo>
                  <a:pt x="1392" y="23831"/>
                </a:lnTo>
                <a:lnTo>
                  <a:pt x="6963" y="29381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81"/>
                </a:lnTo>
                <a:lnTo>
                  <a:pt x="27255" y="23831"/>
                </a:lnTo>
                <a:lnTo>
                  <a:pt x="28648" y="20093"/>
                </a:lnTo>
                <a:lnTo>
                  <a:pt x="28648" y="10669"/>
                </a:lnTo>
                <a:lnTo>
                  <a:pt x="27255" y="6921"/>
                </a:lnTo>
                <a:lnTo>
                  <a:pt x="21685" y="1382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362730" y="10334116"/>
            <a:ext cx="129357" cy="16609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548475" y="10334118"/>
            <a:ext cx="103828" cy="16640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707492" y="10334734"/>
            <a:ext cx="128886" cy="219921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905295" y="10334125"/>
            <a:ext cx="140823" cy="16640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101315" y="10334118"/>
            <a:ext cx="103828" cy="16640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373109" y="10283781"/>
            <a:ext cx="131870" cy="21674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574025" y="10334116"/>
            <a:ext cx="129357" cy="166090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16773200" y="10283779"/>
            <a:ext cx="42545" cy="215900"/>
          </a:xfrm>
          <a:custGeom>
            <a:avLst/>
            <a:gdLst/>
            <a:ahLst/>
            <a:cxnLst/>
            <a:rect l="l" t="t" r="r" b="b"/>
            <a:pathLst>
              <a:path w="42544" h="215900">
                <a:moveTo>
                  <a:pt x="19392" y="0"/>
                </a:moveTo>
                <a:lnTo>
                  <a:pt x="0" y="3696"/>
                </a:lnTo>
                <a:lnTo>
                  <a:pt x="0" y="182497"/>
                </a:lnTo>
                <a:lnTo>
                  <a:pt x="27098" y="214736"/>
                </a:lnTo>
                <a:lnTo>
                  <a:pt x="39380" y="215815"/>
                </a:lnTo>
                <a:lnTo>
                  <a:pt x="42061" y="199208"/>
                </a:lnTo>
                <a:lnTo>
                  <a:pt x="34658" y="197878"/>
                </a:lnTo>
                <a:lnTo>
                  <a:pt x="28889" y="196245"/>
                </a:lnTo>
                <a:lnTo>
                  <a:pt x="19392" y="179219"/>
                </a:lnTo>
                <a:lnTo>
                  <a:pt x="19392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6962936" y="10283690"/>
            <a:ext cx="153035" cy="213361"/>
          </a:xfrm>
          <a:custGeom>
            <a:avLst/>
            <a:gdLst/>
            <a:ahLst/>
            <a:cxnLst/>
            <a:rect l="l" t="t" r="r" b="b"/>
            <a:pathLst>
              <a:path w="153034" h="213359">
                <a:moveTo>
                  <a:pt x="152755" y="0"/>
                </a:moveTo>
                <a:lnTo>
                  <a:pt x="0" y="0"/>
                </a:lnTo>
                <a:lnTo>
                  <a:pt x="0" y="17780"/>
                </a:lnTo>
                <a:lnTo>
                  <a:pt x="66230" y="17780"/>
                </a:lnTo>
                <a:lnTo>
                  <a:pt x="66230" y="213360"/>
                </a:lnTo>
                <a:lnTo>
                  <a:pt x="86525" y="213360"/>
                </a:lnTo>
                <a:lnTo>
                  <a:pt x="86525" y="17780"/>
                </a:lnTo>
                <a:lnTo>
                  <a:pt x="152755" y="17780"/>
                </a:lnTo>
                <a:lnTo>
                  <a:pt x="152755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bg 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164923" y="10334733"/>
            <a:ext cx="82342" cy="162099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7292023" y="10334121"/>
            <a:ext cx="113671" cy="166090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7482067" y="10283783"/>
            <a:ext cx="131870" cy="21673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671524" y="10334121"/>
            <a:ext cx="113671" cy="166090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7817105" y="10274456"/>
            <a:ext cx="68580" cy="280034"/>
          </a:xfrm>
          <a:custGeom>
            <a:avLst/>
            <a:gdLst/>
            <a:ahLst/>
            <a:cxnLst/>
            <a:rect l="l" t="t" r="r" b="b"/>
            <a:pathLst>
              <a:path w="68580" h="280034">
                <a:moveTo>
                  <a:pt x="57977" y="0"/>
                </a:moveTo>
                <a:lnTo>
                  <a:pt x="50019" y="0"/>
                </a:lnTo>
                <a:lnTo>
                  <a:pt x="46647" y="1382"/>
                </a:lnTo>
                <a:lnTo>
                  <a:pt x="41066" y="6921"/>
                </a:lnTo>
                <a:lnTo>
                  <a:pt x="39684" y="10669"/>
                </a:lnTo>
                <a:lnTo>
                  <a:pt x="39684" y="20093"/>
                </a:lnTo>
                <a:lnTo>
                  <a:pt x="41066" y="23831"/>
                </a:lnTo>
                <a:lnTo>
                  <a:pt x="46647" y="29370"/>
                </a:lnTo>
                <a:lnTo>
                  <a:pt x="50019" y="30752"/>
                </a:lnTo>
                <a:lnTo>
                  <a:pt x="57977" y="30752"/>
                </a:lnTo>
                <a:lnTo>
                  <a:pt x="61359" y="29370"/>
                </a:lnTo>
                <a:lnTo>
                  <a:pt x="66929" y="23831"/>
                </a:lnTo>
                <a:lnTo>
                  <a:pt x="68322" y="20093"/>
                </a:lnTo>
                <a:lnTo>
                  <a:pt x="68322" y="10669"/>
                </a:lnTo>
                <a:lnTo>
                  <a:pt x="66929" y="6921"/>
                </a:lnTo>
                <a:lnTo>
                  <a:pt x="61359" y="1382"/>
                </a:lnTo>
                <a:lnTo>
                  <a:pt x="57977" y="0"/>
                </a:lnTo>
                <a:close/>
              </a:path>
              <a:path w="68580" h="280034">
                <a:moveTo>
                  <a:pt x="2680" y="260515"/>
                </a:moveTo>
                <a:lnTo>
                  <a:pt x="0" y="276818"/>
                </a:lnTo>
                <a:lnTo>
                  <a:pt x="1591" y="277635"/>
                </a:lnTo>
                <a:lnTo>
                  <a:pt x="4031" y="278358"/>
                </a:lnTo>
                <a:lnTo>
                  <a:pt x="10596" y="279583"/>
                </a:lnTo>
                <a:lnTo>
                  <a:pt x="13329" y="279897"/>
                </a:lnTo>
                <a:lnTo>
                  <a:pt x="15517" y="279897"/>
                </a:lnTo>
                <a:lnTo>
                  <a:pt x="52804" y="265447"/>
                </a:lnTo>
                <a:lnTo>
                  <a:pt x="54620" y="262358"/>
                </a:lnTo>
                <a:lnTo>
                  <a:pt x="13025" y="262358"/>
                </a:lnTo>
                <a:lnTo>
                  <a:pt x="10743" y="262149"/>
                </a:lnTo>
                <a:lnTo>
                  <a:pt x="5968" y="261332"/>
                </a:lnTo>
                <a:lnTo>
                  <a:pt x="4083" y="260923"/>
                </a:lnTo>
                <a:lnTo>
                  <a:pt x="2680" y="260515"/>
                </a:lnTo>
                <a:close/>
              </a:path>
              <a:path w="68580" h="280034">
                <a:moveTo>
                  <a:pt x="63851" y="63359"/>
                </a:moveTo>
                <a:lnTo>
                  <a:pt x="44459" y="63359"/>
                </a:lnTo>
                <a:lnTo>
                  <a:pt x="44459" y="221762"/>
                </a:lnTo>
                <a:lnTo>
                  <a:pt x="44094" y="231275"/>
                </a:lnTo>
                <a:lnTo>
                  <a:pt x="15214" y="262358"/>
                </a:lnTo>
                <a:lnTo>
                  <a:pt x="54620" y="262358"/>
                </a:lnTo>
                <a:lnTo>
                  <a:pt x="57636" y="257230"/>
                </a:lnTo>
                <a:lnTo>
                  <a:pt x="61088" y="247059"/>
                </a:lnTo>
                <a:lnTo>
                  <a:pt x="63160" y="234930"/>
                </a:lnTo>
                <a:lnTo>
                  <a:pt x="63806" y="221762"/>
                </a:lnTo>
                <a:lnTo>
                  <a:pt x="63851" y="63359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7949877" y="10334125"/>
            <a:ext cx="140823" cy="166403"/>
          </a:xfrm>
          <a:prstGeom prst="rect">
            <a:avLst/>
          </a:prstGeom>
        </p:spPr>
      </p:pic>
      <p:sp>
        <p:nvSpPr>
          <p:cNvPr id="48" name="bg object 48"/>
          <p:cNvSpPr/>
          <p:nvPr/>
        </p:nvSpPr>
        <p:spPr>
          <a:xfrm>
            <a:off x="14491999" y="8629801"/>
            <a:ext cx="967741" cy="1223009"/>
          </a:xfrm>
          <a:custGeom>
            <a:avLst/>
            <a:gdLst/>
            <a:ahLst/>
            <a:cxnLst/>
            <a:rect l="l" t="t" r="r" b="b"/>
            <a:pathLst>
              <a:path w="967740" h="1223009">
                <a:moveTo>
                  <a:pt x="269625" y="31"/>
                </a:moveTo>
                <a:lnTo>
                  <a:pt x="0" y="41"/>
                </a:lnTo>
                <a:lnTo>
                  <a:pt x="0" y="15905"/>
                </a:lnTo>
                <a:lnTo>
                  <a:pt x="40242" y="30873"/>
                </a:lnTo>
                <a:lnTo>
                  <a:pt x="68992" y="55158"/>
                </a:lnTo>
                <a:lnTo>
                  <a:pt x="86245" y="88760"/>
                </a:lnTo>
                <a:lnTo>
                  <a:pt x="91997" y="131681"/>
                </a:lnTo>
                <a:lnTo>
                  <a:pt x="92028" y="789881"/>
                </a:lnTo>
                <a:lnTo>
                  <a:pt x="93862" y="834292"/>
                </a:lnTo>
                <a:lnTo>
                  <a:pt x="99364" y="877117"/>
                </a:lnTo>
                <a:lnTo>
                  <a:pt x="108536" y="918351"/>
                </a:lnTo>
                <a:lnTo>
                  <a:pt x="121378" y="957991"/>
                </a:lnTo>
                <a:lnTo>
                  <a:pt x="138174" y="995965"/>
                </a:lnTo>
                <a:lnTo>
                  <a:pt x="159238" y="1032151"/>
                </a:lnTo>
                <a:lnTo>
                  <a:pt x="184570" y="1066548"/>
                </a:lnTo>
                <a:lnTo>
                  <a:pt x="214171" y="1099149"/>
                </a:lnTo>
                <a:lnTo>
                  <a:pt x="246871" y="1128141"/>
                </a:lnTo>
                <a:lnTo>
                  <a:pt x="281563" y="1153267"/>
                </a:lnTo>
                <a:lnTo>
                  <a:pt x="318244" y="1174526"/>
                </a:lnTo>
                <a:lnTo>
                  <a:pt x="356910" y="1191921"/>
                </a:lnTo>
                <a:lnTo>
                  <a:pt x="423623" y="1212037"/>
                </a:lnTo>
                <a:lnTo>
                  <a:pt x="493555" y="1221732"/>
                </a:lnTo>
                <a:lnTo>
                  <a:pt x="493461" y="1222842"/>
                </a:lnTo>
                <a:lnTo>
                  <a:pt x="498937" y="1222842"/>
                </a:lnTo>
                <a:lnTo>
                  <a:pt x="509743" y="1222507"/>
                </a:lnTo>
                <a:lnTo>
                  <a:pt x="533139" y="1222507"/>
                </a:lnTo>
                <a:lnTo>
                  <a:pt x="571772" y="1220908"/>
                </a:lnTo>
                <a:lnTo>
                  <a:pt x="616820" y="1215108"/>
                </a:lnTo>
                <a:lnTo>
                  <a:pt x="660189" y="1205442"/>
                </a:lnTo>
                <a:lnTo>
                  <a:pt x="701884" y="1191911"/>
                </a:lnTo>
                <a:lnTo>
                  <a:pt x="741277" y="1174806"/>
                </a:lnTo>
                <a:lnTo>
                  <a:pt x="777800" y="1154433"/>
                </a:lnTo>
                <a:lnTo>
                  <a:pt x="811453" y="1130789"/>
                </a:lnTo>
                <a:lnTo>
                  <a:pt x="842236" y="1103872"/>
                </a:lnTo>
                <a:lnTo>
                  <a:pt x="869980" y="1073940"/>
                </a:lnTo>
                <a:lnTo>
                  <a:pt x="871542" y="1071862"/>
                </a:lnTo>
                <a:lnTo>
                  <a:pt x="521020" y="1071862"/>
                </a:lnTo>
                <a:lnTo>
                  <a:pt x="491018" y="1069715"/>
                </a:lnTo>
                <a:lnTo>
                  <a:pt x="437508" y="1059171"/>
                </a:lnTo>
                <a:lnTo>
                  <a:pt x="389757" y="1038971"/>
                </a:lnTo>
                <a:lnTo>
                  <a:pt x="348122" y="1008845"/>
                </a:lnTo>
                <a:lnTo>
                  <a:pt x="315617" y="970041"/>
                </a:lnTo>
                <a:lnTo>
                  <a:pt x="292222" y="922863"/>
                </a:lnTo>
                <a:lnTo>
                  <a:pt x="277693" y="867495"/>
                </a:lnTo>
                <a:lnTo>
                  <a:pt x="270554" y="804845"/>
                </a:lnTo>
                <a:lnTo>
                  <a:pt x="269656" y="770835"/>
                </a:lnTo>
                <a:lnTo>
                  <a:pt x="269625" y="31"/>
                </a:lnTo>
                <a:close/>
              </a:path>
              <a:path w="967740" h="1223009">
                <a:moveTo>
                  <a:pt x="533139" y="1222507"/>
                </a:moveTo>
                <a:lnTo>
                  <a:pt x="509743" y="1222507"/>
                </a:lnTo>
                <a:lnTo>
                  <a:pt x="519900" y="1222842"/>
                </a:lnTo>
                <a:lnTo>
                  <a:pt x="525041" y="1222842"/>
                </a:lnTo>
                <a:lnTo>
                  <a:pt x="533139" y="1222507"/>
                </a:lnTo>
                <a:close/>
              </a:path>
              <a:path w="967740" h="1223009">
                <a:moveTo>
                  <a:pt x="967478" y="0"/>
                </a:moveTo>
                <a:lnTo>
                  <a:pt x="793159" y="10"/>
                </a:lnTo>
                <a:lnTo>
                  <a:pt x="793190" y="766049"/>
                </a:lnTo>
                <a:lnTo>
                  <a:pt x="792002" y="798718"/>
                </a:lnTo>
                <a:lnTo>
                  <a:pt x="782495" y="860184"/>
                </a:lnTo>
                <a:lnTo>
                  <a:pt x="763566" y="916138"/>
                </a:lnTo>
                <a:lnTo>
                  <a:pt x="735805" y="964511"/>
                </a:lnTo>
                <a:lnTo>
                  <a:pt x="699371" y="1004862"/>
                </a:lnTo>
                <a:lnTo>
                  <a:pt x="654572" y="1036588"/>
                </a:lnTo>
                <a:lnTo>
                  <a:pt x="604528" y="1058277"/>
                </a:lnTo>
                <a:lnTo>
                  <a:pt x="550504" y="1069613"/>
                </a:lnTo>
                <a:lnTo>
                  <a:pt x="521020" y="1071862"/>
                </a:lnTo>
                <a:lnTo>
                  <a:pt x="871542" y="1071862"/>
                </a:lnTo>
                <a:lnTo>
                  <a:pt x="894563" y="1041235"/>
                </a:lnTo>
                <a:lnTo>
                  <a:pt x="915978" y="1005749"/>
                </a:lnTo>
                <a:lnTo>
                  <a:pt x="934222" y="967478"/>
                </a:lnTo>
                <a:lnTo>
                  <a:pt x="948790" y="926639"/>
                </a:lnTo>
                <a:lnTo>
                  <a:pt x="959195" y="883422"/>
                </a:lnTo>
                <a:lnTo>
                  <a:pt x="965439" y="837823"/>
                </a:lnTo>
                <a:lnTo>
                  <a:pt x="967518" y="789881"/>
                </a:lnTo>
                <a:lnTo>
                  <a:pt x="967478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6611362" y="8628094"/>
            <a:ext cx="1537335" cy="1207135"/>
          </a:xfrm>
          <a:custGeom>
            <a:avLst/>
            <a:gdLst/>
            <a:ahLst/>
            <a:cxnLst/>
            <a:rect l="l" t="t" r="r" b="b"/>
            <a:pathLst>
              <a:path w="1537334" h="1207134">
                <a:moveTo>
                  <a:pt x="805180" y="1207008"/>
                </a:moveTo>
                <a:lnTo>
                  <a:pt x="486892" y="661428"/>
                </a:lnTo>
                <a:lnTo>
                  <a:pt x="483184" y="655078"/>
                </a:lnTo>
                <a:lnTo>
                  <a:pt x="511937" y="650621"/>
                </a:lnTo>
                <a:lnTo>
                  <a:pt x="565581" y="633971"/>
                </a:lnTo>
                <a:lnTo>
                  <a:pt x="613905" y="607402"/>
                </a:lnTo>
                <a:lnTo>
                  <a:pt x="656018" y="573303"/>
                </a:lnTo>
                <a:lnTo>
                  <a:pt x="691578" y="532066"/>
                </a:lnTo>
                <a:lnTo>
                  <a:pt x="719391" y="483692"/>
                </a:lnTo>
                <a:lnTo>
                  <a:pt x="739000" y="428472"/>
                </a:lnTo>
                <a:lnTo>
                  <a:pt x="748944" y="368198"/>
                </a:lnTo>
                <a:lnTo>
                  <a:pt x="750189" y="336270"/>
                </a:lnTo>
                <a:lnTo>
                  <a:pt x="748499" y="300494"/>
                </a:lnTo>
                <a:lnTo>
                  <a:pt x="734974" y="233083"/>
                </a:lnTo>
                <a:lnTo>
                  <a:pt x="708329" y="171627"/>
                </a:lnTo>
                <a:lnTo>
                  <a:pt x="670991" y="118503"/>
                </a:lnTo>
                <a:lnTo>
                  <a:pt x="623620" y="74244"/>
                </a:lnTo>
                <a:lnTo>
                  <a:pt x="567982" y="39751"/>
                </a:lnTo>
                <a:lnTo>
                  <a:pt x="554812" y="33972"/>
                </a:lnTo>
                <a:lnTo>
                  <a:pt x="554812" y="326567"/>
                </a:lnTo>
                <a:lnTo>
                  <a:pt x="551751" y="365467"/>
                </a:lnTo>
                <a:lnTo>
                  <a:pt x="527316" y="433120"/>
                </a:lnTo>
                <a:lnTo>
                  <a:pt x="479310" y="485546"/>
                </a:lnTo>
                <a:lnTo>
                  <a:pt x="412800" y="512610"/>
                </a:lnTo>
                <a:lnTo>
                  <a:pt x="372922" y="516001"/>
                </a:lnTo>
                <a:lnTo>
                  <a:pt x="248881" y="514832"/>
                </a:lnTo>
                <a:lnTo>
                  <a:pt x="174459" y="513003"/>
                </a:lnTo>
                <a:lnTo>
                  <a:pt x="174447" y="143179"/>
                </a:lnTo>
                <a:lnTo>
                  <a:pt x="374548" y="143179"/>
                </a:lnTo>
                <a:lnTo>
                  <a:pt x="426402" y="151638"/>
                </a:lnTo>
                <a:lnTo>
                  <a:pt x="473240" y="175869"/>
                </a:lnTo>
                <a:lnTo>
                  <a:pt x="511721" y="212051"/>
                </a:lnTo>
                <a:lnTo>
                  <a:pt x="539762" y="257416"/>
                </a:lnTo>
                <a:lnTo>
                  <a:pt x="553859" y="308711"/>
                </a:lnTo>
                <a:lnTo>
                  <a:pt x="554812" y="326567"/>
                </a:lnTo>
                <a:lnTo>
                  <a:pt x="554812" y="33972"/>
                </a:lnTo>
                <a:lnTo>
                  <a:pt x="504901" y="15455"/>
                </a:lnTo>
                <a:lnTo>
                  <a:pt x="437362" y="3175"/>
                </a:lnTo>
                <a:lnTo>
                  <a:pt x="402094" y="1638"/>
                </a:lnTo>
                <a:lnTo>
                  <a:pt x="0" y="1651"/>
                </a:lnTo>
                <a:lnTo>
                  <a:pt x="25" y="1072235"/>
                </a:lnTo>
                <a:lnTo>
                  <a:pt x="7162" y="1131709"/>
                </a:lnTo>
                <a:lnTo>
                  <a:pt x="28587" y="1173734"/>
                </a:lnTo>
                <a:lnTo>
                  <a:pt x="67437" y="1198714"/>
                </a:lnTo>
                <a:lnTo>
                  <a:pt x="126936" y="1207033"/>
                </a:lnTo>
                <a:lnTo>
                  <a:pt x="174498" y="1207033"/>
                </a:lnTo>
                <a:lnTo>
                  <a:pt x="174472" y="661441"/>
                </a:lnTo>
                <a:lnTo>
                  <a:pt x="282676" y="661441"/>
                </a:lnTo>
                <a:lnTo>
                  <a:pt x="597408" y="1207008"/>
                </a:lnTo>
                <a:lnTo>
                  <a:pt x="805180" y="1207008"/>
                </a:lnTo>
                <a:close/>
              </a:path>
              <a:path w="1537334" h="1207134">
                <a:moveTo>
                  <a:pt x="1537233" y="0"/>
                </a:moveTo>
                <a:lnTo>
                  <a:pt x="807199" y="25"/>
                </a:lnTo>
                <a:lnTo>
                  <a:pt x="807212" y="143116"/>
                </a:lnTo>
                <a:lnTo>
                  <a:pt x="1084999" y="143090"/>
                </a:lnTo>
                <a:lnTo>
                  <a:pt x="1085062" y="1206982"/>
                </a:lnTo>
                <a:lnTo>
                  <a:pt x="1356258" y="1206982"/>
                </a:lnTo>
                <a:lnTo>
                  <a:pt x="1356258" y="1192695"/>
                </a:lnTo>
                <a:lnTo>
                  <a:pt x="1331328" y="1184630"/>
                </a:lnTo>
                <a:lnTo>
                  <a:pt x="1310462" y="1173073"/>
                </a:lnTo>
                <a:lnTo>
                  <a:pt x="1280922" y="1139571"/>
                </a:lnTo>
                <a:lnTo>
                  <a:pt x="1264869" y="1098524"/>
                </a:lnTo>
                <a:lnTo>
                  <a:pt x="1259509" y="1056297"/>
                </a:lnTo>
                <a:lnTo>
                  <a:pt x="1259471" y="143090"/>
                </a:lnTo>
                <a:lnTo>
                  <a:pt x="1537233" y="143078"/>
                </a:lnTo>
                <a:lnTo>
                  <a:pt x="1537233" y="0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5537607" y="8629770"/>
            <a:ext cx="988061" cy="1209040"/>
          </a:xfrm>
          <a:custGeom>
            <a:avLst/>
            <a:gdLst/>
            <a:ahLst/>
            <a:cxnLst/>
            <a:rect l="l" t="t" r="r" b="b"/>
            <a:pathLst>
              <a:path w="988059" h="1209040">
                <a:moveTo>
                  <a:pt x="354728" y="0"/>
                </a:moveTo>
                <a:lnTo>
                  <a:pt x="11377" y="1027225"/>
                </a:lnTo>
                <a:lnTo>
                  <a:pt x="3379" y="1057415"/>
                </a:lnTo>
                <a:lnTo>
                  <a:pt x="0" y="1084703"/>
                </a:lnTo>
                <a:lnTo>
                  <a:pt x="1251" y="1109084"/>
                </a:lnTo>
                <a:lnTo>
                  <a:pt x="15239" y="1145253"/>
                </a:lnTo>
                <a:lnTo>
                  <a:pt x="53939" y="1178038"/>
                </a:lnTo>
                <a:lnTo>
                  <a:pt x="90893" y="1193712"/>
                </a:lnTo>
                <a:lnTo>
                  <a:pt x="136138" y="1208601"/>
                </a:lnTo>
                <a:lnTo>
                  <a:pt x="163603" y="1125180"/>
                </a:lnTo>
                <a:lnTo>
                  <a:pt x="175111" y="1090626"/>
                </a:lnTo>
                <a:lnTo>
                  <a:pt x="209120" y="990545"/>
                </a:lnTo>
                <a:lnTo>
                  <a:pt x="271694" y="803169"/>
                </a:lnTo>
                <a:lnTo>
                  <a:pt x="836888" y="803169"/>
                </a:lnTo>
                <a:lnTo>
                  <a:pt x="783386" y="659487"/>
                </a:lnTo>
                <a:lnTo>
                  <a:pt x="319682" y="659477"/>
                </a:lnTo>
                <a:lnTo>
                  <a:pt x="457814" y="245845"/>
                </a:lnTo>
                <a:lnTo>
                  <a:pt x="629361" y="245845"/>
                </a:lnTo>
                <a:lnTo>
                  <a:pt x="537864" y="125"/>
                </a:lnTo>
                <a:lnTo>
                  <a:pt x="354728" y="0"/>
                </a:lnTo>
                <a:close/>
              </a:path>
              <a:path w="988059" h="1209040">
                <a:moveTo>
                  <a:pt x="836888" y="803169"/>
                </a:moveTo>
                <a:lnTo>
                  <a:pt x="271694" y="803169"/>
                </a:lnTo>
                <a:lnTo>
                  <a:pt x="666101" y="803190"/>
                </a:lnTo>
                <a:lnTo>
                  <a:pt x="817426" y="1208141"/>
                </a:lnTo>
                <a:lnTo>
                  <a:pt x="987819" y="1208141"/>
                </a:lnTo>
                <a:lnTo>
                  <a:pt x="836888" y="803169"/>
                </a:lnTo>
                <a:close/>
              </a:path>
              <a:path w="988059" h="1209040">
                <a:moveTo>
                  <a:pt x="629361" y="245845"/>
                </a:moveTo>
                <a:lnTo>
                  <a:pt x="457814" y="245845"/>
                </a:lnTo>
                <a:lnTo>
                  <a:pt x="612396" y="659487"/>
                </a:lnTo>
                <a:lnTo>
                  <a:pt x="783386" y="659487"/>
                </a:lnTo>
                <a:lnTo>
                  <a:pt x="629361" y="245845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2" y="3"/>
            <a:ext cx="12178031" cy="11308715"/>
          </a:xfrm>
          <a:custGeom>
            <a:avLst/>
            <a:gdLst/>
            <a:ahLst/>
            <a:cxnLst/>
            <a:rect l="l" t="t" r="r" b="b"/>
            <a:pathLst>
              <a:path w="12178030" h="11308715">
                <a:moveTo>
                  <a:pt x="12177639" y="0"/>
                </a:moveTo>
                <a:lnTo>
                  <a:pt x="0" y="0"/>
                </a:lnTo>
                <a:lnTo>
                  <a:pt x="0" y="11308556"/>
                </a:lnTo>
                <a:lnTo>
                  <a:pt x="12177639" y="11308556"/>
                </a:lnTo>
                <a:lnTo>
                  <a:pt x="12177639" y="0"/>
                </a:lnTo>
                <a:close/>
              </a:path>
            </a:pathLst>
          </a:custGeom>
          <a:solidFill>
            <a:srgbClr val="1240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0" y="7742191"/>
            <a:ext cx="12167235" cy="3566796"/>
          </a:xfrm>
          <a:custGeom>
            <a:avLst/>
            <a:gdLst/>
            <a:ahLst/>
            <a:cxnLst/>
            <a:rect l="l" t="t" r="r" b="b"/>
            <a:pathLst>
              <a:path w="12167235" h="3566795">
                <a:moveTo>
                  <a:pt x="844105" y="3566363"/>
                </a:moveTo>
                <a:lnTo>
                  <a:pt x="800836" y="3530282"/>
                </a:lnTo>
                <a:lnTo>
                  <a:pt x="765073" y="3495306"/>
                </a:lnTo>
                <a:lnTo>
                  <a:pt x="731875" y="3457854"/>
                </a:lnTo>
                <a:lnTo>
                  <a:pt x="701205" y="3418001"/>
                </a:lnTo>
                <a:lnTo>
                  <a:pt x="673100" y="3375774"/>
                </a:lnTo>
                <a:lnTo>
                  <a:pt x="647560" y="3331172"/>
                </a:lnTo>
                <a:lnTo>
                  <a:pt x="624573" y="3284207"/>
                </a:lnTo>
                <a:lnTo>
                  <a:pt x="604151" y="3234855"/>
                </a:lnTo>
                <a:lnTo>
                  <a:pt x="586295" y="3183140"/>
                </a:lnTo>
                <a:lnTo>
                  <a:pt x="570979" y="3129038"/>
                </a:lnTo>
                <a:lnTo>
                  <a:pt x="560679" y="3085452"/>
                </a:lnTo>
                <a:lnTo>
                  <a:pt x="551586" y="3040634"/>
                </a:lnTo>
                <a:lnTo>
                  <a:pt x="543712" y="2994583"/>
                </a:lnTo>
                <a:lnTo>
                  <a:pt x="537044" y="2947314"/>
                </a:lnTo>
                <a:lnTo>
                  <a:pt x="531583" y="2898800"/>
                </a:lnTo>
                <a:lnTo>
                  <a:pt x="527342" y="2849067"/>
                </a:lnTo>
                <a:lnTo>
                  <a:pt x="524306" y="2798089"/>
                </a:lnTo>
                <a:lnTo>
                  <a:pt x="522490" y="2745892"/>
                </a:lnTo>
                <a:lnTo>
                  <a:pt x="521881" y="2692450"/>
                </a:lnTo>
                <a:lnTo>
                  <a:pt x="521754" y="6667"/>
                </a:lnTo>
                <a:lnTo>
                  <a:pt x="0" y="6692"/>
                </a:lnTo>
                <a:lnTo>
                  <a:pt x="0" y="3310648"/>
                </a:lnTo>
                <a:lnTo>
                  <a:pt x="12039" y="3344583"/>
                </a:lnTo>
                <a:lnTo>
                  <a:pt x="29654" y="3389376"/>
                </a:lnTo>
                <a:lnTo>
                  <a:pt x="48907" y="3433470"/>
                </a:lnTo>
                <a:lnTo>
                  <a:pt x="69786" y="3476891"/>
                </a:lnTo>
                <a:lnTo>
                  <a:pt x="92303" y="3519601"/>
                </a:lnTo>
                <a:lnTo>
                  <a:pt x="116446" y="3561638"/>
                </a:lnTo>
                <a:lnTo>
                  <a:pt x="119405" y="3566363"/>
                </a:lnTo>
                <a:lnTo>
                  <a:pt x="844105" y="3566363"/>
                </a:lnTo>
                <a:close/>
              </a:path>
              <a:path w="12167235" h="3566795">
                <a:moveTo>
                  <a:pt x="2921317" y="2758668"/>
                </a:moveTo>
                <a:lnTo>
                  <a:pt x="2921190" y="6553"/>
                </a:lnTo>
                <a:lnTo>
                  <a:pt x="2321814" y="6578"/>
                </a:lnTo>
                <a:lnTo>
                  <a:pt x="2321941" y="2675788"/>
                </a:lnTo>
                <a:lnTo>
                  <a:pt x="2321128" y="2726918"/>
                </a:lnTo>
                <a:lnTo>
                  <a:pt x="2318702" y="2777185"/>
                </a:lnTo>
                <a:lnTo>
                  <a:pt x="2314664" y="2826550"/>
                </a:lnTo>
                <a:lnTo>
                  <a:pt x="2309012" y="2875026"/>
                </a:lnTo>
                <a:lnTo>
                  <a:pt x="2301748" y="2922625"/>
                </a:lnTo>
                <a:lnTo>
                  <a:pt x="2292870" y="2969323"/>
                </a:lnTo>
                <a:lnTo>
                  <a:pt x="2282367" y="3015132"/>
                </a:lnTo>
                <a:lnTo>
                  <a:pt x="2270264" y="3060052"/>
                </a:lnTo>
                <a:lnTo>
                  <a:pt x="2256536" y="3104083"/>
                </a:lnTo>
                <a:lnTo>
                  <a:pt x="2239238" y="3152267"/>
                </a:lnTo>
                <a:lnTo>
                  <a:pt x="2220061" y="3198723"/>
                </a:lnTo>
                <a:lnTo>
                  <a:pt x="2199017" y="3243453"/>
                </a:lnTo>
                <a:lnTo>
                  <a:pt x="2176094" y="3286455"/>
                </a:lnTo>
                <a:lnTo>
                  <a:pt x="2151291" y="3327730"/>
                </a:lnTo>
                <a:lnTo>
                  <a:pt x="2124621" y="3367278"/>
                </a:lnTo>
                <a:lnTo>
                  <a:pt x="2096084" y="3405098"/>
                </a:lnTo>
                <a:lnTo>
                  <a:pt x="2065667" y="3441204"/>
                </a:lnTo>
                <a:lnTo>
                  <a:pt x="2033333" y="3475558"/>
                </a:lnTo>
                <a:lnTo>
                  <a:pt x="1999361" y="3507867"/>
                </a:lnTo>
                <a:lnTo>
                  <a:pt x="1963521" y="3538359"/>
                </a:lnTo>
                <a:lnTo>
                  <a:pt x="1926666" y="3566363"/>
                </a:lnTo>
                <a:lnTo>
                  <a:pt x="2713126" y="3566363"/>
                </a:lnTo>
                <a:lnTo>
                  <a:pt x="2737866" y="3522599"/>
                </a:lnTo>
                <a:lnTo>
                  <a:pt x="2762339" y="3475482"/>
                </a:lnTo>
                <a:lnTo>
                  <a:pt x="2785300" y="3427222"/>
                </a:lnTo>
                <a:lnTo>
                  <a:pt x="2806839" y="3377603"/>
                </a:lnTo>
                <a:lnTo>
                  <a:pt x="2823781" y="3334715"/>
                </a:lnTo>
                <a:lnTo>
                  <a:pt x="2839364" y="3291027"/>
                </a:lnTo>
                <a:lnTo>
                  <a:pt x="2853588" y="3246564"/>
                </a:lnTo>
                <a:lnTo>
                  <a:pt x="2866453" y="3201314"/>
                </a:lnTo>
                <a:lnTo>
                  <a:pt x="2877972" y="3155277"/>
                </a:lnTo>
                <a:lnTo>
                  <a:pt x="2888132" y="3108452"/>
                </a:lnTo>
                <a:lnTo>
                  <a:pt x="2896946" y="3060839"/>
                </a:lnTo>
                <a:lnTo>
                  <a:pt x="2904388" y="3012452"/>
                </a:lnTo>
                <a:lnTo>
                  <a:pt x="2910484" y="2963265"/>
                </a:lnTo>
                <a:lnTo>
                  <a:pt x="2915234" y="2913303"/>
                </a:lnTo>
                <a:lnTo>
                  <a:pt x="2918612" y="2862542"/>
                </a:lnTo>
                <a:lnTo>
                  <a:pt x="2920644" y="2811005"/>
                </a:lnTo>
                <a:lnTo>
                  <a:pt x="2921317" y="2758668"/>
                </a:lnTo>
                <a:close/>
              </a:path>
              <a:path w="12167235" h="3566795">
                <a:moveTo>
                  <a:pt x="6347155" y="3566363"/>
                </a:moveTo>
                <a:lnTo>
                  <a:pt x="6067298" y="2804998"/>
                </a:lnTo>
                <a:lnTo>
                  <a:pt x="5883338" y="2304351"/>
                </a:lnTo>
                <a:lnTo>
                  <a:pt x="5353761" y="863066"/>
                </a:lnTo>
                <a:lnTo>
                  <a:pt x="5295404" y="704253"/>
                </a:lnTo>
                <a:lnTo>
                  <a:pt x="5295404" y="2304338"/>
                </a:lnTo>
                <a:lnTo>
                  <a:pt x="4288980" y="2304313"/>
                </a:lnTo>
                <a:lnTo>
                  <a:pt x="4763909" y="863066"/>
                </a:lnTo>
                <a:lnTo>
                  <a:pt x="5295404" y="2304338"/>
                </a:lnTo>
                <a:lnTo>
                  <a:pt x="5295404" y="704253"/>
                </a:lnTo>
                <a:lnTo>
                  <a:pt x="5039169" y="6870"/>
                </a:lnTo>
                <a:lnTo>
                  <a:pt x="4409491" y="6451"/>
                </a:lnTo>
                <a:lnTo>
                  <a:pt x="3235299" y="3566363"/>
                </a:lnTo>
                <a:lnTo>
                  <a:pt x="3872458" y="3566363"/>
                </a:lnTo>
                <a:lnTo>
                  <a:pt x="3908818" y="3457905"/>
                </a:lnTo>
                <a:lnTo>
                  <a:pt x="4123982" y="2804998"/>
                </a:lnTo>
                <a:lnTo>
                  <a:pt x="5480062" y="2805061"/>
                </a:lnTo>
                <a:lnTo>
                  <a:pt x="5760809" y="3566363"/>
                </a:lnTo>
                <a:lnTo>
                  <a:pt x="6347155" y="3566363"/>
                </a:lnTo>
                <a:close/>
              </a:path>
              <a:path w="12167235" h="3566795">
                <a:moveTo>
                  <a:pt x="9461119" y="1172298"/>
                </a:moveTo>
                <a:lnTo>
                  <a:pt x="9460192" y="1121854"/>
                </a:lnTo>
                <a:lnTo>
                  <a:pt x="9457398" y="1072184"/>
                </a:lnTo>
                <a:lnTo>
                  <a:pt x="9452750" y="1023277"/>
                </a:lnTo>
                <a:lnTo>
                  <a:pt x="9446235" y="975144"/>
                </a:lnTo>
                <a:lnTo>
                  <a:pt x="9437865" y="927785"/>
                </a:lnTo>
                <a:lnTo>
                  <a:pt x="9427629" y="881189"/>
                </a:lnTo>
                <a:lnTo>
                  <a:pt x="9415539" y="835367"/>
                </a:lnTo>
                <a:lnTo>
                  <a:pt x="9401594" y="790321"/>
                </a:lnTo>
                <a:lnTo>
                  <a:pt x="9385783" y="746061"/>
                </a:lnTo>
                <a:lnTo>
                  <a:pt x="9368117" y="702564"/>
                </a:lnTo>
                <a:lnTo>
                  <a:pt x="9346590" y="655421"/>
                </a:lnTo>
                <a:lnTo>
                  <a:pt x="9323311" y="609777"/>
                </a:lnTo>
                <a:lnTo>
                  <a:pt x="9298280" y="565645"/>
                </a:lnTo>
                <a:lnTo>
                  <a:pt x="9271495" y="523011"/>
                </a:lnTo>
                <a:lnTo>
                  <a:pt x="9242958" y="481876"/>
                </a:lnTo>
                <a:lnTo>
                  <a:pt x="9212669" y="442239"/>
                </a:lnTo>
                <a:lnTo>
                  <a:pt x="9180639" y="404101"/>
                </a:lnTo>
                <a:lnTo>
                  <a:pt x="9146857" y="367461"/>
                </a:lnTo>
                <a:lnTo>
                  <a:pt x="9111336" y="332308"/>
                </a:lnTo>
                <a:lnTo>
                  <a:pt x="9074213" y="298792"/>
                </a:lnTo>
                <a:lnTo>
                  <a:pt x="9035745" y="266979"/>
                </a:lnTo>
                <a:lnTo>
                  <a:pt x="8995918" y="236867"/>
                </a:lnTo>
                <a:lnTo>
                  <a:pt x="8954757" y="208457"/>
                </a:lnTo>
                <a:lnTo>
                  <a:pt x="8912238" y="181749"/>
                </a:lnTo>
                <a:lnTo>
                  <a:pt x="8868372" y="156743"/>
                </a:lnTo>
                <a:lnTo>
                  <a:pt x="8823160" y="133438"/>
                </a:lnTo>
                <a:lnTo>
                  <a:pt x="8789327" y="117741"/>
                </a:lnTo>
                <a:lnTo>
                  <a:pt x="8789327" y="1138478"/>
                </a:lnTo>
                <a:lnTo>
                  <a:pt x="8787651" y="1194104"/>
                </a:lnTo>
                <a:lnTo>
                  <a:pt x="8782609" y="1247851"/>
                </a:lnTo>
                <a:lnTo>
                  <a:pt x="8774201" y="1299718"/>
                </a:lnTo>
                <a:lnTo>
                  <a:pt x="8762441" y="1349692"/>
                </a:lnTo>
                <a:lnTo>
                  <a:pt x="8747315" y="1397774"/>
                </a:lnTo>
                <a:lnTo>
                  <a:pt x="8728837" y="1443977"/>
                </a:lnTo>
                <a:lnTo>
                  <a:pt x="8706993" y="1488300"/>
                </a:lnTo>
                <a:lnTo>
                  <a:pt x="8681809" y="1530731"/>
                </a:lnTo>
                <a:lnTo>
                  <a:pt x="8653259" y="1571269"/>
                </a:lnTo>
                <a:lnTo>
                  <a:pt x="8621357" y="1609928"/>
                </a:lnTo>
                <a:lnTo>
                  <a:pt x="8586533" y="1645754"/>
                </a:lnTo>
                <a:lnTo>
                  <a:pt x="8549297" y="1677822"/>
                </a:lnTo>
                <a:lnTo>
                  <a:pt x="8509622" y="1706105"/>
                </a:lnTo>
                <a:lnTo>
                  <a:pt x="8467522" y="1730629"/>
                </a:lnTo>
                <a:lnTo>
                  <a:pt x="8422996" y="1751368"/>
                </a:lnTo>
                <a:lnTo>
                  <a:pt x="8376031" y="1768335"/>
                </a:lnTo>
                <a:lnTo>
                  <a:pt x="8326653" y="1781543"/>
                </a:lnTo>
                <a:lnTo>
                  <a:pt x="8274837" y="1790966"/>
                </a:lnTo>
                <a:lnTo>
                  <a:pt x="8220608" y="1796630"/>
                </a:lnTo>
                <a:lnTo>
                  <a:pt x="8163954" y="1798523"/>
                </a:lnTo>
                <a:lnTo>
                  <a:pt x="7871485" y="1796630"/>
                </a:lnTo>
                <a:lnTo>
                  <a:pt x="7481595" y="1788083"/>
                </a:lnTo>
                <a:lnTo>
                  <a:pt x="7481532" y="499491"/>
                </a:lnTo>
                <a:lnTo>
                  <a:pt x="8169402" y="499491"/>
                </a:lnTo>
                <a:lnTo>
                  <a:pt x="8218132" y="501548"/>
                </a:lnTo>
                <a:lnTo>
                  <a:pt x="8266189" y="507847"/>
                </a:lnTo>
                <a:lnTo>
                  <a:pt x="8313217" y="518325"/>
                </a:lnTo>
                <a:lnTo>
                  <a:pt x="8359229" y="532980"/>
                </a:lnTo>
                <a:lnTo>
                  <a:pt x="8404238" y="551827"/>
                </a:lnTo>
                <a:lnTo>
                  <a:pt x="8447646" y="574255"/>
                </a:lnTo>
                <a:lnTo>
                  <a:pt x="8488997" y="599605"/>
                </a:lnTo>
                <a:lnTo>
                  <a:pt x="8528266" y="627888"/>
                </a:lnTo>
                <a:lnTo>
                  <a:pt x="8565477" y="659104"/>
                </a:lnTo>
                <a:lnTo>
                  <a:pt x="8600605" y="693229"/>
                </a:lnTo>
                <a:lnTo>
                  <a:pt x="8633384" y="729932"/>
                </a:lnTo>
                <a:lnTo>
                  <a:pt x="8663470" y="768705"/>
                </a:lnTo>
                <a:lnTo>
                  <a:pt x="8690864" y="809574"/>
                </a:lnTo>
                <a:lnTo>
                  <a:pt x="8715565" y="852500"/>
                </a:lnTo>
                <a:lnTo>
                  <a:pt x="8737600" y="897521"/>
                </a:lnTo>
                <a:lnTo>
                  <a:pt x="8756193" y="944041"/>
                </a:lnTo>
                <a:lnTo>
                  <a:pt x="8770671" y="991400"/>
                </a:lnTo>
                <a:lnTo>
                  <a:pt x="8781034" y="1039583"/>
                </a:lnTo>
                <a:lnTo>
                  <a:pt x="8787244" y="1088605"/>
                </a:lnTo>
                <a:lnTo>
                  <a:pt x="8789327" y="1138478"/>
                </a:lnTo>
                <a:lnTo>
                  <a:pt x="8789327" y="117741"/>
                </a:lnTo>
                <a:lnTo>
                  <a:pt x="8728723" y="91935"/>
                </a:lnTo>
                <a:lnTo>
                  <a:pt x="8679815" y="73964"/>
                </a:lnTo>
                <a:lnTo>
                  <a:pt x="8630234" y="58102"/>
                </a:lnTo>
                <a:lnTo>
                  <a:pt x="8579980" y="44361"/>
                </a:lnTo>
                <a:lnTo>
                  <a:pt x="8529053" y="32727"/>
                </a:lnTo>
                <a:lnTo>
                  <a:pt x="8477440" y="23215"/>
                </a:lnTo>
                <a:lnTo>
                  <a:pt x="8425167" y="15811"/>
                </a:lnTo>
                <a:lnTo>
                  <a:pt x="8372208" y="10528"/>
                </a:lnTo>
                <a:lnTo>
                  <a:pt x="8318563" y="7353"/>
                </a:lnTo>
                <a:lnTo>
                  <a:pt x="8264258" y="6299"/>
                </a:lnTo>
                <a:lnTo>
                  <a:pt x="6881711" y="6362"/>
                </a:lnTo>
                <a:lnTo>
                  <a:pt x="6881812" y="3566363"/>
                </a:lnTo>
                <a:lnTo>
                  <a:pt x="7481684" y="3566363"/>
                </a:lnTo>
                <a:lnTo>
                  <a:pt x="7481621" y="2305278"/>
                </a:lnTo>
                <a:lnTo>
                  <a:pt x="7853667" y="2305278"/>
                </a:lnTo>
                <a:lnTo>
                  <a:pt x="8571547" y="3566363"/>
                </a:lnTo>
                <a:lnTo>
                  <a:pt x="9281820" y="3566363"/>
                </a:lnTo>
                <a:lnTo>
                  <a:pt x="8555812" y="2305253"/>
                </a:lnTo>
                <a:lnTo>
                  <a:pt x="8543087" y="2283129"/>
                </a:lnTo>
                <a:lnTo>
                  <a:pt x="8593061" y="2276500"/>
                </a:lnTo>
                <a:lnTo>
                  <a:pt x="8641944" y="2267610"/>
                </a:lnTo>
                <a:lnTo>
                  <a:pt x="8689708" y="2256485"/>
                </a:lnTo>
                <a:lnTo>
                  <a:pt x="8736381" y="2243099"/>
                </a:lnTo>
                <a:lnTo>
                  <a:pt x="8781936" y="2227465"/>
                </a:lnTo>
                <a:lnTo>
                  <a:pt x="8826386" y="2209571"/>
                </a:lnTo>
                <a:lnTo>
                  <a:pt x="8869718" y="2189442"/>
                </a:lnTo>
                <a:lnTo>
                  <a:pt x="8911946" y="2167051"/>
                </a:lnTo>
                <a:lnTo>
                  <a:pt x="8958656" y="2139213"/>
                </a:lnTo>
                <a:lnTo>
                  <a:pt x="9003589" y="2109330"/>
                </a:lnTo>
                <a:lnTo>
                  <a:pt x="9046743" y="2077427"/>
                </a:lnTo>
                <a:lnTo>
                  <a:pt x="9088120" y="2043480"/>
                </a:lnTo>
                <a:lnTo>
                  <a:pt x="9127719" y="2007489"/>
                </a:lnTo>
                <a:lnTo>
                  <a:pt x="9165526" y="1969477"/>
                </a:lnTo>
                <a:lnTo>
                  <a:pt x="9201556" y="1929422"/>
                </a:lnTo>
                <a:lnTo>
                  <a:pt x="9231414" y="1892731"/>
                </a:lnTo>
                <a:lnTo>
                  <a:pt x="9259595" y="1854492"/>
                </a:lnTo>
                <a:lnTo>
                  <a:pt x="9286062" y="1814690"/>
                </a:lnTo>
                <a:lnTo>
                  <a:pt x="9295740" y="1798523"/>
                </a:lnTo>
                <a:lnTo>
                  <a:pt x="9310827" y="1773326"/>
                </a:lnTo>
                <a:lnTo>
                  <a:pt x="9333890" y="1730413"/>
                </a:lnTo>
                <a:lnTo>
                  <a:pt x="9355226" y="1685937"/>
                </a:lnTo>
                <a:lnTo>
                  <a:pt x="9374861" y="1639900"/>
                </a:lnTo>
                <a:lnTo>
                  <a:pt x="9392768" y="1592313"/>
                </a:lnTo>
                <a:lnTo>
                  <a:pt x="9408782" y="1543443"/>
                </a:lnTo>
                <a:lnTo>
                  <a:pt x="9422663" y="1493545"/>
                </a:lnTo>
                <a:lnTo>
                  <a:pt x="9434411" y="1442605"/>
                </a:lnTo>
                <a:lnTo>
                  <a:pt x="9444025" y="1390624"/>
                </a:lnTo>
                <a:lnTo>
                  <a:pt x="9451505" y="1337602"/>
                </a:lnTo>
                <a:lnTo>
                  <a:pt x="9456839" y="1283550"/>
                </a:lnTo>
                <a:lnTo>
                  <a:pt x="9460052" y="1228445"/>
                </a:lnTo>
                <a:lnTo>
                  <a:pt x="9461119" y="1172298"/>
                </a:lnTo>
                <a:close/>
              </a:path>
              <a:path w="12167235" h="3566795">
                <a:moveTo>
                  <a:pt x="11212322" y="3566363"/>
                </a:moveTo>
                <a:lnTo>
                  <a:pt x="11212182" y="499186"/>
                </a:lnTo>
                <a:lnTo>
                  <a:pt x="10612311" y="499186"/>
                </a:lnTo>
                <a:lnTo>
                  <a:pt x="10612450" y="3566363"/>
                </a:lnTo>
                <a:lnTo>
                  <a:pt x="11212322" y="3566363"/>
                </a:lnTo>
                <a:close/>
              </a:path>
              <a:path w="12167235" h="3566795">
                <a:moveTo>
                  <a:pt x="12167159" y="0"/>
                </a:moveTo>
                <a:lnTo>
                  <a:pt x="10972394" y="0"/>
                </a:lnTo>
                <a:lnTo>
                  <a:pt x="10972394" y="1270"/>
                </a:lnTo>
                <a:lnTo>
                  <a:pt x="9657156" y="1270"/>
                </a:lnTo>
                <a:lnTo>
                  <a:pt x="9657156" y="499110"/>
                </a:lnTo>
                <a:lnTo>
                  <a:pt x="12167159" y="499110"/>
                </a:lnTo>
                <a:lnTo>
                  <a:pt x="12167159" y="1270"/>
                </a:lnTo>
                <a:lnTo>
                  <a:pt x="12167159" y="0"/>
                </a:lnTo>
                <a:close/>
              </a:path>
            </a:pathLst>
          </a:custGeom>
          <a:solidFill>
            <a:srgbClr val="3A8D60">
              <a:alpha val="1088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bg object 5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0" y="6858429"/>
            <a:ext cx="12177640" cy="732962"/>
          </a:xfrm>
          <a:prstGeom prst="rect">
            <a:avLst/>
          </a:prstGeom>
        </p:spPr>
      </p:pic>
      <p:sp>
        <p:nvSpPr>
          <p:cNvPr id="54" name="bg object 54"/>
          <p:cNvSpPr/>
          <p:nvPr/>
        </p:nvSpPr>
        <p:spPr>
          <a:xfrm>
            <a:off x="0" y="0"/>
            <a:ext cx="19324321" cy="6921500"/>
          </a:xfrm>
          <a:custGeom>
            <a:avLst/>
            <a:gdLst/>
            <a:ahLst/>
            <a:cxnLst/>
            <a:rect l="l" t="t" r="r" b="b"/>
            <a:pathLst>
              <a:path w="19324320" h="6921500">
                <a:moveTo>
                  <a:pt x="19324013" y="0"/>
                </a:moveTo>
                <a:lnTo>
                  <a:pt x="0" y="0"/>
                </a:lnTo>
                <a:lnTo>
                  <a:pt x="0" y="6921348"/>
                </a:lnTo>
                <a:lnTo>
                  <a:pt x="12177640" y="6921348"/>
                </a:lnTo>
                <a:lnTo>
                  <a:pt x="19324013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242E5-640C-7F44-A450-B3078D1F94AC}" type="datetime1">
              <a:rPr lang="es-AR" smtClean="0"/>
              <a:t>24/8/2026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5153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08A14-FE88-FE42-9F3F-3287BFF5CB28}" type="datetime1">
              <a:rPr lang="es-AR" smtClean="0"/>
              <a:t>24/8/2026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7649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8"/>
            <a:ext cx="18783293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39875" y="5568085"/>
            <a:ext cx="146596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B289F-7EEE-4480-BC19-8ACCCEBD71AF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24/8/2026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D532739-A191-765B-B5CF-658E4F21D65B}"/>
              </a:ext>
            </a:extLst>
          </p:cNvPr>
          <p:cNvSpPr/>
          <p:nvPr userDrawn="1"/>
        </p:nvSpPr>
        <p:spPr>
          <a:xfrm>
            <a:off x="0" y="10747948"/>
            <a:ext cx="556935" cy="561402"/>
          </a:xfrm>
          <a:prstGeom prst="rect">
            <a:avLst/>
          </a:prstGeom>
          <a:solidFill>
            <a:srgbClr val="0E4C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F675C227-DCDE-5D66-C246-980B841E4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09860" y="1091826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4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</p:sldLayoutIdLst>
  <p:hf hdr="0" ftr="0" dt="0"/>
  <p:txStyles>
    <p:titleStyle>
      <a:lvl1pPr>
        <a:defRPr b="1" i="0">
          <a:latin typeface="Aptos" panose="020B0004020202020204" pitchFamily="34" charset="0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562" userDrawn="1">
          <p15:clr>
            <a:srgbClr val="F26B43"/>
          </p15:clr>
        </p15:guide>
        <p15:guide id="2" pos="633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8"/>
            <a:ext cx="18783293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39875" y="5568085"/>
            <a:ext cx="146596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CF55A-9E56-3C4E-8317-D0AF1F2733B7}" type="datetime1">
              <a:rPr lang="es-AR" smtClean="0"/>
              <a:t>24/8/2026</a:t>
            </a:fld>
            <a:endParaRPr lang="en-U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B960285-4988-676C-B4D4-AB081CD3DF6C}"/>
              </a:ext>
            </a:extLst>
          </p:cNvPr>
          <p:cNvSpPr/>
          <p:nvPr userDrawn="1"/>
        </p:nvSpPr>
        <p:spPr>
          <a:xfrm>
            <a:off x="19412766" y="10596479"/>
            <a:ext cx="691334" cy="712871"/>
          </a:xfrm>
          <a:prstGeom prst="rect">
            <a:avLst/>
          </a:prstGeom>
          <a:solidFill>
            <a:srgbClr val="353E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933B0E0A-2AF7-EBAB-BCF6-A31C0FF527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245024" y="1079684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7767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7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64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3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62.png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pn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75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A733D5E1-90B4-EB2C-D61A-0FDF0D754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075404" y="10124348"/>
            <a:ext cx="2027993" cy="1184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FCF84A2E-5B3B-7AA4-B032-FAC76D316ACC}"/>
              </a:ext>
            </a:extLst>
          </p:cNvPr>
          <p:cNvSpPr/>
          <p:nvPr/>
        </p:nvSpPr>
        <p:spPr>
          <a:xfrm>
            <a:off x="717" y="397"/>
            <a:ext cx="20102680" cy="11308556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defTabSz="914272">
              <a:defRPr/>
            </a:pPr>
            <a:endParaRPr sz="180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272" rtl="0" eaLnBrk="1" latinLnBrk="0" hangingPunct="1">
              <a:defRPr sz="1801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36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2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09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46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82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18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55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91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6F15528-21DE-4FAA-801E-634DDDAF4B2B}" type="slidenum">
              <a:rPr lang="es-AR" smtClean="0"/>
              <a:pPr>
                <a:defRPr/>
              </a:pPr>
              <a:t>1</a:t>
            </a:fld>
            <a:endParaRPr lang="es-AR" dirty="0">
              <a:solidFill>
                <a:prstClr val="white"/>
              </a:solidFill>
            </a:endParaRPr>
          </a:p>
        </p:txBody>
      </p:sp>
      <p:sp>
        <p:nvSpPr>
          <p:cNvPr id="10" name="object 18">
            <a:extLst>
              <a:ext uri="{FF2B5EF4-FFF2-40B4-BE49-F238E27FC236}">
                <a16:creationId xmlns:a16="http://schemas.microsoft.com/office/drawing/2014/main" id="{AD00A9AE-BCB5-6BD3-9FC5-4C2CE4EE0D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3996" y="1682470"/>
            <a:ext cx="7461250" cy="1296988"/>
          </a:xfrm>
          <a:prstGeom prst="rect">
            <a:avLst/>
          </a:prstGeom>
        </p:spPr>
        <p:txBody>
          <a:bodyPr vert="horz" wrap="square" lIns="0" tIns="13968" rIns="0" bIns="0" rtlCol="0" anchor="ctr" anchorCtr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9599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La Paradoja</a:t>
            </a:r>
            <a:endParaRPr sz="9599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0D7961C5-314F-DE48-70FC-98FE25E3C97A}"/>
              </a:ext>
            </a:extLst>
          </p:cNvPr>
          <p:cNvSpPr/>
          <p:nvPr/>
        </p:nvSpPr>
        <p:spPr>
          <a:xfrm rot="8057980">
            <a:off x="8921005" y="-5891350"/>
            <a:ext cx="7841367" cy="12640689"/>
          </a:xfrm>
          <a:prstGeom prst="roundRect">
            <a:avLst>
              <a:gd name="adj" fmla="val 18010"/>
            </a:avLst>
          </a:prstGeom>
          <a:solidFill>
            <a:srgbClr val="009A8B">
              <a:alpha val="5058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9C238E4C-3DF7-2784-EEBA-2C974251AC0C}"/>
              </a:ext>
            </a:extLst>
          </p:cNvPr>
          <p:cNvSpPr/>
          <p:nvPr/>
        </p:nvSpPr>
        <p:spPr>
          <a:xfrm rot="2696262">
            <a:off x="11676047" y="6442186"/>
            <a:ext cx="7841367" cy="7841367"/>
          </a:xfrm>
          <a:prstGeom prst="roundRect">
            <a:avLst>
              <a:gd name="adj" fmla="val 180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30678F86-E993-A196-E9EC-B35C8888C7CE}"/>
              </a:ext>
            </a:extLst>
          </p:cNvPr>
          <p:cNvSpPr/>
          <p:nvPr/>
        </p:nvSpPr>
        <p:spPr>
          <a:xfrm rot="8057980">
            <a:off x="17136406" y="-1974215"/>
            <a:ext cx="7841367" cy="12640689"/>
          </a:xfrm>
          <a:prstGeom prst="roundRect">
            <a:avLst>
              <a:gd name="adj" fmla="val 18010"/>
            </a:avLst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3613" y="7964395"/>
            <a:ext cx="4341973" cy="2894649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382592A6-1AB6-2AAD-FA4D-52FA6828953E}"/>
              </a:ext>
            </a:extLst>
          </p:cNvPr>
          <p:cNvSpPr/>
          <p:nvPr/>
        </p:nvSpPr>
        <p:spPr>
          <a:xfrm rot="8057980">
            <a:off x="17136406" y="-384064"/>
            <a:ext cx="7841367" cy="12640689"/>
          </a:xfrm>
          <a:prstGeom prst="roundRect">
            <a:avLst>
              <a:gd name="adj" fmla="val 18010"/>
            </a:avLst>
          </a:prstGeom>
          <a:noFill/>
          <a:ln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object 18">
            <a:extLst>
              <a:ext uri="{FF2B5EF4-FFF2-40B4-BE49-F238E27FC236}">
                <a16:creationId xmlns:a16="http://schemas.microsoft.com/office/drawing/2014/main" id="{272B93FB-74B5-80AC-CC7A-29C197BAF113}"/>
              </a:ext>
            </a:extLst>
          </p:cNvPr>
          <p:cNvSpPr txBox="1">
            <a:spLocks/>
          </p:cNvSpPr>
          <p:nvPr/>
        </p:nvSpPr>
        <p:spPr>
          <a:xfrm>
            <a:off x="954410" y="3146179"/>
            <a:ext cx="6543850" cy="568102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357">
              <a:spcBef>
                <a:spcPts val="110"/>
              </a:spcBef>
              <a:defRPr/>
            </a:pPr>
            <a:r>
              <a:rPr lang="es-AR" sz="3600" b="1" kern="0" spc="-4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Agosto </a:t>
            </a:r>
            <a:r>
              <a:rPr lang="es-AR" sz="36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2026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6E057E7-FF04-B0E4-F1ED-0DF0779F2F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440" y="4949735"/>
            <a:ext cx="6743618" cy="5201722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D3D1A376-72E9-DF63-9D4B-81FC5BEDE365}"/>
              </a:ext>
            </a:extLst>
          </p:cNvPr>
          <p:cNvGrpSpPr/>
          <p:nvPr/>
        </p:nvGrpSpPr>
        <p:grpSpPr>
          <a:xfrm>
            <a:off x="3727301" y="7684367"/>
            <a:ext cx="3916644" cy="3186356"/>
            <a:chOff x="3726857" y="7684508"/>
            <a:chExt cx="3916918" cy="3186580"/>
          </a:xfrm>
        </p:grpSpPr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EF693EEE-117A-CC1C-6039-BB87B27D95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9741"/>
            <a:stretch/>
          </p:blipFill>
          <p:spPr>
            <a:xfrm rot="10800000">
              <a:off x="3726857" y="9566790"/>
              <a:ext cx="1420262" cy="1304298"/>
            </a:xfrm>
            <a:prstGeom prst="rect">
              <a:avLst/>
            </a:prstGeom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401BB656-93F3-21AA-8CA3-D311408E09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10" r="35731"/>
            <a:stretch/>
          </p:blipFill>
          <p:spPr>
            <a:xfrm rot="10800000">
              <a:off x="4940846" y="8565909"/>
              <a:ext cx="1420262" cy="1304298"/>
            </a:xfrm>
            <a:prstGeom prst="rect">
              <a:avLst/>
            </a:prstGeom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32F35614-CF67-BA94-9141-271EF8C037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642" r="-2901"/>
            <a:stretch/>
          </p:blipFill>
          <p:spPr>
            <a:xfrm rot="10800000">
              <a:off x="6223513" y="7684508"/>
              <a:ext cx="1420262" cy="1304298"/>
            </a:xfrm>
            <a:prstGeom prst="rect">
              <a:avLst/>
            </a:prstGeom>
          </p:spPr>
        </p:pic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E2F2D120-FAF9-ED47-B7BC-AA7F6FE4F180}"/>
              </a:ext>
            </a:extLst>
          </p:cNvPr>
          <p:cNvGrpSpPr/>
          <p:nvPr/>
        </p:nvGrpSpPr>
        <p:grpSpPr>
          <a:xfrm>
            <a:off x="4149956" y="3645528"/>
            <a:ext cx="4883055" cy="3763190"/>
            <a:chOff x="4149540" y="3645387"/>
            <a:chExt cx="4883398" cy="3763454"/>
          </a:xfrm>
        </p:grpSpPr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DBF6F43F-6042-B7F7-A490-31C70217A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107"/>
            <a:stretch/>
          </p:blipFill>
          <p:spPr>
            <a:xfrm>
              <a:off x="4149540" y="6236098"/>
              <a:ext cx="1235616" cy="1172743"/>
            </a:xfrm>
            <a:prstGeom prst="rect">
              <a:avLst/>
            </a:prstGeom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3817E171-5D00-7080-199C-B4C0F0014C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45" r="15162"/>
            <a:stretch/>
          </p:blipFill>
          <p:spPr>
            <a:xfrm>
              <a:off x="5241010" y="5384345"/>
              <a:ext cx="1235616" cy="1172743"/>
            </a:xfrm>
            <a:prstGeom prst="rect">
              <a:avLst/>
            </a:prstGeom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52A175E8-07D4-7F79-9797-7A41A85D8C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333" r="29774"/>
            <a:stretch/>
          </p:blipFill>
          <p:spPr>
            <a:xfrm>
              <a:off x="6476626" y="4491182"/>
              <a:ext cx="1235616" cy="1172743"/>
            </a:xfrm>
            <a:prstGeom prst="rect">
              <a:avLst/>
            </a:prstGeom>
          </p:spPr>
        </p:pic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D9E12072-896D-B50E-3DF3-E172F4CEE2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32" r="44975"/>
            <a:stretch/>
          </p:blipFill>
          <p:spPr>
            <a:xfrm>
              <a:off x="7797322" y="3645387"/>
              <a:ext cx="1235616" cy="11727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10390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 5">
            <a:extLst>
              <a:ext uri="{FF2B5EF4-FFF2-40B4-BE49-F238E27FC236}">
                <a16:creationId xmlns:a16="http://schemas.microsoft.com/office/drawing/2014/main" id="{402A819D-611A-B35F-C212-77CE0E581761}"/>
              </a:ext>
            </a:extLst>
          </p:cNvPr>
          <p:cNvSpPr/>
          <p:nvPr/>
        </p:nvSpPr>
        <p:spPr>
          <a:xfrm>
            <a:off x="10052050" y="2590546"/>
            <a:ext cx="6975260" cy="6975260"/>
          </a:xfrm>
          <a:prstGeom prst="ellipse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ángulo redondeado 28">
            <a:extLst>
              <a:ext uri="{FF2B5EF4-FFF2-40B4-BE49-F238E27FC236}">
                <a16:creationId xmlns:a16="http://schemas.microsoft.com/office/drawing/2014/main" id="{A9390741-76C3-AA3F-EE31-448C46A133D3}"/>
              </a:ext>
            </a:extLst>
          </p:cNvPr>
          <p:cNvSpPr/>
          <p:nvPr/>
        </p:nvSpPr>
        <p:spPr>
          <a:xfrm>
            <a:off x="3124340" y="2226961"/>
            <a:ext cx="4949544" cy="2734644"/>
          </a:xfrm>
          <a:prstGeom prst="roundRect">
            <a:avLst>
              <a:gd name="adj" fmla="val 8087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6066AD5B-EE14-84FE-32F5-9FE3CAA685A8}"/>
              </a:ext>
            </a:extLst>
          </p:cNvPr>
          <p:cNvSpPr/>
          <p:nvPr/>
        </p:nvSpPr>
        <p:spPr>
          <a:xfrm>
            <a:off x="3164359" y="5095050"/>
            <a:ext cx="4949544" cy="2763076"/>
          </a:xfrm>
          <a:prstGeom prst="roundRect">
            <a:avLst>
              <a:gd name="adj" fmla="val 6465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2F9FE7F0-BBF6-8CB2-EAAD-1E70110D3F77}"/>
              </a:ext>
            </a:extLst>
          </p:cNvPr>
          <p:cNvSpPr/>
          <p:nvPr/>
        </p:nvSpPr>
        <p:spPr>
          <a:xfrm>
            <a:off x="0" y="1"/>
            <a:ext cx="20104091" cy="1842910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AB8DB4E3-860D-D681-7734-AB309D38AC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55266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Recalificación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86">
            <a:extLst>
              <a:ext uri="{FF2B5EF4-FFF2-40B4-BE49-F238E27FC236}">
                <a16:creationId xmlns:a16="http://schemas.microsoft.com/office/drawing/2014/main" id="{AC821FEC-2B85-8411-B5AC-6C779DEB36C0}"/>
              </a:ext>
            </a:extLst>
          </p:cNvPr>
          <p:cNvSpPr txBox="1"/>
          <p:nvPr/>
        </p:nvSpPr>
        <p:spPr>
          <a:xfrm>
            <a:off x="10811657" y="4686770"/>
            <a:ext cx="5428566" cy="2782812"/>
          </a:xfrm>
          <a:prstGeom prst="rect">
            <a:avLst/>
          </a:prstGeom>
        </p:spPr>
        <p:txBody>
          <a:bodyPr vert="horz" wrap="square" lIns="0" tIns="12699" rIns="0" bIns="0" rtlCol="0" anchor="t">
            <a:spAutoFit/>
          </a:bodyPr>
          <a:lstStyle/>
          <a:p>
            <a:pPr marL="12065" marR="0" lvl="0" indent="0" algn="ctr" defTabSz="914314" rtl="0" eaLnBrk="1" fontAlgn="auto" latinLnBrk="0" hangingPunct="1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8000" b="1">
                <a:solidFill>
                  <a:prstClr val="white"/>
                </a:solidFill>
                <a:latin typeface="Aptos Black"/>
                <a:cs typeface="Calibri"/>
              </a:rPr>
              <a:t>64</a:t>
            </a:r>
            <a:r>
              <a:rPr kumimoji="0" lang="es-ES" sz="18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/>
                <a:cs typeface="Calibri"/>
              </a:rPr>
              <a:t>%</a:t>
            </a:r>
            <a:endParaRPr lang="es-ES" sz="18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Black"/>
              <a:cs typeface="Calibri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36B34651-5A36-7AFE-5F5F-25EC9C2420F6}"/>
              </a:ext>
            </a:extLst>
          </p:cNvPr>
          <p:cNvSpPr txBox="1"/>
          <p:nvPr/>
        </p:nvSpPr>
        <p:spPr>
          <a:xfrm>
            <a:off x="10475260" y="7135653"/>
            <a:ext cx="6214138" cy="1111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marR="0" lvl="0" indent="0" algn="ctr" defTabSz="914314" rtl="0" eaLnBrk="1" fontAlgn="auto" latinLnBrk="0" hangingPunct="1">
              <a:lnSpc>
                <a:spcPts val="38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VUELVEN al</a:t>
            </a:r>
          </a:p>
          <a:p>
            <a:pPr marL="12699" marR="0" lvl="0" indent="0" algn="ctr" defTabSz="914314" rtl="0" eaLnBrk="1" fontAlgn="auto" latinLnBrk="0" hangingPunct="1">
              <a:lnSpc>
                <a:spcPts val="38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mercado laboral</a:t>
            </a:r>
            <a:endParaRPr kumimoji="0" lang="es-A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4C92F137-D613-E7B3-5298-C650698F4139}"/>
              </a:ext>
            </a:extLst>
          </p:cNvPr>
          <p:cNvSpPr txBox="1"/>
          <p:nvPr/>
        </p:nvSpPr>
        <p:spPr>
          <a:xfrm>
            <a:off x="2492043" y="3114632"/>
            <a:ext cx="6214138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065" marR="0" lvl="0" indent="0" algn="ctr" defTabSz="914314" rtl="0" eaLnBrk="1" fontAlgn="auto" latinLnBrk="0" hangingPunct="1">
              <a:lnSpc>
                <a:spcPct val="1000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REINSERTADOS</a:t>
            </a:r>
            <a:endParaRPr lang="es-A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cs typeface="Calibri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EA7D713-337B-51CD-A2B3-9F41BD60677B}"/>
              </a:ext>
            </a:extLst>
          </p:cNvPr>
          <p:cNvSpPr txBox="1"/>
          <p:nvPr/>
        </p:nvSpPr>
        <p:spPr>
          <a:xfrm>
            <a:off x="2525387" y="6191572"/>
            <a:ext cx="6214138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065" marR="0" lvl="0" indent="0" algn="ctr" defTabSz="914314" rtl="0" eaLnBrk="1" fontAlgn="auto" latinLnBrk="0" hangingPunct="1">
              <a:lnSpc>
                <a:spcPct val="1000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REUBICADOS</a:t>
            </a:r>
            <a:endParaRPr lang="es-A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cs typeface="Calibri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740ABB82-1E1E-416C-D6CD-60595A001AC1}"/>
              </a:ext>
            </a:extLst>
          </p:cNvPr>
          <p:cNvGrpSpPr/>
          <p:nvPr/>
        </p:nvGrpSpPr>
        <p:grpSpPr>
          <a:xfrm>
            <a:off x="4978584" y="4138763"/>
            <a:ext cx="1307744" cy="1569660"/>
            <a:chOff x="8780960" y="3195788"/>
            <a:chExt cx="1307744" cy="1569660"/>
          </a:xfrm>
        </p:grpSpPr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56A57358-AAB3-928A-E7B1-D54596FB432B}"/>
                </a:ext>
              </a:extLst>
            </p:cNvPr>
            <p:cNvSpPr/>
            <p:nvPr/>
          </p:nvSpPr>
          <p:spPr>
            <a:xfrm>
              <a:off x="8780960" y="3330464"/>
              <a:ext cx="1307744" cy="1307744"/>
            </a:xfrm>
            <a:prstGeom prst="ellipse">
              <a:avLst/>
            </a:prstGeom>
            <a:solidFill>
              <a:srgbClr val="6E9EC8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E8FBE5FF-3150-2C39-1399-E9D96664788F}"/>
                </a:ext>
              </a:extLst>
            </p:cNvPr>
            <p:cNvSpPr txBox="1"/>
            <p:nvPr/>
          </p:nvSpPr>
          <p:spPr>
            <a:xfrm>
              <a:off x="8857858" y="3195788"/>
              <a:ext cx="116729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 panose="020B0004020202020204" pitchFamily="34" charset="0"/>
                  <a:ea typeface="+mn-ea"/>
                  <a:cs typeface="+mn-cs"/>
                </a:rPr>
                <a:t>+</a:t>
              </a:r>
            </a:p>
          </p:txBody>
        </p:sp>
      </p:grpSp>
      <p:sp>
        <p:nvSpPr>
          <p:cNvPr id="38" name="Elipse 37">
            <a:extLst>
              <a:ext uri="{FF2B5EF4-FFF2-40B4-BE49-F238E27FC236}">
                <a16:creationId xmlns:a16="http://schemas.microsoft.com/office/drawing/2014/main" id="{7A8B4E1D-57F5-A7B3-E6E5-F58EFB9933B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EF9F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8858FC53-5DF2-44E8-C3BC-FA4D8F31111E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3885735-6B32-DABE-4E1F-0DFD3BF061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48255" y="983776"/>
            <a:ext cx="901097" cy="119128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7F25638-E625-042A-8646-D84A16E197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5247" y="3070858"/>
            <a:ext cx="1981276" cy="2024191"/>
          </a:xfrm>
          <a:prstGeom prst="rect">
            <a:avLst/>
          </a:prstGeom>
        </p:spPr>
      </p:pic>
      <p:sp>
        <p:nvSpPr>
          <p:cNvPr id="9" name="Flecha derecha 8">
            <a:extLst>
              <a:ext uri="{FF2B5EF4-FFF2-40B4-BE49-F238E27FC236}">
                <a16:creationId xmlns:a16="http://schemas.microsoft.com/office/drawing/2014/main" id="{5C831CB3-194D-F34C-4C98-5C6640D2EA9B}"/>
              </a:ext>
            </a:extLst>
          </p:cNvPr>
          <p:cNvSpPr/>
          <p:nvPr/>
        </p:nvSpPr>
        <p:spPr>
          <a:xfrm>
            <a:off x="8339783" y="5195065"/>
            <a:ext cx="1494320" cy="2193047"/>
          </a:xfrm>
          <a:prstGeom prst="rightArrow">
            <a:avLst>
              <a:gd name="adj1" fmla="val 68242"/>
              <a:gd name="adj2" fmla="val 50000"/>
            </a:avLst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6AF7C87-068B-037E-084D-30569A92D6CA}"/>
              </a:ext>
            </a:extLst>
          </p:cNvPr>
          <p:cNvSpPr txBox="1"/>
          <p:nvPr/>
        </p:nvSpPr>
        <p:spPr>
          <a:xfrm>
            <a:off x="8325175" y="5406742"/>
            <a:ext cx="1167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=</a:t>
            </a:r>
          </a:p>
        </p:txBody>
      </p:sp>
      <p:sp>
        <p:nvSpPr>
          <p:cNvPr id="23" name="Rectángulo redondeado 29">
            <a:extLst>
              <a:ext uri="{FF2B5EF4-FFF2-40B4-BE49-F238E27FC236}">
                <a16:creationId xmlns:a16="http://schemas.microsoft.com/office/drawing/2014/main" id="{6066AD5B-EE14-84FE-32F5-9FE3CAA685A8}"/>
              </a:ext>
            </a:extLst>
          </p:cNvPr>
          <p:cNvSpPr/>
          <p:nvPr/>
        </p:nvSpPr>
        <p:spPr>
          <a:xfrm>
            <a:off x="3159591" y="8010538"/>
            <a:ext cx="4949544" cy="2633650"/>
          </a:xfrm>
          <a:prstGeom prst="roundRect">
            <a:avLst>
              <a:gd name="adj" fmla="val 6465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CuadroTexto 27">
            <a:extLst>
              <a:ext uri="{FF2B5EF4-FFF2-40B4-BE49-F238E27FC236}">
                <a16:creationId xmlns:a16="http://schemas.microsoft.com/office/drawing/2014/main" id="{AEA7D713-337B-51CD-A2B3-9F41BD60677B}"/>
              </a:ext>
            </a:extLst>
          </p:cNvPr>
          <p:cNvSpPr txBox="1"/>
          <p:nvPr/>
        </p:nvSpPr>
        <p:spPr>
          <a:xfrm>
            <a:off x="2532062" y="8954648"/>
            <a:ext cx="6214138" cy="14850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065" algn="ctr">
              <a:spcBef>
                <a:spcPts val="251"/>
              </a:spcBef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CON ORIENT. </a:t>
            </a:r>
            <a:endParaRPr lang="es-AR" sz="4400" dirty="0">
              <a:solidFill>
                <a:prstClr val="white"/>
              </a:solidFill>
              <a:latin typeface="Aptos"/>
              <a:cs typeface="Calibri"/>
            </a:endParaRPr>
          </a:p>
          <a:p>
            <a:pPr marL="12065" marR="0" lvl="0" indent="0" algn="ctr" defTabSz="914314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LABORAL</a:t>
            </a:r>
            <a:endParaRPr lang="es-A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cs typeface="Calibri"/>
            </a:endParaRPr>
          </a:p>
        </p:txBody>
      </p:sp>
      <p:grpSp>
        <p:nvGrpSpPr>
          <p:cNvPr id="35" name="Grupo 4">
            <a:extLst>
              <a:ext uri="{FF2B5EF4-FFF2-40B4-BE49-F238E27FC236}">
                <a16:creationId xmlns:a16="http://schemas.microsoft.com/office/drawing/2014/main" id="{740ABB82-1E1E-416C-D6CD-60595A001AC1}"/>
              </a:ext>
            </a:extLst>
          </p:cNvPr>
          <p:cNvGrpSpPr/>
          <p:nvPr/>
        </p:nvGrpSpPr>
        <p:grpSpPr>
          <a:xfrm>
            <a:off x="4945240" y="7348795"/>
            <a:ext cx="1307744" cy="1569660"/>
            <a:chOff x="8780960" y="3195788"/>
            <a:chExt cx="1307744" cy="1569660"/>
          </a:xfrm>
        </p:grpSpPr>
        <p:sp>
          <p:nvSpPr>
            <p:cNvPr id="36" name="Elipse 30">
              <a:extLst>
                <a:ext uri="{FF2B5EF4-FFF2-40B4-BE49-F238E27FC236}">
                  <a16:creationId xmlns:a16="http://schemas.microsoft.com/office/drawing/2014/main" id="{56A57358-AAB3-928A-E7B1-D54596FB432B}"/>
                </a:ext>
              </a:extLst>
            </p:cNvPr>
            <p:cNvSpPr/>
            <p:nvPr/>
          </p:nvSpPr>
          <p:spPr>
            <a:xfrm>
              <a:off x="8780960" y="3330464"/>
              <a:ext cx="1307744" cy="1307744"/>
            </a:xfrm>
            <a:prstGeom prst="ellipse">
              <a:avLst/>
            </a:prstGeom>
            <a:solidFill>
              <a:srgbClr val="6E9EC8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CuadroTexto 31">
              <a:extLst>
                <a:ext uri="{FF2B5EF4-FFF2-40B4-BE49-F238E27FC236}">
                  <a16:creationId xmlns:a16="http://schemas.microsoft.com/office/drawing/2014/main" id="{E8FBE5FF-3150-2C39-1399-E9D96664788F}"/>
                </a:ext>
              </a:extLst>
            </p:cNvPr>
            <p:cNvSpPr txBox="1"/>
            <p:nvPr/>
          </p:nvSpPr>
          <p:spPr>
            <a:xfrm>
              <a:off x="8857858" y="3195788"/>
              <a:ext cx="116729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 panose="020B0004020202020204" pitchFamily="34" charset="0"/>
                  <a:ea typeface="+mn-ea"/>
                  <a:cs typeface="+mn-cs"/>
                </a:rPr>
                <a:t>+</a:t>
              </a:r>
            </a:p>
          </p:txBody>
        </p:sp>
      </p:grp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0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123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63"/>
          <p:cNvSpPr txBox="1"/>
          <p:nvPr/>
        </p:nvSpPr>
        <p:spPr>
          <a:xfrm>
            <a:off x="876674" y="7004605"/>
            <a:ext cx="2771775" cy="14141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ts val="7099"/>
              </a:lnSpc>
              <a:spcBef>
                <a:spcPts val="130"/>
              </a:spcBef>
            </a:pP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-7</a:t>
            </a:r>
            <a:r>
              <a:rPr lang="es-ES" sz="6400" b="1" spc="-91" dirty="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6400" dirty="0">
              <a:latin typeface="Calibri"/>
              <a:cs typeface="Calibri"/>
            </a:endParaRPr>
          </a:p>
          <a:p>
            <a:pPr algn="ctr">
              <a:lnSpc>
                <a:spcPts val="3799"/>
              </a:lnSpc>
            </a:pPr>
            <a:r>
              <a:rPr sz="3600" b="1" spc="-49" dirty="0">
                <a:solidFill>
                  <a:srgbClr val="FFFFFF"/>
                </a:solidFill>
                <a:latin typeface="Calibri"/>
                <a:cs typeface="Calibri"/>
              </a:rPr>
              <a:t>SIN IN ITINERE</a:t>
            </a:r>
            <a:endParaRPr sz="3600" dirty="0">
              <a:latin typeface="Calibri"/>
              <a:cs typeface="Calibri"/>
            </a:endParaRPr>
          </a:p>
        </p:txBody>
      </p:sp>
      <p:graphicFrame>
        <p:nvGraphicFramePr>
          <p:cNvPr id="11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269570"/>
              </p:ext>
            </p:extLst>
          </p:nvPr>
        </p:nvGraphicFramePr>
        <p:xfrm>
          <a:off x="516948" y="2692427"/>
          <a:ext cx="18853354" cy="763740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1449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5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1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409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150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INCAPACIDAD  LABORAL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ARGENTINA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ESPAÑA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CHILE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34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37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ILT</a:t>
                      </a:r>
                      <a:endParaRPr kumimoji="0" lang="es-E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100% del salario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75% del salario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100% del salario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5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6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INCAPACIDADES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ts val="16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SUSCEPTIBLES DE PAGO</a:t>
                      </a:r>
                      <a:endParaRPr kumimoji="0" lang="es-ES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Todas</a:t>
                      </a:r>
                      <a:endParaRPr kumimoji="0" lang="es-E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A partir del 33%</a:t>
                      </a:r>
                      <a:endParaRPr kumimoji="0" lang="es-E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A partir del 15%</a:t>
                      </a:r>
                      <a:endParaRPr kumimoji="0" lang="es-E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628014"/>
                  </a:ext>
                </a:extLst>
              </a:tr>
              <a:tr h="283295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latin typeface="Aptos" panose="020B0004020202020204" pitchFamily="34" charset="0"/>
                        </a:rPr>
                        <a:t>INCAPACIDADES PERMANENTES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Hasta 50%: fórmula c/piso prestacional actualizable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&gt; 50% y muerte: fórmula c/piso prestacional actualizable + suma única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Para todos: En ocasión del trabajo 20% adicional por cualquier otro daño.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Parcial (&gt; 33% que no llega a ser total). 24 mensualidades.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 Total (para la tarea que realizaba) Renta vitalicia del 55% del salario de cotización.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 Absoluta (para todas las tareas) Renta vitalicia del 100% del salario de cotización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251999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Entre 15 y 40%. Máximo de 15 salarios de cotización.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 Entre el 40 y el 70%. Renta vitalicia de 35% del salario de cotización.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70% y más. Renta vitalicia del 70% del salario de cotización.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6312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Instancia ADMINISTRATIVA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Ante la Comisión Médica, con </a:t>
                      </a: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asesoramiento letrado obligatorio y gratuito para el trabajador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Sin patrocinio letrado</a:t>
                      </a:r>
                    </a:p>
                  </a:txBody>
                  <a:tcPr marL="216000" marR="251999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s-ES" sz="2400" b="1" i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 patrocinio letrado, no recurrible judicialmente</a:t>
                      </a:r>
                      <a:r>
                        <a:rPr lang="es-ES" sz="2400" b="0" i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excepto otros daños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616670"/>
                  </a:ext>
                </a:extLst>
              </a:tr>
              <a:tr h="116316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Instancia JUDICIAL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Post paso por la Comisión Médica</a:t>
                      </a: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s-ES" sz="2400" b="0" i="0" dirty="0">
                          <a:solidFill>
                            <a:srgbClr val="EF9F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Agotado el procedimiento administrativo previo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251999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s-ES" sz="2400" b="0" i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Habilita reclamo judicial solo contra empleador o tercero por otras indemnizaciones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905268"/>
                  </a:ext>
                </a:extLst>
              </a:tr>
            </a:tbl>
          </a:graphicData>
        </a:graphic>
      </p:graphicFrame>
      <p:sp>
        <p:nvSpPr>
          <p:cNvPr id="5" name="object 15">
            <a:extLst>
              <a:ext uri="{FF2B5EF4-FFF2-40B4-BE49-F238E27FC236}">
                <a16:creationId xmlns:a16="http://schemas.microsoft.com/office/drawing/2014/main" id="{20613AF7-EBC8-B12E-F6D4-C09F8CCB1AE3}"/>
              </a:ext>
            </a:extLst>
          </p:cNvPr>
          <p:cNvSpPr/>
          <p:nvPr/>
        </p:nvSpPr>
        <p:spPr>
          <a:xfrm>
            <a:off x="0" y="311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DA3DE938-9AC6-FD98-2C7C-6C8CCC269C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34205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Internacional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034F13B-22F0-9A04-12CF-16DBE2EC836D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9D2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1EC1A91-34D1-396E-0EBE-1E17184B8FD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F9D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3D44D08-F0A4-05E1-D85C-A2B16A0CCC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13384" y="934256"/>
            <a:ext cx="993270" cy="1290322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1993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11</a:t>
            </a:fld>
            <a:endParaRPr lang="es-AR" dirty="0"/>
          </a:p>
        </p:txBody>
      </p:sp>
      <p:sp>
        <p:nvSpPr>
          <p:cNvPr id="3" name="object 14">
            <a:extLst>
              <a:ext uri="{FF2B5EF4-FFF2-40B4-BE49-F238E27FC236}">
                <a16:creationId xmlns:a16="http://schemas.microsoft.com/office/drawing/2014/main" id="{9F7D927D-2AF6-D5A6-BDF2-27F93EE44EDF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0" name="Imagen 7">
            <a:extLst>
              <a:ext uri="{FF2B5EF4-FFF2-40B4-BE49-F238E27FC236}">
                <a16:creationId xmlns:a16="http://schemas.microsoft.com/office/drawing/2014/main" id="{1B350CED-2F32-DAFD-07D1-80AE1C8733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485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5">
            <a:extLst>
              <a:ext uri="{FF2B5EF4-FFF2-40B4-BE49-F238E27FC236}">
                <a16:creationId xmlns:a16="http://schemas.microsoft.com/office/drawing/2014/main" id="{3797DFA0-053E-E839-32C4-0AD22D4FE605}"/>
              </a:ext>
            </a:extLst>
          </p:cNvPr>
          <p:cNvSpPr/>
          <p:nvPr/>
        </p:nvSpPr>
        <p:spPr>
          <a:xfrm>
            <a:off x="0" y="37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8">
            <a:extLst>
              <a:ext uri="{FF2B5EF4-FFF2-40B4-BE49-F238E27FC236}">
                <a16:creationId xmlns:a16="http://schemas.microsoft.com/office/drawing/2014/main" id="{DE2CB131-9A42-D68D-242F-1C1966789E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Litigiosidad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D9AFEE33-2C64-0EB9-2979-88C4833BB89B}"/>
              </a:ext>
            </a:extLst>
          </p:cNvPr>
          <p:cNvSpPr/>
          <p:nvPr/>
        </p:nvSpPr>
        <p:spPr>
          <a:xfrm>
            <a:off x="17082655" y="433531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76B32243-FACF-2838-77B9-F904E8A44533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rgbClr val="4FDBC5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A pesar de las mejoras y fallos favorables (+) CSJN</a:t>
            </a:r>
            <a:endParaRPr lang="es-AR" sz="3200" b="1" kern="0" dirty="0">
              <a:solidFill>
                <a:srgbClr val="4FDBC5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8C5ADF5-B782-6A10-4923-DE7549691DE2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D74B15D-9001-F78D-F9DD-3BB63D3A7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561" y="794640"/>
            <a:ext cx="1220522" cy="1128407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E578693D-F3D9-9B80-25DA-B244F8DF2DD9}"/>
              </a:ext>
            </a:extLst>
          </p:cNvPr>
          <p:cNvGrpSpPr/>
          <p:nvPr/>
        </p:nvGrpSpPr>
        <p:grpSpPr>
          <a:xfrm>
            <a:off x="-92927" y="1964909"/>
            <a:ext cx="20225172" cy="3841976"/>
            <a:chOff x="-7570" y="2037840"/>
            <a:chExt cx="20225172" cy="3841976"/>
          </a:xfrm>
        </p:grpSpPr>
        <p:sp>
          <p:nvSpPr>
            <p:cNvPr id="21" name="TextBox 154">
              <a:extLst>
                <a:ext uri="{FF2B5EF4-FFF2-40B4-BE49-F238E27FC236}">
                  <a16:creationId xmlns:a16="http://schemas.microsoft.com/office/drawing/2014/main" id="{31D3CF94-2662-5EF9-0249-FFC8039334B0}"/>
                </a:ext>
              </a:extLst>
            </p:cNvPr>
            <p:cNvSpPr txBox="1"/>
            <p:nvPr/>
          </p:nvSpPr>
          <p:spPr>
            <a:xfrm>
              <a:off x="-7570" y="4345620"/>
              <a:ext cx="2327419" cy="1534196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Sanción y promulgación de la Ley 24.557 (LRT)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(13/9/95 y 03/10/95)</a:t>
              </a:r>
            </a:p>
          </p:txBody>
        </p:sp>
        <p:sp>
          <p:nvSpPr>
            <p:cNvPr id="23" name="TextBox 154">
              <a:extLst>
                <a:ext uri="{FF2B5EF4-FFF2-40B4-BE49-F238E27FC236}">
                  <a16:creationId xmlns:a16="http://schemas.microsoft.com/office/drawing/2014/main" id="{B271564A-B498-DBC4-E77E-F290E82CCD6A}"/>
                </a:ext>
              </a:extLst>
            </p:cNvPr>
            <p:cNvSpPr txBox="1"/>
            <p:nvPr/>
          </p:nvSpPr>
          <p:spPr>
            <a:xfrm>
              <a:off x="801736" y="2037840"/>
              <a:ext cx="2281729" cy="92479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Entrada en vigencia 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1600" dirty="0">
                  <a:solidFill>
                    <a:srgbClr val="595959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Dec.59</a:t>
              </a:r>
              <a:r>
                <a:rPr lang="es-AR" altLang="es-AR" sz="1600" dirty="0">
                  <a:solidFill>
                    <a:srgbClr val="595959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(24/06/96)</a:t>
              </a:r>
            </a:p>
          </p:txBody>
        </p:sp>
        <p:cxnSp>
          <p:nvCxnSpPr>
            <p:cNvPr id="32" name="Conector recto 31">
              <a:extLst>
                <a:ext uri="{FF2B5EF4-FFF2-40B4-BE49-F238E27FC236}">
                  <a16:creationId xmlns:a16="http://schemas.microsoft.com/office/drawing/2014/main" id="{93E7DC60-0677-F0A0-95AA-1F1DAEB7FE58}"/>
                </a:ext>
              </a:extLst>
            </p:cNvPr>
            <p:cNvCxnSpPr>
              <a:cxnSpLocks/>
            </p:cNvCxnSpPr>
            <p:nvPr/>
          </p:nvCxnSpPr>
          <p:spPr>
            <a:xfrm>
              <a:off x="801736" y="3747557"/>
              <a:ext cx="18208873" cy="0"/>
            </a:xfrm>
            <a:prstGeom prst="line">
              <a:avLst/>
            </a:prstGeom>
            <a:ln w="28575">
              <a:solidFill>
                <a:srgbClr val="353E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586FB412-1EB8-A517-743C-1415CF2768E7}"/>
                </a:ext>
              </a:extLst>
            </p:cNvPr>
            <p:cNvGrpSpPr/>
            <p:nvPr/>
          </p:nvGrpSpPr>
          <p:grpSpPr>
            <a:xfrm>
              <a:off x="691173" y="3503614"/>
              <a:ext cx="640800" cy="804345"/>
              <a:chOff x="825677" y="2886462"/>
              <a:chExt cx="640800" cy="804345"/>
            </a:xfrm>
            <a:solidFill>
              <a:srgbClr val="EF9F63"/>
            </a:solidFill>
          </p:grpSpPr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97BB8AE4-420D-CF22-4C24-B9DB1F3A4E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36" name="Conector recto 35">
                <a:extLst>
                  <a:ext uri="{FF2B5EF4-FFF2-40B4-BE49-F238E27FC236}">
                    <a16:creationId xmlns:a16="http://schemas.microsoft.com/office/drawing/2014/main" id="{84940AA8-0C12-1952-0034-561169357F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6196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TextBox 154">
              <a:extLst>
                <a:ext uri="{FF2B5EF4-FFF2-40B4-BE49-F238E27FC236}">
                  <a16:creationId xmlns:a16="http://schemas.microsoft.com/office/drawing/2014/main" id="{484119ED-4647-D2BA-B885-E6591D36F492}"/>
                </a:ext>
              </a:extLst>
            </p:cNvPr>
            <p:cNvSpPr txBox="1"/>
            <p:nvPr/>
          </p:nvSpPr>
          <p:spPr>
            <a:xfrm>
              <a:off x="545024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1995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7881EE0E-76E0-2140-847D-3B49FA847787}"/>
                </a:ext>
              </a:extLst>
            </p:cNvPr>
            <p:cNvGrpSpPr/>
            <p:nvPr/>
          </p:nvGrpSpPr>
          <p:grpSpPr>
            <a:xfrm>
              <a:off x="1548286" y="3065421"/>
              <a:ext cx="640800" cy="1078993"/>
              <a:chOff x="825677" y="2448269"/>
              <a:chExt cx="640800" cy="1078993"/>
            </a:xfrm>
            <a:solidFill>
              <a:srgbClr val="EF9F63"/>
            </a:solidFill>
          </p:grpSpPr>
          <p:sp>
            <p:nvSpPr>
              <p:cNvPr id="6" name="Elipse 5">
                <a:extLst>
                  <a:ext uri="{FF2B5EF4-FFF2-40B4-BE49-F238E27FC236}">
                    <a16:creationId xmlns:a16="http://schemas.microsoft.com/office/drawing/2014/main" id="{83CFFD21-0E65-4A78-4D88-0FC29BE808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7" name="Conector recto 6">
                <a:extLst>
                  <a:ext uri="{FF2B5EF4-FFF2-40B4-BE49-F238E27FC236}">
                    <a16:creationId xmlns:a16="http://schemas.microsoft.com/office/drawing/2014/main" id="{A2DCBB43-F1D1-BC23-3BB1-450B479FDF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448269"/>
                <a:ext cx="2" cy="936000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154">
              <a:extLst>
                <a:ext uri="{FF2B5EF4-FFF2-40B4-BE49-F238E27FC236}">
                  <a16:creationId xmlns:a16="http://schemas.microsoft.com/office/drawing/2014/main" id="{7F3168A6-781C-02D5-8BCB-81E6880C2924}"/>
                </a:ext>
              </a:extLst>
            </p:cNvPr>
            <p:cNvSpPr txBox="1"/>
            <p:nvPr/>
          </p:nvSpPr>
          <p:spPr>
            <a:xfrm>
              <a:off x="1402137" y="36623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1996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" name="TextBox 154">
              <a:extLst>
                <a:ext uri="{FF2B5EF4-FFF2-40B4-BE49-F238E27FC236}">
                  <a16:creationId xmlns:a16="http://schemas.microsoft.com/office/drawing/2014/main" id="{56969228-BAA6-853C-E7F1-3EBE3BD4F578}"/>
                </a:ext>
              </a:extLst>
            </p:cNvPr>
            <p:cNvSpPr txBox="1"/>
            <p:nvPr/>
          </p:nvSpPr>
          <p:spPr>
            <a:xfrm>
              <a:off x="2497778" y="4345620"/>
              <a:ext cx="1926734" cy="92479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Aumento de topes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839 (20/07/98)</a:t>
              </a:r>
            </a:p>
          </p:txBody>
        </p:sp>
        <p:sp>
          <p:nvSpPr>
            <p:cNvPr id="10" name="TextBox 154">
              <a:extLst>
                <a:ext uri="{FF2B5EF4-FFF2-40B4-BE49-F238E27FC236}">
                  <a16:creationId xmlns:a16="http://schemas.microsoft.com/office/drawing/2014/main" id="{B9292CB7-D09D-D573-B86B-DD6B5EA39C3D}"/>
                </a:ext>
              </a:extLst>
            </p:cNvPr>
            <p:cNvSpPr txBox="1"/>
            <p:nvPr/>
          </p:nvSpPr>
          <p:spPr>
            <a:xfrm>
              <a:off x="3081836" y="2037840"/>
              <a:ext cx="2628573" cy="92479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Prevención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Prestaciones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1600" dirty="0">
                  <a:solidFill>
                    <a:srgbClr val="595959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DNU 1278 (28/12/00)</a:t>
              </a:r>
              <a:endParaRPr lang="es-AR" altLang="es-AR" sz="1600" dirty="0">
                <a:solidFill>
                  <a:srgbClr val="595959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5" name="TextBox 154">
              <a:extLst>
                <a:ext uri="{FF2B5EF4-FFF2-40B4-BE49-F238E27FC236}">
                  <a16:creationId xmlns:a16="http://schemas.microsoft.com/office/drawing/2014/main" id="{788FDD56-7553-1701-0308-28EE05BDD1D2}"/>
                </a:ext>
              </a:extLst>
            </p:cNvPr>
            <p:cNvSpPr txBox="1"/>
            <p:nvPr/>
          </p:nvSpPr>
          <p:spPr>
            <a:xfrm>
              <a:off x="4399799" y="4345620"/>
              <a:ext cx="2248509" cy="1008412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7965A7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 fallos (-) CSJN: Aquino, Castillo y </a:t>
              </a:r>
              <a:r>
                <a:rPr lang="es-ES" altLang="es-AR" sz="2200" b="1" dirty="0" err="1">
                  <a:solidFill>
                    <a:srgbClr val="7965A7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Milone</a:t>
              </a:r>
              <a:endParaRPr lang="es-AR" altLang="es-AR" sz="2200" dirty="0">
                <a:solidFill>
                  <a:srgbClr val="7965A7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0" name="Grupo 89">
              <a:extLst>
                <a:ext uri="{FF2B5EF4-FFF2-40B4-BE49-F238E27FC236}">
                  <a16:creationId xmlns:a16="http://schemas.microsoft.com/office/drawing/2014/main" id="{BCBBDF7B-B07E-E1AD-678B-9D5B579F0CFD}"/>
                </a:ext>
              </a:extLst>
            </p:cNvPr>
            <p:cNvGrpSpPr/>
            <p:nvPr/>
          </p:nvGrpSpPr>
          <p:grpSpPr>
            <a:xfrm>
              <a:off x="5034620" y="3503614"/>
              <a:ext cx="927277" cy="789216"/>
              <a:chOff x="5544342" y="3459180"/>
              <a:chExt cx="927277" cy="789216"/>
            </a:xfrm>
          </p:grpSpPr>
          <p:grpSp>
            <p:nvGrpSpPr>
              <p:cNvPr id="46" name="Grupo 45">
                <a:extLst>
                  <a:ext uri="{FF2B5EF4-FFF2-40B4-BE49-F238E27FC236}">
                    <a16:creationId xmlns:a16="http://schemas.microsoft.com/office/drawing/2014/main" id="{3E7A13D6-234F-B37F-A4BC-C55698C74EFC}"/>
                  </a:ext>
                </a:extLst>
              </p:cNvPr>
              <p:cNvGrpSpPr/>
              <p:nvPr/>
            </p:nvGrpSpPr>
            <p:grpSpPr>
              <a:xfrm>
                <a:off x="5690491" y="3459180"/>
                <a:ext cx="648000" cy="789216"/>
                <a:chOff x="825677" y="2886462"/>
                <a:chExt cx="648000" cy="789216"/>
              </a:xfrm>
            </p:grpSpPr>
            <p:sp>
              <p:nvSpPr>
                <p:cNvPr id="47" name="Elipse 46">
                  <a:extLst>
                    <a:ext uri="{FF2B5EF4-FFF2-40B4-BE49-F238E27FC236}">
                      <a16:creationId xmlns:a16="http://schemas.microsoft.com/office/drawing/2014/main" id="{D0283B82-4BD3-DBD7-5338-74648B04493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25677" y="2886462"/>
                  <a:ext cx="648000" cy="648000"/>
                </a:xfrm>
                <a:prstGeom prst="ellipse">
                  <a:avLst/>
                </a:prstGeom>
                <a:solidFill>
                  <a:srgbClr val="7965A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 dirty="0"/>
                </a:p>
              </p:txBody>
            </p:sp>
            <p:cxnSp>
              <p:nvCxnSpPr>
                <p:cNvPr id="48" name="Conector recto 47">
                  <a:extLst>
                    <a:ext uri="{FF2B5EF4-FFF2-40B4-BE49-F238E27FC236}">
                      <a16:creationId xmlns:a16="http://schemas.microsoft.com/office/drawing/2014/main" id="{13B1914A-0608-9152-A518-99516A932E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63619" y="3146833"/>
                  <a:ext cx="2" cy="528845"/>
                </a:xfrm>
                <a:prstGeom prst="line">
                  <a:avLst/>
                </a:prstGeom>
                <a:ln w="28575">
                  <a:solidFill>
                    <a:srgbClr val="7965A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9" name="TextBox 154">
                <a:extLst>
                  <a:ext uri="{FF2B5EF4-FFF2-40B4-BE49-F238E27FC236}">
                    <a16:creationId xmlns:a16="http://schemas.microsoft.com/office/drawing/2014/main" id="{E5872F62-D2ED-CDDF-1539-963E89443337}"/>
                  </a:ext>
                </a:extLst>
              </p:cNvPr>
              <p:cNvSpPr txBox="1"/>
              <p:nvPr/>
            </p:nvSpPr>
            <p:spPr>
              <a:xfrm>
                <a:off x="5544342" y="3605265"/>
                <a:ext cx="927277" cy="371121"/>
              </a:xfrm>
              <a:prstGeom prst="rect">
                <a:avLst/>
              </a:prstGeom>
              <a:noFill/>
            </p:spPr>
            <p:txBody>
              <a:bodyPr wrap="square" lIns="91430" tIns="45717" rIns="91430" bIns="45717" rtlCol="0">
                <a:spAutoFit/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ES" altLang="es-AR" sz="2000" b="1" dirty="0">
                    <a:solidFill>
                      <a:schemeClr val="bg1"/>
                    </a:solidFill>
                    <a:latin typeface="Aptos" panose="020B000402020202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2004</a:t>
                </a:r>
                <a:endParaRPr lang="es-AR" altLang="es-AR" sz="2000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103" name="TextBox 154">
              <a:extLst>
                <a:ext uri="{FF2B5EF4-FFF2-40B4-BE49-F238E27FC236}">
                  <a16:creationId xmlns:a16="http://schemas.microsoft.com/office/drawing/2014/main" id="{AB387243-C681-92B0-3D85-DD5C967548DA}"/>
                </a:ext>
              </a:extLst>
            </p:cNvPr>
            <p:cNvSpPr txBox="1"/>
            <p:nvPr/>
          </p:nvSpPr>
          <p:spPr>
            <a:xfrm>
              <a:off x="7413290" y="2037840"/>
              <a:ext cx="3068452" cy="1229498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Prestaciones sin  tope y con piso actualizable por RIPTE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1694 (05/11/09)</a:t>
              </a:r>
            </a:p>
          </p:txBody>
        </p:sp>
        <p:grpSp>
          <p:nvGrpSpPr>
            <p:cNvPr id="104" name="Grupo 103">
              <a:extLst>
                <a:ext uri="{FF2B5EF4-FFF2-40B4-BE49-F238E27FC236}">
                  <a16:creationId xmlns:a16="http://schemas.microsoft.com/office/drawing/2014/main" id="{A42ABE4D-CC9A-BA0C-C7DF-B05E27B5F73A}"/>
                </a:ext>
              </a:extLst>
            </p:cNvPr>
            <p:cNvGrpSpPr/>
            <p:nvPr/>
          </p:nvGrpSpPr>
          <p:grpSpPr>
            <a:xfrm>
              <a:off x="8679473" y="3276354"/>
              <a:ext cx="640800" cy="868060"/>
              <a:chOff x="825677" y="2659202"/>
              <a:chExt cx="640800" cy="868060"/>
            </a:xfrm>
            <a:solidFill>
              <a:srgbClr val="EF9F63"/>
            </a:solidFill>
          </p:grpSpPr>
          <p:sp>
            <p:nvSpPr>
              <p:cNvPr id="105" name="Elipse 104">
                <a:extLst>
                  <a:ext uri="{FF2B5EF4-FFF2-40B4-BE49-F238E27FC236}">
                    <a16:creationId xmlns:a16="http://schemas.microsoft.com/office/drawing/2014/main" id="{313CE6E4-1781-4738-98D0-4B8E417C46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06" name="Conector recto 105">
                <a:extLst>
                  <a:ext uri="{FF2B5EF4-FFF2-40B4-BE49-F238E27FC236}">
                    <a16:creationId xmlns:a16="http://schemas.microsoft.com/office/drawing/2014/main" id="{8CBA2F97-B8EA-46FE-E87D-4CD35FBCE3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65920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7" name="TextBox 154">
              <a:extLst>
                <a:ext uri="{FF2B5EF4-FFF2-40B4-BE49-F238E27FC236}">
                  <a16:creationId xmlns:a16="http://schemas.microsoft.com/office/drawing/2014/main" id="{B273ECC5-18C9-73C2-9E12-BF44727A4F8B}"/>
                </a:ext>
              </a:extLst>
            </p:cNvPr>
            <p:cNvSpPr txBox="1"/>
            <p:nvPr/>
          </p:nvSpPr>
          <p:spPr>
            <a:xfrm>
              <a:off x="8508610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2009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09" name="TextBox 154">
              <a:extLst>
                <a:ext uri="{FF2B5EF4-FFF2-40B4-BE49-F238E27FC236}">
                  <a16:creationId xmlns:a16="http://schemas.microsoft.com/office/drawing/2014/main" id="{D8E11082-B9C3-1498-1447-BE3656DAE1CF}"/>
                </a:ext>
              </a:extLst>
            </p:cNvPr>
            <p:cNvSpPr txBox="1"/>
            <p:nvPr/>
          </p:nvSpPr>
          <p:spPr>
            <a:xfrm>
              <a:off x="9967616" y="4345620"/>
              <a:ext cx="2248509" cy="1451097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Reforma Ley 26.773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Prestaciones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Opción civil, mutuas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y topes de gastos</a:t>
              </a:r>
            </a:p>
          </p:txBody>
        </p:sp>
        <p:sp>
          <p:nvSpPr>
            <p:cNvPr id="114" name="TextBox 154">
              <a:extLst>
                <a:ext uri="{FF2B5EF4-FFF2-40B4-BE49-F238E27FC236}">
                  <a16:creationId xmlns:a16="http://schemas.microsoft.com/office/drawing/2014/main" id="{0BB0E105-A87B-5DC9-6BEE-EA1BB3B8562C}"/>
                </a:ext>
              </a:extLst>
            </p:cNvPr>
            <p:cNvSpPr txBox="1"/>
            <p:nvPr/>
          </p:nvSpPr>
          <p:spPr>
            <a:xfrm>
              <a:off x="11379042" y="2037840"/>
              <a:ext cx="2118693" cy="1146398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009A8B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Casas particulares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Ley 26.844 y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467/14</a:t>
              </a:r>
            </a:p>
          </p:txBody>
        </p:sp>
        <p:grpSp>
          <p:nvGrpSpPr>
            <p:cNvPr id="115" name="Grupo 114">
              <a:extLst>
                <a:ext uri="{FF2B5EF4-FFF2-40B4-BE49-F238E27FC236}">
                  <a16:creationId xmlns:a16="http://schemas.microsoft.com/office/drawing/2014/main" id="{34C1C41E-5214-630F-DE85-FA6A6FE144E3}"/>
                </a:ext>
              </a:extLst>
            </p:cNvPr>
            <p:cNvGrpSpPr/>
            <p:nvPr/>
          </p:nvGrpSpPr>
          <p:grpSpPr>
            <a:xfrm>
              <a:off x="12129395" y="3295634"/>
              <a:ext cx="640800" cy="848780"/>
              <a:chOff x="825677" y="2678482"/>
              <a:chExt cx="640800" cy="848780"/>
            </a:xfrm>
          </p:grpSpPr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73664917-CA97-5429-0A63-B2D7B4A949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solidFill>
                <a:srgbClr val="009A8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17" name="Conector recto 116">
                <a:extLst>
                  <a:ext uri="{FF2B5EF4-FFF2-40B4-BE49-F238E27FC236}">
                    <a16:creationId xmlns:a16="http://schemas.microsoft.com/office/drawing/2014/main" id="{436968BE-C23A-F988-51F0-9D734593CA3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63619" y="2678482"/>
                <a:ext cx="0" cy="700533"/>
              </a:xfrm>
              <a:prstGeom prst="line">
                <a:avLst/>
              </a:prstGeom>
              <a:ln w="28575">
                <a:solidFill>
                  <a:srgbClr val="009A8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8" name="TextBox 154">
              <a:extLst>
                <a:ext uri="{FF2B5EF4-FFF2-40B4-BE49-F238E27FC236}">
                  <a16:creationId xmlns:a16="http://schemas.microsoft.com/office/drawing/2014/main" id="{B649D142-04F5-51BA-404A-D042418D25F6}"/>
                </a:ext>
              </a:extLst>
            </p:cNvPr>
            <p:cNvSpPr txBox="1"/>
            <p:nvPr/>
          </p:nvSpPr>
          <p:spPr>
            <a:xfrm>
              <a:off x="11983246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2014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25" name="TextBox 154">
              <a:extLst>
                <a:ext uri="{FF2B5EF4-FFF2-40B4-BE49-F238E27FC236}">
                  <a16:creationId xmlns:a16="http://schemas.microsoft.com/office/drawing/2014/main" id="{2E3E42FD-723F-1263-9407-249F297DEB7E}"/>
                </a:ext>
              </a:extLst>
            </p:cNvPr>
            <p:cNvSpPr txBox="1"/>
            <p:nvPr/>
          </p:nvSpPr>
          <p:spPr>
            <a:xfrm>
              <a:off x="12656619" y="4271589"/>
              <a:ext cx="2281913" cy="1008412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Fallo (+)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CSJN: Espósito (</a:t>
              </a:r>
              <a:r>
                <a:rPr lang="es-ES" altLang="es-AR" sz="20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Intereses</a:t>
              </a:r>
              <a:r>
                <a:rPr lang="es-ES" altLang="es-AR" sz="22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)</a:t>
              </a:r>
              <a:endParaRPr lang="es-AR" altLang="es-AR" sz="2200" dirty="0">
                <a:solidFill>
                  <a:srgbClr val="278DD8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26" name="Grupo 125">
              <a:extLst>
                <a:ext uri="{FF2B5EF4-FFF2-40B4-BE49-F238E27FC236}">
                  <a16:creationId xmlns:a16="http://schemas.microsoft.com/office/drawing/2014/main" id="{6FB879BC-9B3D-9CD2-EC49-2BF22902A128}"/>
                </a:ext>
              </a:extLst>
            </p:cNvPr>
            <p:cNvGrpSpPr/>
            <p:nvPr/>
          </p:nvGrpSpPr>
          <p:grpSpPr>
            <a:xfrm>
              <a:off x="13526395" y="3503614"/>
              <a:ext cx="640800" cy="775815"/>
              <a:chOff x="825677" y="2886462"/>
              <a:chExt cx="640800" cy="775815"/>
            </a:xfrm>
          </p:grpSpPr>
          <p:sp>
            <p:nvSpPr>
              <p:cNvPr id="127" name="Elipse 126">
                <a:extLst>
                  <a:ext uri="{FF2B5EF4-FFF2-40B4-BE49-F238E27FC236}">
                    <a16:creationId xmlns:a16="http://schemas.microsoft.com/office/drawing/2014/main" id="{99D84C71-DE4E-C30C-2C2C-A3F521E103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solidFill>
                <a:srgbClr val="278DD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28" name="Conector recto 127">
                <a:extLst>
                  <a:ext uri="{FF2B5EF4-FFF2-40B4-BE49-F238E27FC236}">
                    <a16:creationId xmlns:a16="http://schemas.microsoft.com/office/drawing/2014/main" id="{E3E38317-D218-654C-48BB-8F4F949AF6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33432"/>
                <a:ext cx="2" cy="528845"/>
              </a:xfrm>
              <a:prstGeom prst="line">
                <a:avLst/>
              </a:prstGeom>
              <a:ln w="28575">
                <a:solidFill>
                  <a:srgbClr val="278DD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54">
              <a:extLst>
                <a:ext uri="{FF2B5EF4-FFF2-40B4-BE49-F238E27FC236}">
                  <a16:creationId xmlns:a16="http://schemas.microsoft.com/office/drawing/2014/main" id="{F99D4342-0B36-EC58-5B21-BC070A062ED4}"/>
                </a:ext>
              </a:extLst>
            </p:cNvPr>
            <p:cNvSpPr txBox="1"/>
            <p:nvPr/>
          </p:nvSpPr>
          <p:spPr>
            <a:xfrm>
              <a:off x="13380246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2016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0" name="TextBox 154">
              <a:extLst>
                <a:ext uri="{FF2B5EF4-FFF2-40B4-BE49-F238E27FC236}">
                  <a16:creationId xmlns:a16="http://schemas.microsoft.com/office/drawing/2014/main" id="{FA43E0E7-A48F-7741-3D64-4C3952938BBA}"/>
                </a:ext>
              </a:extLst>
            </p:cNvPr>
            <p:cNvSpPr txBox="1"/>
            <p:nvPr/>
          </p:nvSpPr>
          <p:spPr>
            <a:xfrm>
              <a:off x="13409901" y="2348093"/>
              <a:ext cx="2234923" cy="703713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Reforma Ley 27.348 </a:t>
              </a:r>
            </a:p>
          </p:txBody>
        </p:sp>
        <p:grpSp>
          <p:nvGrpSpPr>
            <p:cNvPr id="131" name="Grupo 130">
              <a:extLst>
                <a:ext uri="{FF2B5EF4-FFF2-40B4-BE49-F238E27FC236}">
                  <a16:creationId xmlns:a16="http://schemas.microsoft.com/office/drawing/2014/main" id="{7757D90A-AB49-438A-5E43-D0249783844D}"/>
                </a:ext>
              </a:extLst>
            </p:cNvPr>
            <p:cNvGrpSpPr/>
            <p:nvPr/>
          </p:nvGrpSpPr>
          <p:grpSpPr>
            <a:xfrm>
              <a:off x="14202898" y="3022520"/>
              <a:ext cx="648000" cy="1129094"/>
              <a:chOff x="825677" y="2405368"/>
              <a:chExt cx="648000" cy="1129094"/>
            </a:xfrm>
            <a:solidFill>
              <a:srgbClr val="EF9F63"/>
            </a:solidFill>
          </p:grpSpPr>
          <p:sp>
            <p:nvSpPr>
              <p:cNvPr id="132" name="Elipse 131">
                <a:extLst>
                  <a:ext uri="{FF2B5EF4-FFF2-40B4-BE49-F238E27FC236}">
                    <a16:creationId xmlns:a16="http://schemas.microsoft.com/office/drawing/2014/main" id="{4972B320-5004-7814-2A9A-406465A578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8000" cy="64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33" name="Conector recto 132">
                <a:extLst>
                  <a:ext uri="{FF2B5EF4-FFF2-40B4-BE49-F238E27FC236}">
                    <a16:creationId xmlns:a16="http://schemas.microsoft.com/office/drawing/2014/main" id="{13415B2A-22D5-26EC-5DDC-9C4657FE80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405368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4" name="TextBox 154">
              <a:extLst>
                <a:ext uri="{FF2B5EF4-FFF2-40B4-BE49-F238E27FC236}">
                  <a16:creationId xmlns:a16="http://schemas.microsoft.com/office/drawing/2014/main" id="{3F374E33-25B4-72F6-8763-63C12FB1E74B}"/>
                </a:ext>
              </a:extLst>
            </p:cNvPr>
            <p:cNvSpPr txBox="1"/>
            <p:nvPr/>
          </p:nvSpPr>
          <p:spPr>
            <a:xfrm>
              <a:off x="14056749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2017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7" name="TextBox 154">
              <a:extLst>
                <a:ext uri="{FF2B5EF4-FFF2-40B4-BE49-F238E27FC236}">
                  <a16:creationId xmlns:a16="http://schemas.microsoft.com/office/drawing/2014/main" id="{E44229FB-939A-00F8-A01E-25D3994DAEA4}"/>
                </a:ext>
              </a:extLst>
            </p:cNvPr>
            <p:cNvSpPr txBox="1"/>
            <p:nvPr/>
          </p:nvSpPr>
          <p:spPr>
            <a:xfrm>
              <a:off x="15608183" y="2438263"/>
              <a:ext cx="2118693" cy="1063298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009A8B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COVID-19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367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(13/04/20)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s-AR" altLang="es-A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51" name="TextBox 154">
              <a:extLst>
                <a:ext uri="{FF2B5EF4-FFF2-40B4-BE49-F238E27FC236}">
                  <a16:creationId xmlns:a16="http://schemas.microsoft.com/office/drawing/2014/main" id="{3F0CEFB0-8F80-A4DF-53D4-FA9B04815536}"/>
                </a:ext>
              </a:extLst>
            </p:cNvPr>
            <p:cNvSpPr txBox="1"/>
            <p:nvPr/>
          </p:nvSpPr>
          <p:spPr>
            <a:xfrm>
              <a:off x="15875015" y="4229322"/>
              <a:ext cx="4342587" cy="1351005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marL="12700" marR="1452245">
                <a:lnSpc>
                  <a:spcPts val="2160"/>
                </a:lnSpc>
                <a:spcBef>
                  <a:spcPts val="375"/>
                </a:spcBef>
              </a:pPr>
              <a:r>
                <a:rPr lang="es-ES" sz="20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Fallos</a:t>
              </a:r>
              <a:r>
                <a:rPr lang="es-ES" sz="2000" b="1" spc="-14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(+) </a:t>
              </a:r>
              <a:r>
                <a:rPr lang="es-ES" sz="2000" b="1" spc="-1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CSJN: </a:t>
              </a:r>
              <a:r>
                <a:rPr lang="es-ES" sz="20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Ledesma</a:t>
              </a:r>
              <a:r>
                <a:rPr lang="es-ES" b="1" spc="-5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(Baremo)</a:t>
              </a:r>
              <a:endParaRPr lang="es-ES" dirty="0">
                <a:latin typeface="Trebuchet MS" panose="020B0603020202020204" pitchFamily="34" charset="0"/>
                <a:cs typeface="Trebuchet MS"/>
              </a:endParaRPr>
            </a:p>
            <a:p>
              <a:pPr marL="12700" marR="5080">
                <a:lnSpc>
                  <a:spcPct val="94200"/>
                </a:lnSpc>
                <a:spcBef>
                  <a:spcPts val="35"/>
                </a:spcBef>
              </a:pPr>
              <a:r>
                <a:rPr lang="es-ES" sz="1600" b="1" spc="-35" dirty="0" err="1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Pogonza-</a:t>
              </a:r>
              <a:r>
                <a:rPr lang="es-ES" sz="1600" b="1" spc="-20" dirty="0" err="1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Beherens</a:t>
              </a:r>
              <a:r>
                <a:rPr lang="es-ES" sz="1600" b="1" spc="4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(CCMM) </a:t>
              </a:r>
              <a:r>
                <a:rPr lang="es-ES" sz="1600" b="1" spc="-2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Oliva</a:t>
              </a:r>
              <a:r>
                <a:rPr lang="es-ES" sz="1600" b="1" spc="-17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6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-</a:t>
              </a:r>
              <a:r>
                <a:rPr lang="es-ES" sz="1600" b="1" spc="-16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20" dirty="0" err="1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Lacuadra</a:t>
              </a:r>
              <a:r>
                <a:rPr lang="es-ES" sz="1600" b="1" spc="-18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1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(Intereses) </a:t>
              </a:r>
              <a:r>
                <a:rPr lang="es-ES" sz="1600" b="1" spc="-4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Carrizo</a:t>
              </a:r>
              <a:r>
                <a:rPr lang="es-ES" sz="1600" b="1" spc="-2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(Revocación</a:t>
              </a:r>
              <a:r>
                <a:rPr lang="es-ES" sz="1600" b="1" spc="-13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1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incapacidad </a:t>
              </a:r>
              <a:r>
                <a:rPr lang="es-ES" sz="16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psicológica</a:t>
              </a:r>
              <a:r>
                <a:rPr lang="es-ES" sz="1600" b="1" spc="-8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3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de</a:t>
              </a:r>
              <a:r>
                <a:rPr lang="es-ES" sz="1600" b="1" spc="-114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la</a:t>
              </a:r>
              <a:r>
                <a:rPr lang="es-ES" sz="1600" b="1" spc="-10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2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CNAT)</a:t>
              </a:r>
              <a:endParaRPr lang="es-ES" sz="1600" dirty="0">
                <a:latin typeface="Trebuchet MS" panose="020B0603020202020204" pitchFamily="34" charset="0"/>
                <a:cs typeface="Trebuchet MS"/>
              </a:endParaRPr>
            </a:p>
          </p:txBody>
        </p:sp>
        <p:sp>
          <p:nvSpPr>
            <p:cNvPr id="158" name="Elipse 157">
              <a:extLst>
                <a:ext uri="{FF2B5EF4-FFF2-40B4-BE49-F238E27FC236}">
                  <a16:creationId xmlns:a16="http://schemas.microsoft.com/office/drawing/2014/main" id="{23D7E3C0-DC43-0916-5CBB-91CA9975E4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819337" y="4276795"/>
              <a:ext cx="90000" cy="90000"/>
            </a:xfrm>
            <a:prstGeom prst="ellipse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2" name="Elipse 161">
              <a:extLst>
                <a:ext uri="{FF2B5EF4-FFF2-40B4-BE49-F238E27FC236}">
                  <a16:creationId xmlns:a16="http://schemas.microsoft.com/office/drawing/2014/main" id="{E1D35FC1-B7AB-CF6E-C97F-23FCF89E76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495612" y="3023523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4" name="Elipse 163">
              <a:extLst>
                <a:ext uri="{FF2B5EF4-FFF2-40B4-BE49-F238E27FC236}">
                  <a16:creationId xmlns:a16="http://schemas.microsoft.com/office/drawing/2014/main" id="{3F883855-53B0-2F1C-68F3-81D68FFDA4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418585" y="3220855"/>
              <a:ext cx="90000" cy="90000"/>
            </a:xfrm>
            <a:prstGeom prst="ellipse">
              <a:avLst/>
            </a:prstGeom>
            <a:solidFill>
              <a:srgbClr val="009A8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5" name="Elipse 164">
              <a:extLst>
                <a:ext uri="{FF2B5EF4-FFF2-40B4-BE49-F238E27FC236}">
                  <a16:creationId xmlns:a16="http://schemas.microsoft.com/office/drawing/2014/main" id="{EC4226E0-F2B4-DB85-7A5F-6FF404AE97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75300" y="322085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7" name="Elipse 166">
              <a:extLst>
                <a:ext uri="{FF2B5EF4-FFF2-40B4-BE49-F238E27FC236}">
                  <a16:creationId xmlns:a16="http://schemas.microsoft.com/office/drawing/2014/main" id="{E5F014E5-8DA6-F544-E904-3C221C321B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73654" y="4276795"/>
              <a:ext cx="90000" cy="90000"/>
            </a:xfrm>
            <a:prstGeom prst="ellipse">
              <a:avLst/>
            </a:prstGeom>
            <a:solidFill>
              <a:srgbClr val="79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9" name="Elipse 168">
              <a:extLst>
                <a:ext uri="{FF2B5EF4-FFF2-40B4-BE49-F238E27FC236}">
                  <a16:creationId xmlns:a16="http://schemas.microsoft.com/office/drawing/2014/main" id="{44A17F63-DC90-D5DD-C751-ED4C0F0908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204" y="427679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70" name="Elipse 169">
              <a:extLst>
                <a:ext uri="{FF2B5EF4-FFF2-40B4-BE49-F238E27FC236}">
                  <a16:creationId xmlns:a16="http://schemas.microsoft.com/office/drawing/2014/main" id="{A61D5442-F815-E396-D8B2-221CEDFA18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47217" y="3001588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097E3E87-F1DF-3C24-11C0-46B7F3012CB3}"/>
                </a:ext>
              </a:extLst>
            </p:cNvPr>
            <p:cNvGrpSpPr/>
            <p:nvPr/>
          </p:nvGrpSpPr>
          <p:grpSpPr>
            <a:xfrm>
              <a:off x="3129989" y="3503614"/>
              <a:ext cx="640800" cy="804345"/>
              <a:chOff x="825677" y="2886462"/>
              <a:chExt cx="640800" cy="804345"/>
            </a:xfrm>
            <a:solidFill>
              <a:srgbClr val="EF9F63"/>
            </a:solidFill>
          </p:grpSpPr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EB4A5E9E-87FC-C416-D608-2E946D6CB8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26" name="Conector recto 25">
                <a:extLst>
                  <a:ext uri="{FF2B5EF4-FFF2-40B4-BE49-F238E27FC236}">
                    <a16:creationId xmlns:a16="http://schemas.microsoft.com/office/drawing/2014/main" id="{8EDE381F-5957-1538-F98B-0E9D75A527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6196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FD9F74EE-2092-275F-971B-A43B0178B1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23020" y="427679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9" name="TextBox 154">
              <a:extLst>
                <a:ext uri="{FF2B5EF4-FFF2-40B4-BE49-F238E27FC236}">
                  <a16:creationId xmlns:a16="http://schemas.microsoft.com/office/drawing/2014/main" id="{9A91DB96-6FEF-C570-71F7-6C28CBB6AC17}"/>
                </a:ext>
              </a:extLst>
            </p:cNvPr>
            <p:cNvSpPr txBox="1"/>
            <p:nvPr/>
          </p:nvSpPr>
          <p:spPr>
            <a:xfrm>
              <a:off x="2983424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1998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91F504BA-5A52-5796-1675-3DD22B1A968D}"/>
                </a:ext>
              </a:extLst>
            </p:cNvPr>
            <p:cNvGrpSpPr/>
            <p:nvPr/>
          </p:nvGrpSpPr>
          <p:grpSpPr>
            <a:xfrm>
              <a:off x="4020717" y="3065421"/>
              <a:ext cx="640800" cy="1078993"/>
              <a:chOff x="825677" y="2448269"/>
              <a:chExt cx="640800" cy="1078993"/>
            </a:xfrm>
            <a:solidFill>
              <a:srgbClr val="EF9F63"/>
            </a:solidFill>
          </p:grpSpPr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F9B49909-7F9D-1783-6967-3B47E0568E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30" name="Conector recto 29">
                <a:extLst>
                  <a:ext uri="{FF2B5EF4-FFF2-40B4-BE49-F238E27FC236}">
                    <a16:creationId xmlns:a16="http://schemas.microsoft.com/office/drawing/2014/main" id="{7DA44849-911C-ACB4-14B8-886BEEAC30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448269"/>
                <a:ext cx="2" cy="936000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A8BE8606-74C1-00F0-2CCB-9B18470DEB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19648" y="3001588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3" name="TextBox 154">
              <a:extLst>
                <a:ext uri="{FF2B5EF4-FFF2-40B4-BE49-F238E27FC236}">
                  <a16:creationId xmlns:a16="http://schemas.microsoft.com/office/drawing/2014/main" id="{61D6843F-C007-4691-3E7F-B970E039D6D7}"/>
                </a:ext>
              </a:extLst>
            </p:cNvPr>
            <p:cNvSpPr txBox="1"/>
            <p:nvPr/>
          </p:nvSpPr>
          <p:spPr>
            <a:xfrm>
              <a:off x="3884049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2000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40" name="Grupo 39">
              <a:extLst>
                <a:ext uri="{FF2B5EF4-FFF2-40B4-BE49-F238E27FC236}">
                  <a16:creationId xmlns:a16="http://schemas.microsoft.com/office/drawing/2014/main" id="{C5A10571-977E-555E-B09E-E8E7B2D24DCB}"/>
                </a:ext>
              </a:extLst>
            </p:cNvPr>
            <p:cNvGrpSpPr/>
            <p:nvPr/>
          </p:nvGrpSpPr>
          <p:grpSpPr>
            <a:xfrm>
              <a:off x="10749122" y="3503614"/>
              <a:ext cx="640800" cy="804345"/>
              <a:chOff x="825677" y="2886462"/>
              <a:chExt cx="640800" cy="804345"/>
            </a:xfrm>
            <a:solidFill>
              <a:srgbClr val="EF9F63"/>
            </a:solidFill>
          </p:grpSpPr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6D91C206-32E5-0FA3-ECA1-1ED541ABD2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50" name="Conector recto 49">
                <a:extLst>
                  <a:ext uri="{FF2B5EF4-FFF2-40B4-BE49-F238E27FC236}">
                    <a16:creationId xmlns:a16="http://schemas.microsoft.com/office/drawing/2014/main" id="{2CD47FFF-D11A-A2BA-6DA9-9AAFB8A210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6196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Elipse 50">
              <a:extLst>
                <a:ext uri="{FF2B5EF4-FFF2-40B4-BE49-F238E27FC236}">
                  <a16:creationId xmlns:a16="http://schemas.microsoft.com/office/drawing/2014/main" id="{CE3F1101-35BF-AB95-903C-464DB2210A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42153" y="427679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3" name="TextBox 154">
              <a:extLst>
                <a:ext uri="{FF2B5EF4-FFF2-40B4-BE49-F238E27FC236}">
                  <a16:creationId xmlns:a16="http://schemas.microsoft.com/office/drawing/2014/main" id="{F83B9D04-FA86-8B11-526C-46FC5C73ADDE}"/>
                </a:ext>
              </a:extLst>
            </p:cNvPr>
            <p:cNvSpPr txBox="1"/>
            <p:nvPr/>
          </p:nvSpPr>
          <p:spPr>
            <a:xfrm>
              <a:off x="10598946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2012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52" name="Grupo 51">
              <a:extLst>
                <a:ext uri="{FF2B5EF4-FFF2-40B4-BE49-F238E27FC236}">
                  <a16:creationId xmlns:a16="http://schemas.microsoft.com/office/drawing/2014/main" id="{35C13E68-B6D0-9F9F-5A79-E0332C51CC19}"/>
                </a:ext>
              </a:extLst>
            </p:cNvPr>
            <p:cNvGrpSpPr/>
            <p:nvPr/>
          </p:nvGrpSpPr>
          <p:grpSpPr>
            <a:xfrm>
              <a:off x="17213876" y="3475470"/>
              <a:ext cx="640800" cy="803959"/>
              <a:chOff x="1016338" y="2858318"/>
              <a:chExt cx="640800" cy="803959"/>
            </a:xfrm>
          </p:grpSpPr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C0DE7AA1-3799-4151-EE21-1ABE8B4CFC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16338" y="2858318"/>
                <a:ext cx="640800" cy="640800"/>
              </a:xfrm>
              <a:prstGeom prst="ellipse">
                <a:avLst/>
              </a:prstGeom>
              <a:solidFill>
                <a:srgbClr val="278DD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54" name="Conector recto 53">
                <a:extLst>
                  <a:ext uri="{FF2B5EF4-FFF2-40B4-BE49-F238E27FC236}">
                    <a16:creationId xmlns:a16="http://schemas.microsoft.com/office/drawing/2014/main" id="{3EFD7FB2-05B1-D532-187E-CA9C4C3B5A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33432"/>
                <a:ext cx="2" cy="528845"/>
              </a:xfrm>
              <a:prstGeom prst="line">
                <a:avLst/>
              </a:prstGeom>
              <a:ln w="28575">
                <a:solidFill>
                  <a:srgbClr val="278DD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Elipse 54">
              <a:extLst>
                <a:ext uri="{FF2B5EF4-FFF2-40B4-BE49-F238E27FC236}">
                  <a16:creationId xmlns:a16="http://schemas.microsoft.com/office/drawing/2014/main" id="{2E958336-479F-33B6-8A7F-1CD44A740B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316157" y="4276795"/>
              <a:ext cx="90000" cy="90000"/>
            </a:xfrm>
            <a:prstGeom prst="ellipse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861E2B6D-CD83-4555-A9FC-6D52AAEC330F}"/>
                </a:ext>
              </a:extLst>
            </p:cNvPr>
            <p:cNvSpPr txBox="1"/>
            <p:nvPr/>
          </p:nvSpPr>
          <p:spPr>
            <a:xfrm>
              <a:off x="17085097" y="3588599"/>
              <a:ext cx="927277" cy="537000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1600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2018 a 2025</a:t>
              </a:r>
              <a:endParaRPr lang="es-AR" altLang="es-AR" sz="1600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56" name="Grupo 55">
              <a:extLst>
                <a:ext uri="{FF2B5EF4-FFF2-40B4-BE49-F238E27FC236}">
                  <a16:creationId xmlns:a16="http://schemas.microsoft.com/office/drawing/2014/main" id="{B329E9D3-E960-BFFC-11C1-27CBA315FCCF}"/>
                </a:ext>
              </a:extLst>
            </p:cNvPr>
            <p:cNvGrpSpPr/>
            <p:nvPr/>
          </p:nvGrpSpPr>
          <p:grpSpPr>
            <a:xfrm>
              <a:off x="16355112" y="3295634"/>
              <a:ext cx="640800" cy="829965"/>
              <a:chOff x="853310" y="2678482"/>
              <a:chExt cx="640800" cy="829965"/>
            </a:xfrm>
          </p:grpSpPr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79071222-CCD4-CC76-91A9-041D27FDB5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3310" y="2867647"/>
                <a:ext cx="640800" cy="640800"/>
              </a:xfrm>
              <a:prstGeom prst="ellipse">
                <a:avLst/>
              </a:prstGeom>
              <a:solidFill>
                <a:srgbClr val="009A8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58" name="Conector recto 57">
                <a:extLst>
                  <a:ext uri="{FF2B5EF4-FFF2-40B4-BE49-F238E27FC236}">
                    <a16:creationId xmlns:a16="http://schemas.microsoft.com/office/drawing/2014/main" id="{C72B37C6-4C18-7A82-3225-4786EBA5A3B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63619" y="2678482"/>
                <a:ext cx="0" cy="700533"/>
              </a:xfrm>
              <a:prstGeom prst="line">
                <a:avLst/>
              </a:prstGeom>
              <a:ln w="28575">
                <a:solidFill>
                  <a:srgbClr val="009A8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Elipse 58">
              <a:extLst>
                <a:ext uri="{FF2B5EF4-FFF2-40B4-BE49-F238E27FC236}">
                  <a16:creationId xmlns:a16="http://schemas.microsoft.com/office/drawing/2014/main" id="{C4185806-1837-BDF9-DAB5-635EBFEFF0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616669" y="3220855"/>
              <a:ext cx="90000" cy="90000"/>
            </a:xfrm>
            <a:prstGeom prst="ellipse">
              <a:avLst/>
            </a:prstGeom>
            <a:solidFill>
              <a:srgbClr val="009A8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56" name="TextBox 154">
              <a:extLst>
                <a:ext uri="{FF2B5EF4-FFF2-40B4-BE49-F238E27FC236}">
                  <a16:creationId xmlns:a16="http://schemas.microsoft.com/office/drawing/2014/main" id="{1B472D4B-A165-05FE-6BC5-8C1C9D7C97E6}"/>
                </a:ext>
              </a:extLst>
            </p:cNvPr>
            <p:cNvSpPr txBox="1"/>
            <p:nvPr/>
          </p:nvSpPr>
          <p:spPr>
            <a:xfrm>
              <a:off x="16211133" y="3622903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2020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1993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12</a:t>
            </a:fld>
            <a:endParaRPr lang="es-AR" dirty="0"/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FB9F8956-7AA9-FD80-FC40-7E195AF7EDDC}"/>
              </a:ext>
            </a:extLst>
          </p:cNvPr>
          <p:cNvSpPr txBox="1"/>
          <p:nvPr/>
        </p:nvSpPr>
        <p:spPr>
          <a:xfrm>
            <a:off x="546790" y="10899334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</a:t>
            </a:r>
            <a:r>
              <a:rPr sz="14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:</a:t>
            </a:r>
            <a:r>
              <a:rPr sz="14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4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D015FF7-56BE-3E13-5425-EBC91792E393}"/>
              </a:ext>
            </a:extLst>
          </p:cNvPr>
          <p:cNvSpPr txBox="1"/>
          <p:nvPr/>
        </p:nvSpPr>
        <p:spPr>
          <a:xfrm>
            <a:off x="25727" y="6451354"/>
            <a:ext cx="7578231" cy="707886"/>
          </a:xfrm>
          <a:prstGeom prst="rect">
            <a:avLst/>
          </a:prstGeom>
          <a:solidFill>
            <a:srgbClr val="752B29"/>
          </a:solidFill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chemeClr val="bg1"/>
                </a:solidFill>
              </a:rPr>
              <a:t>Ingreso de nuevos juicios cada año</a:t>
            </a:r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D66E705E-ACBA-A8DB-31C5-EC9A020396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02A384C9-78C5-024B-794B-5D84D93B2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813558"/>
              </p:ext>
            </p:extLst>
          </p:nvPr>
        </p:nvGraphicFramePr>
        <p:xfrm>
          <a:off x="1556404" y="5465818"/>
          <a:ext cx="16731596" cy="5607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5107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5">
            <a:extLst>
              <a:ext uri="{FF2B5EF4-FFF2-40B4-BE49-F238E27FC236}">
                <a16:creationId xmlns:a16="http://schemas.microsoft.com/office/drawing/2014/main" id="{3797DFA0-053E-E839-32C4-0AD22D4FE605}"/>
              </a:ext>
            </a:extLst>
          </p:cNvPr>
          <p:cNvSpPr/>
          <p:nvPr/>
        </p:nvSpPr>
        <p:spPr>
          <a:xfrm>
            <a:off x="0" y="37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8">
            <a:extLst>
              <a:ext uri="{FF2B5EF4-FFF2-40B4-BE49-F238E27FC236}">
                <a16:creationId xmlns:a16="http://schemas.microsoft.com/office/drawing/2014/main" id="{DE2CB131-9A42-D68D-242F-1C1966789E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Litigiosidad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D9AFEE33-2C64-0EB9-2979-88C4833BB89B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76B32243-FACF-2838-77B9-F904E8A44533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rgbClr val="4FDBC5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A pesar de la baja de siniestralidad</a:t>
            </a:r>
            <a:endParaRPr lang="es-AR" sz="3200" b="1" kern="0" dirty="0">
              <a:solidFill>
                <a:srgbClr val="4FDBC5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8C5ADF5-B782-6A10-4923-DE7549691DE2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D74B15D-9001-F78D-F9DD-3BB63D3A7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87" y="966280"/>
            <a:ext cx="1220522" cy="1128407"/>
          </a:xfrm>
          <a:prstGeom prst="rect">
            <a:avLst/>
          </a:prstGeom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1993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13</a:t>
            </a:fld>
            <a:endParaRPr lang="es-AR" dirty="0"/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FB9F8956-7AA9-FD80-FC40-7E195AF7EDDC}"/>
              </a:ext>
            </a:extLst>
          </p:cNvPr>
          <p:cNvSpPr txBox="1"/>
          <p:nvPr/>
        </p:nvSpPr>
        <p:spPr>
          <a:xfrm>
            <a:off x="793677" y="10866522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</a:t>
            </a:r>
            <a:r>
              <a:rPr sz="14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:</a:t>
            </a:r>
            <a:r>
              <a:rPr sz="14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4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D66E705E-ACBA-A8DB-31C5-EC9A020396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aphicFrame>
        <p:nvGraphicFramePr>
          <p:cNvPr id="22" name="Gráfico 96">
            <a:extLst>
              <a:ext uri="{FF2B5EF4-FFF2-40B4-BE49-F238E27FC236}">
                <a16:creationId xmlns:a16="http://schemas.microsoft.com/office/drawing/2014/main" id="{704A2970-D20C-6AF9-F370-5DBB1A8F7E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8433753"/>
              </p:ext>
            </p:extLst>
          </p:nvPr>
        </p:nvGraphicFramePr>
        <p:xfrm>
          <a:off x="953770" y="2856936"/>
          <a:ext cx="17669871" cy="7872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94558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5">
            <a:extLst>
              <a:ext uri="{FF2B5EF4-FFF2-40B4-BE49-F238E27FC236}">
                <a16:creationId xmlns:a16="http://schemas.microsoft.com/office/drawing/2014/main" id="{20613AF7-EBC8-B12E-F6D4-C09F8CCB1AE3}"/>
              </a:ext>
            </a:extLst>
          </p:cNvPr>
          <p:cNvSpPr/>
          <p:nvPr/>
        </p:nvSpPr>
        <p:spPr>
          <a:xfrm>
            <a:off x="0" y="311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DA3DE938-9AC6-FD98-2C7C-6C8CCC269C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34205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Internacional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034F13B-22F0-9A04-12CF-16DBE2EC836D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9D2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1EC1A91-34D1-396E-0EBE-1E17184B8FD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F9D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3D44D08-F0A4-05E1-D85C-A2B16A0CCC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13384" y="934256"/>
            <a:ext cx="993270" cy="1290322"/>
          </a:xfrm>
          <a:prstGeom prst="rect">
            <a:avLst/>
          </a:prstGeom>
        </p:spPr>
      </p:pic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6BD38ED8-CF41-E0C6-9200-57AD0DE7F8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624427"/>
              </p:ext>
            </p:extLst>
          </p:nvPr>
        </p:nvGraphicFramePr>
        <p:xfrm>
          <a:off x="2703715" y="1850857"/>
          <a:ext cx="14378940" cy="8220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object 18">
            <a:extLst>
              <a:ext uri="{FF2B5EF4-FFF2-40B4-BE49-F238E27FC236}">
                <a16:creationId xmlns:a16="http://schemas.microsoft.com/office/drawing/2014/main" id="{9E95C9BD-2E5A-8447-9EB4-0268987504AB}"/>
              </a:ext>
            </a:extLst>
          </p:cNvPr>
          <p:cNvSpPr txBox="1">
            <a:spLocks/>
          </p:cNvSpPr>
          <p:nvPr/>
        </p:nvSpPr>
        <p:spPr>
          <a:xfrm>
            <a:off x="1789156" y="1998397"/>
            <a:ext cx="15316453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6600" b="1" i="0" u="none" strike="noStrike" kern="0" cap="none" spc="-40" normalizeH="0" baseline="0" noProof="0" dirty="0">
                <a:ln>
                  <a:noFill/>
                </a:ln>
                <a:solidFill>
                  <a:srgbClr val="0E4C52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 panose="020B0604020202020204" pitchFamily="34" charset="0"/>
              </a:rPr>
              <a:t>Índices de siniestralidad y </a:t>
            </a:r>
            <a:r>
              <a:rPr kumimoji="0" lang="es-AR" sz="6600" b="1" i="0" u="none" strike="noStrike" kern="0" cap="none" spc="-40" normalizeH="0" baseline="0" noProof="0" dirty="0" err="1">
                <a:ln>
                  <a:noFill/>
                </a:ln>
                <a:solidFill>
                  <a:srgbClr val="0E4C52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 panose="020B0604020202020204" pitchFamily="34" charset="0"/>
              </a:rPr>
              <a:t>judicialidad</a:t>
            </a:r>
            <a:endParaRPr kumimoji="0" lang="es-AR" sz="6600" b="1" i="0" u="none" strike="noStrike" kern="0" cap="none" spc="0" normalizeH="0" baseline="0" noProof="0" dirty="0">
              <a:ln>
                <a:noFill/>
              </a:ln>
              <a:solidFill>
                <a:srgbClr val="0E4C52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308E6B36-01A0-86A5-219B-5801F90B5DA4}"/>
              </a:ext>
            </a:extLst>
          </p:cNvPr>
          <p:cNvCxnSpPr>
            <a:cxnSpLocks/>
          </p:cNvCxnSpPr>
          <p:nvPr/>
        </p:nvCxnSpPr>
        <p:spPr>
          <a:xfrm>
            <a:off x="3863281" y="9633953"/>
            <a:ext cx="12039328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8">
            <a:extLst>
              <a:ext uri="{FF2B5EF4-FFF2-40B4-BE49-F238E27FC236}">
                <a16:creationId xmlns:a16="http://schemas.microsoft.com/office/drawing/2014/main" id="{C4180CF9-71A8-BEB0-636E-FFC3C573FC52}"/>
              </a:ext>
            </a:extLst>
          </p:cNvPr>
          <p:cNvSpPr txBox="1"/>
          <p:nvPr/>
        </p:nvSpPr>
        <p:spPr>
          <a:xfrm>
            <a:off x="3865817" y="9676616"/>
            <a:ext cx="2734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57" marR="0" lvl="1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Argentina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C4260655-9449-90C6-275C-DEDE8B19A621}"/>
              </a:ext>
            </a:extLst>
          </p:cNvPr>
          <p:cNvSpPr txBox="1"/>
          <p:nvPr/>
        </p:nvSpPr>
        <p:spPr>
          <a:xfrm>
            <a:off x="7961146" y="9676616"/>
            <a:ext cx="3518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España</a:t>
            </a: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27BD66F3-752C-2524-9EEF-53BC49524EAD}"/>
              </a:ext>
            </a:extLst>
          </p:cNvPr>
          <p:cNvSpPr txBox="1"/>
          <p:nvPr/>
        </p:nvSpPr>
        <p:spPr>
          <a:xfrm>
            <a:off x="12783646" y="9661626"/>
            <a:ext cx="3518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A23425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Chile</a:t>
            </a: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114CA643-0A86-899B-5978-8779C305CDF2}"/>
              </a:ext>
            </a:extLst>
          </p:cNvPr>
          <p:cNvSpPr txBox="1"/>
          <p:nvPr/>
        </p:nvSpPr>
        <p:spPr>
          <a:xfrm>
            <a:off x="3865817" y="10320643"/>
            <a:ext cx="15227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600" b="1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SINIESTRALIDAD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: Argentina: 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ATEP. 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E</a:t>
            </a:r>
            <a:r>
              <a:rPr lang="es-AR" sz="1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ptos" panose="020B0004020202020204" pitchFamily="34" charset="0"/>
              </a:rPr>
              <a:t>spaña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: 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AT. </a:t>
            </a:r>
            <a:r>
              <a:rPr lang="es-A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Aptos" panose="020B0004020202020204" pitchFamily="34" charset="0"/>
              </a:rPr>
              <a:t>Chile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: 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AT. Incluye trabajadores independientes. 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14</a:t>
            </a:fld>
            <a:endParaRPr lang="es-AR" dirty="0"/>
          </a:p>
        </p:txBody>
      </p:sp>
      <p:sp>
        <p:nvSpPr>
          <p:cNvPr id="20" name="Text Box 32">
            <a:extLst>
              <a:ext uri="{FF2B5EF4-FFF2-40B4-BE49-F238E27FC236}">
                <a16:creationId xmlns:a16="http://schemas.microsoft.com/office/drawing/2014/main" id="{87643ABE-DA5B-6FC1-D4DB-D5A4F420C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799" y="10945650"/>
            <a:ext cx="17523330" cy="36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s-AR" sz="1600" b="1" i="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</a:rPr>
              <a:t>Fuente:</a:t>
            </a:r>
            <a:r>
              <a:rPr lang="es-AR" sz="1600" b="0" i="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</a:rPr>
              <a:t> Elaboraci</a:t>
            </a:r>
            <a:r>
              <a:rPr lang="es-AR" altLang="ja-JP" sz="1600" b="0" i="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ea typeface="ＭＳ Ｐゴシック" pitchFamily="34" charset="-128"/>
              </a:rPr>
              <a:t>ón propia en base a datos de UART y SRT (Argentina); Ministerio de Trabajo y Economía Social y AMAT (España). SUSESO y Poder Judicial Rep. de Chile (Chile)</a:t>
            </a:r>
            <a:endParaRPr lang="es-ES" sz="1600" b="0" i="0" dirty="0">
              <a:solidFill>
                <a:prstClr val="white">
                  <a:lumMod val="50000"/>
                </a:prstClr>
              </a:solidFill>
              <a:latin typeface="Aptos" panose="020B0004020202020204" pitchFamily="34" charset="0"/>
            </a:endParaRPr>
          </a:p>
        </p:txBody>
      </p:sp>
      <p:pic>
        <p:nvPicPr>
          <p:cNvPr id="2" name="Imagen 7">
            <a:extLst>
              <a:ext uri="{FF2B5EF4-FFF2-40B4-BE49-F238E27FC236}">
                <a16:creationId xmlns:a16="http://schemas.microsoft.com/office/drawing/2014/main" id="{E5A107E4-2000-F91F-71D5-553C686551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35BDFC2-E3C8-1016-D19A-98EE39164FE6}"/>
              </a:ext>
            </a:extLst>
          </p:cNvPr>
          <p:cNvSpPr txBox="1"/>
          <p:nvPr/>
        </p:nvSpPr>
        <p:spPr>
          <a:xfrm>
            <a:off x="3863281" y="8691687"/>
            <a:ext cx="1412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solidFill>
                  <a:schemeClr val="bg1"/>
                </a:solidFill>
                <a:latin typeface="Aptos" panose="020B0004020202020204" pitchFamily="34" charset="0"/>
              </a:rPr>
              <a:t>2024</a:t>
            </a:r>
            <a:endParaRPr lang="es-AR" sz="22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4A96045-4A08-CBC0-7B60-F9399161E57E}"/>
              </a:ext>
            </a:extLst>
          </p:cNvPr>
          <p:cNvSpPr txBox="1"/>
          <p:nvPr/>
        </p:nvSpPr>
        <p:spPr>
          <a:xfrm>
            <a:off x="5275385" y="8691688"/>
            <a:ext cx="1412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solidFill>
                  <a:schemeClr val="bg1"/>
                </a:solidFill>
                <a:latin typeface="Aptos" panose="020B0004020202020204" pitchFamily="34" charset="0"/>
              </a:rPr>
              <a:t>2023</a:t>
            </a:r>
            <a:endParaRPr lang="es-AR" sz="22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95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Chart bld="series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5">
            <a:extLst>
              <a:ext uri="{FF2B5EF4-FFF2-40B4-BE49-F238E27FC236}">
                <a16:creationId xmlns:a16="http://schemas.microsoft.com/office/drawing/2014/main" id="{A0D080B7-4464-0013-3E3C-4782A256DBD7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0D534C7-28D6-250F-6096-95D6DA9BED34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object 18">
            <a:extLst>
              <a:ext uri="{FF2B5EF4-FFF2-40B4-BE49-F238E27FC236}">
                <a16:creationId xmlns:a16="http://schemas.microsoft.com/office/drawing/2014/main" id="{42C7231D-D1AB-F19D-245E-25AE183C56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La Paradoja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0E85055-9CD7-0B5F-1DFF-43CCFFCC61F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B49E742D-3B8E-09B4-2EFF-8AD6506B6D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3039" y="871801"/>
            <a:ext cx="905002" cy="1449949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ACF4E59-FEA6-3400-BD44-BC7196EB6B3D}"/>
              </a:ext>
            </a:extLst>
          </p:cNvPr>
          <p:cNvGrpSpPr/>
          <p:nvPr/>
        </p:nvGrpSpPr>
        <p:grpSpPr>
          <a:xfrm>
            <a:off x="625278" y="2141199"/>
            <a:ext cx="19072955" cy="5028125"/>
            <a:chOff x="625278" y="2141199"/>
            <a:chExt cx="19072955" cy="5028125"/>
          </a:xfrm>
        </p:grpSpPr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A11E2A6B-7B44-7614-B5A8-B05310C607AA}"/>
                </a:ext>
              </a:extLst>
            </p:cNvPr>
            <p:cNvSpPr txBox="1"/>
            <p:nvPr/>
          </p:nvSpPr>
          <p:spPr>
            <a:xfrm>
              <a:off x="852632" y="2141199"/>
              <a:ext cx="110212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3600" b="1" dirty="0">
                  <a:solidFill>
                    <a:srgbClr val="278DD8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MÁS Y MEJORES SERVICIOS:</a:t>
              </a:r>
            </a:p>
          </p:txBody>
        </p:sp>
        <p:sp>
          <p:nvSpPr>
            <p:cNvPr id="9" name="10 Rectángulo">
              <a:extLst>
                <a:ext uri="{FF2B5EF4-FFF2-40B4-BE49-F238E27FC236}">
                  <a16:creationId xmlns:a16="http://schemas.microsoft.com/office/drawing/2014/main" id="{DF52F277-635A-D6F1-8699-3F567BC77777}"/>
                </a:ext>
              </a:extLst>
            </p:cNvPr>
            <p:cNvSpPr/>
            <p:nvPr/>
          </p:nvSpPr>
          <p:spPr>
            <a:xfrm>
              <a:off x="4746292" y="2922007"/>
              <a:ext cx="14951941" cy="42473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Mas prevención, menos siniestros y menos graves</a:t>
              </a:r>
            </a:p>
            <a:p>
              <a:pPr>
                <a:buClr>
                  <a:srgbClr val="278DD8"/>
                </a:buClr>
                <a:defRPr/>
              </a:pPr>
              <a:endParaRPr lang="es-E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 lvl="2">
                <a:buClr>
                  <a:srgbClr val="278DD8"/>
                </a:buClr>
                <a:defRPr/>
              </a:pPr>
              <a:endPara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Más beneficios y mejor protección:</a:t>
              </a:r>
            </a:p>
            <a:p>
              <a:pPr marL="1485814" lvl="2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+ Indemnizaciones 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y c/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actualización automática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,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con pisos sin techos</a:t>
              </a:r>
            </a:p>
            <a:p>
              <a:pPr marL="1485814" lvl="2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+ 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Prestaciones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en especie 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y médicas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integrales, automáticas y de calidad</a:t>
              </a:r>
            </a:p>
            <a:p>
              <a:pPr marL="1485814" lvl="2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Mayores que los de España y Chile</a:t>
              </a:r>
            </a:p>
            <a:p>
              <a:pPr lvl="2">
                <a:buClr>
                  <a:srgbClr val="278DD8"/>
                </a:buClr>
                <a:defRPr/>
              </a:pPr>
              <a:endParaRPr lang="es-E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Alta valoración de servicios </a:t>
              </a:r>
              <a:r>
                <a:rPr lang="es-E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de empleadores y trabajadores                                                  </a:t>
              </a:r>
            </a:p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Ágil tramitación </a:t>
              </a:r>
              <a:r>
                <a:rPr lang="es-E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y </a:t>
              </a:r>
              <a:r>
                <a:rPr lang="es-ES" sz="3600" dirty="0">
                  <a:solidFill>
                    <a:srgbClr val="404040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resolución de </a:t>
              </a:r>
              <a:r>
                <a:rPr lang="es-E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conflictos (</a:t>
              </a:r>
              <a:r>
                <a:rPr lang="es-ES" sz="3600" dirty="0">
                  <a:solidFill>
                    <a:srgbClr val="404040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validada por CSJN)</a:t>
              </a:r>
            </a:p>
          </p:txBody>
        </p:sp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3F4A7A89-F708-947F-997D-39AC9D125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5278" y="3377359"/>
              <a:ext cx="3901044" cy="3336612"/>
            </a:xfrm>
            <a:prstGeom prst="rect">
              <a:avLst/>
            </a:prstGeom>
          </p:spPr>
        </p:pic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ED083E62-FBC1-FC66-93ED-C26391F0EC4D}"/>
              </a:ext>
            </a:extLst>
          </p:cNvPr>
          <p:cNvGrpSpPr/>
          <p:nvPr/>
        </p:nvGrpSpPr>
        <p:grpSpPr>
          <a:xfrm>
            <a:off x="852632" y="7705630"/>
            <a:ext cx="6631010" cy="1969770"/>
            <a:chOff x="852632" y="7705630"/>
            <a:chExt cx="6631010" cy="1969770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6041583F-F4FD-7302-2826-37A68959EEF2}"/>
                </a:ext>
              </a:extLst>
            </p:cNvPr>
            <p:cNvSpPr txBox="1"/>
            <p:nvPr/>
          </p:nvSpPr>
          <p:spPr>
            <a:xfrm>
              <a:off x="2001666" y="7705630"/>
              <a:ext cx="5481976" cy="19697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RESULTADO: </a:t>
              </a:r>
            </a:p>
            <a:p>
              <a:pPr>
                <a:defRPr/>
              </a:pPr>
              <a:r>
                <a:rPr lang="es-ES" sz="5400" b="1" dirty="0">
                  <a:solidFill>
                    <a:srgbClr val="278DD8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+98% de JUICIOS</a:t>
              </a:r>
              <a:endParaRPr lang="es-ES" sz="32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>
                <a:defRPr/>
              </a:pPr>
              <a:r>
                <a:rPr lang="es-ES" sz="3200" b="1" dirty="0">
                  <a:solidFill>
                    <a:srgbClr val="278DD8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Desde 2019</a:t>
              </a:r>
              <a:endParaRPr lang="es-ES" sz="54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2BFDFCCE-2AB8-3637-25B2-DA812A01D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632" y="7768196"/>
              <a:ext cx="1149034" cy="1477329"/>
            </a:xfrm>
            <a:prstGeom prst="rect">
              <a:avLst/>
            </a:prstGeom>
          </p:spPr>
        </p:pic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DFC1D759-AC5E-C41A-52BC-66008D48F03A}"/>
              </a:ext>
            </a:extLst>
          </p:cNvPr>
          <p:cNvGrpSpPr/>
          <p:nvPr/>
        </p:nvGrpSpPr>
        <p:grpSpPr>
          <a:xfrm>
            <a:off x="8050402" y="7655580"/>
            <a:ext cx="12053698" cy="1508106"/>
            <a:chOff x="8050403" y="7655580"/>
            <a:chExt cx="11666400" cy="1508106"/>
          </a:xfrm>
        </p:grpSpPr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29195D26-B23C-28AD-7900-02CEE2F904E2}"/>
                </a:ext>
              </a:extLst>
            </p:cNvPr>
            <p:cNvSpPr txBox="1"/>
            <p:nvPr/>
          </p:nvSpPr>
          <p:spPr>
            <a:xfrm>
              <a:off x="10139200" y="7655580"/>
              <a:ext cx="9577603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4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¿La llave para avanzar en una solución? </a:t>
              </a:r>
            </a:p>
          </p:txBody>
        </p:sp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B6357EA9-B87C-B118-86EA-B81DE98B8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0403" y="7686357"/>
              <a:ext cx="1914498" cy="1477329"/>
            </a:xfrm>
            <a:prstGeom prst="rect">
              <a:avLst/>
            </a:prstGeom>
          </p:spPr>
        </p:pic>
      </p:grpSp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29249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15</a:t>
            </a:fld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165D0B1-6CBC-7E44-01C0-FDD825A34AA4}"/>
              </a:ext>
            </a:extLst>
          </p:cNvPr>
          <p:cNvSpPr txBox="1"/>
          <p:nvPr/>
        </p:nvSpPr>
        <p:spPr>
          <a:xfrm>
            <a:off x="10813723" y="8258832"/>
            <a:ext cx="815661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Cuerpos Médicos Forenses, para cerrar la brecha entre el procedimiento administrativo de CCMM y el judicial</a:t>
            </a:r>
            <a:endParaRPr lang="es-ES" sz="4400" dirty="0"/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3980331B-A646-D036-F100-BBDEF23734B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5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5">
            <a:extLst>
              <a:ext uri="{FF2B5EF4-FFF2-40B4-BE49-F238E27FC236}">
                <a16:creationId xmlns:a16="http://schemas.microsoft.com/office/drawing/2014/main" id="{6163B614-671B-0AF1-BD32-CC9D41DAA6F7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18">
            <a:extLst>
              <a:ext uri="{FF2B5EF4-FFF2-40B4-BE49-F238E27FC236}">
                <a16:creationId xmlns:a16="http://schemas.microsoft.com/office/drawing/2014/main" id="{900679E2-1BC1-11EF-585A-3711C04172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2631" y="308700"/>
            <a:ext cx="16230024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¿Por qué son necesarios los CMF? 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10 Rectángulo">
            <a:extLst>
              <a:ext uri="{FF2B5EF4-FFF2-40B4-BE49-F238E27FC236}">
                <a16:creationId xmlns:a16="http://schemas.microsoft.com/office/drawing/2014/main" id="{1EB9F24D-106B-D265-DC46-156A44A7EE46}"/>
              </a:ext>
            </a:extLst>
          </p:cNvPr>
          <p:cNvSpPr/>
          <p:nvPr/>
        </p:nvSpPr>
        <p:spPr>
          <a:xfrm>
            <a:off x="679537" y="3981740"/>
            <a:ext cx="169019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48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1.</a:t>
            </a:r>
            <a:r>
              <a:rPr lang="es-ES" sz="4800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Es lo que establece la Ley 27.348 en su art. 2: </a:t>
            </a:r>
            <a:endParaRPr lang="es-ES" sz="48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2" name="10 Rectángulo">
            <a:extLst>
              <a:ext uri="{FF2B5EF4-FFF2-40B4-BE49-F238E27FC236}">
                <a16:creationId xmlns:a16="http://schemas.microsoft.com/office/drawing/2014/main" id="{A19A843A-EF3C-1A92-6138-252C03795899}"/>
              </a:ext>
            </a:extLst>
          </p:cNvPr>
          <p:cNvSpPr/>
          <p:nvPr/>
        </p:nvSpPr>
        <p:spPr>
          <a:xfrm>
            <a:off x="1324114" y="4875014"/>
            <a:ext cx="169019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Médicos </a:t>
            </a: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especialistas</a:t>
            </a: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seleccionados por concurso.</a:t>
            </a:r>
          </a:p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Que utilicen adecuadamente el </a:t>
            </a: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Baremo y el LEP </a:t>
            </a: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para valorar los daños.</a:t>
            </a:r>
          </a:p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Con </a:t>
            </a: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honorarios desanclados del resultado del proceso</a:t>
            </a:r>
          </a:p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Con intervención en todos los casos</a:t>
            </a:r>
          </a:p>
        </p:txBody>
      </p:sp>
      <p:sp>
        <p:nvSpPr>
          <p:cNvPr id="3" name="10 Rectángulo">
            <a:extLst>
              <a:ext uri="{FF2B5EF4-FFF2-40B4-BE49-F238E27FC236}">
                <a16:creationId xmlns:a16="http://schemas.microsoft.com/office/drawing/2014/main" id="{450F1A9A-C021-A2E3-DC1D-ADD59FD37AEF}"/>
              </a:ext>
            </a:extLst>
          </p:cNvPr>
          <p:cNvSpPr/>
          <p:nvPr/>
        </p:nvSpPr>
        <p:spPr>
          <a:xfrm>
            <a:off x="852631" y="7689271"/>
            <a:ext cx="169019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48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2.</a:t>
            </a:r>
            <a:r>
              <a:rPr lang="es-ES" sz="4800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Hay indicios que indican que son efectivos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B6EBFE0-3488-074C-71F8-34DDE3921C2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55B76777-7FB3-BA46-5A21-1AA63203FD0E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94AAF43-6592-A3FA-1F12-838C5DA15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8" name="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16</a:t>
            </a:fld>
            <a:endParaRPr lang="es-AR"/>
          </a:p>
        </p:txBody>
      </p:sp>
      <p:pic>
        <p:nvPicPr>
          <p:cNvPr id="9" name="Imagen 7">
            <a:extLst>
              <a:ext uri="{FF2B5EF4-FFF2-40B4-BE49-F238E27FC236}">
                <a16:creationId xmlns:a16="http://schemas.microsoft.com/office/drawing/2014/main" id="{1B679131-9547-4B27-8C1B-552363FBF3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41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B1DBBD6E-C7CF-D0AB-0465-0188E78F3F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774266"/>
              </p:ext>
            </p:extLst>
          </p:nvPr>
        </p:nvGraphicFramePr>
        <p:xfrm>
          <a:off x="249195" y="2245946"/>
          <a:ext cx="10992873" cy="871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24CAD80C-F4D9-8FDA-7607-CC759A3EB1B6}"/>
              </a:ext>
            </a:extLst>
          </p:cNvPr>
          <p:cNvCxnSpPr>
            <a:cxnSpLocks/>
          </p:cNvCxnSpPr>
          <p:nvPr/>
        </p:nvCxnSpPr>
        <p:spPr>
          <a:xfrm>
            <a:off x="1552756" y="6752176"/>
            <a:ext cx="9399752" cy="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42AA86C9-6692-C06C-A9DC-82631B2A3589}"/>
              </a:ext>
            </a:extLst>
          </p:cNvPr>
          <p:cNvCxnSpPr>
            <a:cxnSpLocks/>
          </p:cNvCxnSpPr>
          <p:nvPr/>
        </p:nvCxnSpPr>
        <p:spPr>
          <a:xfrm flipV="1">
            <a:off x="4356138" y="2490946"/>
            <a:ext cx="36512" cy="780508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ED786868-F8FA-78A6-92DC-BA19A0E7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823499"/>
              </p:ext>
            </p:extLst>
          </p:nvPr>
        </p:nvGraphicFramePr>
        <p:xfrm>
          <a:off x="11407515" y="2898233"/>
          <a:ext cx="7931616" cy="2916489"/>
        </p:xfrm>
        <a:graphic>
          <a:graphicData uri="http://schemas.openxmlformats.org/drawingml/2006/table">
            <a:tbl>
              <a:tblPr firstRow="1">
                <a:effectLst/>
                <a:tableStyleId>{306799F8-075E-4A3A-A7F6-7FBC6576F1A4}</a:tableStyleId>
              </a:tblPr>
              <a:tblGrid>
                <a:gridCol w="2384108">
                  <a:extLst>
                    <a:ext uri="{9D8B030D-6E8A-4147-A177-3AD203B41FA5}">
                      <a16:colId xmlns:a16="http://schemas.microsoft.com/office/drawing/2014/main" val="1627081370"/>
                    </a:ext>
                  </a:extLst>
                </a:gridCol>
                <a:gridCol w="1831845">
                  <a:extLst>
                    <a:ext uri="{9D8B030D-6E8A-4147-A177-3AD203B41FA5}">
                      <a16:colId xmlns:a16="http://schemas.microsoft.com/office/drawing/2014/main" val="4172981154"/>
                    </a:ext>
                  </a:extLst>
                </a:gridCol>
                <a:gridCol w="1928933">
                  <a:extLst>
                    <a:ext uri="{9D8B030D-6E8A-4147-A177-3AD203B41FA5}">
                      <a16:colId xmlns:a16="http://schemas.microsoft.com/office/drawing/2014/main" val="1048848880"/>
                    </a:ext>
                  </a:extLst>
                </a:gridCol>
                <a:gridCol w="1786730">
                  <a:extLst>
                    <a:ext uri="{9D8B030D-6E8A-4147-A177-3AD203B41FA5}">
                      <a16:colId xmlns:a16="http://schemas.microsoft.com/office/drawing/2014/main" val="2399445055"/>
                    </a:ext>
                  </a:extLst>
                </a:gridCol>
              </a:tblGrid>
              <a:tr h="907580">
                <a:tc>
                  <a:txBody>
                    <a:bodyPr/>
                    <a:lstStyle/>
                    <a:p>
                      <a:pPr algn="l" fontAlgn="ctr"/>
                      <a:r>
                        <a:rPr lang="es-AR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 Jurisdicción</a:t>
                      </a: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Jujuy</a:t>
                      </a: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Salta</a:t>
                      </a: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A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País</a:t>
                      </a:r>
                      <a:endParaRPr lang="es-AR" sz="3000" b="1" i="0" u="none" strike="noStrike" dirty="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867561"/>
                  </a:ext>
                </a:extLst>
              </a:tr>
              <a:tr h="1021071">
                <a:tc>
                  <a:txBody>
                    <a:bodyPr/>
                    <a:lstStyle/>
                    <a:p>
                      <a:pPr marL="0"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  <a:b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</a:b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incidencia</a:t>
                      </a:r>
                      <a:endParaRPr lang="es-AR" sz="2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48,7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53,2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49,3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633782"/>
                  </a:ext>
                </a:extLst>
              </a:tr>
              <a:tr h="987838">
                <a:tc>
                  <a:txBody>
                    <a:bodyPr/>
                    <a:lstStyle/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  <a:b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</a:b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</a:t>
                      </a:r>
                      <a:r>
                        <a:rPr lang="es-AR" sz="2400" b="1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judicialidad</a:t>
                      </a:r>
                      <a:endParaRPr lang="es-AR" sz="2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177,7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4,9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132,9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110457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88E9C529-873B-DCC1-ED64-A4F14A7F4ABB}"/>
              </a:ext>
            </a:extLst>
          </p:cNvPr>
          <p:cNvSpPr txBox="1"/>
          <p:nvPr/>
        </p:nvSpPr>
        <p:spPr>
          <a:xfrm>
            <a:off x="4392650" y="2182764"/>
            <a:ext cx="1681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14,1%</a:t>
            </a:r>
            <a:endParaRPr lang="es-AR" sz="2800" b="1" dirty="0">
              <a:solidFill>
                <a:srgbClr val="353E57"/>
              </a:solidFill>
              <a:latin typeface="Aptos" panose="020B0004020202020204" pitchFamily="34" charset="0"/>
            </a:endParaRPr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490149B6-DB5B-CEAE-A90C-04D237E7F292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9B90E8B0-8BC9-0A4B-B201-74D6AB589D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CMF – </a:t>
            </a: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“Sin” </a:t>
            </a: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vs </a:t>
            </a:r>
            <a:r>
              <a:rPr lang="es-AR" sz="6600" b="1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“Con”</a:t>
            </a:r>
            <a:endParaRPr sz="6600" b="1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8B7E84E4-2212-DF50-C12C-00A385C914C0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chemeClr val="bg1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Ejemplo 1</a:t>
            </a:r>
            <a:endParaRPr lang="es-AR" sz="3200" b="1" kern="0" dirty="0">
              <a:solidFill>
                <a:schemeClr val="bg1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9B6B62EB-6CD6-3EAA-5419-6EE1C6938447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0C89B08C-1403-C68B-809E-153B7A9CDCBC}"/>
              </a:ext>
            </a:extLst>
          </p:cNvPr>
          <p:cNvSpPr txBox="1"/>
          <p:nvPr/>
        </p:nvSpPr>
        <p:spPr>
          <a:xfrm>
            <a:off x="9914675" y="6678243"/>
            <a:ext cx="1327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236</a:t>
            </a:r>
            <a:r>
              <a:rPr lang="es-ES" sz="2800" b="1" i="0" dirty="0">
                <a:solidFill>
                  <a:srgbClr val="353E57"/>
                </a:solidFill>
                <a:latin typeface="Aptos" panose="020B0004020202020204" pitchFamily="34" charset="0"/>
              </a:rPr>
              <a:t>,6</a:t>
            </a:r>
          </a:p>
        </p:txBody>
      </p:sp>
      <p:sp>
        <p:nvSpPr>
          <p:cNvPr id="3" name="Text Box 32">
            <a:extLst>
              <a:ext uri="{FF2B5EF4-FFF2-40B4-BE49-F238E27FC236}">
                <a16:creationId xmlns:a16="http://schemas.microsoft.com/office/drawing/2014/main" id="{41EF6733-A833-7463-5E99-14B020821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227935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EF9F63"/>
                </a:solidFill>
                <a:latin typeface="Aptos" panose="020B0004020202020204" pitchFamily="34" charset="0"/>
              </a:rPr>
              <a:t>SIN</a:t>
            </a:r>
            <a:endParaRPr lang="es-ES" sz="2400" dirty="0">
              <a:solidFill>
                <a:srgbClr val="EF9F63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 Box 32">
            <a:extLst>
              <a:ext uri="{FF2B5EF4-FFF2-40B4-BE49-F238E27FC236}">
                <a16:creationId xmlns:a16="http://schemas.microsoft.com/office/drawing/2014/main" id="{56F393CE-B4AD-0BCF-8362-1DA21148E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865196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009A8B"/>
                </a:solidFill>
                <a:latin typeface="Aptos" panose="020B0004020202020204" pitchFamily="34" charset="0"/>
              </a:rPr>
              <a:t>CON</a:t>
            </a:r>
            <a:endParaRPr lang="es-ES" sz="24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B45C1EA4-711E-6F13-257B-7A45C03AF344}"/>
              </a:ext>
            </a:extLst>
          </p:cNvPr>
          <p:cNvSpPr/>
          <p:nvPr/>
        </p:nvSpPr>
        <p:spPr>
          <a:xfrm>
            <a:off x="11407515" y="7919305"/>
            <a:ext cx="385003" cy="385003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0ED7D92D-54E4-04E7-0D15-484592580429}"/>
              </a:ext>
            </a:extLst>
          </p:cNvPr>
          <p:cNvSpPr/>
          <p:nvPr/>
        </p:nvSpPr>
        <p:spPr>
          <a:xfrm>
            <a:off x="11421734" y="7292822"/>
            <a:ext cx="370784" cy="370784"/>
          </a:xfrm>
          <a:prstGeom prst="ellipse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Marcador de número de diapositiva 4">
            <a:extLst>
              <a:ext uri="{FF2B5EF4-FFF2-40B4-BE49-F238E27FC236}">
                <a16:creationId xmlns:a16="http://schemas.microsoft.com/office/drawing/2014/main" id="{38CA30C7-A8A7-F5EE-2373-8E9A734CD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9137292" y="10796846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17</a:t>
            </a:fld>
            <a:endParaRPr lang="es-AR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486B1BD5-7F95-56F3-41C2-B03B71F5E009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20F49F7-7B76-995D-3263-4574FF8C90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pic>
        <p:nvPicPr>
          <p:cNvPr id="16" name="Imagen 7">
            <a:extLst>
              <a:ext uri="{FF2B5EF4-FFF2-40B4-BE49-F238E27FC236}">
                <a16:creationId xmlns:a16="http://schemas.microsoft.com/office/drawing/2014/main" id="{22A07343-ACE6-1174-7766-B39B791AA4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19" name="object 14">
            <a:extLst>
              <a:ext uri="{FF2B5EF4-FFF2-40B4-BE49-F238E27FC236}">
                <a16:creationId xmlns:a16="http://schemas.microsoft.com/office/drawing/2014/main" id="{AAAFE5F9-2AD3-B763-43C2-17E4EFEB33BA}"/>
              </a:ext>
            </a:extLst>
          </p:cNvPr>
          <p:cNvSpPr txBox="1"/>
          <p:nvPr/>
        </p:nvSpPr>
        <p:spPr>
          <a:xfrm>
            <a:off x="728363" y="11047740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20" name="15 Marcador de número de diapositiva">
            <a:extLst>
              <a:ext uri="{FF2B5EF4-FFF2-40B4-BE49-F238E27FC236}">
                <a16:creationId xmlns:a16="http://schemas.microsoft.com/office/drawing/2014/main" id="{D1D1822B-6BF6-15A4-0229-B36620FA3B6F}"/>
              </a:ext>
            </a:extLst>
          </p:cNvPr>
          <p:cNvSpPr txBox="1">
            <a:spLocks/>
          </p:cNvSpPr>
          <p:nvPr/>
        </p:nvSpPr>
        <p:spPr>
          <a:xfrm>
            <a:off x="-30494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s-AR" smtClean="0"/>
              <a:pPr/>
              <a:t>17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66893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D55474B-C038-18B8-59B7-B0313FF041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946983"/>
              </p:ext>
            </p:extLst>
          </p:nvPr>
        </p:nvGraphicFramePr>
        <p:xfrm>
          <a:off x="266246" y="2399302"/>
          <a:ext cx="10847230" cy="871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9B3D741-5C3C-8BC3-C395-C0FE4999F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952738"/>
              </p:ext>
            </p:extLst>
          </p:nvPr>
        </p:nvGraphicFramePr>
        <p:xfrm>
          <a:off x="9612361" y="2898117"/>
          <a:ext cx="9726770" cy="2310147"/>
        </p:xfrm>
        <a:graphic>
          <a:graphicData uri="http://schemas.openxmlformats.org/drawingml/2006/table">
            <a:tbl>
              <a:tblPr/>
              <a:tblGrid>
                <a:gridCol w="2335863">
                  <a:extLst>
                    <a:ext uri="{9D8B030D-6E8A-4147-A177-3AD203B41FA5}">
                      <a16:colId xmlns:a16="http://schemas.microsoft.com/office/drawing/2014/main" val="1614766262"/>
                    </a:ext>
                  </a:extLst>
                </a:gridCol>
                <a:gridCol w="1860241">
                  <a:extLst>
                    <a:ext uri="{9D8B030D-6E8A-4147-A177-3AD203B41FA5}">
                      <a16:colId xmlns:a16="http://schemas.microsoft.com/office/drawing/2014/main" val="2236145398"/>
                    </a:ext>
                  </a:extLst>
                </a:gridCol>
                <a:gridCol w="1871663">
                  <a:extLst>
                    <a:ext uri="{9D8B030D-6E8A-4147-A177-3AD203B41FA5}">
                      <a16:colId xmlns:a16="http://schemas.microsoft.com/office/drawing/2014/main" val="1280222875"/>
                    </a:ext>
                  </a:extLst>
                </a:gridCol>
                <a:gridCol w="1928812">
                  <a:extLst>
                    <a:ext uri="{9D8B030D-6E8A-4147-A177-3AD203B41FA5}">
                      <a16:colId xmlns:a16="http://schemas.microsoft.com/office/drawing/2014/main" val="2839676980"/>
                    </a:ext>
                  </a:extLst>
                </a:gridCol>
                <a:gridCol w="1730191">
                  <a:extLst>
                    <a:ext uri="{9D8B030D-6E8A-4147-A177-3AD203B41FA5}">
                      <a16:colId xmlns:a16="http://schemas.microsoft.com/office/drawing/2014/main" val="1209979545"/>
                    </a:ext>
                  </a:extLst>
                </a:gridCol>
              </a:tblGrid>
              <a:tr h="709947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Jurisdicción</a:t>
                      </a:r>
                    </a:p>
                  </a:txBody>
                  <a:tcPr marL="345" marR="345" marT="34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Chubut</a:t>
                      </a: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Neuquén</a:t>
                      </a: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Río Negro</a:t>
                      </a: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A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País</a:t>
                      </a:r>
                      <a:endParaRPr lang="es-AR" sz="2800" b="1" i="0" u="none" strike="noStrike" dirty="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030800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</a:p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incidencia</a:t>
                      </a:r>
                    </a:p>
                  </a:txBody>
                  <a:tcPr marL="345" marR="345" marT="34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46,8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52,5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55,2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4</a:t>
                      </a:r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9,3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808741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</a:p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</a:t>
                      </a:r>
                      <a:r>
                        <a:rPr lang="es-AR" sz="2400" b="1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judicialidad</a:t>
                      </a:r>
                      <a:endParaRPr lang="es-AR" sz="2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241,7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106,7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30,1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132,9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80177"/>
                  </a:ext>
                </a:extLst>
              </a:tr>
            </a:tbl>
          </a:graphicData>
        </a:graphic>
      </p:graphicFrame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8897B556-2DAC-53A9-E940-DBACED931C85}"/>
              </a:ext>
            </a:extLst>
          </p:cNvPr>
          <p:cNvCxnSpPr>
            <a:cxnSpLocks/>
          </p:cNvCxnSpPr>
          <p:nvPr/>
        </p:nvCxnSpPr>
        <p:spPr>
          <a:xfrm>
            <a:off x="1354808" y="6870791"/>
            <a:ext cx="9378871" cy="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28048BE4-87C9-E8A7-56BA-731E1CE046D6}"/>
              </a:ext>
            </a:extLst>
          </p:cNvPr>
          <p:cNvCxnSpPr>
            <a:cxnSpLocks/>
          </p:cNvCxnSpPr>
          <p:nvPr/>
        </p:nvCxnSpPr>
        <p:spPr>
          <a:xfrm flipV="1">
            <a:off x="4362451" y="2406993"/>
            <a:ext cx="36512" cy="780508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ject 15">
            <a:extLst>
              <a:ext uri="{FF2B5EF4-FFF2-40B4-BE49-F238E27FC236}">
                <a16:creationId xmlns:a16="http://schemas.microsoft.com/office/drawing/2014/main" id="{186983DF-5221-2DAD-7429-556F58D29495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7C8BA1A2-99DA-45E7-5793-9B4C9F939560}"/>
              </a:ext>
            </a:extLst>
          </p:cNvPr>
          <p:cNvSpPr/>
          <p:nvPr/>
        </p:nvSpPr>
        <p:spPr>
          <a:xfrm>
            <a:off x="0" y="442397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9188850F-9EAC-9669-41A9-4FD97AF09130}"/>
              </a:ext>
            </a:extLst>
          </p:cNvPr>
          <p:cNvSpPr txBox="1"/>
          <p:nvPr/>
        </p:nvSpPr>
        <p:spPr>
          <a:xfrm>
            <a:off x="4362451" y="2154540"/>
            <a:ext cx="1681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14,1%</a:t>
            </a:r>
            <a:endParaRPr lang="es-AR" sz="2800" b="1" dirty="0">
              <a:solidFill>
                <a:srgbClr val="353E57"/>
              </a:solidFill>
              <a:latin typeface="Aptos" panose="020B000402020202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8DF280C-AB5F-3B68-8AC0-7A8082A34EAB}"/>
              </a:ext>
            </a:extLst>
          </p:cNvPr>
          <p:cNvSpPr txBox="1"/>
          <p:nvPr/>
        </p:nvSpPr>
        <p:spPr>
          <a:xfrm>
            <a:off x="9786083" y="6332276"/>
            <a:ext cx="1327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236,6</a:t>
            </a:r>
            <a:endParaRPr lang="es-AR" sz="2800" b="1" i="0" dirty="0">
              <a:solidFill>
                <a:srgbClr val="353E57"/>
              </a:solidFill>
              <a:latin typeface="Aptos" panose="020B0004020202020204" pitchFamily="34" charset="0"/>
            </a:endParaRPr>
          </a:p>
        </p:txBody>
      </p:sp>
      <p:sp>
        <p:nvSpPr>
          <p:cNvPr id="19" name="object 18">
            <a:extLst>
              <a:ext uri="{FF2B5EF4-FFF2-40B4-BE49-F238E27FC236}">
                <a16:creationId xmlns:a16="http://schemas.microsoft.com/office/drawing/2014/main" id="{9B90E8B0-8BC9-0A4B-B201-74D6AB589D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CMF – </a:t>
            </a: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“Sin” </a:t>
            </a: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vs </a:t>
            </a:r>
            <a:r>
              <a:rPr lang="es-AR" sz="6600" b="1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“Con”</a:t>
            </a:r>
            <a:endParaRPr sz="6600" b="1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32">
            <a:extLst>
              <a:ext uri="{FF2B5EF4-FFF2-40B4-BE49-F238E27FC236}">
                <a16:creationId xmlns:a16="http://schemas.microsoft.com/office/drawing/2014/main" id="{370BA053-702C-4D0D-6863-EC40E98DC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227935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EF9F63"/>
                </a:solidFill>
                <a:latin typeface="Aptos" panose="020B0004020202020204" pitchFamily="34" charset="0"/>
              </a:rPr>
              <a:t>SIN</a:t>
            </a:r>
            <a:endParaRPr lang="es-ES" sz="2400" dirty="0">
              <a:solidFill>
                <a:srgbClr val="EF9F63"/>
              </a:solidFill>
              <a:latin typeface="Aptos" panose="020B0004020202020204" pitchFamily="34" charset="0"/>
            </a:endParaRPr>
          </a:p>
        </p:txBody>
      </p:sp>
      <p:sp>
        <p:nvSpPr>
          <p:cNvPr id="12" name="Text Box 32">
            <a:extLst>
              <a:ext uri="{FF2B5EF4-FFF2-40B4-BE49-F238E27FC236}">
                <a16:creationId xmlns:a16="http://schemas.microsoft.com/office/drawing/2014/main" id="{ED44A389-631E-CC36-2EA9-EA9135F54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865196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009A8B"/>
                </a:solidFill>
                <a:latin typeface="Aptos" panose="020B0004020202020204" pitchFamily="34" charset="0"/>
              </a:rPr>
              <a:t>CON</a:t>
            </a:r>
            <a:endParaRPr lang="es-ES" sz="24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962DDFDC-CB4A-412C-5A94-E82807924EC3}"/>
              </a:ext>
            </a:extLst>
          </p:cNvPr>
          <p:cNvSpPr/>
          <p:nvPr/>
        </p:nvSpPr>
        <p:spPr>
          <a:xfrm>
            <a:off x="11407515" y="7919305"/>
            <a:ext cx="385003" cy="385003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8179D02D-C632-6BFD-D692-079016F5D2A4}"/>
              </a:ext>
            </a:extLst>
          </p:cNvPr>
          <p:cNvSpPr/>
          <p:nvPr/>
        </p:nvSpPr>
        <p:spPr>
          <a:xfrm>
            <a:off x="11421734" y="7292822"/>
            <a:ext cx="370784" cy="370784"/>
          </a:xfrm>
          <a:prstGeom prst="ellipse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8B7E84E4-2212-DF50-C12C-00A385C914C0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chemeClr val="bg1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Ejemplo 2</a:t>
            </a:r>
            <a:endParaRPr lang="es-AR" sz="3200" b="1" kern="0" dirty="0">
              <a:solidFill>
                <a:schemeClr val="bg1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número de diapositiva 4">
            <a:extLst>
              <a:ext uri="{FF2B5EF4-FFF2-40B4-BE49-F238E27FC236}">
                <a16:creationId xmlns:a16="http://schemas.microsoft.com/office/drawing/2014/main" id="{1AE75564-F1CC-A627-4488-B51FEF5A58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9137292" y="10796846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18</a:t>
            </a:fld>
            <a:endParaRPr lang="es-AR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962AC0CF-8522-7F99-479C-94ACDC95000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9FB6030-DD6B-CA81-37F5-C7398B42F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8" name="7 Marcador de número de diapositiva">
            <a:extLst>
              <a:ext uri="{FF2B5EF4-FFF2-40B4-BE49-F238E27FC236}">
                <a16:creationId xmlns:a16="http://schemas.microsoft.com/office/drawing/2014/main" id="{C786A092-6E29-17D0-6271-8237C9B9248D}"/>
              </a:ext>
            </a:extLst>
          </p:cNvPr>
          <p:cNvSpPr txBox="1">
            <a:spLocks/>
          </p:cNvSpPr>
          <p:nvPr/>
        </p:nvSpPr>
        <p:spPr>
          <a:xfrm>
            <a:off x="-31993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s-AR" smtClean="0"/>
              <a:pPr/>
              <a:t>18</a:t>
            </a:fld>
            <a:endParaRPr lang="es-AR" dirty="0"/>
          </a:p>
        </p:txBody>
      </p:sp>
      <p:sp>
        <p:nvSpPr>
          <p:cNvPr id="16" name="object 14">
            <a:extLst>
              <a:ext uri="{FF2B5EF4-FFF2-40B4-BE49-F238E27FC236}">
                <a16:creationId xmlns:a16="http://schemas.microsoft.com/office/drawing/2014/main" id="{BBC1B9A8-65F4-4F5F-6A7A-3400E1C574D9}"/>
              </a:ext>
            </a:extLst>
          </p:cNvPr>
          <p:cNvSpPr txBox="1"/>
          <p:nvPr/>
        </p:nvSpPr>
        <p:spPr>
          <a:xfrm>
            <a:off x="728363" y="11047740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7" name="Imagen 7">
            <a:extLst>
              <a:ext uri="{FF2B5EF4-FFF2-40B4-BE49-F238E27FC236}">
                <a16:creationId xmlns:a16="http://schemas.microsoft.com/office/drawing/2014/main" id="{F98DF88C-F91E-09B4-E621-AC4133E628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5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26819B0-087E-9400-7989-2A699D47B7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2" y="2997412"/>
            <a:ext cx="18687419" cy="2891799"/>
          </a:xfrm>
          <a:prstGeom prst="rect">
            <a:avLst/>
          </a:prstGeom>
        </p:spPr>
      </p:pic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E03D558A-3886-D41C-D2C0-83DE9808EA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933698"/>
              </p:ext>
            </p:extLst>
          </p:nvPr>
        </p:nvGraphicFramePr>
        <p:xfrm>
          <a:off x="1011059" y="6412408"/>
          <a:ext cx="10523342" cy="4033363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9075542">
                  <a:extLst>
                    <a:ext uri="{9D8B030D-6E8A-4147-A177-3AD203B41FA5}">
                      <a16:colId xmlns:a16="http://schemas.microsoft.com/office/drawing/2014/main" val="84037788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500084092"/>
                    </a:ext>
                  </a:extLst>
                </a:gridCol>
              </a:tblGrid>
              <a:tr h="694273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>
                          <a:effectLst/>
                          <a:latin typeface="Aptos SemiBold" panose="020B0004020202020204" pitchFamily="34" charset="0"/>
                        </a:rPr>
                        <a:t> </a:t>
                      </a:r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DIAGNÓSTICOS DE LOS RECLAMOS JUDICIALES</a:t>
                      </a: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353E57"/>
                          </a:solidFill>
                          <a:effectLst/>
                          <a:latin typeface="Aptos Black" panose="020B0004020202020204" pitchFamily="34" charset="0"/>
                        </a:rPr>
                        <a:t>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994377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Esguinces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en general</a:t>
                      </a: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28%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222677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Lumbalgia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, cervicalgia y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dorsalgia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23%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095955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Contusiones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17%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524012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Heridas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9%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9074826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Distensiones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,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contracturas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y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desgarros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5%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692637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s-AR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Resto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18%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295315"/>
                  </a:ext>
                </a:extLst>
              </a:tr>
            </a:tbl>
          </a:graphicData>
        </a:graphic>
      </p:graphicFrame>
      <p:sp>
        <p:nvSpPr>
          <p:cNvPr id="13" name="TextBox 8">
            <a:extLst>
              <a:ext uri="{FF2B5EF4-FFF2-40B4-BE49-F238E27FC236}">
                <a16:creationId xmlns:a16="http://schemas.microsoft.com/office/drawing/2014/main" id="{791F5E0E-C927-6DA9-D0C4-F1EC4803C783}"/>
              </a:ext>
            </a:extLst>
          </p:cNvPr>
          <p:cNvSpPr txBox="1"/>
          <p:nvPr/>
        </p:nvSpPr>
        <p:spPr>
          <a:xfrm>
            <a:off x="11660051" y="9704058"/>
            <a:ext cx="7432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rgbClr val="00463F"/>
                </a:solidFill>
                <a:latin typeface="Aptos" panose="020B0004020202020204" pitchFamily="34" charset="0"/>
              </a:rPr>
              <a:t>…82% dolencias leves</a:t>
            </a:r>
          </a:p>
        </p:txBody>
      </p:sp>
      <p:sp>
        <p:nvSpPr>
          <p:cNvPr id="25" name="object 15">
            <a:extLst>
              <a:ext uri="{FF2B5EF4-FFF2-40B4-BE49-F238E27FC236}">
                <a16:creationId xmlns:a16="http://schemas.microsoft.com/office/drawing/2014/main" id="{758F139B-CD0A-1B21-175A-27470AF5D9B3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18">
            <a:extLst>
              <a:ext uri="{FF2B5EF4-FFF2-40B4-BE49-F238E27FC236}">
                <a16:creationId xmlns:a16="http://schemas.microsoft.com/office/drawing/2014/main" id="{DFDC0594-1B2C-4B0A-DE17-FE9845FCDF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Sin CMF </a:t>
            </a:r>
            <a:endParaRPr sz="6600" b="1" dirty="0">
              <a:solidFill>
                <a:srgbClr val="EF9F63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D88167BB-3253-D922-282C-BADD4BAC0CD0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object 18">
            <a:extLst>
              <a:ext uri="{FF2B5EF4-FFF2-40B4-BE49-F238E27FC236}">
                <a16:creationId xmlns:a16="http://schemas.microsoft.com/office/drawing/2014/main" id="{429771E8-C61C-C724-F708-F2A964CDAB56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chemeClr val="bg1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Procedimiento caso típico</a:t>
            </a:r>
            <a:endParaRPr lang="es-AR" sz="3200" b="1" kern="0" dirty="0">
              <a:solidFill>
                <a:schemeClr val="bg1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3EBF00C5-6661-59AB-81C9-B7D5A42C9D48}"/>
              </a:ext>
            </a:extLst>
          </p:cNvPr>
          <p:cNvSpPr txBox="1"/>
          <p:nvPr/>
        </p:nvSpPr>
        <p:spPr>
          <a:xfrm>
            <a:off x="374072" y="4536830"/>
            <a:ext cx="29132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ACCIDENTE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D94B6C3C-85D9-3946-79D6-E7BE3093BA79}"/>
              </a:ext>
            </a:extLst>
          </p:cNvPr>
          <p:cNvSpPr txBox="1"/>
          <p:nvPr/>
        </p:nvSpPr>
        <p:spPr>
          <a:xfrm>
            <a:off x="3587535" y="4536830"/>
            <a:ext cx="2913241" cy="730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AR" sz="2400" b="1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highlight>
                  <a:srgbClr val="FFFFFF"/>
                </a:highlight>
                <a:latin typeface="Aptos SemiBold" panose="020B0004020202020204" pitchFamily="34" charset="0"/>
              </a:rPr>
              <a:t>PRESTACIÓN PLENA</a:t>
            </a:r>
            <a:endParaRPr lang="es-ES" sz="2400" b="1" dirty="0">
              <a:solidFill>
                <a:schemeClr val="tx1">
                  <a:lumMod val="75000"/>
                  <a:lumOff val="25000"/>
                </a:schemeClr>
              </a:solidFill>
              <a:latin typeface="Aptos SemiBold" panose="020B0004020202020204" pitchFamily="34" charset="0"/>
              <a:cs typeface="Calibri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CEC1C4F-F92A-4D74-4BC0-F78E820FB354}"/>
              </a:ext>
            </a:extLst>
          </p:cNvPr>
          <p:cNvSpPr txBox="1"/>
          <p:nvPr/>
        </p:nvSpPr>
        <p:spPr>
          <a:xfrm>
            <a:off x="6967569" y="4536830"/>
            <a:ext cx="2396495" cy="1036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DICTAMEN CCMM</a:t>
            </a:r>
          </a:p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INCAP “0”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9B707C7-DBC0-E170-8A31-1C3377987E6D}"/>
              </a:ext>
            </a:extLst>
          </p:cNvPr>
          <p:cNvSpPr txBox="1"/>
          <p:nvPr/>
        </p:nvSpPr>
        <p:spPr>
          <a:xfrm>
            <a:off x="9907476" y="4536830"/>
            <a:ext cx="29132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DEMANDA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935B35D0-ED56-F529-EA8E-77624ABD3D34}"/>
              </a:ext>
            </a:extLst>
          </p:cNvPr>
          <p:cNvSpPr txBox="1"/>
          <p:nvPr/>
        </p:nvSpPr>
        <p:spPr>
          <a:xfrm>
            <a:off x="13027863" y="4536830"/>
            <a:ext cx="2913241" cy="1063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PERITO</a:t>
            </a:r>
          </a:p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DETERMINA</a:t>
            </a:r>
          </a:p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%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70DCCFB0-0600-846A-3E43-58E38D9228B3}"/>
              </a:ext>
            </a:extLst>
          </p:cNvPr>
          <p:cNvSpPr txBox="1"/>
          <p:nvPr/>
        </p:nvSpPr>
        <p:spPr>
          <a:xfrm>
            <a:off x="16369094" y="4536830"/>
            <a:ext cx="2481817" cy="1038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SENTENCIA c/ HONORARIOS en %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6755CDE8-9812-6351-94E0-A1BEE7F6C658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278DD8"/>
              </a:solidFill>
            </a:endParaRP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0EBECE67-B152-6DFB-9028-D2D4E2BB23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A8CBE21-90DD-BF2F-CBFD-7D2F0BFD92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5"/>
          <a:stretch/>
        </p:blipFill>
        <p:spPr>
          <a:xfrm>
            <a:off x="1466850" y="3347978"/>
            <a:ext cx="852280" cy="10428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4533AC5-8A7C-BD13-4106-FFECA50627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7" r="71645"/>
          <a:stretch/>
        </p:blipFill>
        <p:spPr>
          <a:xfrm>
            <a:off x="4293703" y="3347978"/>
            <a:ext cx="1298713" cy="104285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F046CDF-3C3F-3A0B-C8D0-8811B2ECC0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3" r="53439"/>
          <a:stretch/>
        </p:blipFill>
        <p:spPr>
          <a:xfrm>
            <a:off x="7421216" y="3347978"/>
            <a:ext cx="1298713" cy="104285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A586672-FC21-49A2-AC4D-F3E26AA44A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2" r="34560"/>
          <a:stretch/>
        </p:blipFill>
        <p:spPr>
          <a:xfrm>
            <a:off x="10668556" y="3347978"/>
            <a:ext cx="1298713" cy="104285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3302586-4F6B-0BAA-3459-91E3CD3056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18" r="17474"/>
          <a:stretch/>
        </p:blipFill>
        <p:spPr>
          <a:xfrm>
            <a:off x="13796070" y="3347978"/>
            <a:ext cx="1298713" cy="104285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35AB20-34F3-A9F3-260B-1BD880470C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69" r="-877"/>
          <a:stretch/>
        </p:blipFill>
        <p:spPr>
          <a:xfrm>
            <a:off x="16857322" y="3347978"/>
            <a:ext cx="1298713" cy="1042856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28995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19</a:t>
            </a:fld>
            <a:endParaRPr lang="es-AR" dirty="0"/>
          </a:p>
        </p:txBody>
      </p:sp>
      <p:sp>
        <p:nvSpPr>
          <p:cNvPr id="3" name="object 14">
            <a:extLst>
              <a:ext uri="{FF2B5EF4-FFF2-40B4-BE49-F238E27FC236}">
                <a16:creationId xmlns:a16="http://schemas.microsoft.com/office/drawing/2014/main" id="{19C5258F-B7EB-1215-C571-2606D419191D}"/>
              </a:ext>
            </a:extLst>
          </p:cNvPr>
          <p:cNvSpPr txBox="1"/>
          <p:nvPr/>
        </p:nvSpPr>
        <p:spPr>
          <a:xfrm>
            <a:off x="1022277" y="10850194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5" name="Imagen 7">
            <a:extLst>
              <a:ext uri="{FF2B5EF4-FFF2-40B4-BE49-F238E27FC236}">
                <a16:creationId xmlns:a16="http://schemas.microsoft.com/office/drawing/2014/main" id="{470E3454-9E5B-8FDA-8E7D-DF7F2D0363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50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>
            <a:extLst>
              <a:ext uri="{FF2B5EF4-FFF2-40B4-BE49-F238E27FC236}">
                <a16:creationId xmlns:a16="http://schemas.microsoft.com/office/drawing/2014/main" id="{0223B71C-7AD7-0662-B0A7-87457B51CD34}"/>
              </a:ext>
            </a:extLst>
          </p:cNvPr>
          <p:cNvSpPr/>
          <p:nvPr/>
        </p:nvSpPr>
        <p:spPr>
          <a:xfrm>
            <a:off x="736737" y="4534569"/>
            <a:ext cx="2031501" cy="2031501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B0D7FDF9-A057-067D-BFEF-7278ED88D1AC}"/>
              </a:ext>
            </a:extLst>
          </p:cNvPr>
          <p:cNvSpPr/>
          <p:nvPr/>
        </p:nvSpPr>
        <p:spPr>
          <a:xfrm>
            <a:off x="3437735" y="4829990"/>
            <a:ext cx="2031501" cy="2031501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843ADB38-E191-22AF-D3AA-98AB61E43CAA}"/>
              </a:ext>
            </a:extLst>
          </p:cNvPr>
          <p:cNvSpPr/>
          <p:nvPr/>
        </p:nvSpPr>
        <p:spPr>
          <a:xfrm>
            <a:off x="1011059" y="8400085"/>
            <a:ext cx="1482859" cy="1482859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B80FF61-A698-97A9-4EBA-3A9613ADCAEE}"/>
              </a:ext>
            </a:extLst>
          </p:cNvPr>
          <p:cNvSpPr/>
          <p:nvPr/>
        </p:nvSpPr>
        <p:spPr>
          <a:xfrm>
            <a:off x="3712057" y="8550985"/>
            <a:ext cx="1482859" cy="1482859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C3D0B454-ED95-07DE-5192-0C0ABB041BDC}"/>
              </a:ext>
            </a:extLst>
          </p:cNvPr>
          <p:cNvSpPr/>
          <p:nvPr/>
        </p:nvSpPr>
        <p:spPr>
          <a:xfrm>
            <a:off x="15006273" y="5915041"/>
            <a:ext cx="2771540" cy="2771540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7EA3CDE2-D286-4751-037B-C8F5843199A7}"/>
              </a:ext>
            </a:extLst>
          </p:cNvPr>
          <p:cNvSpPr/>
          <p:nvPr/>
        </p:nvSpPr>
        <p:spPr>
          <a:xfrm>
            <a:off x="14987756" y="2090816"/>
            <a:ext cx="2771540" cy="2771540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D04FCED4-A395-9C21-2674-5FFCA766830A}"/>
              </a:ext>
            </a:extLst>
          </p:cNvPr>
          <p:cNvSpPr/>
          <p:nvPr/>
        </p:nvSpPr>
        <p:spPr>
          <a:xfrm>
            <a:off x="-4252" y="-87526"/>
            <a:ext cx="20104091" cy="186297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18">
            <a:extLst>
              <a:ext uri="{FF2B5EF4-FFF2-40B4-BE49-F238E27FC236}">
                <a16:creationId xmlns:a16="http://schemas.microsoft.com/office/drawing/2014/main" id="{AB8EF3F1-CBAD-3048-C7C5-47F27C3979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Cobertura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8B00DD2E-3B9F-6ADC-D749-BED15B8F062C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77A002DE-DBA8-F0F7-B6C6-5E6F99634A5E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srgbClr val="4FDBC5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Evolución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srgbClr val="4FDBC5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3897D3F-09A4-15B2-A0C7-43729E2D8003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EFB4A29-4DE0-2E15-986E-51336F2FA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98431" y="1027051"/>
            <a:ext cx="978834" cy="1184471"/>
          </a:xfrm>
          <a:prstGeom prst="rect">
            <a:avLst/>
          </a:prstGeom>
        </p:spPr>
      </p:pic>
      <p:sp>
        <p:nvSpPr>
          <p:cNvPr id="11" name="Text Box 32">
            <a:extLst>
              <a:ext uri="{FF2B5EF4-FFF2-40B4-BE49-F238E27FC236}">
                <a16:creationId xmlns:a16="http://schemas.microsoft.com/office/drawing/2014/main" id="{87643ABE-DA5B-6FC1-D4DB-D5A4F420C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281" y="10720800"/>
            <a:ext cx="10401487" cy="31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Fuente: Elaboraci</a:t>
            </a:r>
            <a:r>
              <a:rPr kumimoji="0" lang="es-AR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ＭＳ Ｐゴシック" pitchFamily="34" charset="-128"/>
                <a:cs typeface="+mn-cs"/>
              </a:rPr>
              <a:t>ón propia en base información SRT y estimaciones de UART.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6240D935-219F-7D70-84F6-F8449048F9BD}"/>
              </a:ext>
            </a:extLst>
          </p:cNvPr>
          <p:cNvCxnSpPr/>
          <p:nvPr/>
        </p:nvCxnSpPr>
        <p:spPr>
          <a:xfrm flipV="1">
            <a:off x="1649614" y="6202605"/>
            <a:ext cx="0" cy="1475421"/>
          </a:xfrm>
          <a:prstGeom prst="line">
            <a:avLst/>
          </a:prstGeom>
          <a:ln w="28575">
            <a:solidFill>
              <a:srgbClr val="009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1C0A2178-9F7F-5A95-4E0C-6D272BBF08FA}"/>
              </a:ext>
            </a:extLst>
          </p:cNvPr>
          <p:cNvCxnSpPr/>
          <p:nvPr/>
        </p:nvCxnSpPr>
        <p:spPr>
          <a:xfrm flipV="1">
            <a:off x="4477016" y="5993237"/>
            <a:ext cx="0" cy="1475421"/>
          </a:xfrm>
          <a:prstGeom prst="line">
            <a:avLst/>
          </a:prstGeom>
          <a:ln w="28575">
            <a:solidFill>
              <a:srgbClr val="009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01342142-404B-42F2-DA01-405BE1A54DAA}"/>
              </a:ext>
            </a:extLst>
          </p:cNvPr>
          <p:cNvCxnSpPr>
            <a:cxnSpLocks/>
          </p:cNvCxnSpPr>
          <p:nvPr/>
        </p:nvCxnSpPr>
        <p:spPr>
          <a:xfrm flipV="1">
            <a:off x="4471429" y="8266650"/>
            <a:ext cx="0" cy="568667"/>
          </a:xfrm>
          <a:prstGeom prst="line">
            <a:avLst/>
          </a:prstGeom>
          <a:ln w="28575">
            <a:solidFill>
              <a:srgbClr val="278D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3E71E1A2-96AE-309D-4869-ED8C836635E4}"/>
              </a:ext>
            </a:extLst>
          </p:cNvPr>
          <p:cNvCxnSpPr>
            <a:cxnSpLocks/>
          </p:cNvCxnSpPr>
          <p:nvPr/>
        </p:nvCxnSpPr>
        <p:spPr>
          <a:xfrm flipV="1">
            <a:off x="1649614" y="8097789"/>
            <a:ext cx="0" cy="453195"/>
          </a:xfrm>
          <a:prstGeom prst="line">
            <a:avLst/>
          </a:prstGeom>
          <a:ln w="28575">
            <a:solidFill>
              <a:srgbClr val="278D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32">
            <a:extLst>
              <a:ext uri="{FF2B5EF4-FFF2-40B4-BE49-F238E27FC236}">
                <a16:creationId xmlns:a16="http://schemas.microsoft.com/office/drawing/2014/main" id="{84BED01F-A4EB-7C3E-C462-C0CD9CFE9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92722" y="4703171"/>
            <a:ext cx="2577908" cy="48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0" i="0" u="none" strike="noStrike" kern="1200" cap="none" spc="0" normalizeH="0" baseline="0" noProof="0" dirty="0">
                <a:ln>
                  <a:noFill/>
                </a:ln>
                <a:solidFill>
                  <a:srgbClr val="009A8B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trabajadores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009A8B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3" name="Text Box 32">
            <a:extLst>
              <a:ext uri="{FF2B5EF4-FFF2-40B4-BE49-F238E27FC236}">
                <a16:creationId xmlns:a16="http://schemas.microsoft.com/office/drawing/2014/main" id="{4EF71860-8BF1-B33D-CF76-4BEB6E290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92722" y="5255797"/>
            <a:ext cx="2577908" cy="48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0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empleadores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2C2D5D20-37D2-5743-41B0-9A0C21236519}"/>
              </a:ext>
            </a:extLst>
          </p:cNvPr>
          <p:cNvSpPr/>
          <p:nvPr/>
        </p:nvSpPr>
        <p:spPr>
          <a:xfrm>
            <a:off x="17303674" y="5269672"/>
            <a:ext cx="385003" cy="385003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7FC12C8E-3B06-89A9-6F97-589C9A9C50C4}"/>
              </a:ext>
            </a:extLst>
          </p:cNvPr>
          <p:cNvSpPr/>
          <p:nvPr/>
        </p:nvSpPr>
        <p:spPr>
          <a:xfrm>
            <a:off x="17299631" y="4751016"/>
            <a:ext cx="393091" cy="359728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6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3A60A078-9304-8ABD-0CCB-F820841B7275}"/>
              </a:ext>
            </a:extLst>
          </p:cNvPr>
          <p:cNvCxnSpPr/>
          <p:nvPr/>
        </p:nvCxnSpPr>
        <p:spPr>
          <a:xfrm flipV="1">
            <a:off x="16392043" y="3635323"/>
            <a:ext cx="0" cy="1475421"/>
          </a:xfrm>
          <a:prstGeom prst="line">
            <a:avLst/>
          </a:prstGeom>
          <a:ln w="28575">
            <a:solidFill>
              <a:srgbClr val="009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D3BB6F34-77E8-8FD3-630E-EFD45A66EA04}"/>
              </a:ext>
            </a:extLst>
          </p:cNvPr>
          <p:cNvCxnSpPr>
            <a:cxnSpLocks/>
          </p:cNvCxnSpPr>
          <p:nvPr/>
        </p:nvCxnSpPr>
        <p:spPr>
          <a:xfrm flipV="1">
            <a:off x="16392043" y="5708903"/>
            <a:ext cx="0" cy="568667"/>
          </a:xfrm>
          <a:prstGeom prst="line">
            <a:avLst/>
          </a:prstGeom>
          <a:ln w="28575">
            <a:solidFill>
              <a:srgbClr val="278D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Object 9">
            <a:extLst>
              <a:ext uri="{FF2B5EF4-FFF2-40B4-BE49-F238E27FC236}">
                <a16:creationId xmlns:a16="http://schemas.microsoft.com/office/drawing/2014/main" id="{82E1A462-FBB5-C4EB-A374-65F22D5743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0650166"/>
              </p:ext>
            </p:extLst>
          </p:nvPr>
        </p:nvGraphicFramePr>
        <p:xfrm>
          <a:off x="463880" y="1763970"/>
          <a:ext cx="18747044" cy="8992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105185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5">
            <a:extLst>
              <a:ext uri="{FF2B5EF4-FFF2-40B4-BE49-F238E27FC236}">
                <a16:creationId xmlns:a16="http://schemas.microsoft.com/office/drawing/2014/main" id="{D387393F-BAD7-787C-CBF9-10DD6CFC9E31}"/>
              </a:ext>
            </a:extLst>
          </p:cNvPr>
          <p:cNvSpPr/>
          <p:nvPr/>
        </p:nvSpPr>
        <p:spPr>
          <a:xfrm>
            <a:off x="0" y="-2214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FCD1E520-5792-758B-2E8B-9467FA0A83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34978"/>
            <a:ext cx="1534033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Apartamiento en sede judicial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08CCCD80-F372-4633-732C-3DC50B474969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1EAE592D-2071-2C2D-AAD0-64187CEFFE46}"/>
              </a:ext>
            </a:extLst>
          </p:cNvPr>
          <p:cNvSpPr txBox="1">
            <a:spLocks/>
          </p:cNvSpPr>
          <p:nvPr/>
        </p:nvSpPr>
        <p:spPr>
          <a:xfrm>
            <a:off x="4453024" y="2374294"/>
            <a:ext cx="11192510" cy="2045431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600" b="1" kern="0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Desfasaje de las pericias judiciales</a:t>
            </a:r>
            <a:endParaRPr lang="es-AR" sz="6600" b="1" kern="0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2B2B1B9A-CCD0-7696-7DD2-42E3C9FFDEDD}"/>
              </a:ext>
            </a:extLst>
          </p:cNvPr>
          <p:cNvGrpSpPr/>
          <p:nvPr/>
        </p:nvGrpSpPr>
        <p:grpSpPr>
          <a:xfrm>
            <a:off x="3281745" y="4156071"/>
            <a:ext cx="5436714" cy="6359529"/>
            <a:chOff x="3281745" y="4156071"/>
            <a:chExt cx="5436714" cy="6359529"/>
          </a:xfrm>
        </p:grpSpPr>
        <p:sp>
          <p:nvSpPr>
            <p:cNvPr id="3" name="Rectángulo redondeado 2">
              <a:extLst>
                <a:ext uri="{FF2B5EF4-FFF2-40B4-BE49-F238E27FC236}">
                  <a16:creationId xmlns:a16="http://schemas.microsoft.com/office/drawing/2014/main" id="{9A59FCDA-3358-BB53-F3C2-9CD63E80442C}"/>
                </a:ext>
              </a:extLst>
            </p:cNvPr>
            <p:cNvSpPr/>
            <p:nvPr/>
          </p:nvSpPr>
          <p:spPr>
            <a:xfrm>
              <a:off x="3281745" y="5654675"/>
              <a:ext cx="5436714" cy="4860925"/>
            </a:xfrm>
            <a:prstGeom prst="roundRect">
              <a:avLst>
                <a:gd name="adj" fmla="val 8859"/>
              </a:avLst>
            </a:prstGeom>
            <a:solidFill>
              <a:srgbClr val="0E4C52"/>
            </a:solidFill>
            <a:ln w="127000">
              <a:solidFill>
                <a:srgbClr val="4FDBC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B7C08FBB-24FC-27CD-5986-45322C901DCF}"/>
                </a:ext>
              </a:extLst>
            </p:cNvPr>
            <p:cNvSpPr/>
            <p:nvPr/>
          </p:nvSpPr>
          <p:spPr>
            <a:xfrm>
              <a:off x="4894953" y="4156071"/>
              <a:ext cx="2144933" cy="2144933"/>
            </a:xfrm>
            <a:prstGeom prst="ellipse">
              <a:avLst/>
            </a:prstGeom>
            <a:solidFill>
              <a:srgbClr val="009A8B"/>
            </a:solidFill>
            <a:ln w="127000">
              <a:solidFill>
                <a:srgbClr val="4FDBC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sp>
          <p:nvSpPr>
            <p:cNvPr id="34" name="object 18">
              <a:extLst>
                <a:ext uri="{FF2B5EF4-FFF2-40B4-BE49-F238E27FC236}">
                  <a16:creationId xmlns:a16="http://schemas.microsoft.com/office/drawing/2014/main" id="{F74F2B94-58A0-AFDC-92E6-22DE9397DF03}"/>
                </a:ext>
              </a:extLst>
            </p:cNvPr>
            <p:cNvSpPr txBox="1">
              <a:spLocks/>
            </p:cNvSpPr>
            <p:nvPr/>
          </p:nvSpPr>
          <p:spPr>
            <a:xfrm>
              <a:off x="3568780" y="6339548"/>
              <a:ext cx="4696053" cy="1860765"/>
            </a:xfrm>
            <a:prstGeom prst="rect">
              <a:avLst/>
            </a:prstGeom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065" algn="ctr" defTabSz="914400">
                <a:spcBef>
                  <a:spcPts val="110"/>
                </a:spcBef>
              </a:pPr>
              <a:r>
                <a:rPr lang="es-AR" sz="12000" b="1" kern="0" spc="-40">
                  <a:solidFill>
                    <a:schemeClr val="bg1"/>
                  </a:solidFill>
                  <a:latin typeface="Aptos Black"/>
                  <a:cs typeface="Arial"/>
                </a:rPr>
                <a:t>87%</a:t>
              </a:r>
              <a:endParaRPr lang="es-AR" sz="12000" b="1" kern="0">
                <a:solidFill>
                  <a:schemeClr val="bg1"/>
                </a:solidFill>
                <a:latin typeface="Aptos Black"/>
                <a:cs typeface="Arial"/>
              </a:endParaRPr>
            </a:p>
          </p:txBody>
        </p:sp>
        <p:sp>
          <p:nvSpPr>
            <p:cNvPr id="32" name="TextBox 8">
              <a:extLst>
                <a:ext uri="{FF2B5EF4-FFF2-40B4-BE49-F238E27FC236}">
                  <a16:creationId xmlns:a16="http://schemas.microsoft.com/office/drawing/2014/main" id="{DB88244C-B8C0-D0AF-9CE3-2FB0FFB54FF4}"/>
                </a:ext>
              </a:extLst>
            </p:cNvPr>
            <p:cNvSpPr txBox="1"/>
            <p:nvPr/>
          </p:nvSpPr>
          <p:spPr>
            <a:xfrm>
              <a:off x="3692765" y="7998713"/>
              <a:ext cx="4595857" cy="215527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de los </a:t>
              </a:r>
              <a:r>
                <a:rPr lang="es-ES" sz="3200" b="1" dirty="0">
                  <a:solidFill>
                    <a:schemeClr val="bg1"/>
                  </a:solidFill>
                  <a:latin typeface="Aptos"/>
                </a:rPr>
                <a:t>juicios ingresados </a:t>
              </a: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en </a:t>
              </a:r>
              <a:r>
                <a:rPr lang="es-ES" sz="3200" b="1">
                  <a:solidFill>
                    <a:schemeClr val="bg1"/>
                  </a:solidFill>
                  <a:latin typeface="Aptos"/>
                </a:rPr>
                <a:t>2025</a:t>
              </a: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 corresponden a </a:t>
              </a:r>
              <a:r>
                <a:rPr lang="es-ES" sz="3200" b="1" dirty="0">
                  <a:solidFill>
                    <a:schemeClr val="bg1"/>
                  </a:solidFill>
                  <a:latin typeface="Aptos"/>
                </a:rPr>
                <a:t>casos sin incapacidad </a:t>
              </a: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o </a:t>
              </a:r>
              <a:r>
                <a:rPr lang="es-ES" sz="3200" b="1" dirty="0">
                  <a:solidFill>
                    <a:schemeClr val="bg1"/>
                  </a:solidFill>
                  <a:latin typeface="Aptos"/>
                </a:rPr>
                <a:t>enfermedades no listadas</a:t>
              </a: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C3DC8E81-ED94-2389-6A53-57D8FA851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7238" y="4630138"/>
              <a:ext cx="1308348" cy="1179782"/>
            </a:xfrm>
            <a:prstGeom prst="rect">
              <a:avLst/>
            </a:prstGeom>
          </p:spPr>
        </p:pic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D702E4F0-35A4-D21C-6159-A51C5BA456CF}"/>
              </a:ext>
            </a:extLst>
          </p:cNvPr>
          <p:cNvGrpSpPr/>
          <p:nvPr/>
        </p:nvGrpSpPr>
        <p:grpSpPr>
          <a:xfrm>
            <a:off x="11418325" y="4131873"/>
            <a:ext cx="5664330" cy="6406369"/>
            <a:chOff x="11418325" y="4131873"/>
            <a:chExt cx="5664330" cy="6406369"/>
          </a:xfrm>
        </p:grpSpPr>
        <p:sp>
          <p:nvSpPr>
            <p:cNvPr id="5" name="Rectángulo redondeado 4">
              <a:extLst>
                <a:ext uri="{FF2B5EF4-FFF2-40B4-BE49-F238E27FC236}">
                  <a16:creationId xmlns:a16="http://schemas.microsoft.com/office/drawing/2014/main" id="{51A39671-AB7D-5E3A-2545-1B4127ED0D90}"/>
                </a:ext>
              </a:extLst>
            </p:cNvPr>
            <p:cNvSpPr/>
            <p:nvPr/>
          </p:nvSpPr>
          <p:spPr>
            <a:xfrm>
              <a:off x="11418325" y="5646166"/>
              <a:ext cx="5664330" cy="4892076"/>
            </a:xfrm>
            <a:prstGeom prst="roundRect">
              <a:avLst>
                <a:gd name="adj" fmla="val 8859"/>
              </a:avLst>
            </a:prstGeom>
            <a:solidFill>
              <a:srgbClr val="513C83"/>
            </a:solidFill>
            <a:ln w="127000">
              <a:solidFill>
                <a:srgbClr val="9D90B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4241705E-E7A3-D0C0-BD99-CF37AF41752A}"/>
                </a:ext>
              </a:extLst>
            </p:cNvPr>
            <p:cNvSpPr/>
            <p:nvPr/>
          </p:nvSpPr>
          <p:spPr>
            <a:xfrm>
              <a:off x="13218447" y="4131873"/>
              <a:ext cx="2144933" cy="2144933"/>
            </a:xfrm>
            <a:prstGeom prst="ellipse">
              <a:avLst/>
            </a:prstGeom>
            <a:solidFill>
              <a:srgbClr val="7965A7"/>
            </a:solidFill>
            <a:ln w="127000">
              <a:solidFill>
                <a:srgbClr val="9D90B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sp>
          <p:nvSpPr>
            <p:cNvPr id="7" name="object 18">
              <a:extLst>
                <a:ext uri="{FF2B5EF4-FFF2-40B4-BE49-F238E27FC236}">
                  <a16:creationId xmlns:a16="http://schemas.microsoft.com/office/drawing/2014/main" id="{CFD9DCCC-0D90-5B47-2B8F-07293CEDDF20}"/>
                </a:ext>
              </a:extLst>
            </p:cNvPr>
            <p:cNvSpPr txBox="1">
              <a:spLocks/>
            </p:cNvSpPr>
            <p:nvPr/>
          </p:nvSpPr>
          <p:spPr>
            <a:xfrm>
              <a:off x="11880803" y="6220480"/>
              <a:ext cx="5201852" cy="1860765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AR" sz="12000" b="1" kern="0" spc="-40" dirty="0">
                  <a:solidFill>
                    <a:schemeClr val="bg1"/>
                  </a:solidFill>
                  <a:latin typeface="Aptos Black" panose="020B0004020202020204" pitchFamily="34" charset="0"/>
                  <a:cs typeface="Arial" panose="020B0604020202020204" pitchFamily="34" charset="0"/>
                </a:rPr>
                <a:t>12,5 PI</a:t>
              </a:r>
              <a:endParaRPr lang="es-AR" sz="12000" b="1" kern="0" dirty="0">
                <a:solidFill>
                  <a:schemeClr val="bg1"/>
                </a:solidFill>
                <a:latin typeface="Aptos Black" panose="020B00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CB0FCB62-ED48-37FF-3EDF-494A1C900715}"/>
                </a:ext>
              </a:extLst>
            </p:cNvPr>
            <p:cNvSpPr txBox="1"/>
            <p:nvPr/>
          </p:nvSpPr>
          <p:spPr>
            <a:xfrm>
              <a:off x="12078427" y="7990204"/>
              <a:ext cx="4743928" cy="2537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Son los puntos </a:t>
              </a:r>
              <a:r>
                <a:rPr lang="es-ES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adicionales </a:t>
              </a: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que</a:t>
              </a:r>
              <a:r>
                <a:rPr lang="es-ES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,</a:t>
              </a: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 promedio, otorgan los </a:t>
              </a:r>
              <a:r>
                <a:rPr lang="es-ES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peritos judiciales </a:t>
              </a: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por sobre la administrativa, con mucha variabilidad  por caso y jurisdicción</a:t>
              </a:r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82E6E455-F654-B5F0-FBD3-C201A4391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95163" y="4482000"/>
              <a:ext cx="1391500" cy="1444678"/>
            </a:xfrm>
            <a:prstGeom prst="rect">
              <a:avLst/>
            </a:prstGeom>
          </p:spPr>
        </p:pic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49BB2E9E-8630-A493-7315-3F05E66589ED}"/>
              </a:ext>
            </a:extLst>
          </p:cNvPr>
          <p:cNvGrpSpPr/>
          <p:nvPr/>
        </p:nvGrpSpPr>
        <p:grpSpPr>
          <a:xfrm>
            <a:off x="9169390" y="6996064"/>
            <a:ext cx="1807914" cy="1938992"/>
            <a:chOff x="8780960" y="3298222"/>
            <a:chExt cx="1307744" cy="1402558"/>
          </a:xfrm>
        </p:grpSpPr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4E9BFEBB-ACA8-D91D-0D31-6423C4873E3D}"/>
                </a:ext>
              </a:extLst>
            </p:cNvPr>
            <p:cNvSpPr/>
            <p:nvPr/>
          </p:nvSpPr>
          <p:spPr>
            <a:xfrm>
              <a:off x="8780960" y="3330464"/>
              <a:ext cx="1307744" cy="1307744"/>
            </a:xfrm>
            <a:prstGeom prst="ellipse">
              <a:avLst/>
            </a:prstGeom>
            <a:solidFill>
              <a:srgbClr val="6E9EC8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0AAFF2FA-3801-C5CE-DACF-429C9CABB7C7}"/>
                </a:ext>
              </a:extLst>
            </p:cNvPr>
            <p:cNvSpPr txBox="1"/>
            <p:nvPr/>
          </p:nvSpPr>
          <p:spPr>
            <a:xfrm>
              <a:off x="8867188" y="3298222"/>
              <a:ext cx="1167299" cy="14025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0" b="1" dirty="0">
                  <a:solidFill>
                    <a:schemeClr val="bg1"/>
                  </a:solidFill>
                  <a:latin typeface="Aptos Black" panose="020B0004020202020204" pitchFamily="34" charset="0"/>
                </a:rPr>
                <a:t>+</a:t>
              </a:r>
            </a:p>
          </p:txBody>
        </p:sp>
      </p:grpSp>
      <p:sp>
        <p:nvSpPr>
          <p:cNvPr id="2" name="Elipse 1">
            <a:extLst>
              <a:ext uri="{FF2B5EF4-FFF2-40B4-BE49-F238E27FC236}">
                <a16:creationId xmlns:a16="http://schemas.microsoft.com/office/drawing/2014/main" id="{D5E16A7E-864A-D32C-35CD-470290F07BA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A02E9F5-C158-7DAD-16FD-57AF38B0BE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20</a:t>
            </a:fld>
            <a:endParaRPr lang="es-AR" dirty="0"/>
          </a:p>
        </p:txBody>
      </p:sp>
      <p:sp>
        <p:nvSpPr>
          <p:cNvPr id="19" name="object 14">
            <a:extLst>
              <a:ext uri="{FF2B5EF4-FFF2-40B4-BE49-F238E27FC236}">
                <a16:creationId xmlns:a16="http://schemas.microsoft.com/office/drawing/2014/main" id="{D995FDF7-7004-BC29-1203-3B607E2D8A14}"/>
              </a:ext>
            </a:extLst>
          </p:cNvPr>
          <p:cNvSpPr txBox="1"/>
          <p:nvPr/>
        </p:nvSpPr>
        <p:spPr>
          <a:xfrm>
            <a:off x="695706" y="10884454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2" name="Imagen 7">
            <a:extLst>
              <a:ext uri="{FF2B5EF4-FFF2-40B4-BE49-F238E27FC236}">
                <a16:creationId xmlns:a16="http://schemas.microsoft.com/office/drawing/2014/main" id="{4E5BF844-3FF4-7C6C-5227-49F633CC80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5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630A84A4-7A47-6CAD-C164-0803EA7DA4B8}"/>
              </a:ext>
            </a:extLst>
          </p:cNvPr>
          <p:cNvGraphicFramePr>
            <a:graphicFrameLocks noGrp="1"/>
          </p:cNvGraphicFramePr>
          <p:nvPr/>
        </p:nvGraphicFramePr>
        <p:xfrm>
          <a:off x="743738" y="3170705"/>
          <a:ext cx="18616613" cy="7154326"/>
        </p:xfrm>
        <a:graphic>
          <a:graphicData uri="http://schemas.openxmlformats.org/drawingml/2006/table">
            <a:tbl>
              <a:tblPr>
                <a:effectLst/>
                <a:tableStyleId>{D113A9D2-9D6B-4929-AA2D-F23B5EE8CBE7}</a:tableStyleId>
              </a:tblPr>
              <a:tblGrid>
                <a:gridCol w="1193613">
                  <a:extLst>
                    <a:ext uri="{9D8B030D-6E8A-4147-A177-3AD203B41FA5}">
                      <a16:colId xmlns:a16="http://schemas.microsoft.com/office/drawing/2014/main" val="3165398957"/>
                    </a:ext>
                  </a:extLst>
                </a:gridCol>
                <a:gridCol w="4677762">
                  <a:extLst>
                    <a:ext uri="{9D8B030D-6E8A-4147-A177-3AD203B41FA5}">
                      <a16:colId xmlns:a16="http://schemas.microsoft.com/office/drawing/2014/main" val="1848791940"/>
                    </a:ext>
                  </a:extLst>
                </a:gridCol>
                <a:gridCol w="5857875">
                  <a:extLst>
                    <a:ext uri="{9D8B030D-6E8A-4147-A177-3AD203B41FA5}">
                      <a16:colId xmlns:a16="http://schemas.microsoft.com/office/drawing/2014/main" val="227537739"/>
                    </a:ext>
                  </a:extLst>
                </a:gridCol>
                <a:gridCol w="6887363">
                  <a:extLst>
                    <a:ext uri="{9D8B030D-6E8A-4147-A177-3AD203B41FA5}">
                      <a16:colId xmlns:a16="http://schemas.microsoft.com/office/drawing/2014/main" val="25076159"/>
                    </a:ext>
                  </a:extLst>
                </a:gridCol>
              </a:tblGrid>
              <a:tr h="88242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ATRIBUTO</a:t>
                      </a:r>
                    </a:p>
                  </a:txBody>
                  <a:tcPr marL="1984" marR="1984" marT="1984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32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Black" panose="020B0004020202020204" pitchFamily="34" charset="0"/>
                        </a:rPr>
                        <a:t>SIN CMF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Black" panose="020B0004020202020204" pitchFamily="34" charset="0"/>
                        </a:rPr>
                        <a:t>CON CMF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672533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Elección de peritos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Anotarse en una lista y sorteo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Especializados y por Concurso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497950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Determinación del Daño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A criterio de cada perito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Aplicación </a:t>
                      </a:r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ptos" panose="020B0004020202020204" pitchFamily="34" charset="0"/>
                        </a:rPr>
                        <a:t>adecuada</a:t>
                      </a:r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 de Baremo Ley 27.348 + Listado EP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615281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Honorarios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Ligado al % de la pericia/juicio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Sueldo Fijo u Honorario por acto médico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173983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>
                        <a:lnSpc>
                          <a:spcPts val="2660"/>
                        </a:lnSpc>
                      </a:pP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ts val="2660"/>
                        </a:lnSpc>
                      </a:pPr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Porcentaje adicional al</a:t>
                      </a:r>
                    </a:p>
                    <a:p>
                      <a:pPr algn="l" fontAlgn="b">
                        <a:lnSpc>
                          <a:spcPts val="2660"/>
                        </a:lnSpc>
                      </a:pPr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Baremo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12,5%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0%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592729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Equidad para trabajadores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No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Si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813380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Sobrecostos evitables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Si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No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174038"/>
                  </a:ext>
                </a:extLst>
              </a:tr>
              <a:tr h="95075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RESULTADO</a:t>
                      </a:r>
                    </a:p>
                  </a:txBody>
                  <a:tcPr marL="1984" marR="1984" marT="1984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E4C5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CIRCULO VICIOSO </a:t>
                      </a:r>
                    </a:p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MAYOR LITIGIOSIDAD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CIRCULO VIRTUOSO </a:t>
                      </a:r>
                    </a:p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MENOR LITIGIOSIDAD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866152"/>
                  </a:ext>
                </a:extLst>
              </a:tr>
            </a:tbl>
          </a:graphicData>
        </a:graphic>
      </p:graphicFrame>
      <p:sp>
        <p:nvSpPr>
          <p:cNvPr id="7" name="object 15">
            <a:extLst>
              <a:ext uri="{FF2B5EF4-FFF2-40B4-BE49-F238E27FC236}">
                <a16:creationId xmlns:a16="http://schemas.microsoft.com/office/drawing/2014/main" id="{EF77DC66-3108-5719-F522-CB6F4B6CC63F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6282924-EAEA-0C1C-84C6-19CA4426B786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99611D1E-D1C4-134B-DD26-60BD2E3C43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5780" y="401365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CMF – </a:t>
            </a: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“Sin” </a:t>
            </a: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vs </a:t>
            </a:r>
            <a:r>
              <a:rPr lang="es-AR" sz="6600" b="1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“Con”</a:t>
            </a:r>
            <a:endParaRPr sz="6600" b="1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8E8EAF2-47D7-24D7-C8B5-81C1214D84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66" t="-13050" b="1"/>
          <a:stretch/>
        </p:blipFill>
        <p:spPr>
          <a:xfrm>
            <a:off x="957220" y="4107834"/>
            <a:ext cx="671514" cy="70766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81077A6-7A99-0C38-FF08-0E3B764BFE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33" b="-6808"/>
          <a:stretch/>
        </p:blipFill>
        <p:spPr>
          <a:xfrm>
            <a:off x="1057273" y="5050383"/>
            <a:ext cx="671514" cy="70224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4EFED70-7A4F-E9D4-549E-EA5996A2733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65" r="-1471" b="-6808"/>
          <a:stretch/>
        </p:blipFill>
        <p:spPr>
          <a:xfrm>
            <a:off x="957256" y="5921920"/>
            <a:ext cx="785815" cy="70224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F959654-C0B2-2650-8FFC-6BAB088E1C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4" r="50000" b="-6808"/>
          <a:stretch/>
        </p:blipFill>
        <p:spPr>
          <a:xfrm>
            <a:off x="1000120" y="6822033"/>
            <a:ext cx="785815" cy="70224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E9348AC-E597-87C5-407F-DEB8512B37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17" r="16577" b="-6808"/>
          <a:stretch/>
        </p:blipFill>
        <p:spPr>
          <a:xfrm>
            <a:off x="942968" y="7722146"/>
            <a:ext cx="785815" cy="70224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2ED7980-893E-FB27-2BDD-D00F8F6797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0" r="34224" b="-6808"/>
          <a:stretch/>
        </p:blipFill>
        <p:spPr>
          <a:xfrm>
            <a:off x="914392" y="8579396"/>
            <a:ext cx="785815" cy="702243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7B0A2E80-4C08-B368-B3FE-C740002B493A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E08411F-7C5B-2CE2-51D3-9E9A709246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9" name="8 Marcador de número de diapositiva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9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04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1 Gráfico">
            <a:extLst>
              <a:ext uri="{FF2B5EF4-FFF2-40B4-BE49-F238E27FC236}">
                <a16:creationId xmlns:a16="http://schemas.microsoft.com/office/drawing/2014/main" id="{33967C4F-7743-862F-0FC7-1C8572D042ED}"/>
              </a:ext>
            </a:extLst>
          </p:cNvPr>
          <p:cNvGraphicFramePr>
            <a:graphicFrameLocks/>
          </p:cNvGraphicFramePr>
          <p:nvPr/>
        </p:nvGraphicFramePr>
        <p:xfrm>
          <a:off x="88900" y="2842996"/>
          <a:ext cx="18783300" cy="8189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bject 13">
            <a:extLst>
              <a:ext uri="{FF2B5EF4-FFF2-40B4-BE49-F238E27FC236}">
                <a16:creationId xmlns:a16="http://schemas.microsoft.com/office/drawing/2014/main" id="{94705F7C-320F-9A09-C916-D12DFD5E1AC9}"/>
              </a:ext>
            </a:extLst>
          </p:cNvPr>
          <p:cNvSpPr txBox="1"/>
          <p:nvPr/>
        </p:nvSpPr>
        <p:spPr>
          <a:xfrm>
            <a:off x="13746814" y="5782607"/>
            <a:ext cx="5827700" cy="368113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DATOS DEL EJEMPLO:</a:t>
            </a: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  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Fecha de siniestro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31-mar-16    </a:t>
            </a:r>
            <a:b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</a:b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Fecha de actualización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30-sep-25     </a:t>
            </a:r>
            <a:b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</a:b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Fecha de notiﬁcación de la demanda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31-dec-17      </a:t>
            </a:r>
            <a:b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</a:b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Monto del juicio a la fecha del siniestro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$ 300.547</a:t>
            </a: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1D67DCB9-462F-CDD8-7C28-B5FCF5B36EBF}"/>
              </a:ext>
            </a:extLst>
          </p:cNvPr>
          <p:cNvSpPr/>
          <p:nvPr/>
        </p:nvSpPr>
        <p:spPr>
          <a:xfrm>
            <a:off x="0" y="11984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B74283F3-6F28-BF1F-69E8-E0D05F6234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TIM sobre casos pre ley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5B22A1F4-116A-0650-9CE9-71C76BAAE78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426C9388-A8AC-085C-C0E6-EEB7A6ABA787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Ejemplo CABA (siniestro pre Ley)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01CE77E-4ECE-B160-3379-3402D65E699C}"/>
              </a:ext>
            </a:extLst>
          </p:cNvPr>
          <p:cNvSpPr/>
          <p:nvPr/>
        </p:nvSpPr>
        <p:spPr>
          <a:xfrm>
            <a:off x="0" y="450995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A5D5160A-0013-8ED9-C5B9-380E36017BC8}"/>
              </a:ext>
            </a:extLst>
          </p:cNvPr>
          <p:cNvSpPr/>
          <p:nvPr/>
        </p:nvSpPr>
        <p:spPr>
          <a:xfrm>
            <a:off x="11864997" y="3124634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A79344FD-75FA-04FE-117E-97D5F6A28265}"/>
              </a:ext>
            </a:extLst>
          </p:cNvPr>
          <p:cNvSpPr/>
          <p:nvPr/>
        </p:nvSpPr>
        <p:spPr>
          <a:xfrm>
            <a:off x="4008454" y="4459368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F2EBD8AE-7EB4-DB5B-3B38-5D33376E5C6B}"/>
              </a:ext>
            </a:extLst>
          </p:cNvPr>
          <p:cNvSpPr/>
          <p:nvPr/>
        </p:nvSpPr>
        <p:spPr>
          <a:xfrm>
            <a:off x="4550778" y="5819346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903F73BA-E310-ACC4-EF12-540A141CFC0B}"/>
              </a:ext>
            </a:extLst>
          </p:cNvPr>
          <p:cNvSpPr/>
          <p:nvPr/>
        </p:nvSpPr>
        <p:spPr>
          <a:xfrm>
            <a:off x="8501487" y="7158228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715F07EF-E622-48AF-8F1B-8ED0EC73CA60}"/>
              </a:ext>
            </a:extLst>
          </p:cNvPr>
          <p:cNvSpPr/>
          <p:nvPr/>
        </p:nvSpPr>
        <p:spPr>
          <a:xfrm>
            <a:off x="9772316" y="8471705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B0837DA2-5F28-259D-E3AF-5874604C46F4}"/>
              </a:ext>
            </a:extLst>
          </p:cNvPr>
          <p:cNvSpPr/>
          <p:nvPr/>
        </p:nvSpPr>
        <p:spPr>
          <a:xfrm>
            <a:off x="9916628" y="9816186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7FB65F4-B5F0-04B5-A764-E9E22852DBBC}"/>
              </a:ext>
            </a:extLst>
          </p:cNvPr>
          <p:cNvSpPr txBox="1"/>
          <p:nvPr/>
        </p:nvSpPr>
        <p:spPr>
          <a:xfrm>
            <a:off x="11814197" y="3234913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151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3AFE6D-73BD-DB0B-E756-382E7B21B3BE}"/>
              </a:ext>
            </a:extLst>
          </p:cNvPr>
          <p:cNvSpPr txBox="1"/>
          <p:nvPr/>
        </p:nvSpPr>
        <p:spPr>
          <a:xfrm>
            <a:off x="3923689" y="4556947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12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FCEC896-6734-8D89-2E4C-2C0718C813DC}"/>
              </a:ext>
            </a:extLst>
          </p:cNvPr>
          <p:cNvSpPr txBox="1"/>
          <p:nvPr/>
        </p:nvSpPr>
        <p:spPr>
          <a:xfrm>
            <a:off x="4483143" y="5905479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22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0C014925-4132-E8D9-4F1F-7B293CEC47C2}"/>
              </a:ext>
            </a:extLst>
          </p:cNvPr>
          <p:cNvSpPr txBox="1"/>
          <p:nvPr/>
        </p:nvSpPr>
        <p:spPr>
          <a:xfrm>
            <a:off x="8425287" y="7255807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91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792D9CE-EDEA-88A3-C226-DE78B0C2841E}"/>
              </a:ext>
            </a:extLst>
          </p:cNvPr>
          <p:cNvSpPr txBox="1"/>
          <p:nvPr/>
        </p:nvSpPr>
        <p:spPr>
          <a:xfrm>
            <a:off x="9708816" y="8565149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113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EDBB77FE-AFFC-D22B-9E83-D02681ECABB3}"/>
              </a:ext>
            </a:extLst>
          </p:cNvPr>
          <p:cNvSpPr txBox="1"/>
          <p:nvPr/>
        </p:nvSpPr>
        <p:spPr>
          <a:xfrm>
            <a:off x="9842803" y="9910570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117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2362CF1B-5415-0E01-406E-EE32990E638A}"/>
              </a:ext>
            </a:extLst>
          </p:cNvPr>
          <p:cNvSpPr/>
          <p:nvPr/>
        </p:nvSpPr>
        <p:spPr>
          <a:xfrm>
            <a:off x="9204343" y="2287195"/>
            <a:ext cx="225407" cy="223795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86E92599-7703-03FE-2DDE-781B611429D5}"/>
              </a:ext>
            </a:extLst>
          </p:cNvPr>
          <p:cNvSpPr/>
          <p:nvPr/>
        </p:nvSpPr>
        <p:spPr>
          <a:xfrm>
            <a:off x="3517942" y="2312236"/>
            <a:ext cx="225407" cy="225407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E4185FE4-23BB-7245-043C-8E66C246B2FD}"/>
              </a:ext>
            </a:extLst>
          </p:cNvPr>
          <p:cNvSpPr txBox="1"/>
          <p:nvPr/>
        </p:nvSpPr>
        <p:spPr>
          <a:xfrm>
            <a:off x="3958979" y="2068998"/>
            <a:ext cx="5827700" cy="516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5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Monto del juicio</a:t>
            </a:r>
          </a:p>
        </p:txBody>
      </p:sp>
      <p:sp>
        <p:nvSpPr>
          <p:cNvPr id="30" name="object 13">
            <a:extLst>
              <a:ext uri="{FF2B5EF4-FFF2-40B4-BE49-F238E27FC236}">
                <a16:creationId xmlns:a16="http://schemas.microsoft.com/office/drawing/2014/main" id="{20CF505B-C878-2AF7-BF5D-CC90EACC4F0D}"/>
              </a:ext>
            </a:extLst>
          </p:cNvPr>
          <p:cNvSpPr txBox="1"/>
          <p:nvPr/>
        </p:nvSpPr>
        <p:spPr>
          <a:xfrm>
            <a:off x="9577400" y="2068998"/>
            <a:ext cx="5827700" cy="516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5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9A8B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Cant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9A8B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. de veces el monto original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254AD8C-49A1-4A95-8740-4412B6683D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88483" y="1010907"/>
            <a:ext cx="980647" cy="1074041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367C6DE-64A5-79E0-F5D9-4153D2B6708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60213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1 Gráfico">
            <a:extLst>
              <a:ext uri="{FF2B5EF4-FFF2-40B4-BE49-F238E27FC236}">
                <a16:creationId xmlns:a16="http://schemas.microsoft.com/office/drawing/2014/main" id="{33967C4F-7743-862F-0FC7-1C8572D042ED}"/>
              </a:ext>
            </a:extLst>
          </p:cNvPr>
          <p:cNvGraphicFramePr>
            <a:graphicFrameLocks/>
          </p:cNvGraphicFramePr>
          <p:nvPr/>
        </p:nvGraphicFramePr>
        <p:xfrm>
          <a:off x="88900" y="2842996"/>
          <a:ext cx="18783300" cy="8189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object 15">
            <a:extLst>
              <a:ext uri="{FF2B5EF4-FFF2-40B4-BE49-F238E27FC236}">
                <a16:creationId xmlns:a16="http://schemas.microsoft.com/office/drawing/2014/main" id="{1D67DCB9-462F-CDD8-7C28-B5FCF5B36EBF}"/>
              </a:ext>
            </a:extLst>
          </p:cNvPr>
          <p:cNvSpPr/>
          <p:nvPr/>
        </p:nvSpPr>
        <p:spPr>
          <a:xfrm>
            <a:off x="0" y="11984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B74283F3-6F28-BF1F-69E8-E0D05F6234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69" y="236499"/>
            <a:ext cx="16128886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Impacto – CABA pre ley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5B22A1F4-116A-0650-9CE9-71C76BAAE78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426C9388-A8AC-085C-C0E6-EEB7A6ABA787}"/>
              </a:ext>
            </a:extLst>
          </p:cNvPr>
          <p:cNvSpPr txBox="1">
            <a:spLocks/>
          </p:cNvSpPr>
          <p:nvPr/>
        </p:nvSpPr>
        <p:spPr>
          <a:xfrm>
            <a:off x="1011058" y="1175025"/>
            <a:ext cx="11790541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7% del total del stock judicial (21.000 juicios de 318.000 en stock)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01CE77E-4ECE-B160-3379-3402D65E699C}"/>
              </a:ext>
            </a:extLst>
          </p:cNvPr>
          <p:cNvSpPr/>
          <p:nvPr/>
        </p:nvSpPr>
        <p:spPr>
          <a:xfrm>
            <a:off x="0" y="450995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254AD8C-49A1-4A95-8740-4412B6683D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88483" y="1010907"/>
            <a:ext cx="980647" cy="1074041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367C6DE-64A5-79E0-F5D9-4153D2B6708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2046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5">
            <a:extLst>
              <a:ext uri="{FF2B5EF4-FFF2-40B4-BE49-F238E27FC236}">
                <a16:creationId xmlns:a16="http://schemas.microsoft.com/office/drawing/2014/main" id="{A0D080B7-4464-0013-3E3C-4782A256DBD7}"/>
              </a:ext>
            </a:extLst>
          </p:cNvPr>
          <p:cNvSpPr/>
          <p:nvPr/>
        </p:nvSpPr>
        <p:spPr>
          <a:xfrm>
            <a:off x="0" y="-183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0D534C7-28D6-250F-6096-95D6DA9BED34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10 Rectángulo">
            <a:extLst>
              <a:ext uri="{FF2B5EF4-FFF2-40B4-BE49-F238E27FC236}">
                <a16:creationId xmlns:a16="http://schemas.microsoft.com/office/drawing/2014/main" id="{DF52F277-635A-D6F1-8699-3F567BC77777}"/>
              </a:ext>
            </a:extLst>
          </p:cNvPr>
          <p:cNvSpPr/>
          <p:nvPr/>
        </p:nvSpPr>
        <p:spPr>
          <a:xfrm>
            <a:off x="882548" y="2210691"/>
            <a:ext cx="19255354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CSJN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</a:t>
            </a: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2 Fallos de CSJN (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Oliva + </a:t>
            </a:r>
            <a:r>
              <a:rPr kumimoji="0" lang="es-E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Lacuadra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) estipulando: la no acumulación de intereses sobre intereses y la no aplicación de índices. Recordando art. 768 del CCyC (en caso de mora TI pacto de partes o la establecida por ley especial -caso Ley 27.348- o las reglamentadas por el BCRA)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Córdoba</a:t>
            </a:r>
          </a:p>
          <a:p>
            <a:pPr marL="1028657" marR="0" lvl="1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</a:t>
            </a: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2 Fallos del STJ estipulando:</a:t>
            </a:r>
          </a:p>
          <a:p>
            <a:pPr marL="1485814" marR="0" lvl="2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RIPTE simple para casos post Ley 27.348 (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srgbClr val="0071D1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Romero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)</a:t>
            </a:r>
          </a:p>
          <a:p>
            <a:pPr marL="1485814" marR="0" lvl="2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Tasa Pasiva BCRA +2% (hasta 31/12/22) y +3% desde el 1/1/23 para casos pre Ley 27.348 (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srgbClr val="0071D1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Bustos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)</a:t>
            </a:r>
          </a:p>
          <a:p>
            <a:pPr marL="1028657" marR="0" lvl="1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Honorarios</a:t>
            </a:r>
            <a:b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</a:b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Fallo del STJ que no se devengan hasta tanto finalice el proceso judicial (“</a:t>
            </a:r>
            <a:r>
              <a:rPr kumimoji="0" lang="es-E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Amadei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”).</a:t>
            </a:r>
            <a:b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</a:br>
            <a:endParaRPr kumimoji="0" lang="es-ES" sz="3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65A7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PBA</a:t>
            </a:r>
            <a:b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</a:b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Intereses.</a:t>
            </a:r>
            <a:r>
              <a:rPr lang="es-ES" sz="3000" b="1" dirty="0">
                <a:solidFill>
                  <a:srgbClr val="7965A7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s-ES" sz="3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Fallo SCBA. Aplicación Tasa Activa.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65A7"/>
              </a:buClr>
              <a:buSzTx/>
              <a:buFontTx/>
              <a:buNone/>
              <a:tabLst/>
              <a:defRPr/>
            </a:pPr>
            <a:endParaRPr lang="es-ES" sz="3000" dirty="0"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65A7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Mendoza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3000" b="1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</a:t>
            </a:r>
            <a:r>
              <a:rPr lang="es-ES" sz="3000" dirty="0"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. Tasa Activa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CMF</a:t>
            </a:r>
            <a:r>
              <a:rPr kumimoji="0" lang="es-ES" sz="3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. No tal cual previsión en ley, pero al menos es un comienzo 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1E2A6B-7B44-7614-B5A8-B05310C607AA}"/>
              </a:ext>
            </a:extLst>
          </p:cNvPr>
          <p:cNvSpPr txBox="1"/>
          <p:nvPr/>
        </p:nvSpPr>
        <p:spPr>
          <a:xfrm>
            <a:off x="1011059" y="471421"/>
            <a:ext cx="1102129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BUENAS NOVEDADES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0E85055-9CD7-0B5F-1DFF-43CCFFCC61F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8EB07B0-7DF7-6837-5848-B058DA1291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26504" y="968337"/>
            <a:ext cx="1122688" cy="125071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72BEF22-9F6D-B72B-A55B-68AB3FE118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32" y="4415316"/>
            <a:ext cx="490537" cy="49053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F299E31-107E-BE3D-98B0-3F182315D4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24" y="7715080"/>
            <a:ext cx="490537" cy="49053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5834B8F-4DDC-3AB6-D7C6-FE2D8EEDBD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31" y="2274897"/>
            <a:ext cx="490537" cy="490537"/>
          </a:xfrm>
          <a:prstGeom prst="rect">
            <a:avLst/>
          </a:prstGeom>
        </p:spPr>
      </p:pic>
      <p:sp>
        <p:nvSpPr>
          <p:cNvPr id="10" name="9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28995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5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5AAEEB2-5736-C81F-7F50-61AB1A8659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11" y="9034453"/>
            <a:ext cx="490537" cy="4905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6522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15">
            <a:extLst>
              <a:ext uri="{FF2B5EF4-FFF2-40B4-BE49-F238E27FC236}">
                <a16:creationId xmlns:a16="http://schemas.microsoft.com/office/drawing/2014/main" id="{73B50EBD-103C-63BC-7C9F-E2F93D4A0C9C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2E9A47F6-924F-B4DF-0259-1D054C2BEB32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object 18">
            <a:extLst>
              <a:ext uri="{FF2B5EF4-FFF2-40B4-BE49-F238E27FC236}">
                <a16:creationId xmlns:a16="http://schemas.microsoft.com/office/drawing/2014/main" id="{74184FDA-1527-543A-79E5-9BE874EE7C9A}"/>
              </a:ext>
            </a:extLst>
          </p:cNvPr>
          <p:cNvSpPr txBox="1">
            <a:spLocks/>
          </p:cNvSpPr>
          <p:nvPr/>
        </p:nvSpPr>
        <p:spPr>
          <a:xfrm>
            <a:off x="852631" y="308700"/>
            <a:ext cx="17170673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Escenarios alternativos </a:t>
            </a:r>
            <a:r>
              <a:rPr lang="es-AR" sz="7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¿Cuál elegir?</a:t>
            </a:r>
            <a:endParaRPr lang="es-AR" sz="7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C187BB88-EE88-95A5-863E-473F22D3955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78636679-1959-863F-4157-F340F7D8BA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30501" y="1068093"/>
            <a:ext cx="963648" cy="1022646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25</a:t>
            </a:fld>
            <a:endParaRPr lang="es-AR" dirty="0"/>
          </a:p>
        </p:txBody>
      </p:sp>
      <p:sp>
        <p:nvSpPr>
          <p:cNvPr id="5" name="object 14">
            <a:extLst>
              <a:ext uri="{FF2B5EF4-FFF2-40B4-BE49-F238E27FC236}">
                <a16:creationId xmlns:a16="http://schemas.microsoft.com/office/drawing/2014/main" id="{92CE691C-D4CD-6DBD-0624-60E6AB376BB7}"/>
              </a:ext>
            </a:extLst>
          </p:cNvPr>
          <p:cNvSpPr txBox="1"/>
          <p:nvPr/>
        </p:nvSpPr>
        <p:spPr>
          <a:xfrm>
            <a:off x="793677" y="10866522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C2F85D1-A4C7-604C-E625-EB6612638A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177A73E8-81B0-11DF-7F30-3427465124C2}"/>
              </a:ext>
            </a:extLst>
          </p:cNvPr>
          <p:cNvGrpSpPr/>
          <p:nvPr/>
        </p:nvGrpSpPr>
        <p:grpSpPr>
          <a:xfrm>
            <a:off x="4744954" y="3377084"/>
            <a:ext cx="15387717" cy="2789853"/>
            <a:chOff x="6580390" y="4215770"/>
            <a:chExt cx="13198024" cy="2945033"/>
          </a:xfrm>
        </p:grpSpPr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C5839ABF-2033-8B0B-172C-550FC15085AB}"/>
                </a:ext>
              </a:extLst>
            </p:cNvPr>
            <p:cNvSpPr/>
            <p:nvPr/>
          </p:nvSpPr>
          <p:spPr>
            <a:xfrm>
              <a:off x="6580390" y="4360243"/>
              <a:ext cx="8675531" cy="2656088"/>
            </a:xfrm>
            <a:prstGeom prst="rect">
              <a:avLst/>
            </a:prstGeom>
            <a:solidFill>
              <a:srgbClr val="871A54">
                <a:alpha val="1686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8">
              <a:extLst>
                <a:ext uri="{FF2B5EF4-FFF2-40B4-BE49-F238E27FC236}">
                  <a16:creationId xmlns:a16="http://schemas.microsoft.com/office/drawing/2014/main" id="{E308FC25-519D-C09D-B903-A873A908BB1A}"/>
                </a:ext>
              </a:extLst>
            </p:cNvPr>
            <p:cNvSpPr txBox="1"/>
            <p:nvPr/>
          </p:nvSpPr>
          <p:spPr>
            <a:xfrm>
              <a:off x="16756968" y="4277433"/>
              <a:ext cx="3021446" cy="2580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Necesidad </a:t>
              </a:r>
              <a:r>
                <a:rPr lang="es-ES" sz="3200" b="1" dirty="0">
                  <a:solidFill>
                    <a:srgbClr val="871A54"/>
                  </a:solidFill>
                  <a:latin typeface="Aptos" panose="020B0004020202020204" pitchFamily="34" charset="0"/>
                </a:rPr>
                <a:t>técnica 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de aumento por </a:t>
              </a:r>
              <a:r>
                <a:rPr kumimoji="0" lang="es-E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judicialidad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(de no corregirse)</a:t>
              </a: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B8B139DE-EFB4-DA2F-2445-52D76C8F86BD}"/>
                </a:ext>
              </a:extLst>
            </p:cNvPr>
            <p:cNvSpPr/>
            <p:nvPr/>
          </p:nvSpPr>
          <p:spPr>
            <a:xfrm>
              <a:off x="14458835" y="4215770"/>
              <a:ext cx="2553294" cy="2945033"/>
            </a:xfrm>
            <a:prstGeom prst="ellipse">
              <a:avLst/>
            </a:prstGeom>
            <a:solidFill>
              <a:srgbClr val="871A54"/>
            </a:solidFill>
            <a:ln w="76200">
              <a:solidFill>
                <a:srgbClr val="BA518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8">
              <a:extLst>
                <a:ext uri="{FF2B5EF4-FFF2-40B4-BE49-F238E27FC236}">
                  <a16:creationId xmlns:a16="http://schemas.microsoft.com/office/drawing/2014/main" id="{07AE0323-ABED-D6D5-9426-3798ACCE26BB}"/>
                </a:ext>
              </a:extLst>
            </p:cNvPr>
            <p:cNvSpPr txBox="1">
              <a:spLocks/>
            </p:cNvSpPr>
            <p:nvPr/>
          </p:nvSpPr>
          <p:spPr>
            <a:xfrm>
              <a:off x="14347864" y="4894191"/>
              <a:ext cx="2775237" cy="1314474"/>
            </a:xfrm>
            <a:prstGeom prst="rect">
              <a:avLst/>
            </a:prstGeom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065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8000" b="1" kern="0" spc="-40">
                  <a:solidFill>
                    <a:prstClr val="white"/>
                  </a:solidFill>
                  <a:latin typeface="Aptos Black"/>
                  <a:cs typeface="Arial"/>
                </a:rPr>
                <a:t>69</a:t>
              </a:r>
              <a:r>
                <a:rPr kumimoji="0" lang="es-AR" sz="8000" b="1" i="0" u="none" strike="noStrike" kern="0" cap="none" spc="-4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/>
                  <a:cs typeface="Arial"/>
                </a:rPr>
                <a:t>%</a:t>
              </a:r>
              <a:endParaRPr lang="es-AR" sz="8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/>
                <a:cs typeface="Arial"/>
              </a:endParaRPr>
            </a:p>
          </p:txBody>
        </p:sp>
      </p:grp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3CCE5FDD-2CED-285C-255C-7049CAF7F385}"/>
              </a:ext>
            </a:extLst>
          </p:cNvPr>
          <p:cNvCxnSpPr/>
          <p:nvPr/>
        </p:nvCxnSpPr>
        <p:spPr>
          <a:xfrm>
            <a:off x="1517645" y="9116551"/>
            <a:ext cx="11675165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uadroTexto 32">
            <a:extLst>
              <a:ext uri="{FF2B5EF4-FFF2-40B4-BE49-F238E27FC236}">
                <a16:creationId xmlns:a16="http://schemas.microsoft.com/office/drawing/2014/main" id="{3C3F4240-E72A-AE01-CCB4-34BE08356CE1}"/>
              </a:ext>
            </a:extLst>
          </p:cNvPr>
          <p:cNvSpPr txBox="1"/>
          <p:nvPr/>
        </p:nvSpPr>
        <p:spPr>
          <a:xfrm>
            <a:off x="1627643" y="2325882"/>
            <a:ext cx="1122274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1" i="0" u="none" strike="noStrike" kern="1200" baseline="0">
                <a:solidFill>
                  <a:srgbClr val="0E4C52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Alícuotas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 ante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escenarios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 alternativos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4D483CA-38D3-C70E-82F5-5DF7DC1449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8337" y="4061505"/>
            <a:ext cx="11002399" cy="756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9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5">
            <a:extLst>
              <a:ext uri="{FF2B5EF4-FFF2-40B4-BE49-F238E27FC236}">
                <a16:creationId xmlns:a16="http://schemas.microsoft.com/office/drawing/2014/main" id="{FCAC56E0-12D6-7524-AAD2-F6F3767A4A41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12B44BC3-F129-AC3A-C7BB-8DC50467BF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69" y="470902"/>
            <a:ext cx="16128885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Círculo Virtuoso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BFEA752-B2F8-2E54-948C-7113ECC85F0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D8C62F8-CDC6-B95B-D3F8-E0C8F209FF2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EB06FC5-A113-0E84-BC27-68A740B36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87" y="966280"/>
            <a:ext cx="1220522" cy="1128407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26</a:t>
            </a:fld>
            <a:endParaRPr lang="es-AR" dirty="0"/>
          </a:p>
        </p:txBody>
      </p:sp>
      <p:grpSp>
        <p:nvGrpSpPr>
          <p:cNvPr id="19" name="Grupo 67">
            <a:extLst>
              <a:ext uri="{FF2B5EF4-FFF2-40B4-BE49-F238E27FC236}">
                <a16:creationId xmlns:a16="http://schemas.microsoft.com/office/drawing/2014/main" id="{8638C87E-26DD-9607-43E1-740CEAF63257}"/>
              </a:ext>
            </a:extLst>
          </p:cNvPr>
          <p:cNvGrpSpPr/>
          <p:nvPr/>
        </p:nvGrpSpPr>
        <p:grpSpPr>
          <a:xfrm>
            <a:off x="6189884" y="3917709"/>
            <a:ext cx="6526346" cy="6105730"/>
            <a:chOff x="11005530" y="1796681"/>
            <a:chExt cx="4499762" cy="4499762"/>
          </a:xfrm>
        </p:grpSpPr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9603C40F-28B1-4ED3-A5CC-A19F0D5D4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6249" y="4653011"/>
              <a:ext cx="2224446" cy="1643432"/>
            </a:xfrm>
            <a:custGeom>
              <a:avLst/>
              <a:gdLst>
                <a:gd name="T0" fmla="*/ 298 w 1922"/>
                <a:gd name="T1" fmla="*/ 324 h 1419"/>
                <a:gd name="T2" fmla="*/ 0 w 1922"/>
                <a:gd name="T3" fmla="*/ 875 h 1419"/>
                <a:gd name="T4" fmla="*/ 298 w 1922"/>
                <a:gd name="T5" fmla="*/ 1419 h 1419"/>
                <a:gd name="T6" fmla="*/ 301 w 1922"/>
                <a:gd name="T7" fmla="*/ 1419 h 1419"/>
                <a:gd name="T8" fmla="*/ 364 w 1922"/>
                <a:gd name="T9" fmla="*/ 1418 h 1419"/>
                <a:gd name="T10" fmla="*/ 490 w 1922"/>
                <a:gd name="T11" fmla="*/ 1410 h 1419"/>
                <a:gd name="T12" fmla="*/ 612 w 1922"/>
                <a:gd name="T13" fmla="*/ 1394 h 1419"/>
                <a:gd name="T14" fmla="*/ 732 w 1922"/>
                <a:gd name="T15" fmla="*/ 1371 h 1419"/>
                <a:gd name="T16" fmla="*/ 849 w 1922"/>
                <a:gd name="T17" fmla="*/ 1341 h 1419"/>
                <a:gd name="T18" fmla="*/ 964 w 1922"/>
                <a:gd name="T19" fmla="*/ 1304 h 1419"/>
                <a:gd name="T20" fmla="*/ 1075 w 1922"/>
                <a:gd name="T21" fmla="*/ 1260 h 1419"/>
                <a:gd name="T22" fmla="*/ 1182 w 1922"/>
                <a:gd name="T23" fmla="*/ 1209 h 1419"/>
                <a:gd name="T24" fmla="*/ 1287 w 1922"/>
                <a:gd name="T25" fmla="*/ 1152 h 1419"/>
                <a:gd name="T26" fmla="*/ 1387 w 1922"/>
                <a:gd name="T27" fmla="*/ 1088 h 1419"/>
                <a:gd name="T28" fmla="*/ 1482 w 1922"/>
                <a:gd name="T29" fmla="*/ 1020 h 1419"/>
                <a:gd name="T30" fmla="*/ 1574 w 1922"/>
                <a:gd name="T31" fmla="*/ 946 h 1419"/>
                <a:gd name="T32" fmla="*/ 1660 w 1922"/>
                <a:gd name="T33" fmla="*/ 866 h 1419"/>
                <a:gd name="T34" fmla="*/ 1742 w 1922"/>
                <a:gd name="T35" fmla="*/ 781 h 1419"/>
                <a:gd name="T36" fmla="*/ 1819 w 1922"/>
                <a:gd name="T37" fmla="*/ 692 h 1419"/>
                <a:gd name="T38" fmla="*/ 1889 w 1922"/>
                <a:gd name="T39" fmla="*/ 597 h 1419"/>
                <a:gd name="T40" fmla="*/ 1922 w 1922"/>
                <a:gd name="T41" fmla="*/ 549 h 1419"/>
                <a:gd name="T42" fmla="*/ 1298 w 1922"/>
                <a:gd name="T43" fmla="*/ 535 h 1419"/>
                <a:gd name="T44" fmla="*/ 970 w 1922"/>
                <a:gd name="T45" fmla="*/ 0 h 1419"/>
                <a:gd name="T46" fmla="*/ 940 w 1922"/>
                <a:gd name="T47" fmla="*/ 36 h 1419"/>
                <a:gd name="T48" fmla="*/ 874 w 1922"/>
                <a:gd name="T49" fmla="*/ 103 h 1419"/>
                <a:gd name="T50" fmla="*/ 800 w 1922"/>
                <a:gd name="T51" fmla="*/ 163 h 1419"/>
                <a:gd name="T52" fmla="*/ 721 w 1922"/>
                <a:gd name="T53" fmla="*/ 214 h 1419"/>
                <a:gd name="T54" fmla="*/ 635 w 1922"/>
                <a:gd name="T55" fmla="*/ 256 h 1419"/>
                <a:gd name="T56" fmla="*/ 546 w 1922"/>
                <a:gd name="T57" fmla="*/ 289 h 1419"/>
                <a:gd name="T58" fmla="*/ 451 w 1922"/>
                <a:gd name="T59" fmla="*/ 312 h 1419"/>
                <a:gd name="T60" fmla="*/ 353 w 1922"/>
                <a:gd name="T61" fmla="*/ 324 h 1419"/>
                <a:gd name="T62" fmla="*/ 301 w 1922"/>
                <a:gd name="T63" fmla="*/ 325 h 1419"/>
                <a:gd name="T64" fmla="*/ 298 w 1922"/>
                <a:gd name="T65" fmla="*/ 324 h 1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22" h="1419">
                  <a:moveTo>
                    <a:pt x="298" y="324"/>
                  </a:moveTo>
                  <a:lnTo>
                    <a:pt x="0" y="875"/>
                  </a:lnTo>
                  <a:lnTo>
                    <a:pt x="298" y="1419"/>
                  </a:lnTo>
                  <a:lnTo>
                    <a:pt x="301" y="1419"/>
                  </a:lnTo>
                  <a:lnTo>
                    <a:pt x="364" y="1418"/>
                  </a:lnTo>
                  <a:lnTo>
                    <a:pt x="490" y="1410"/>
                  </a:lnTo>
                  <a:lnTo>
                    <a:pt x="612" y="1394"/>
                  </a:lnTo>
                  <a:lnTo>
                    <a:pt x="732" y="1371"/>
                  </a:lnTo>
                  <a:lnTo>
                    <a:pt x="849" y="1341"/>
                  </a:lnTo>
                  <a:lnTo>
                    <a:pt x="964" y="1304"/>
                  </a:lnTo>
                  <a:lnTo>
                    <a:pt x="1075" y="1260"/>
                  </a:lnTo>
                  <a:lnTo>
                    <a:pt x="1182" y="1209"/>
                  </a:lnTo>
                  <a:lnTo>
                    <a:pt x="1287" y="1152"/>
                  </a:lnTo>
                  <a:lnTo>
                    <a:pt x="1387" y="1088"/>
                  </a:lnTo>
                  <a:lnTo>
                    <a:pt x="1482" y="1020"/>
                  </a:lnTo>
                  <a:lnTo>
                    <a:pt x="1574" y="946"/>
                  </a:lnTo>
                  <a:lnTo>
                    <a:pt x="1660" y="866"/>
                  </a:lnTo>
                  <a:lnTo>
                    <a:pt x="1742" y="781"/>
                  </a:lnTo>
                  <a:lnTo>
                    <a:pt x="1819" y="692"/>
                  </a:lnTo>
                  <a:lnTo>
                    <a:pt x="1889" y="597"/>
                  </a:lnTo>
                  <a:lnTo>
                    <a:pt x="1922" y="549"/>
                  </a:lnTo>
                  <a:lnTo>
                    <a:pt x="1298" y="535"/>
                  </a:lnTo>
                  <a:lnTo>
                    <a:pt x="970" y="0"/>
                  </a:lnTo>
                  <a:lnTo>
                    <a:pt x="940" y="36"/>
                  </a:lnTo>
                  <a:lnTo>
                    <a:pt x="874" y="103"/>
                  </a:lnTo>
                  <a:lnTo>
                    <a:pt x="800" y="163"/>
                  </a:lnTo>
                  <a:lnTo>
                    <a:pt x="721" y="214"/>
                  </a:lnTo>
                  <a:lnTo>
                    <a:pt x="635" y="256"/>
                  </a:lnTo>
                  <a:lnTo>
                    <a:pt x="546" y="289"/>
                  </a:lnTo>
                  <a:lnTo>
                    <a:pt x="451" y="312"/>
                  </a:lnTo>
                  <a:lnTo>
                    <a:pt x="353" y="324"/>
                  </a:lnTo>
                  <a:lnTo>
                    <a:pt x="301" y="325"/>
                  </a:lnTo>
                  <a:lnTo>
                    <a:pt x="298" y="324"/>
                  </a:lnTo>
                </a:path>
              </a:pathLst>
            </a:cu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>
                <a:solidFill>
                  <a:srgbClr val="335657"/>
                </a:solidFill>
              </a:endParaRPr>
            </a:p>
          </p:txBody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9E2C7B22-FB40-439A-8736-0A4D2AB7D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04029" y="3032727"/>
              <a:ext cx="1401263" cy="2134146"/>
            </a:xfrm>
            <a:custGeom>
              <a:avLst/>
              <a:gdLst>
                <a:gd name="T0" fmla="*/ 1002 w 1209"/>
                <a:gd name="T1" fmla="*/ 0 h 1842"/>
                <a:gd name="T2" fmla="*/ 678 w 1209"/>
                <a:gd name="T3" fmla="*/ 534 h 1842"/>
                <a:gd name="T4" fmla="*/ 52 w 1209"/>
                <a:gd name="T5" fmla="*/ 551 h 1842"/>
                <a:gd name="T6" fmla="*/ 66 w 1209"/>
                <a:gd name="T7" fmla="*/ 588 h 1842"/>
                <a:gd name="T8" fmla="*/ 89 w 1209"/>
                <a:gd name="T9" fmla="*/ 667 h 1842"/>
                <a:gd name="T10" fmla="*/ 106 w 1209"/>
                <a:gd name="T11" fmla="*/ 748 h 1842"/>
                <a:gd name="T12" fmla="*/ 114 w 1209"/>
                <a:gd name="T13" fmla="*/ 832 h 1842"/>
                <a:gd name="T14" fmla="*/ 115 w 1209"/>
                <a:gd name="T15" fmla="*/ 875 h 1842"/>
                <a:gd name="T16" fmla="*/ 114 w 1209"/>
                <a:gd name="T17" fmla="*/ 933 h 1842"/>
                <a:gd name="T18" fmla="*/ 98 w 1209"/>
                <a:gd name="T19" fmla="*/ 1046 h 1842"/>
                <a:gd name="T20" fmla="*/ 70 w 1209"/>
                <a:gd name="T21" fmla="*/ 1152 h 1842"/>
                <a:gd name="T22" fmla="*/ 27 w 1209"/>
                <a:gd name="T23" fmla="*/ 1255 h 1842"/>
                <a:gd name="T24" fmla="*/ 0 w 1209"/>
                <a:gd name="T25" fmla="*/ 1301 h 1842"/>
                <a:gd name="T26" fmla="*/ 324 w 1209"/>
                <a:gd name="T27" fmla="*/ 1829 h 1842"/>
                <a:gd name="T28" fmla="*/ 952 w 1209"/>
                <a:gd name="T29" fmla="*/ 1842 h 1842"/>
                <a:gd name="T30" fmla="*/ 982 w 1209"/>
                <a:gd name="T31" fmla="*/ 1789 h 1842"/>
                <a:gd name="T32" fmla="*/ 1037 w 1209"/>
                <a:gd name="T33" fmla="*/ 1677 h 1842"/>
                <a:gd name="T34" fmla="*/ 1085 w 1209"/>
                <a:gd name="T35" fmla="*/ 1563 h 1842"/>
                <a:gd name="T36" fmla="*/ 1125 w 1209"/>
                <a:gd name="T37" fmla="*/ 1444 h 1842"/>
                <a:gd name="T38" fmla="*/ 1158 w 1209"/>
                <a:gd name="T39" fmla="*/ 1323 h 1842"/>
                <a:gd name="T40" fmla="*/ 1183 w 1209"/>
                <a:gd name="T41" fmla="*/ 1198 h 1842"/>
                <a:gd name="T42" fmla="*/ 1200 w 1209"/>
                <a:gd name="T43" fmla="*/ 1070 h 1842"/>
                <a:gd name="T44" fmla="*/ 1209 w 1209"/>
                <a:gd name="T45" fmla="*/ 941 h 1842"/>
                <a:gd name="T46" fmla="*/ 1209 w 1209"/>
                <a:gd name="T47" fmla="*/ 875 h 1842"/>
                <a:gd name="T48" fmla="*/ 1209 w 1209"/>
                <a:gd name="T49" fmla="*/ 816 h 1842"/>
                <a:gd name="T50" fmla="*/ 1203 w 1209"/>
                <a:gd name="T51" fmla="*/ 700 h 1842"/>
                <a:gd name="T52" fmla="*/ 1188 w 1209"/>
                <a:gd name="T53" fmla="*/ 586 h 1842"/>
                <a:gd name="T54" fmla="*/ 1169 w 1209"/>
                <a:gd name="T55" fmla="*/ 473 h 1842"/>
                <a:gd name="T56" fmla="*/ 1142 w 1209"/>
                <a:gd name="T57" fmla="*/ 363 h 1842"/>
                <a:gd name="T58" fmla="*/ 1109 w 1209"/>
                <a:gd name="T59" fmla="*/ 257 h 1842"/>
                <a:gd name="T60" fmla="*/ 1070 w 1209"/>
                <a:gd name="T61" fmla="*/ 152 h 1842"/>
                <a:gd name="T62" fmla="*/ 1026 w 1209"/>
                <a:gd name="T63" fmla="*/ 49 h 1842"/>
                <a:gd name="T64" fmla="*/ 1002 w 1209"/>
                <a:gd name="T65" fmla="*/ 0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9" h="1842">
                  <a:moveTo>
                    <a:pt x="1002" y="0"/>
                  </a:moveTo>
                  <a:lnTo>
                    <a:pt x="678" y="534"/>
                  </a:lnTo>
                  <a:lnTo>
                    <a:pt x="52" y="551"/>
                  </a:lnTo>
                  <a:lnTo>
                    <a:pt x="66" y="588"/>
                  </a:lnTo>
                  <a:lnTo>
                    <a:pt x="89" y="667"/>
                  </a:lnTo>
                  <a:lnTo>
                    <a:pt x="106" y="748"/>
                  </a:lnTo>
                  <a:lnTo>
                    <a:pt x="114" y="832"/>
                  </a:lnTo>
                  <a:lnTo>
                    <a:pt x="115" y="875"/>
                  </a:lnTo>
                  <a:lnTo>
                    <a:pt x="114" y="933"/>
                  </a:lnTo>
                  <a:lnTo>
                    <a:pt x="98" y="1046"/>
                  </a:lnTo>
                  <a:lnTo>
                    <a:pt x="70" y="1152"/>
                  </a:lnTo>
                  <a:lnTo>
                    <a:pt x="27" y="1255"/>
                  </a:lnTo>
                  <a:lnTo>
                    <a:pt x="0" y="1301"/>
                  </a:lnTo>
                  <a:lnTo>
                    <a:pt x="324" y="1829"/>
                  </a:lnTo>
                  <a:lnTo>
                    <a:pt x="952" y="1842"/>
                  </a:lnTo>
                  <a:lnTo>
                    <a:pt x="982" y="1789"/>
                  </a:lnTo>
                  <a:lnTo>
                    <a:pt x="1037" y="1677"/>
                  </a:lnTo>
                  <a:lnTo>
                    <a:pt x="1085" y="1563"/>
                  </a:lnTo>
                  <a:lnTo>
                    <a:pt x="1125" y="1444"/>
                  </a:lnTo>
                  <a:lnTo>
                    <a:pt x="1158" y="1323"/>
                  </a:lnTo>
                  <a:lnTo>
                    <a:pt x="1183" y="1198"/>
                  </a:lnTo>
                  <a:lnTo>
                    <a:pt x="1200" y="1070"/>
                  </a:lnTo>
                  <a:lnTo>
                    <a:pt x="1209" y="941"/>
                  </a:lnTo>
                  <a:lnTo>
                    <a:pt x="1209" y="875"/>
                  </a:lnTo>
                  <a:lnTo>
                    <a:pt x="1209" y="816"/>
                  </a:lnTo>
                  <a:lnTo>
                    <a:pt x="1203" y="700"/>
                  </a:lnTo>
                  <a:lnTo>
                    <a:pt x="1188" y="586"/>
                  </a:lnTo>
                  <a:lnTo>
                    <a:pt x="1169" y="473"/>
                  </a:lnTo>
                  <a:lnTo>
                    <a:pt x="1142" y="363"/>
                  </a:lnTo>
                  <a:lnTo>
                    <a:pt x="1109" y="257"/>
                  </a:lnTo>
                  <a:lnTo>
                    <a:pt x="1070" y="152"/>
                  </a:lnTo>
                  <a:lnTo>
                    <a:pt x="1026" y="49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>
                <a:solidFill>
                  <a:srgbClr val="335657"/>
                </a:solidFill>
              </a:endParaRPr>
            </a:p>
          </p:txBody>
        </p:sp>
        <p:sp>
          <p:nvSpPr>
            <p:cNvPr id="38" name="Freeform 30">
              <a:extLst>
                <a:ext uri="{FF2B5EF4-FFF2-40B4-BE49-F238E27FC236}">
                  <a16:creationId xmlns:a16="http://schemas.microsoft.com/office/drawing/2014/main" id="{DB822F24-EF34-44A5-B297-3D5BD416F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77961" y="1801312"/>
              <a:ext cx="1817479" cy="1745278"/>
            </a:xfrm>
            <a:custGeom>
              <a:avLst/>
              <a:gdLst>
                <a:gd name="T0" fmla="*/ 6 w 1572"/>
                <a:gd name="T1" fmla="*/ 0 h 1511"/>
                <a:gd name="T2" fmla="*/ 303 w 1572"/>
                <a:gd name="T3" fmla="*/ 541 h 1511"/>
                <a:gd name="T4" fmla="*/ 0 w 1572"/>
                <a:gd name="T5" fmla="*/ 1099 h 1511"/>
                <a:gd name="T6" fmla="*/ 50 w 1572"/>
                <a:gd name="T7" fmla="*/ 1106 h 1511"/>
                <a:gd name="T8" fmla="*/ 146 w 1572"/>
                <a:gd name="T9" fmla="*/ 1129 h 1511"/>
                <a:gd name="T10" fmla="*/ 238 w 1572"/>
                <a:gd name="T11" fmla="*/ 1164 h 1511"/>
                <a:gd name="T12" fmla="*/ 325 w 1572"/>
                <a:gd name="T13" fmla="*/ 1208 h 1511"/>
                <a:gd name="T14" fmla="*/ 406 w 1572"/>
                <a:gd name="T15" fmla="*/ 1261 h 1511"/>
                <a:gd name="T16" fmla="*/ 478 w 1572"/>
                <a:gd name="T17" fmla="*/ 1324 h 1511"/>
                <a:gd name="T18" fmla="*/ 544 w 1572"/>
                <a:gd name="T19" fmla="*/ 1394 h 1511"/>
                <a:gd name="T20" fmla="*/ 603 w 1572"/>
                <a:gd name="T21" fmla="*/ 1470 h 1511"/>
                <a:gd name="T22" fmla="*/ 628 w 1572"/>
                <a:gd name="T23" fmla="*/ 1511 h 1511"/>
                <a:gd name="T24" fmla="*/ 1245 w 1572"/>
                <a:gd name="T25" fmla="*/ 1495 h 1511"/>
                <a:gd name="T26" fmla="*/ 1572 w 1572"/>
                <a:gd name="T27" fmla="*/ 958 h 1511"/>
                <a:gd name="T28" fmla="*/ 1542 w 1572"/>
                <a:gd name="T29" fmla="*/ 906 h 1511"/>
                <a:gd name="T30" fmla="*/ 1476 w 1572"/>
                <a:gd name="T31" fmla="*/ 809 h 1511"/>
                <a:gd name="T32" fmla="*/ 1404 w 1572"/>
                <a:gd name="T33" fmla="*/ 716 h 1511"/>
                <a:gd name="T34" fmla="*/ 1327 w 1572"/>
                <a:gd name="T35" fmla="*/ 626 h 1511"/>
                <a:gd name="T36" fmla="*/ 1245 w 1572"/>
                <a:gd name="T37" fmla="*/ 542 h 1511"/>
                <a:gd name="T38" fmla="*/ 1157 w 1572"/>
                <a:gd name="T39" fmla="*/ 463 h 1511"/>
                <a:gd name="T40" fmla="*/ 1065 w 1572"/>
                <a:gd name="T41" fmla="*/ 389 h 1511"/>
                <a:gd name="T42" fmla="*/ 969 w 1572"/>
                <a:gd name="T43" fmla="*/ 320 h 1511"/>
                <a:gd name="T44" fmla="*/ 870 w 1572"/>
                <a:gd name="T45" fmla="*/ 258 h 1511"/>
                <a:gd name="T46" fmla="*/ 765 w 1572"/>
                <a:gd name="T47" fmla="*/ 202 h 1511"/>
                <a:gd name="T48" fmla="*/ 657 w 1572"/>
                <a:gd name="T49" fmla="*/ 152 h 1511"/>
                <a:gd name="T50" fmla="*/ 544 w 1572"/>
                <a:gd name="T51" fmla="*/ 109 h 1511"/>
                <a:gd name="T52" fmla="*/ 430 w 1572"/>
                <a:gd name="T53" fmla="*/ 71 h 1511"/>
                <a:gd name="T54" fmla="*/ 312 w 1572"/>
                <a:gd name="T55" fmla="*/ 42 h 1511"/>
                <a:gd name="T56" fmla="*/ 192 w 1572"/>
                <a:gd name="T57" fmla="*/ 20 h 1511"/>
                <a:gd name="T58" fmla="*/ 69 w 1572"/>
                <a:gd name="T59" fmla="*/ 5 h 1511"/>
                <a:gd name="T60" fmla="*/ 6 w 1572"/>
                <a:gd name="T61" fmla="*/ 0 h 1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72" h="1511">
                  <a:moveTo>
                    <a:pt x="6" y="0"/>
                  </a:moveTo>
                  <a:lnTo>
                    <a:pt x="303" y="541"/>
                  </a:lnTo>
                  <a:lnTo>
                    <a:pt x="0" y="1099"/>
                  </a:lnTo>
                  <a:lnTo>
                    <a:pt x="50" y="1106"/>
                  </a:lnTo>
                  <a:lnTo>
                    <a:pt x="146" y="1129"/>
                  </a:lnTo>
                  <a:lnTo>
                    <a:pt x="238" y="1164"/>
                  </a:lnTo>
                  <a:lnTo>
                    <a:pt x="325" y="1208"/>
                  </a:lnTo>
                  <a:lnTo>
                    <a:pt x="406" y="1261"/>
                  </a:lnTo>
                  <a:lnTo>
                    <a:pt x="478" y="1324"/>
                  </a:lnTo>
                  <a:lnTo>
                    <a:pt x="544" y="1394"/>
                  </a:lnTo>
                  <a:lnTo>
                    <a:pt x="603" y="1470"/>
                  </a:lnTo>
                  <a:lnTo>
                    <a:pt x="628" y="1511"/>
                  </a:lnTo>
                  <a:lnTo>
                    <a:pt x="1245" y="1495"/>
                  </a:lnTo>
                  <a:lnTo>
                    <a:pt x="1572" y="958"/>
                  </a:lnTo>
                  <a:lnTo>
                    <a:pt x="1542" y="906"/>
                  </a:lnTo>
                  <a:lnTo>
                    <a:pt x="1476" y="809"/>
                  </a:lnTo>
                  <a:lnTo>
                    <a:pt x="1404" y="716"/>
                  </a:lnTo>
                  <a:lnTo>
                    <a:pt x="1327" y="626"/>
                  </a:lnTo>
                  <a:lnTo>
                    <a:pt x="1245" y="542"/>
                  </a:lnTo>
                  <a:lnTo>
                    <a:pt x="1157" y="463"/>
                  </a:lnTo>
                  <a:lnTo>
                    <a:pt x="1065" y="389"/>
                  </a:lnTo>
                  <a:lnTo>
                    <a:pt x="969" y="320"/>
                  </a:lnTo>
                  <a:lnTo>
                    <a:pt x="870" y="258"/>
                  </a:lnTo>
                  <a:lnTo>
                    <a:pt x="765" y="202"/>
                  </a:lnTo>
                  <a:lnTo>
                    <a:pt x="657" y="152"/>
                  </a:lnTo>
                  <a:lnTo>
                    <a:pt x="544" y="109"/>
                  </a:lnTo>
                  <a:lnTo>
                    <a:pt x="430" y="71"/>
                  </a:lnTo>
                  <a:lnTo>
                    <a:pt x="312" y="42"/>
                  </a:lnTo>
                  <a:lnTo>
                    <a:pt x="192" y="20"/>
                  </a:lnTo>
                  <a:lnTo>
                    <a:pt x="69" y="5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>
                <a:solidFill>
                  <a:srgbClr val="335657"/>
                </a:solidFill>
              </a:endParaRPr>
            </a:p>
          </p:txBody>
        </p:sp>
        <p:sp>
          <p:nvSpPr>
            <p:cNvPr id="44" name="Freeform 1164">
              <a:extLst>
                <a:ext uri="{FF2B5EF4-FFF2-40B4-BE49-F238E27FC236}">
                  <a16:creationId xmlns:a16="http://schemas.microsoft.com/office/drawing/2014/main" id="{EDD52E57-6058-4E49-8421-A574FDF52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77964" y="1801312"/>
              <a:ext cx="1817479" cy="1745278"/>
            </a:xfrm>
            <a:custGeom>
              <a:avLst/>
              <a:gdLst>
                <a:gd name="T0" fmla="*/ 0 w 1572"/>
                <a:gd name="T1" fmla="*/ 1099 h 1511"/>
                <a:gd name="T2" fmla="*/ 50 w 1572"/>
                <a:gd name="T3" fmla="*/ 1106 h 1511"/>
                <a:gd name="T4" fmla="*/ 146 w 1572"/>
                <a:gd name="T5" fmla="*/ 1129 h 1511"/>
                <a:gd name="T6" fmla="*/ 238 w 1572"/>
                <a:gd name="T7" fmla="*/ 1164 h 1511"/>
                <a:gd name="T8" fmla="*/ 325 w 1572"/>
                <a:gd name="T9" fmla="*/ 1208 h 1511"/>
                <a:gd name="T10" fmla="*/ 406 w 1572"/>
                <a:gd name="T11" fmla="*/ 1261 h 1511"/>
                <a:gd name="T12" fmla="*/ 478 w 1572"/>
                <a:gd name="T13" fmla="*/ 1324 h 1511"/>
                <a:gd name="T14" fmla="*/ 544 w 1572"/>
                <a:gd name="T15" fmla="*/ 1394 h 1511"/>
                <a:gd name="T16" fmla="*/ 603 w 1572"/>
                <a:gd name="T17" fmla="*/ 1470 h 1511"/>
                <a:gd name="T18" fmla="*/ 628 w 1572"/>
                <a:gd name="T19" fmla="*/ 1511 h 1511"/>
                <a:gd name="T20" fmla="*/ 1245 w 1572"/>
                <a:gd name="T21" fmla="*/ 1495 h 1511"/>
                <a:gd name="T22" fmla="*/ 1572 w 1572"/>
                <a:gd name="T23" fmla="*/ 958 h 1511"/>
                <a:gd name="T24" fmla="*/ 1542 w 1572"/>
                <a:gd name="T25" fmla="*/ 906 h 1511"/>
                <a:gd name="T26" fmla="*/ 1476 w 1572"/>
                <a:gd name="T27" fmla="*/ 809 h 1511"/>
                <a:gd name="T28" fmla="*/ 1404 w 1572"/>
                <a:gd name="T29" fmla="*/ 716 h 1511"/>
                <a:gd name="T30" fmla="*/ 1327 w 1572"/>
                <a:gd name="T31" fmla="*/ 626 h 1511"/>
                <a:gd name="T32" fmla="*/ 1245 w 1572"/>
                <a:gd name="T33" fmla="*/ 542 h 1511"/>
                <a:gd name="T34" fmla="*/ 1157 w 1572"/>
                <a:gd name="T35" fmla="*/ 463 h 1511"/>
                <a:gd name="T36" fmla="*/ 1065 w 1572"/>
                <a:gd name="T37" fmla="*/ 389 h 1511"/>
                <a:gd name="T38" fmla="*/ 969 w 1572"/>
                <a:gd name="T39" fmla="*/ 320 h 1511"/>
                <a:gd name="T40" fmla="*/ 870 w 1572"/>
                <a:gd name="T41" fmla="*/ 258 h 1511"/>
                <a:gd name="T42" fmla="*/ 765 w 1572"/>
                <a:gd name="T43" fmla="*/ 202 h 1511"/>
                <a:gd name="T44" fmla="*/ 657 w 1572"/>
                <a:gd name="T45" fmla="*/ 152 h 1511"/>
                <a:gd name="T46" fmla="*/ 544 w 1572"/>
                <a:gd name="T47" fmla="*/ 109 h 1511"/>
                <a:gd name="T48" fmla="*/ 430 w 1572"/>
                <a:gd name="T49" fmla="*/ 71 h 1511"/>
                <a:gd name="T50" fmla="*/ 312 w 1572"/>
                <a:gd name="T51" fmla="*/ 42 h 1511"/>
                <a:gd name="T52" fmla="*/ 192 w 1572"/>
                <a:gd name="T53" fmla="*/ 20 h 1511"/>
                <a:gd name="T54" fmla="*/ 69 w 1572"/>
                <a:gd name="T55" fmla="*/ 5 h 1511"/>
                <a:gd name="T56" fmla="*/ 6 w 1572"/>
                <a:gd name="T57" fmla="*/ 0 h 1511"/>
                <a:gd name="T58" fmla="*/ 303 w 1572"/>
                <a:gd name="T59" fmla="*/ 541 h 1511"/>
                <a:gd name="T60" fmla="*/ 0 w 1572"/>
                <a:gd name="T61" fmla="*/ 1099 h 1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72" h="1511">
                  <a:moveTo>
                    <a:pt x="0" y="1099"/>
                  </a:moveTo>
                  <a:lnTo>
                    <a:pt x="50" y="1106"/>
                  </a:lnTo>
                  <a:lnTo>
                    <a:pt x="146" y="1129"/>
                  </a:lnTo>
                  <a:lnTo>
                    <a:pt x="238" y="1164"/>
                  </a:lnTo>
                  <a:lnTo>
                    <a:pt x="325" y="1208"/>
                  </a:lnTo>
                  <a:lnTo>
                    <a:pt x="406" y="1261"/>
                  </a:lnTo>
                  <a:lnTo>
                    <a:pt x="478" y="1324"/>
                  </a:lnTo>
                  <a:lnTo>
                    <a:pt x="544" y="1394"/>
                  </a:lnTo>
                  <a:lnTo>
                    <a:pt x="603" y="1470"/>
                  </a:lnTo>
                  <a:lnTo>
                    <a:pt x="628" y="1511"/>
                  </a:lnTo>
                  <a:lnTo>
                    <a:pt x="1245" y="1495"/>
                  </a:lnTo>
                  <a:lnTo>
                    <a:pt x="1572" y="958"/>
                  </a:lnTo>
                  <a:lnTo>
                    <a:pt x="1542" y="906"/>
                  </a:lnTo>
                  <a:lnTo>
                    <a:pt x="1476" y="809"/>
                  </a:lnTo>
                  <a:lnTo>
                    <a:pt x="1404" y="716"/>
                  </a:lnTo>
                  <a:lnTo>
                    <a:pt x="1327" y="626"/>
                  </a:lnTo>
                  <a:lnTo>
                    <a:pt x="1245" y="542"/>
                  </a:lnTo>
                  <a:lnTo>
                    <a:pt x="1157" y="463"/>
                  </a:lnTo>
                  <a:lnTo>
                    <a:pt x="1065" y="389"/>
                  </a:lnTo>
                  <a:lnTo>
                    <a:pt x="969" y="320"/>
                  </a:lnTo>
                  <a:lnTo>
                    <a:pt x="870" y="258"/>
                  </a:lnTo>
                  <a:lnTo>
                    <a:pt x="765" y="202"/>
                  </a:lnTo>
                  <a:lnTo>
                    <a:pt x="657" y="152"/>
                  </a:lnTo>
                  <a:lnTo>
                    <a:pt x="544" y="109"/>
                  </a:lnTo>
                  <a:lnTo>
                    <a:pt x="430" y="71"/>
                  </a:lnTo>
                  <a:lnTo>
                    <a:pt x="312" y="42"/>
                  </a:lnTo>
                  <a:lnTo>
                    <a:pt x="192" y="20"/>
                  </a:lnTo>
                  <a:lnTo>
                    <a:pt x="69" y="5"/>
                  </a:lnTo>
                  <a:lnTo>
                    <a:pt x="6" y="0"/>
                  </a:lnTo>
                  <a:lnTo>
                    <a:pt x="303" y="541"/>
                  </a:lnTo>
                  <a:lnTo>
                    <a:pt x="0" y="1099"/>
                  </a:lnTo>
                  <a:close/>
                </a:path>
              </a:pathLst>
            </a:custGeom>
            <a:solidFill>
              <a:schemeClr val="accent1">
                <a:lumMod val="75000"/>
                <a:alpha val="78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5" name="Freeform 1165">
              <a:extLst>
                <a:ext uri="{FF2B5EF4-FFF2-40B4-BE49-F238E27FC236}">
                  <a16:creationId xmlns:a16="http://schemas.microsoft.com/office/drawing/2014/main" id="{3A37C7FE-D204-4898-B907-2A4BBB244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04029" y="3032727"/>
              <a:ext cx="1401263" cy="2134146"/>
            </a:xfrm>
            <a:custGeom>
              <a:avLst/>
              <a:gdLst>
                <a:gd name="T0" fmla="*/ 52 w 1209"/>
                <a:gd name="T1" fmla="*/ 551 h 1842"/>
                <a:gd name="T2" fmla="*/ 66 w 1209"/>
                <a:gd name="T3" fmla="*/ 588 h 1842"/>
                <a:gd name="T4" fmla="*/ 89 w 1209"/>
                <a:gd name="T5" fmla="*/ 667 h 1842"/>
                <a:gd name="T6" fmla="*/ 106 w 1209"/>
                <a:gd name="T7" fmla="*/ 748 h 1842"/>
                <a:gd name="T8" fmla="*/ 114 w 1209"/>
                <a:gd name="T9" fmla="*/ 832 h 1842"/>
                <a:gd name="T10" fmla="*/ 115 w 1209"/>
                <a:gd name="T11" fmla="*/ 875 h 1842"/>
                <a:gd name="T12" fmla="*/ 114 w 1209"/>
                <a:gd name="T13" fmla="*/ 933 h 1842"/>
                <a:gd name="T14" fmla="*/ 98 w 1209"/>
                <a:gd name="T15" fmla="*/ 1046 h 1842"/>
                <a:gd name="T16" fmla="*/ 70 w 1209"/>
                <a:gd name="T17" fmla="*/ 1152 h 1842"/>
                <a:gd name="T18" fmla="*/ 27 w 1209"/>
                <a:gd name="T19" fmla="*/ 1255 h 1842"/>
                <a:gd name="T20" fmla="*/ 0 w 1209"/>
                <a:gd name="T21" fmla="*/ 1301 h 1842"/>
                <a:gd name="T22" fmla="*/ 324 w 1209"/>
                <a:gd name="T23" fmla="*/ 1829 h 1842"/>
                <a:gd name="T24" fmla="*/ 952 w 1209"/>
                <a:gd name="T25" fmla="*/ 1842 h 1842"/>
                <a:gd name="T26" fmla="*/ 982 w 1209"/>
                <a:gd name="T27" fmla="*/ 1789 h 1842"/>
                <a:gd name="T28" fmla="*/ 1037 w 1209"/>
                <a:gd name="T29" fmla="*/ 1677 h 1842"/>
                <a:gd name="T30" fmla="*/ 1085 w 1209"/>
                <a:gd name="T31" fmla="*/ 1563 h 1842"/>
                <a:gd name="T32" fmla="*/ 1125 w 1209"/>
                <a:gd name="T33" fmla="*/ 1444 h 1842"/>
                <a:gd name="T34" fmla="*/ 1158 w 1209"/>
                <a:gd name="T35" fmla="*/ 1323 h 1842"/>
                <a:gd name="T36" fmla="*/ 1183 w 1209"/>
                <a:gd name="T37" fmla="*/ 1198 h 1842"/>
                <a:gd name="T38" fmla="*/ 1200 w 1209"/>
                <a:gd name="T39" fmla="*/ 1070 h 1842"/>
                <a:gd name="T40" fmla="*/ 1209 w 1209"/>
                <a:gd name="T41" fmla="*/ 941 h 1842"/>
                <a:gd name="T42" fmla="*/ 1209 w 1209"/>
                <a:gd name="T43" fmla="*/ 875 h 1842"/>
                <a:gd name="T44" fmla="*/ 1209 w 1209"/>
                <a:gd name="T45" fmla="*/ 816 h 1842"/>
                <a:gd name="T46" fmla="*/ 1203 w 1209"/>
                <a:gd name="T47" fmla="*/ 700 h 1842"/>
                <a:gd name="T48" fmla="*/ 1188 w 1209"/>
                <a:gd name="T49" fmla="*/ 586 h 1842"/>
                <a:gd name="T50" fmla="*/ 1169 w 1209"/>
                <a:gd name="T51" fmla="*/ 473 h 1842"/>
                <a:gd name="T52" fmla="*/ 1142 w 1209"/>
                <a:gd name="T53" fmla="*/ 363 h 1842"/>
                <a:gd name="T54" fmla="*/ 1109 w 1209"/>
                <a:gd name="T55" fmla="*/ 257 h 1842"/>
                <a:gd name="T56" fmla="*/ 1070 w 1209"/>
                <a:gd name="T57" fmla="*/ 152 h 1842"/>
                <a:gd name="T58" fmla="*/ 1026 w 1209"/>
                <a:gd name="T59" fmla="*/ 49 h 1842"/>
                <a:gd name="T60" fmla="*/ 1002 w 1209"/>
                <a:gd name="T61" fmla="*/ 0 h 1842"/>
                <a:gd name="T62" fmla="*/ 678 w 1209"/>
                <a:gd name="T63" fmla="*/ 534 h 1842"/>
                <a:gd name="T64" fmla="*/ 52 w 1209"/>
                <a:gd name="T65" fmla="*/ 551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9" h="1842">
                  <a:moveTo>
                    <a:pt x="52" y="551"/>
                  </a:moveTo>
                  <a:lnTo>
                    <a:pt x="66" y="588"/>
                  </a:lnTo>
                  <a:lnTo>
                    <a:pt x="89" y="667"/>
                  </a:lnTo>
                  <a:lnTo>
                    <a:pt x="106" y="748"/>
                  </a:lnTo>
                  <a:lnTo>
                    <a:pt x="114" y="832"/>
                  </a:lnTo>
                  <a:lnTo>
                    <a:pt x="115" y="875"/>
                  </a:lnTo>
                  <a:lnTo>
                    <a:pt x="114" y="933"/>
                  </a:lnTo>
                  <a:lnTo>
                    <a:pt x="98" y="1046"/>
                  </a:lnTo>
                  <a:lnTo>
                    <a:pt x="70" y="1152"/>
                  </a:lnTo>
                  <a:lnTo>
                    <a:pt x="27" y="1255"/>
                  </a:lnTo>
                  <a:lnTo>
                    <a:pt x="0" y="1301"/>
                  </a:lnTo>
                  <a:lnTo>
                    <a:pt x="324" y="1829"/>
                  </a:lnTo>
                  <a:lnTo>
                    <a:pt x="952" y="1842"/>
                  </a:lnTo>
                  <a:lnTo>
                    <a:pt x="982" y="1789"/>
                  </a:lnTo>
                  <a:lnTo>
                    <a:pt x="1037" y="1677"/>
                  </a:lnTo>
                  <a:lnTo>
                    <a:pt x="1085" y="1563"/>
                  </a:lnTo>
                  <a:lnTo>
                    <a:pt x="1125" y="1444"/>
                  </a:lnTo>
                  <a:lnTo>
                    <a:pt x="1158" y="1323"/>
                  </a:lnTo>
                  <a:lnTo>
                    <a:pt x="1183" y="1198"/>
                  </a:lnTo>
                  <a:lnTo>
                    <a:pt x="1200" y="1070"/>
                  </a:lnTo>
                  <a:lnTo>
                    <a:pt x="1209" y="941"/>
                  </a:lnTo>
                  <a:lnTo>
                    <a:pt x="1209" y="875"/>
                  </a:lnTo>
                  <a:lnTo>
                    <a:pt x="1209" y="816"/>
                  </a:lnTo>
                  <a:lnTo>
                    <a:pt x="1203" y="700"/>
                  </a:lnTo>
                  <a:lnTo>
                    <a:pt x="1188" y="586"/>
                  </a:lnTo>
                  <a:lnTo>
                    <a:pt x="1169" y="473"/>
                  </a:lnTo>
                  <a:lnTo>
                    <a:pt x="1142" y="363"/>
                  </a:lnTo>
                  <a:lnTo>
                    <a:pt x="1109" y="257"/>
                  </a:lnTo>
                  <a:lnTo>
                    <a:pt x="1070" y="152"/>
                  </a:lnTo>
                  <a:lnTo>
                    <a:pt x="1026" y="49"/>
                  </a:lnTo>
                  <a:lnTo>
                    <a:pt x="1002" y="0"/>
                  </a:lnTo>
                  <a:lnTo>
                    <a:pt x="678" y="534"/>
                  </a:lnTo>
                  <a:lnTo>
                    <a:pt x="52" y="55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6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150781" tIns="452342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6" name="Freeform 1166">
              <a:extLst>
                <a:ext uri="{FF2B5EF4-FFF2-40B4-BE49-F238E27FC236}">
                  <a16:creationId xmlns:a16="http://schemas.microsoft.com/office/drawing/2014/main" id="{19BAC2DB-7EBE-43B3-B77E-B8834A688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80126" y="1796681"/>
              <a:ext cx="2205947" cy="1657319"/>
            </a:xfrm>
            <a:custGeom>
              <a:avLst/>
              <a:gdLst>
                <a:gd name="T0" fmla="*/ 943 w 1905"/>
                <a:gd name="T1" fmla="*/ 1432 h 1432"/>
                <a:gd name="T2" fmla="*/ 972 w 1905"/>
                <a:gd name="T3" fmla="*/ 1394 h 1432"/>
                <a:gd name="T4" fmla="*/ 1037 w 1905"/>
                <a:gd name="T5" fmla="*/ 1326 h 1432"/>
                <a:gd name="T6" fmla="*/ 1109 w 1905"/>
                <a:gd name="T7" fmla="*/ 1265 h 1432"/>
                <a:gd name="T8" fmla="*/ 1188 w 1905"/>
                <a:gd name="T9" fmla="*/ 1211 h 1432"/>
                <a:gd name="T10" fmla="*/ 1272 w 1905"/>
                <a:gd name="T11" fmla="*/ 1167 h 1432"/>
                <a:gd name="T12" fmla="*/ 1362 w 1905"/>
                <a:gd name="T13" fmla="*/ 1134 h 1432"/>
                <a:gd name="T14" fmla="*/ 1457 w 1905"/>
                <a:gd name="T15" fmla="*/ 1109 h 1432"/>
                <a:gd name="T16" fmla="*/ 1555 w 1905"/>
                <a:gd name="T17" fmla="*/ 1096 h 1432"/>
                <a:gd name="T18" fmla="*/ 1606 w 1905"/>
                <a:gd name="T19" fmla="*/ 1095 h 1432"/>
                <a:gd name="T20" fmla="*/ 1905 w 1905"/>
                <a:gd name="T21" fmla="*/ 544 h 1432"/>
                <a:gd name="T22" fmla="*/ 1607 w 1905"/>
                <a:gd name="T23" fmla="*/ 0 h 1432"/>
                <a:gd name="T24" fmla="*/ 1543 w 1905"/>
                <a:gd name="T25" fmla="*/ 1 h 1432"/>
                <a:gd name="T26" fmla="*/ 1420 w 1905"/>
                <a:gd name="T27" fmla="*/ 10 h 1432"/>
                <a:gd name="T28" fmla="*/ 1298 w 1905"/>
                <a:gd name="T29" fmla="*/ 26 h 1432"/>
                <a:gd name="T30" fmla="*/ 1179 w 1905"/>
                <a:gd name="T31" fmla="*/ 50 h 1432"/>
                <a:gd name="T32" fmla="*/ 1062 w 1905"/>
                <a:gd name="T33" fmla="*/ 80 h 1432"/>
                <a:gd name="T34" fmla="*/ 950 w 1905"/>
                <a:gd name="T35" fmla="*/ 119 h 1432"/>
                <a:gd name="T36" fmla="*/ 840 w 1905"/>
                <a:gd name="T37" fmla="*/ 163 h 1432"/>
                <a:gd name="T38" fmla="*/ 733 w 1905"/>
                <a:gd name="T39" fmla="*/ 213 h 1432"/>
                <a:gd name="T40" fmla="*/ 630 w 1905"/>
                <a:gd name="T41" fmla="*/ 270 h 1432"/>
                <a:gd name="T42" fmla="*/ 531 w 1905"/>
                <a:gd name="T43" fmla="*/ 333 h 1432"/>
                <a:gd name="T44" fmla="*/ 436 w 1905"/>
                <a:gd name="T45" fmla="*/ 401 h 1432"/>
                <a:gd name="T46" fmla="*/ 346 w 1905"/>
                <a:gd name="T47" fmla="*/ 475 h 1432"/>
                <a:gd name="T48" fmla="*/ 260 w 1905"/>
                <a:gd name="T49" fmla="*/ 556 h 1432"/>
                <a:gd name="T50" fmla="*/ 179 w 1905"/>
                <a:gd name="T51" fmla="*/ 639 h 1432"/>
                <a:gd name="T52" fmla="*/ 103 w 1905"/>
                <a:gd name="T53" fmla="*/ 728 h 1432"/>
                <a:gd name="T54" fmla="*/ 32 w 1905"/>
                <a:gd name="T55" fmla="*/ 821 h 1432"/>
                <a:gd name="T56" fmla="*/ 0 w 1905"/>
                <a:gd name="T57" fmla="*/ 871 h 1432"/>
                <a:gd name="T58" fmla="*/ 606 w 1905"/>
                <a:gd name="T59" fmla="*/ 884 h 1432"/>
                <a:gd name="T60" fmla="*/ 943 w 1905"/>
                <a:gd name="T61" fmla="*/ 1432 h 1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905" h="1432">
                  <a:moveTo>
                    <a:pt x="943" y="1432"/>
                  </a:moveTo>
                  <a:lnTo>
                    <a:pt x="972" y="1394"/>
                  </a:lnTo>
                  <a:lnTo>
                    <a:pt x="1037" y="1326"/>
                  </a:lnTo>
                  <a:lnTo>
                    <a:pt x="1109" y="1265"/>
                  </a:lnTo>
                  <a:lnTo>
                    <a:pt x="1188" y="1211"/>
                  </a:lnTo>
                  <a:lnTo>
                    <a:pt x="1272" y="1167"/>
                  </a:lnTo>
                  <a:lnTo>
                    <a:pt x="1362" y="1134"/>
                  </a:lnTo>
                  <a:lnTo>
                    <a:pt x="1457" y="1109"/>
                  </a:lnTo>
                  <a:lnTo>
                    <a:pt x="1555" y="1096"/>
                  </a:lnTo>
                  <a:lnTo>
                    <a:pt x="1606" y="1095"/>
                  </a:lnTo>
                  <a:lnTo>
                    <a:pt x="1905" y="544"/>
                  </a:lnTo>
                  <a:lnTo>
                    <a:pt x="1607" y="0"/>
                  </a:lnTo>
                  <a:lnTo>
                    <a:pt x="1543" y="1"/>
                  </a:lnTo>
                  <a:lnTo>
                    <a:pt x="1420" y="10"/>
                  </a:lnTo>
                  <a:lnTo>
                    <a:pt x="1298" y="26"/>
                  </a:lnTo>
                  <a:lnTo>
                    <a:pt x="1179" y="50"/>
                  </a:lnTo>
                  <a:lnTo>
                    <a:pt x="1062" y="80"/>
                  </a:lnTo>
                  <a:lnTo>
                    <a:pt x="950" y="119"/>
                  </a:lnTo>
                  <a:lnTo>
                    <a:pt x="840" y="163"/>
                  </a:lnTo>
                  <a:lnTo>
                    <a:pt x="733" y="213"/>
                  </a:lnTo>
                  <a:lnTo>
                    <a:pt x="630" y="270"/>
                  </a:lnTo>
                  <a:lnTo>
                    <a:pt x="531" y="333"/>
                  </a:lnTo>
                  <a:lnTo>
                    <a:pt x="436" y="401"/>
                  </a:lnTo>
                  <a:lnTo>
                    <a:pt x="346" y="475"/>
                  </a:lnTo>
                  <a:lnTo>
                    <a:pt x="260" y="556"/>
                  </a:lnTo>
                  <a:lnTo>
                    <a:pt x="179" y="639"/>
                  </a:lnTo>
                  <a:lnTo>
                    <a:pt x="103" y="728"/>
                  </a:lnTo>
                  <a:lnTo>
                    <a:pt x="32" y="821"/>
                  </a:lnTo>
                  <a:lnTo>
                    <a:pt x="0" y="871"/>
                  </a:lnTo>
                  <a:lnTo>
                    <a:pt x="606" y="884"/>
                  </a:lnTo>
                  <a:lnTo>
                    <a:pt x="943" y="143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904685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7" name="Freeform 1167">
              <a:extLst>
                <a:ext uri="{FF2B5EF4-FFF2-40B4-BE49-F238E27FC236}">
                  <a16:creationId xmlns:a16="http://schemas.microsoft.com/office/drawing/2014/main" id="{B0EB4F54-B648-4A7A-AC19-811A66C72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05530" y="2926250"/>
              <a:ext cx="1392014" cy="2115629"/>
            </a:xfrm>
            <a:custGeom>
              <a:avLst/>
              <a:gdLst>
                <a:gd name="T0" fmla="*/ 1158 w 1201"/>
                <a:gd name="T1" fmla="*/ 1290 h 1826"/>
                <a:gd name="T2" fmla="*/ 1144 w 1201"/>
                <a:gd name="T3" fmla="*/ 1252 h 1826"/>
                <a:gd name="T4" fmla="*/ 1119 w 1201"/>
                <a:gd name="T5" fmla="*/ 1174 h 1826"/>
                <a:gd name="T6" fmla="*/ 1104 w 1201"/>
                <a:gd name="T7" fmla="*/ 1093 h 1826"/>
                <a:gd name="T8" fmla="*/ 1095 w 1201"/>
                <a:gd name="T9" fmla="*/ 1010 h 1826"/>
                <a:gd name="T10" fmla="*/ 1095 w 1201"/>
                <a:gd name="T11" fmla="*/ 967 h 1826"/>
                <a:gd name="T12" fmla="*/ 1096 w 1201"/>
                <a:gd name="T13" fmla="*/ 911 h 1826"/>
                <a:gd name="T14" fmla="*/ 1110 w 1201"/>
                <a:gd name="T15" fmla="*/ 802 h 1826"/>
                <a:gd name="T16" fmla="*/ 1138 w 1201"/>
                <a:gd name="T17" fmla="*/ 698 h 1826"/>
                <a:gd name="T18" fmla="*/ 1177 w 1201"/>
                <a:gd name="T19" fmla="*/ 601 h 1826"/>
                <a:gd name="T20" fmla="*/ 1201 w 1201"/>
                <a:gd name="T21" fmla="*/ 555 h 1826"/>
                <a:gd name="T22" fmla="*/ 869 w 1201"/>
                <a:gd name="T23" fmla="*/ 13 h 1826"/>
                <a:gd name="T24" fmla="*/ 258 w 1201"/>
                <a:gd name="T25" fmla="*/ 0 h 1826"/>
                <a:gd name="T26" fmla="*/ 228 w 1201"/>
                <a:gd name="T27" fmla="*/ 53 h 1826"/>
                <a:gd name="T28" fmla="*/ 173 w 1201"/>
                <a:gd name="T29" fmla="*/ 164 h 1826"/>
                <a:gd name="T30" fmla="*/ 125 w 1201"/>
                <a:gd name="T31" fmla="*/ 279 h 1826"/>
                <a:gd name="T32" fmla="*/ 85 w 1201"/>
                <a:gd name="T33" fmla="*/ 398 h 1826"/>
                <a:gd name="T34" fmla="*/ 51 w 1201"/>
                <a:gd name="T35" fmla="*/ 520 h 1826"/>
                <a:gd name="T36" fmla="*/ 27 w 1201"/>
                <a:gd name="T37" fmla="*/ 644 h 1826"/>
                <a:gd name="T38" fmla="*/ 10 w 1201"/>
                <a:gd name="T39" fmla="*/ 771 h 1826"/>
                <a:gd name="T40" fmla="*/ 1 w 1201"/>
                <a:gd name="T41" fmla="*/ 901 h 1826"/>
                <a:gd name="T42" fmla="*/ 0 w 1201"/>
                <a:gd name="T43" fmla="*/ 967 h 1826"/>
                <a:gd name="T44" fmla="*/ 1 w 1201"/>
                <a:gd name="T45" fmla="*/ 1024 h 1826"/>
                <a:gd name="T46" fmla="*/ 7 w 1201"/>
                <a:gd name="T47" fmla="*/ 1138 h 1826"/>
                <a:gd name="T48" fmla="*/ 20 w 1201"/>
                <a:gd name="T49" fmla="*/ 1251 h 1826"/>
                <a:gd name="T50" fmla="*/ 40 w 1201"/>
                <a:gd name="T51" fmla="*/ 1361 h 1826"/>
                <a:gd name="T52" fmla="*/ 66 w 1201"/>
                <a:gd name="T53" fmla="*/ 1468 h 1826"/>
                <a:gd name="T54" fmla="*/ 97 w 1201"/>
                <a:gd name="T55" fmla="*/ 1573 h 1826"/>
                <a:gd name="T56" fmla="*/ 134 w 1201"/>
                <a:gd name="T57" fmla="*/ 1677 h 1826"/>
                <a:gd name="T58" fmla="*/ 176 w 1201"/>
                <a:gd name="T59" fmla="*/ 1777 h 1826"/>
                <a:gd name="T60" fmla="*/ 201 w 1201"/>
                <a:gd name="T61" fmla="*/ 1826 h 1826"/>
                <a:gd name="T62" fmla="*/ 514 w 1201"/>
                <a:gd name="T63" fmla="*/ 1306 h 1826"/>
                <a:gd name="T64" fmla="*/ 1158 w 1201"/>
                <a:gd name="T65" fmla="*/ 1290 h 1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1" h="1826">
                  <a:moveTo>
                    <a:pt x="1158" y="1290"/>
                  </a:moveTo>
                  <a:lnTo>
                    <a:pt x="1144" y="1252"/>
                  </a:lnTo>
                  <a:lnTo>
                    <a:pt x="1119" y="1174"/>
                  </a:lnTo>
                  <a:lnTo>
                    <a:pt x="1104" y="1093"/>
                  </a:lnTo>
                  <a:lnTo>
                    <a:pt x="1095" y="1010"/>
                  </a:lnTo>
                  <a:lnTo>
                    <a:pt x="1095" y="967"/>
                  </a:lnTo>
                  <a:lnTo>
                    <a:pt x="1096" y="911"/>
                  </a:lnTo>
                  <a:lnTo>
                    <a:pt x="1110" y="802"/>
                  </a:lnTo>
                  <a:lnTo>
                    <a:pt x="1138" y="698"/>
                  </a:lnTo>
                  <a:lnTo>
                    <a:pt x="1177" y="601"/>
                  </a:lnTo>
                  <a:lnTo>
                    <a:pt x="1201" y="555"/>
                  </a:lnTo>
                  <a:lnTo>
                    <a:pt x="869" y="13"/>
                  </a:lnTo>
                  <a:lnTo>
                    <a:pt x="258" y="0"/>
                  </a:lnTo>
                  <a:lnTo>
                    <a:pt x="228" y="53"/>
                  </a:lnTo>
                  <a:lnTo>
                    <a:pt x="173" y="164"/>
                  </a:lnTo>
                  <a:lnTo>
                    <a:pt x="125" y="279"/>
                  </a:lnTo>
                  <a:lnTo>
                    <a:pt x="85" y="398"/>
                  </a:lnTo>
                  <a:lnTo>
                    <a:pt x="51" y="520"/>
                  </a:lnTo>
                  <a:lnTo>
                    <a:pt x="27" y="644"/>
                  </a:lnTo>
                  <a:lnTo>
                    <a:pt x="10" y="771"/>
                  </a:lnTo>
                  <a:lnTo>
                    <a:pt x="1" y="901"/>
                  </a:lnTo>
                  <a:lnTo>
                    <a:pt x="0" y="967"/>
                  </a:lnTo>
                  <a:lnTo>
                    <a:pt x="1" y="1024"/>
                  </a:lnTo>
                  <a:lnTo>
                    <a:pt x="7" y="1138"/>
                  </a:lnTo>
                  <a:lnTo>
                    <a:pt x="20" y="1251"/>
                  </a:lnTo>
                  <a:lnTo>
                    <a:pt x="40" y="1361"/>
                  </a:lnTo>
                  <a:lnTo>
                    <a:pt x="66" y="1468"/>
                  </a:lnTo>
                  <a:lnTo>
                    <a:pt x="97" y="1573"/>
                  </a:lnTo>
                  <a:lnTo>
                    <a:pt x="134" y="1677"/>
                  </a:lnTo>
                  <a:lnTo>
                    <a:pt x="176" y="1777"/>
                  </a:lnTo>
                  <a:lnTo>
                    <a:pt x="201" y="1826"/>
                  </a:lnTo>
                  <a:lnTo>
                    <a:pt x="514" y="1306"/>
                  </a:lnTo>
                  <a:lnTo>
                    <a:pt x="1158" y="1290"/>
                  </a:lnTo>
                  <a:close/>
                </a:path>
              </a:pathLst>
            </a:custGeom>
            <a:solidFill>
              <a:srgbClr val="A9D18E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603123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8" name="Freeform 1168">
              <a:extLst>
                <a:ext uri="{FF2B5EF4-FFF2-40B4-BE49-F238E27FC236}">
                  <a16:creationId xmlns:a16="http://schemas.microsoft.com/office/drawing/2014/main" id="{F2E65E22-47EC-4CFE-BEA2-269B96E34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6132" y="4546534"/>
              <a:ext cx="1808230" cy="1745278"/>
            </a:xfrm>
            <a:custGeom>
              <a:avLst/>
              <a:gdLst>
                <a:gd name="T0" fmla="*/ 1564 w 1564"/>
                <a:gd name="T1" fmla="*/ 411 h 1510"/>
                <a:gd name="T2" fmla="*/ 1516 w 1564"/>
                <a:gd name="T3" fmla="*/ 403 h 1510"/>
                <a:gd name="T4" fmla="*/ 1422 w 1564"/>
                <a:gd name="T5" fmla="*/ 379 h 1510"/>
                <a:gd name="T6" fmla="*/ 1332 w 1564"/>
                <a:gd name="T7" fmla="*/ 344 h 1510"/>
                <a:gd name="T8" fmla="*/ 1248 w 1564"/>
                <a:gd name="T9" fmla="*/ 298 h 1510"/>
                <a:gd name="T10" fmla="*/ 1170 w 1564"/>
                <a:gd name="T11" fmla="*/ 245 h 1510"/>
                <a:gd name="T12" fmla="*/ 1099 w 1564"/>
                <a:gd name="T13" fmla="*/ 184 h 1510"/>
                <a:gd name="T14" fmla="*/ 1034 w 1564"/>
                <a:gd name="T15" fmla="*/ 115 h 1510"/>
                <a:gd name="T16" fmla="*/ 977 w 1564"/>
                <a:gd name="T17" fmla="*/ 40 h 1510"/>
                <a:gd name="T18" fmla="*/ 953 w 1564"/>
                <a:gd name="T19" fmla="*/ 0 h 1510"/>
                <a:gd name="T20" fmla="*/ 317 w 1564"/>
                <a:gd name="T21" fmla="*/ 17 h 1510"/>
                <a:gd name="T22" fmla="*/ 0 w 1564"/>
                <a:gd name="T23" fmla="*/ 539 h 1510"/>
                <a:gd name="T24" fmla="*/ 30 w 1564"/>
                <a:gd name="T25" fmla="*/ 591 h 1510"/>
                <a:gd name="T26" fmla="*/ 96 w 1564"/>
                <a:gd name="T27" fmla="*/ 690 h 1510"/>
                <a:gd name="T28" fmla="*/ 166 w 1564"/>
                <a:gd name="T29" fmla="*/ 783 h 1510"/>
                <a:gd name="T30" fmla="*/ 242 w 1564"/>
                <a:gd name="T31" fmla="*/ 874 h 1510"/>
                <a:gd name="T32" fmla="*/ 324 w 1564"/>
                <a:gd name="T33" fmla="*/ 958 h 1510"/>
                <a:gd name="T34" fmla="*/ 411 w 1564"/>
                <a:gd name="T35" fmla="*/ 1038 h 1510"/>
                <a:gd name="T36" fmla="*/ 501 w 1564"/>
                <a:gd name="T37" fmla="*/ 1112 h 1510"/>
                <a:gd name="T38" fmla="*/ 597 w 1564"/>
                <a:gd name="T39" fmla="*/ 1181 h 1510"/>
                <a:gd name="T40" fmla="*/ 697 w 1564"/>
                <a:gd name="T41" fmla="*/ 1244 h 1510"/>
                <a:gd name="T42" fmla="*/ 801 w 1564"/>
                <a:gd name="T43" fmla="*/ 1301 h 1510"/>
                <a:gd name="T44" fmla="*/ 908 w 1564"/>
                <a:gd name="T45" fmla="*/ 1353 h 1510"/>
                <a:gd name="T46" fmla="*/ 1020 w 1564"/>
                <a:gd name="T47" fmla="*/ 1397 h 1510"/>
                <a:gd name="T48" fmla="*/ 1134 w 1564"/>
                <a:gd name="T49" fmla="*/ 1435 h 1510"/>
                <a:gd name="T50" fmla="*/ 1252 w 1564"/>
                <a:gd name="T51" fmla="*/ 1466 h 1510"/>
                <a:gd name="T52" fmla="*/ 1371 w 1564"/>
                <a:gd name="T53" fmla="*/ 1489 h 1510"/>
                <a:gd name="T54" fmla="*/ 1494 w 1564"/>
                <a:gd name="T55" fmla="*/ 1505 h 1510"/>
                <a:gd name="T56" fmla="*/ 1557 w 1564"/>
                <a:gd name="T57" fmla="*/ 1510 h 1510"/>
                <a:gd name="T58" fmla="*/ 1261 w 1564"/>
                <a:gd name="T59" fmla="*/ 971 h 1510"/>
                <a:gd name="T60" fmla="*/ 1564 w 1564"/>
                <a:gd name="T61" fmla="*/ 411 h 1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64" h="1510">
                  <a:moveTo>
                    <a:pt x="1564" y="411"/>
                  </a:moveTo>
                  <a:lnTo>
                    <a:pt x="1516" y="403"/>
                  </a:lnTo>
                  <a:lnTo>
                    <a:pt x="1422" y="379"/>
                  </a:lnTo>
                  <a:lnTo>
                    <a:pt x="1332" y="344"/>
                  </a:lnTo>
                  <a:lnTo>
                    <a:pt x="1248" y="298"/>
                  </a:lnTo>
                  <a:lnTo>
                    <a:pt x="1170" y="245"/>
                  </a:lnTo>
                  <a:lnTo>
                    <a:pt x="1099" y="184"/>
                  </a:lnTo>
                  <a:lnTo>
                    <a:pt x="1034" y="115"/>
                  </a:lnTo>
                  <a:lnTo>
                    <a:pt x="977" y="40"/>
                  </a:lnTo>
                  <a:lnTo>
                    <a:pt x="953" y="0"/>
                  </a:lnTo>
                  <a:lnTo>
                    <a:pt x="317" y="17"/>
                  </a:lnTo>
                  <a:lnTo>
                    <a:pt x="0" y="539"/>
                  </a:lnTo>
                  <a:lnTo>
                    <a:pt x="30" y="591"/>
                  </a:lnTo>
                  <a:lnTo>
                    <a:pt x="96" y="690"/>
                  </a:lnTo>
                  <a:lnTo>
                    <a:pt x="166" y="783"/>
                  </a:lnTo>
                  <a:lnTo>
                    <a:pt x="242" y="874"/>
                  </a:lnTo>
                  <a:lnTo>
                    <a:pt x="324" y="958"/>
                  </a:lnTo>
                  <a:lnTo>
                    <a:pt x="411" y="1038"/>
                  </a:lnTo>
                  <a:lnTo>
                    <a:pt x="501" y="1112"/>
                  </a:lnTo>
                  <a:lnTo>
                    <a:pt x="597" y="1181"/>
                  </a:lnTo>
                  <a:lnTo>
                    <a:pt x="697" y="1244"/>
                  </a:lnTo>
                  <a:lnTo>
                    <a:pt x="801" y="1301"/>
                  </a:lnTo>
                  <a:lnTo>
                    <a:pt x="908" y="1353"/>
                  </a:lnTo>
                  <a:lnTo>
                    <a:pt x="1020" y="1397"/>
                  </a:lnTo>
                  <a:lnTo>
                    <a:pt x="1134" y="1435"/>
                  </a:lnTo>
                  <a:lnTo>
                    <a:pt x="1252" y="1466"/>
                  </a:lnTo>
                  <a:lnTo>
                    <a:pt x="1371" y="1489"/>
                  </a:lnTo>
                  <a:lnTo>
                    <a:pt x="1494" y="1505"/>
                  </a:lnTo>
                  <a:lnTo>
                    <a:pt x="1557" y="1510"/>
                  </a:lnTo>
                  <a:lnTo>
                    <a:pt x="1261" y="971"/>
                  </a:lnTo>
                  <a:lnTo>
                    <a:pt x="1564" y="411"/>
                  </a:lnTo>
                  <a:close/>
                </a:path>
              </a:pathLst>
            </a:custGeom>
            <a:solidFill>
              <a:srgbClr val="7CB688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9" name="Freeform 1169">
              <a:extLst>
                <a:ext uri="{FF2B5EF4-FFF2-40B4-BE49-F238E27FC236}">
                  <a16:creationId xmlns:a16="http://schemas.microsoft.com/office/drawing/2014/main" id="{C171A18D-61CD-4CD6-BC5C-8F68BD8EC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6252" y="4653011"/>
              <a:ext cx="2224446" cy="1643432"/>
            </a:xfrm>
            <a:custGeom>
              <a:avLst/>
              <a:gdLst>
                <a:gd name="T0" fmla="*/ 970 w 1922"/>
                <a:gd name="T1" fmla="*/ 0 h 1419"/>
                <a:gd name="T2" fmla="*/ 940 w 1922"/>
                <a:gd name="T3" fmla="*/ 36 h 1419"/>
                <a:gd name="T4" fmla="*/ 874 w 1922"/>
                <a:gd name="T5" fmla="*/ 103 h 1419"/>
                <a:gd name="T6" fmla="*/ 800 w 1922"/>
                <a:gd name="T7" fmla="*/ 163 h 1419"/>
                <a:gd name="T8" fmla="*/ 721 w 1922"/>
                <a:gd name="T9" fmla="*/ 214 h 1419"/>
                <a:gd name="T10" fmla="*/ 635 w 1922"/>
                <a:gd name="T11" fmla="*/ 256 h 1419"/>
                <a:gd name="T12" fmla="*/ 546 w 1922"/>
                <a:gd name="T13" fmla="*/ 289 h 1419"/>
                <a:gd name="T14" fmla="*/ 451 w 1922"/>
                <a:gd name="T15" fmla="*/ 312 h 1419"/>
                <a:gd name="T16" fmla="*/ 353 w 1922"/>
                <a:gd name="T17" fmla="*/ 324 h 1419"/>
                <a:gd name="T18" fmla="*/ 301 w 1922"/>
                <a:gd name="T19" fmla="*/ 325 h 1419"/>
                <a:gd name="T20" fmla="*/ 298 w 1922"/>
                <a:gd name="T21" fmla="*/ 324 h 1419"/>
                <a:gd name="T22" fmla="*/ 0 w 1922"/>
                <a:gd name="T23" fmla="*/ 875 h 1419"/>
                <a:gd name="T24" fmla="*/ 298 w 1922"/>
                <a:gd name="T25" fmla="*/ 1419 h 1419"/>
                <a:gd name="T26" fmla="*/ 301 w 1922"/>
                <a:gd name="T27" fmla="*/ 1419 h 1419"/>
                <a:gd name="T28" fmla="*/ 364 w 1922"/>
                <a:gd name="T29" fmla="*/ 1418 h 1419"/>
                <a:gd name="T30" fmla="*/ 490 w 1922"/>
                <a:gd name="T31" fmla="*/ 1410 h 1419"/>
                <a:gd name="T32" fmla="*/ 612 w 1922"/>
                <a:gd name="T33" fmla="*/ 1394 h 1419"/>
                <a:gd name="T34" fmla="*/ 732 w 1922"/>
                <a:gd name="T35" fmla="*/ 1371 h 1419"/>
                <a:gd name="T36" fmla="*/ 849 w 1922"/>
                <a:gd name="T37" fmla="*/ 1341 h 1419"/>
                <a:gd name="T38" fmla="*/ 964 w 1922"/>
                <a:gd name="T39" fmla="*/ 1304 h 1419"/>
                <a:gd name="T40" fmla="*/ 1075 w 1922"/>
                <a:gd name="T41" fmla="*/ 1260 h 1419"/>
                <a:gd name="T42" fmla="*/ 1182 w 1922"/>
                <a:gd name="T43" fmla="*/ 1209 h 1419"/>
                <a:gd name="T44" fmla="*/ 1287 w 1922"/>
                <a:gd name="T45" fmla="*/ 1152 h 1419"/>
                <a:gd name="T46" fmla="*/ 1387 w 1922"/>
                <a:gd name="T47" fmla="*/ 1088 h 1419"/>
                <a:gd name="T48" fmla="*/ 1482 w 1922"/>
                <a:gd name="T49" fmla="*/ 1020 h 1419"/>
                <a:gd name="T50" fmla="*/ 1574 w 1922"/>
                <a:gd name="T51" fmla="*/ 946 h 1419"/>
                <a:gd name="T52" fmla="*/ 1660 w 1922"/>
                <a:gd name="T53" fmla="*/ 866 h 1419"/>
                <a:gd name="T54" fmla="*/ 1742 w 1922"/>
                <a:gd name="T55" fmla="*/ 781 h 1419"/>
                <a:gd name="T56" fmla="*/ 1819 w 1922"/>
                <a:gd name="T57" fmla="*/ 692 h 1419"/>
                <a:gd name="T58" fmla="*/ 1889 w 1922"/>
                <a:gd name="T59" fmla="*/ 597 h 1419"/>
                <a:gd name="T60" fmla="*/ 1922 w 1922"/>
                <a:gd name="T61" fmla="*/ 549 h 1419"/>
                <a:gd name="T62" fmla="*/ 1298 w 1922"/>
                <a:gd name="T63" fmla="*/ 535 h 1419"/>
                <a:gd name="T64" fmla="*/ 970 w 1922"/>
                <a:gd name="T65" fmla="*/ 0 h 1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22" h="1419">
                  <a:moveTo>
                    <a:pt x="970" y="0"/>
                  </a:moveTo>
                  <a:lnTo>
                    <a:pt x="940" y="36"/>
                  </a:lnTo>
                  <a:lnTo>
                    <a:pt x="874" y="103"/>
                  </a:lnTo>
                  <a:lnTo>
                    <a:pt x="800" y="163"/>
                  </a:lnTo>
                  <a:lnTo>
                    <a:pt x="721" y="214"/>
                  </a:lnTo>
                  <a:lnTo>
                    <a:pt x="635" y="256"/>
                  </a:lnTo>
                  <a:lnTo>
                    <a:pt x="546" y="289"/>
                  </a:lnTo>
                  <a:lnTo>
                    <a:pt x="451" y="312"/>
                  </a:lnTo>
                  <a:lnTo>
                    <a:pt x="353" y="324"/>
                  </a:lnTo>
                  <a:lnTo>
                    <a:pt x="301" y="325"/>
                  </a:lnTo>
                  <a:lnTo>
                    <a:pt x="298" y="324"/>
                  </a:lnTo>
                  <a:lnTo>
                    <a:pt x="0" y="875"/>
                  </a:lnTo>
                  <a:lnTo>
                    <a:pt x="298" y="1419"/>
                  </a:lnTo>
                  <a:lnTo>
                    <a:pt x="301" y="1419"/>
                  </a:lnTo>
                  <a:lnTo>
                    <a:pt x="364" y="1418"/>
                  </a:lnTo>
                  <a:lnTo>
                    <a:pt x="490" y="1410"/>
                  </a:lnTo>
                  <a:lnTo>
                    <a:pt x="612" y="1394"/>
                  </a:lnTo>
                  <a:lnTo>
                    <a:pt x="732" y="1371"/>
                  </a:lnTo>
                  <a:lnTo>
                    <a:pt x="849" y="1341"/>
                  </a:lnTo>
                  <a:lnTo>
                    <a:pt x="964" y="1304"/>
                  </a:lnTo>
                  <a:lnTo>
                    <a:pt x="1075" y="1260"/>
                  </a:lnTo>
                  <a:lnTo>
                    <a:pt x="1182" y="1209"/>
                  </a:lnTo>
                  <a:lnTo>
                    <a:pt x="1287" y="1152"/>
                  </a:lnTo>
                  <a:lnTo>
                    <a:pt x="1387" y="1088"/>
                  </a:lnTo>
                  <a:lnTo>
                    <a:pt x="1482" y="1020"/>
                  </a:lnTo>
                  <a:lnTo>
                    <a:pt x="1574" y="946"/>
                  </a:lnTo>
                  <a:lnTo>
                    <a:pt x="1660" y="866"/>
                  </a:lnTo>
                  <a:lnTo>
                    <a:pt x="1742" y="781"/>
                  </a:lnTo>
                  <a:lnTo>
                    <a:pt x="1819" y="692"/>
                  </a:lnTo>
                  <a:lnTo>
                    <a:pt x="1889" y="597"/>
                  </a:lnTo>
                  <a:lnTo>
                    <a:pt x="1922" y="549"/>
                  </a:lnTo>
                  <a:lnTo>
                    <a:pt x="1298" y="535"/>
                  </a:lnTo>
                  <a:lnTo>
                    <a:pt x="97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150781" tIns="75390" rIns="753904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</p:grpSp>
      <p:sp>
        <p:nvSpPr>
          <p:cNvPr id="20" name="Text Box 28">
            <a:extLst>
              <a:ext uri="{FF2B5EF4-FFF2-40B4-BE49-F238E27FC236}">
                <a16:creationId xmlns:a16="http://schemas.microsoft.com/office/drawing/2014/main" id="{42D1CA99-F904-06F2-CE7B-049D8E09A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200" y="3062604"/>
            <a:ext cx="535819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Favorece los estímulos a la prevención y cumplimiento de responsabilidades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2" name="Text Box 27">
            <a:extLst>
              <a:ext uri="{FF2B5EF4-FFF2-40B4-BE49-F238E27FC236}">
                <a16:creationId xmlns:a16="http://schemas.microsoft.com/office/drawing/2014/main" id="{C16FA6E0-6EA9-C4DF-AB70-BB6BC11C0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7133" y="5770037"/>
            <a:ext cx="471571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Estructura de incentivos adecuada + instrumentos específicos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4" name="Text Box 26">
            <a:extLst>
              <a:ext uri="{FF2B5EF4-FFF2-40B4-BE49-F238E27FC236}">
                <a16:creationId xmlns:a16="http://schemas.microsoft.com/office/drawing/2014/main" id="{76A50C18-12FF-81AF-3FA7-E2586B022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769" y="9048597"/>
            <a:ext cx="5570892" cy="54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Precios en función del riesgo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5" name="Text Box 25">
            <a:extLst>
              <a:ext uri="{FF2B5EF4-FFF2-40B4-BE49-F238E27FC236}">
                <a16:creationId xmlns:a16="http://schemas.microsoft.com/office/drawing/2014/main" id="{257BB802-718E-7023-B591-2B32133C7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5847" y="10492291"/>
            <a:ext cx="4104134" cy="54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s-ES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Costos predecibles</a:t>
            </a:r>
          </a:p>
        </p:txBody>
      </p:sp>
      <p:sp>
        <p:nvSpPr>
          <p:cNvPr id="27" name="Text Box 24">
            <a:extLst>
              <a:ext uri="{FF2B5EF4-FFF2-40B4-BE49-F238E27FC236}">
                <a16:creationId xmlns:a16="http://schemas.microsoft.com/office/drawing/2014/main" id="{D2353B1C-4EF4-470A-9403-F0384BF2B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33657" y="8098561"/>
            <a:ext cx="474393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Calibri" pitchFamily="34" charset="0"/>
              </a:rPr>
              <a:t>Prestaciones dinerarias y en especie oportunas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  <a:cs typeface="Calibri" pitchFamily="34" charset="0"/>
            </a:endParaRPr>
          </a:p>
        </p:txBody>
      </p:sp>
      <p:sp>
        <p:nvSpPr>
          <p:cNvPr id="30" name="Text Box 23">
            <a:extLst>
              <a:ext uri="{FF2B5EF4-FFF2-40B4-BE49-F238E27FC236}">
                <a16:creationId xmlns:a16="http://schemas.microsoft.com/office/drawing/2014/main" id="{04CBDD90-0810-ABA2-DD42-9495E42DE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0396" y="5146843"/>
            <a:ext cx="52487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s-ES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Calibri" pitchFamily="34" charset="0"/>
              </a:rPr>
              <a:t>Procedimientos ágiles de resolución de discrepancias</a:t>
            </a:r>
          </a:p>
        </p:txBody>
      </p:sp>
      <p:sp>
        <p:nvSpPr>
          <p:cNvPr id="31" name="Text Box 22">
            <a:extLst>
              <a:ext uri="{FF2B5EF4-FFF2-40B4-BE49-F238E27FC236}">
                <a16:creationId xmlns:a16="http://schemas.microsoft.com/office/drawing/2014/main" id="{62A09B40-C4F8-56FF-E22F-C199C339B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83872" y="2850692"/>
            <a:ext cx="564226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Contingencias y prestaciones precisas y predeterminadas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33" name="Elipse 36">
            <a:extLst>
              <a:ext uri="{FF2B5EF4-FFF2-40B4-BE49-F238E27FC236}">
                <a16:creationId xmlns:a16="http://schemas.microsoft.com/office/drawing/2014/main" id="{8D53ED0E-C589-FACB-F0F4-8D7D5873AF10}"/>
              </a:ext>
            </a:extLst>
          </p:cNvPr>
          <p:cNvSpPr/>
          <p:nvPr/>
        </p:nvSpPr>
        <p:spPr>
          <a:xfrm rot="1417873">
            <a:off x="10390865" y="2171099"/>
            <a:ext cx="7929878" cy="4518453"/>
          </a:xfrm>
          <a:prstGeom prst="ellipse">
            <a:avLst/>
          </a:prstGeom>
          <a:noFill/>
          <a:ln w="25400" cap="sq">
            <a:solidFill>
              <a:srgbClr val="C00000"/>
            </a:solidFill>
            <a:prstDash val="dashDot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968"/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71C5DD97-4162-738B-CD09-AE21834937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3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5" grpId="0"/>
      <p:bldP spid="27" grpId="0"/>
      <p:bldP spid="30" grpId="0"/>
      <p:bldP spid="31" grpId="0"/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5">
            <a:extLst>
              <a:ext uri="{FF2B5EF4-FFF2-40B4-BE49-F238E27FC236}">
                <a16:creationId xmlns:a16="http://schemas.microsoft.com/office/drawing/2014/main" id="{FCAC56E0-12D6-7524-AAD2-F6F3767A4A41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12B44BC3-F129-AC3A-C7BB-8DC50467BF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69" y="470902"/>
            <a:ext cx="16128885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¿Por qué DESPEJAR la litigiosidad?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BFEA752-B2F8-2E54-948C-7113ECC85F0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sp>
        <p:nvSpPr>
          <p:cNvPr id="28" name="object 18">
            <a:extLst>
              <a:ext uri="{FF2B5EF4-FFF2-40B4-BE49-F238E27FC236}">
                <a16:creationId xmlns:a16="http://schemas.microsoft.com/office/drawing/2014/main" id="{BCCB6FDF-DB46-E588-8E09-C2743C697AB4}"/>
              </a:ext>
            </a:extLst>
          </p:cNvPr>
          <p:cNvSpPr txBox="1">
            <a:spLocks/>
          </p:cNvSpPr>
          <p:nvPr/>
        </p:nvSpPr>
        <p:spPr>
          <a:xfrm>
            <a:off x="414217" y="2361422"/>
            <a:ext cx="18139271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278DD8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Volver al círculo virtuoso y esencia del sistema</a:t>
            </a:r>
            <a:endParaRPr lang="es-AR" sz="6000" b="1" kern="0" dirty="0">
              <a:solidFill>
                <a:srgbClr val="278DD8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47FE7C5D-7685-AF17-996E-DCB2A5C17A20}"/>
              </a:ext>
            </a:extLst>
          </p:cNvPr>
          <p:cNvGrpSpPr/>
          <p:nvPr/>
        </p:nvGrpSpPr>
        <p:grpSpPr>
          <a:xfrm>
            <a:off x="1226767" y="3598895"/>
            <a:ext cx="18472464" cy="2264578"/>
            <a:chOff x="1226767" y="3598895"/>
            <a:chExt cx="18472464" cy="2264578"/>
          </a:xfrm>
        </p:grpSpPr>
        <p:sp>
          <p:nvSpPr>
            <p:cNvPr id="42" name="Rectángulo redondeado 41">
              <a:extLst>
                <a:ext uri="{FF2B5EF4-FFF2-40B4-BE49-F238E27FC236}">
                  <a16:creationId xmlns:a16="http://schemas.microsoft.com/office/drawing/2014/main" id="{F6E593CB-5665-7C77-B791-AA43EAE4592A}"/>
                </a:ext>
              </a:extLst>
            </p:cNvPr>
            <p:cNvSpPr/>
            <p:nvPr/>
          </p:nvSpPr>
          <p:spPr>
            <a:xfrm>
              <a:off x="2673927" y="3920837"/>
              <a:ext cx="14505709" cy="1648691"/>
            </a:xfrm>
            <a:prstGeom prst="roundRect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4E7245F8-636E-C765-81C2-E70D1DBE2A09}"/>
                </a:ext>
              </a:extLst>
            </p:cNvPr>
            <p:cNvSpPr/>
            <p:nvPr/>
          </p:nvSpPr>
          <p:spPr>
            <a:xfrm>
              <a:off x="1226767" y="3598895"/>
              <a:ext cx="2264578" cy="2264578"/>
            </a:xfrm>
            <a:prstGeom prst="ellipse">
              <a:avLst/>
            </a:prstGeom>
            <a:solidFill>
              <a:srgbClr val="26BBE3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D06C4527-22FB-9F0C-528E-04DC66D897B5}"/>
                </a:ext>
              </a:extLst>
            </p:cNvPr>
            <p:cNvSpPr txBox="1"/>
            <p:nvPr/>
          </p:nvSpPr>
          <p:spPr>
            <a:xfrm>
              <a:off x="4329598" y="4415713"/>
              <a:ext cx="15369633" cy="630942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indent="0" algn="l" fontAlgn="ctr">
                <a:lnSpc>
                  <a:spcPts val="4000"/>
                </a:lnSpc>
                <a:buClr>
                  <a:srgbClr val="6AA5A6"/>
                </a:buClr>
                <a:buFont typeface="Wingdings" pitchFamily="2" charset="2"/>
                <a:buNone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Creciente cobertura de población trabajadora</a:t>
              </a:r>
            </a:p>
          </p:txBody>
        </p:sp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4D9355C0-63AD-8363-66BB-F105904E47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6336" y="4144974"/>
              <a:ext cx="1045440" cy="1265070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4BA82C6A-F9FD-C46E-40D0-6E0E23C0F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993" y="4336774"/>
              <a:ext cx="630943" cy="630943"/>
            </a:xfrm>
            <a:prstGeom prst="rect">
              <a:avLst/>
            </a:prstGeom>
          </p:spPr>
        </p:pic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05EB43B7-E995-6A5A-0D4B-9222D6690DE4}"/>
              </a:ext>
            </a:extLst>
          </p:cNvPr>
          <p:cNvGrpSpPr/>
          <p:nvPr/>
        </p:nvGrpSpPr>
        <p:grpSpPr>
          <a:xfrm>
            <a:off x="1226767" y="5912604"/>
            <a:ext cx="15952869" cy="2264578"/>
            <a:chOff x="1226767" y="5912604"/>
            <a:chExt cx="15952869" cy="2264578"/>
          </a:xfrm>
        </p:grpSpPr>
        <p:sp>
          <p:nvSpPr>
            <p:cNvPr id="41" name="Rectángulo redondeado 40">
              <a:extLst>
                <a:ext uri="{FF2B5EF4-FFF2-40B4-BE49-F238E27FC236}">
                  <a16:creationId xmlns:a16="http://schemas.microsoft.com/office/drawing/2014/main" id="{116D05FF-3558-9DE5-A2C3-7D2E1A522A63}"/>
                </a:ext>
              </a:extLst>
            </p:cNvPr>
            <p:cNvSpPr/>
            <p:nvPr/>
          </p:nvSpPr>
          <p:spPr>
            <a:xfrm>
              <a:off x="2673927" y="6220691"/>
              <a:ext cx="14505709" cy="1648691"/>
            </a:xfrm>
            <a:prstGeom prst="roundRect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7E71A9B9-06E4-B597-70E7-D9C21AC04FAB}"/>
                </a:ext>
              </a:extLst>
            </p:cNvPr>
            <p:cNvSpPr txBox="1"/>
            <p:nvPr/>
          </p:nvSpPr>
          <p:spPr>
            <a:xfrm>
              <a:off x="4329598" y="6520134"/>
              <a:ext cx="12683781" cy="113210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indent="0" algn="l" defTabSz="914400" eaLnBrk="1" fontAlgn="auto" latinLnBrk="0" hangingPunct="1">
                <a:lnSpc>
                  <a:spcPts val="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ART abocadas a PREVENCIÓN y ATENCIÓN INTEGRAL de trabajadores que sufrieron algún siniestro</a:t>
              </a:r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B58D992D-9D81-1FD4-A323-0A8EE9B4A050}"/>
                </a:ext>
              </a:extLst>
            </p:cNvPr>
            <p:cNvSpPr/>
            <p:nvPr/>
          </p:nvSpPr>
          <p:spPr>
            <a:xfrm>
              <a:off x="1226767" y="5912604"/>
              <a:ext cx="2264578" cy="2264578"/>
            </a:xfrm>
            <a:prstGeom prst="ellipse">
              <a:avLst/>
            </a:prstGeom>
            <a:solidFill>
              <a:srgbClr val="26BBE3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FDD30EB9-7E69-73D6-B1EE-23FDAE543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4413" y="6475702"/>
              <a:ext cx="1157363" cy="1182164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7E9EE8D7-E8B8-0029-DF5B-4499D8D1A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993" y="6428811"/>
              <a:ext cx="630943" cy="630943"/>
            </a:xfrm>
            <a:prstGeom prst="rect">
              <a:avLst/>
            </a:prstGeom>
          </p:spPr>
        </p:pic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743A0830-C372-BF0E-6C0E-62F2544E8EC0}"/>
              </a:ext>
            </a:extLst>
          </p:cNvPr>
          <p:cNvGrpSpPr/>
          <p:nvPr/>
        </p:nvGrpSpPr>
        <p:grpSpPr>
          <a:xfrm>
            <a:off x="1226767" y="8267869"/>
            <a:ext cx="15952869" cy="2264578"/>
            <a:chOff x="1226767" y="8267869"/>
            <a:chExt cx="15952869" cy="2264578"/>
          </a:xfrm>
        </p:grpSpPr>
        <p:sp>
          <p:nvSpPr>
            <p:cNvPr id="43" name="Rectángulo redondeado 42">
              <a:extLst>
                <a:ext uri="{FF2B5EF4-FFF2-40B4-BE49-F238E27FC236}">
                  <a16:creationId xmlns:a16="http://schemas.microsoft.com/office/drawing/2014/main" id="{71E5DDED-C96A-A482-8F5A-81928618DC1C}"/>
                </a:ext>
              </a:extLst>
            </p:cNvPr>
            <p:cNvSpPr/>
            <p:nvPr/>
          </p:nvSpPr>
          <p:spPr>
            <a:xfrm>
              <a:off x="2673927" y="8575812"/>
              <a:ext cx="14505709" cy="1648691"/>
            </a:xfrm>
            <a:prstGeom prst="roundRect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AC001856-DE80-1E76-AE24-6710D0E970DB}"/>
                </a:ext>
              </a:extLst>
            </p:cNvPr>
            <p:cNvSpPr txBox="1"/>
            <p:nvPr/>
          </p:nvSpPr>
          <p:spPr>
            <a:xfrm>
              <a:off x="4329598" y="8834104"/>
              <a:ext cx="12237029" cy="113210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indent="0" algn="l" defTabSz="914400" eaLnBrk="1" fontAlgn="auto" latinLnBrk="0" hangingPunct="1">
                <a:lnSpc>
                  <a:spcPts val="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Sistema competitivo para el Empleador y</a:t>
              </a:r>
            </a:p>
            <a:p>
              <a:pPr marL="0" marR="0" indent="0" algn="l" defTabSz="914400" eaLnBrk="1" fontAlgn="auto" latinLnBrk="0" hangingPunct="1">
                <a:lnSpc>
                  <a:spcPts val="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servicio para el Trabajador</a:t>
              </a:r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67D1C701-D514-45BE-A23F-603E5921B05A}"/>
                </a:ext>
              </a:extLst>
            </p:cNvPr>
            <p:cNvSpPr/>
            <p:nvPr/>
          </p:nvSpPr>
          <p:spPr>
            <a:xfrm>
              <a:off x="1226767" y="8267869"/>
              <a:ext cx="2264578" cy="2264578"/>
            </a:xfrm>
            <a:prstGeom prst="ellipse">
              <a:avLst/>
            </a:prstGeom>
            <a:solidFill>
              <a:srgbClr val="26BBE3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67FA389B-0622-70A3-3C32-5CC4AF83E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2961" y="8740223"/>
              <a:ext cx="1358485" cy="1339875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8A467057-6284-0D5B-69FB-77DB6796E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993" y="8770228"/>
              <a:ext cx="630943" cy="630943"/>
            </a:xfrm>
            <a:prstGeom prst="rect">
              <a:avLst/>
            </a:prstGeom>
          </p:spPr>
        </p:pic>
      </p:grpSp>
      <p:sp>
        <p:nvSpPr>
          <p:cNvPr id="6" name="Elipse 5">
            <a:extLst>
              <a:ext uri="{FF2B5EF4-FFF2-40B4-BE49-F238E27FC236}">
                <a16:creationId xmlns:a16="http://schemas.microsoft.com/office/drawing/2014/main" id="{CD8C62F8-CDC6-B95B-D3F8-E0C8F209FF2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EB06FC5-A113-0E84-BC27-68A740B369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87" y="966280"/>
            <a:ext cx="1220522" cy="1128407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27</a:t>
            </a:fld>
            <a:endParaRPr lang="es-AR" dirty="0"/>
          </a:p>
        </p:txBody>
      </p:sp>
      <p:pic>
        <p:nvPicPr>
          <p:cNvPr id="14" name="Imagen 7">
            <a:extLst>
              <a:ext uri="{FF2B5EF4-FFF2-40B4-BE49-F238E27FC236}">
                <a16:creationId xmlns:a16="http://schemas.microsoft.com/office/drawing/2014/main" id="{78BF2F78-2BF5-467A-B0D7-F66EA64728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62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A733D5E1-90B4-EB2C-D61A-0FDF0D754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075965" y="10124661"/>
            <a:ext cx="2028135" cy="1184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FCF84A2E-5B3B-7AA4-B032-FAC76D316ACC}"/>
              </a:ext>
            </a:extLst>
          </p:cNvPr>
          <p:cNvSpPr/>
          <p:nvPr/>
        </p:nvSpPr>
        <p:spPr>
          <a:xfrm>
            <a:off x="9" y="0"/>
            <a:ext cx="20104091" cy="11309350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8">
            <a:extLst>
              <a:ext uri="{FF2B5EF4-FFF2-40B4-BE49-F238E27FC236}">
                <a16:creationId xmlns:a16="http://schemas.microsoft.com/office/drawing/2014/main" id="{AD00A9AE-BCB5-6BD3-9FC5-4C2CE4EE0D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1705997"/>
            <a:ext cx="746136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Muchas gracias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0D7961C5-314F-DE48-70FC-98FE25E3C97A}"/>
              </a:ext>
            </a:extLst>
          </p:cNvPr>
          <p:cNvSpPr/>
          <p:nvPr/>
        </p:nvSpPr>
        <p:spPr>
          <a:xfrm rot="8057980">
            <a:off x="8755090" y="-5870847"/>
            <a:ext cx="7841917" cy="12641576"/>
          </a:xfrm>
          <a:prstGeom prst="roundRect">
            <a:avLst>
              <a:gd name="adj" fmla="val 18010"/>
            </a:avLst>
          </a:prstGeom>
          <a:solidFill>
            <a:srgbClr val="009A8B">
              <a:alpha val="5058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9C238E4C-3DF7-2784-EEBA-2C974251AC0C}"/>
              </a:ext>
            </a:extLst>
          </p:cNvPr>
          <p:cNvSpPr/>
          <p:nvPr/>
        </p:nvSpPr>
        <p:spPr>
          <a:xfrm rot="2696262">
            <a:off x="11676161" y="6442241"/>
            <a:ext cx="7841917" cy="7841917"/>
          </a:xfrm>
          <a:prstGeom prst="roundRect">
            <a:avLst>
              <a:gd name="adj" fmla="val 180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30678F86-E993-A196-E9EC-B35C8888C7CE}"/>
              </a:ext>
            </a:extLst>
          </p:cNvPr>
          <p:cNvSpPr/>
          <p:nvPr/>
        </p:nvSpPr>
        <p:spPr>
          <a:xfrm rot="8057980">
            <a:off x="17136902" y="-1974751"/>
            <a:ext cx="7841917" cy="12641576"/>
          </a:xfrm>
          <a:prstGeom prst="roundRect">
            <a:avLst>
              <a:gd name="adj" fmla="val 18010"/>
            </a:avLst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3843" y="7964557"/>
            <a:ext cx="4342278" cy="2894852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382592A6-1AB6-2AAD-FA4D-52FA6828953E}"/>
              </a:ext>
            </a:extLst>
          </p:cNvPr>
          <p:cNvSpPr/>
          <p:nvPr/>
        </p:nvSpPr>
        <p:spPr>
          <a:xfrm rot="8057980">
            <a:off x="17136903" y="-384489"/>
            <a:ext cx="7841917" cy="12641576"/>
          </a:xfrm>
          <a:prstGeom prst="roundRect">
            <a:avLst>
              <a:gd name="adj" fmla="val 18010"/>
            </a:avLst>
          </a:prstGeom>
          <a:noFill/>
          <a:ln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498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64"/>
          <p:cNvSpPr txBox="1"/>
          <p:nvPr/>
        </p:nvSpPr>
        <p:spPr>
          <a:xfrm>
            <a:off x="953769" y="10310724"/>
            <a:ext cx="11008381" cy="444993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0" i="0" u="none" strike="noStrike" kern="1200" cap="none" spc="4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IV </a:t>
            </a:r>
            <a:r>
              <a:rPr kumimoji="0" sz="2800" b="0" i="0" u="none" strike="noStrike" kern="1200" cap="none" spc="5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Trimestre</a:t>
            </a:r>
            <a:r>
              <a:rPr kumimoji="0" sz="2800" b="0" i="0" u="none" strike="noStrike" kern="1200" cap="none" spc="-13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202</a:t>
            </a:r>
            <a:r>
              <a:rPr lang="es-ES" sz="2800" spc="-5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Calibri"/>
              </a:rPr>
              <a:t>5</a:t>
            </a:r>
            <a:r>
              <a:rPr kumimoji="0" sz="2800" b="0" i="0" u="none" strike="noStrike" kern="1200" cap="none" spc="409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-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Es</a:t>
            </a:r>
            <a:r>
              <a:rPr kumimoji="0" lang="es-AR" sz="28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ti</a:t>
            </a:r>
            <a:r>
              <a:rPr kumimoji="0" sz="2800" b="0" i="0" u="none" strike="noStrike" kern="1200" cap="none" spc="4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mación</a:t>
            </a:r>
            <a:r>
              <a:rPr kumimoji="0" sz="2800" b="0" i="0" u="none" strike="noStrike" kern="1200" cap="none" spc="-91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2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UART</a:t>
            </a:r>
            <a:r>
              <a:rPr kumimoji="0" sz="2800" b="0" i="0" u="none" strike="noStrike" kern="1200" cap="none" spc="-11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en</a:t>
            </a:r>
            <a:r>
              <a:rPr kumimoji="0" sz="2800" b="0" i="0" u="none" strike="noStrike" kern="1200" cap="none" spc="-91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2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base</a:t>
            </a:r>
            <a:r>
              <a:rPr kumimoji="0" sz="2800" b="0" i="0" u="none" strike="noStrike" kern="1200" cap="none" spc="-3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-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SRT,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MTEySS e</a:t>
            </a:r>
            <a:r>
              <a:rPr kumimoji="0" sz="2800" b="0" i="0" u="none" strike="noStrike" kern="1200" cap="none" spc="54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-13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INDEC.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B1FB3591-DC2F-C129-419E-C0ACD95A551B}"/>
              </a:ext>
            </a:extLst>
          </p:cNvPr>
          <p:cNvSpPr/>
          <p:nvPr/>
        </p:nvSpPr>
        <p:spPr>
          <a:xfrm>
            <a:off x="0" y="-111582"/>
            <a:ext cx="20104091" cy="1958148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18">
            <a:extLst>
              <a:ext uri="{FF2B5EF4-FFF2-40B4-BE49-F238E27FC236}">
                <a16:creationId xmlns:a16="http://schemas.microsoft.com/office/drawing/2014/main" id="{B8ACF1FF-B9E9-5718-7AE6-E21DF6B2E9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Cobertura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0BA9AAA9-E82B-E49D-D6A1-C1A64573778D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9A837C57-4CE6-D321-A169-6FBA0F7ED5C5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srgbClr val="4FDBC5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En contexto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srgbClr val="4FDBC5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7BB425D-02AD-2270-A2CC-75BD2B7E0F80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EE1646E-E5AF-C2AC-94E4-92C21C8FB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98431" y="1027051"/>
            <a:ext cx="978834" cy="1184471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3492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9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A8B30B6C-7638-880C-6A1B-7E480CE300BF}"/>
              </a:ext>
            </a:extLst>
          </p:cNvPr>
          <p:cNvGraphicFramePr>
            <a:graphicFrameLocks/>
          </p:cNvGraphicFramePr>
          <p:nvPr/>
        </p:nvGraphicFramePr>
        <p:xfrm>
          <a:off x="-2557640" y="1175025"/>
          <a:ext cx="16324440" cy="871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6" name="Grupo 25">
            <a:extLst>
              <a:ext uri="{FF2B5EF4-FFF2-40B4-BE49-F238E27FC236}">
                <a16:creationId xmlns:a16="http://schemas.microsoft.com/office/drawing/2014/main" id="{1E7612EA-B11F-ADCA-9D06-5C509C152D33}"/>
              </a:ext>
            </a:extLst>
          </p:cNvPr>
          <p:cNvGrpSpPr/>
          <p:nvPr/>
        </p:nvGrpSpPr>
        <p:grpSpPr>
          <a:xfrm>
            <a:off x="9093200" y="6400800"/>
            <a:ext cx="9833655" cy="3488230"/>
            <a:chOff x="9093200" y="6400800"/>
            <a:chExt cx="9833655" cy="3488230"/>
          </a:xfrm>
        </p:grpSpPr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FC390F21-9196-83C2-655D-5E399F38554C}"/>
                </a:ext>
              </a:extLst>
            </p:cNvPr>
            <p:cNvGrpSpPr/>
            <p:nvPr/>
          </p:nvGrpSpPr>
          <p:grpSpPr>
            <a:xfrm>
              <a:off x="10774631" y="7485332"/>
              <a:ext cx="8152224" cy="963918"/>
              <a:chOff x="10774631" y="7485332"/>
              <a:chExt cx="8152224" cy="963918"/>
            </a:xfrm>
          </p:grpSpPr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7094CD5-3FD6-FC8A-7793-A3389AB04063}"/>
                  </a:ext>
                </a:extLst>
              </p:cNvPr>
              <p:cNvSpPr txBox="1"/>
              <p:nvPr/>
            </p:nvSpPr>
            <p:spPr>
              <a:xfrm>
                <a:off x="13261335" y="7485332"/>
                <a:ext cx="566552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=  </a:t>
                </a:r>
                <a:r>
                  <a:rPr lang="es-ES" sz="5400" b="1" dirty="0">
                    <a:solidFill>
                      <a:srgbClr val="0E4C52"/>
                    </a:solidFill>
                    <a:latin typeface="Aptos Black" panose="020B0004020202020204" pitchFamily="34" charset="0"/>
                  </a:rPr>
                  <a:t>10.054.585</a:t>
                </a:r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 </a:t>
                </a: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92F4E198-99DC-78C1-83FD-541742D877E0}"/>
                  </a:ext>
                </a:extLst>
              </p:cNvPr>
              <p:cNvSpPr txBox="1"/>
              <p:nvPr/>
            </p:nvSpPr>
            <p:spPr>
              <a:xfrm>
                <a:off x="11404600" y="7614854"/>
                <a:ext cx="3572026" cy="834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Cobertura</a:t>
                </a:r>
              </a:p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Actual</a:t>
                </a:r>
              </a:p>
            </p:txBody>
          </p:sp>
          <p:sp>
            <p:nvSpPr>
              <p:cNvPr id="10" name="Flecha derecha 44">
                <a:extLst>
                  <a:ext uri="{FF2B5EF4-FFF2-40B4-BE49-F238E27FC236}">
                    <a16:creationId xmlns:a16="http://schemas.microsoft.com/office/drawing/2014/main" id="{933769DA-4C11-C96B-B3C8-9843215B14DD}"/>
                  </a:ext>
                </a:extLst>
              </p:cNvPr>
              <p:cNvSpPr/>
              <p:nvPr/>
            </p:nvSpPr>
            <p:spPr>
              <a:xfrm>
                <a:off x="10774631" y="7600644"/>
                <a:ext cx="539315" cy="692706"/>
              </a:xfrm>
              <a:prstGeom prst="rightArrow">
                <a:avLst>
                  <a:gd name="adj1" fmla="val 36716"/>
                  <a:gd name="adj2" fmla="val 70292"/>
                </a:avLst>
              </a:prstGeom>
              <a:solidFill>
                <a:srgbClr val="4FDBC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20" name="Cerrar corchete 19">
              <a:extLst>
                <a:ext uri="{FF2B5EF4-FFF2-40B4-BE49-F238E27FC236}">
                  <a16:creationId xmlns:a16="http://schemas.microsoft.com/office/drawing/2014/main" id="{98CA5774-0B83-42D5-C85B-A397DB3B448F}"/>
                </a:ext>
              </a:extLst>
            </p:cNvPr>
            <p:cNvSpPr/>
            <p:nvPr/>
          </p:nvSpPr>
          <p:spPr>
            <a:xfrm>
              <a:off x="9093200" y="6400800"/>
              <a:ext cx="280987" cy="3488230"/>
            </a:xfrm>
            <a:prstGeom prst="rightBracke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7E718EF0-671F-D308-2D97-62402861DE4F}"/>
              </a:ext>
            </a:extLst>
          </p:cNvPr>
          <p:cNvGrpSpPr/>
          <p:nvPr/>
        </p:nvGrpSpPr>
        <p:grpSpPr>
          <a:xfrm>
            <a:off x="9093200" y="5264396"/>
            <a:ext cx="9397323" cy="1323439"/>
            <a:chOff x="9093200" y="5264396"/>
            <a:chExt cx="9397323" cy="1323439"/>
          </a:xfrm>
        </p:grpSpPr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92CA379C-5A4A-C390-B153-55C4DAC077D6}"/>
                </a:ext>
              </a:extLst>
            </p:cNvPr>
            <p:cNvGrpSpPr/>
            <p:nvPr/>
          </p:nvGrpSpPr>
          <p:grpSpPr>
            <a:xfrm>
              <a:off x="10490935" y="5264396"/>
              <a:ext cx="7999588" cy="1323439"/>
              <a:chOff x="10490935" y="5264396"/>
              <a:chExt cx="7999588" cy="1323439"/>
            </a:xfrm>
          </p:grpSpPr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B5EE9BE6-23AB-B5FD-56F2-4777EC47E793}"/>
                  </a:ext>
                </a:extLst>
              </p:cNvPr>
              <p:cNvSpPr txBox="1"/>
              <p:nvPr/>
            </p:nvSpPr>
            <p:spPr>
              <a:xfrm>
                <a:off x="13896906" y="5402228"/>
                <a:ext cx="459361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=  </a:t>
                </a:r>
                <a:r>
                  <a:rPr lang="es-ES" sz="5400" b="1" dirty="0">
                    <a:solidFill>
                      <a:srgbClr val="0E4C52"/>
                    </a:solidFill>
                    <a:latin typeface="Aptos Black" panose="020B0004020202020204" pitchFamily="34" charset="0"/>
                  </a:rPr>
                  <a:t>12.881.573</a:t>
                </a:r>
              </a:p>
            </p:txBody>
          </p:sp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255C5421-0046-39B5-6D44-8212105A0D11}"/>
                  </a:ext>
                </a:extLst>
              </p:cNvPr>
              <p:cNvSpPr txBox="1"/>
              <p:nvPr/>
            </p:nvSpPr>
            <p:spPr>
              <a:xfrm>
                <a:off x="10490935" y="5264396"/>
                <a:ext cx="91366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80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+</a:t>
                </a:r>
              </a:p>
            </p:txBody>
          </p:sp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7BF36F44-2E9C-D843-9525-B868D214C173}"/>
                  </a:ext>
                </a:extLst>
              </p:cNvPr>
              <p:cNvSpPr txBox="1"/>
              <p:nvPr/>
            </p:nvSpPr>
            <p:spPr>
              <a:xfrm>
                <a:off x="11404600" y="5522871"/>
                <a:ext cx="3617710" cy="834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840"/>
                  </a:lnSpc>
                </a:pPr>
                <a:r>
                  <a:rPr lang="es-ES" sz="3200" b="1" dirty="0" err="1">
                    <a:solidFill>
                      <a:srgbClr val="0E4C52"/>
                    </a:solidFill>
                    <a:latin typeface="Aptos" panose="020B0004020202020204" pitchFamily="34" charset="0"/>
                  </a:rPr>
                  <a:t>Independ</a:t>
                </a: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.</a:t>
                </a:r>
                <a:b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</a:b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Registrados</a:t>
                </a:r>
              </a:p>
            </p:txBody>
          </p:sp>
        </p:grpSp>
        <p:sp>
          <p:nvSpPr>
            <p:cNvPr id="21" name="Cerrar corchete 20">
              <a:extLst>
                <a:ext uri="{FF2B5EF4-FFF2-40B4-BE49-F238E27FC236}">
                  <a16:creationId xmlns:a16="http://schemas.microsoft.com/office/drawing/2014/main" id="{9142E56D-B844-4440-525C-DF8E211A6A6D}"/>
                </a:ext>
              </a:extLst>
            </p:cNvPr>
            <p:cNvSpPr/>
            <p:nvPr/>
          </p:nvSpPr>
          <p:spPr>
            <a:xfrm>
              <a:off x="9093200" y="5264396"/>
              <a:ext cx="280987" cy="1092872"/>
            </a:xfrm>
            <a:prstGeom prst="rightBracke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564CB0F7-99AD-7A50-4FF1-C87FF9BB35EB}"/>
              </a:ext>
            </a:extLst>
          </p:cNvPr>
          <p:cNvGrpSpPr/>
          <p:nvPr/>
        </p:nvGrpSpPr>
        <p:grpSpPr>
          <a:xfrm>
            <a:off x="9093200" y="2680301"/>
            <a:ext cx="9431231" cy="2535715"/>
            <a:chOff x="9093200" y="2680301"/>
            <a:chExt cx="9431231" cy="2535715"/>
          </a:xfrm>
        </p:grpSpPr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A4CB6782-A184-5624-C9BA-513518729539}"/>
                </a:ext>
              </a:extLst>
            </p:cNvPr>
            <p:cNvGrpSpPr/>
            <p:nvPr/>
          </p:nvGrpSpPr>
          <p:grpSpPr>
            <a:xfrm>
              <a:off x="10490935" y="3286440"/>
              <a:ext cx="8033496" cy="1323439"/>
              <a:chOff x="10490935" y="3286440"/>
              <a:chExt cx="8033496" cy="1323439"/>
            </a:xfrm>
          </p:grpSpPr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B8CB12E6-CC29-FC29-05A5-627955F4F263}"/>
                  </a:ext>
                </a:extLst>
              </p:cNvPr>
              <p:cNvSpPr txBox="1"/>
              <p:nvPr/>
            </p:nvSpPr>
            <p:spPr>
              <a:xfrm>
                <a:off x="13930814" y="3413040"/>
                <a:ext cx="459361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=  </a:t>
                </a:r>
                <a:r>
                  <a:rPr lang="es-ES" sz="5400" b="1" dirty="0">
                    <a:solidFill>
                      <a:srgbClr val="0E4C52"/>
                    </a:solidFill>
                    <a:latin typeface="Aptos Black" panose="020B0004020202020204" pitchFamily="34" charset="0"/>
                  </a:rPr>
                  <a:t>21.363.192</a:t>
                </a:r>
              </a:p>
            </p:txBody>
          </p:sp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F9CDFB1E-A6AC-4C45-0E79-87CDA786AD4C}"/>
                  </a:ext>
                </a:extLst>
              </p:cNvPr>
              <p:cNvSpPr txBox="1"/>
              <p:nvPr/>
            </p:nvSpPr>
            <p:spPr>
              <a:xfrm>
                <a:off x="10490935" y="3286440"/>
                <a:ext cx="91366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80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+</a:t>
                </a:r>
              </a:p>
            </p:txBody>
          </p:sp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573A9E53-2BBF-CDE5-AA11-183F2F8C9BF0}"/>
                  </a:ext>
                </a:extLst>
              </p:cNvPr>
              <p:cNvSpPr txBox="1"/>
              <p:nvPr/>
            </p:nvSpPr>
            <p:spPr>
              <a:xfrm>
                <a:off x="11404600" y="3518844"/>
                <a:ext cx="3617710" cy="834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No</a:t>
                </a:r>
              </a:p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Registrados</a:t>
                </a:r>
              </a:p>
            </p:txBody>
          </p:sp>
        </p:grpSp>
        <p:sp>
          <p:nvSpPr>
            <p:cNvPr id="25" name="Cerrar corchete 24">
              <a:extLst>
                <a:ext uri="{FF2B5EF4-FFF2-40B4-BE49-F238E27FC236}">
                  <a16:creationId xmlns:a16="http://schemas.microsoft.com/office/drawing/2014/main" id="{39856510-BA62-5503-5583-5867A1FB4D05}"/>
                </a:ext>
              </a:extLst>
            </p:cNvPr>
            <p:cNvSpPr/>
            <p:nvPr/>
          </p:nvSpPr>
          <p:spPr>
            <a:xfrm>
              <a:off x="9093200" y="2680301"/>
              <a:ext cx="300666" cy="2535715"/>
            </a:xfrm>
            <a:prstGeom prst="rightBracke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2330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Chart bld="series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88524D-006D-5AC6-69BE-B6843CD7B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3F03473F-4718-2F33-70F5-6D04954AA0F9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4A26C2BB-1B9B-CC6F-6034-698AFC800D34}"/>
              </a:ext>
            </a:extLst>
          </p:cNvPr>
          <p:cNvSpPr txBox="1">
            <a:spLocks/>
          </p:cNvSpPr>
          <p:nvPr/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Primero prevenir</a:t>
            </a:r>
            <a:endParaRPr lang="es-AR" sz="8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32766CD-EAAB-4CAF-CEBE-8C4E40019479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Text Box 32">
            <a:extLst>
              <a:ext uri="{FF2B5EF4-FFF2-40B4-BE49-F238E27FC236}">
                <a16:creationId xmlns:a16="http://schemas.microsoft.com/office/drawing/2014/main" id="{1FD33830-5A5D-25A0-11C4-9E8FE5809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5456" y="2141199"/>
            <a:ext cx="2577908" cy="48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009A8B"/>
                </a:solidFill>
                <a:latin typeface="Aptos" panose="020B0004020202020204" pitchFamily="34" charset="0"/>
              </a:rPr>
              <a:t>CON in itinere</a:t>
            </a:r>
            <a:endParaRPr lang="es-ES" sz="30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30" name="Text Box 32">
            <a:extLst>
              <a:ext uri="{FF2B5EF4-FFF2-40B4-BE49-F238E27FC236}">
                <a16:creationId xmlns:a16="http://schemas.microsoft.com/office/drawing/2014/main" id="{3793BD63-8893-76B3-DC20-F84BC8E5D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2669" y="2861178"/>
            <a:ext cx="2577908" cy="49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7965A7"/>
                </a:solidFill>
                <a:latin typeface="Aptos" panose="020B0004020202020204" pitchFamily="34" charset="0"/>
              </a:rPr>
              <a:t>SIN in itinere</a:t>
            </a:r>
            <a:endParaRPr lang="es-ES" sz="3000" dirty="0">
              <a:solidFill>
                <a:srgbClr val="7965A7"/>
              </a:solidFill>
              <a:latin typeface="Aptos" panose="020B0004020202020204" pitchFamily="34" charset="0"/>
            </a:endParaRP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FE73EB30-2E24-104D-AAA2-6E7EB65E6FB6}"/>
              </a:ext>
            </a:extLst>
          </p:cNvPr>
          <p:cNvSpPr/>
          <p:nvPr/>
        </p:nvSpPr>
        <p:spPr>
          <a:xfrm>
            <a:off x="993113" y="2922865"/>
            <a:ext cx="313007" cy="31300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F1165AC1-B81D-B921-96CE-570C8D2ABED6}"/>
              </a:ext>
            </a:extLst>
          </p:cNvPr>
          <p:cNvSpPr/>
          <p:nvPr/>
        </p:nvSpPr>
        <p:spPr>
          <a:xfrm>
            <a:off x="951830" y="2202886"/>
            <a:ext cx="313007" cy="313007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9" name="Object 55">
            <a:extLst>
              <a:ext uri="{FF2B5EF4-FFF2-40B4-BE49-F238E27FC236}">
                <a16:creationId xmlns:a16="http://schemas.microsoft.com/office/drawing/2014/main" id="{C4B8064E-874E-82C5-9DC7-3BE1FA3EAD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3642381"/>
              </p:ext>
            </p:extLst>
          </p:nvPr>
        </p:nvGraphicFramePr>
        <p:xfrm>
          <a:off x="485492" y="3864450"/>
          <a:ext cx="18783293" cy="694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object 18">
            <a:extLst>
              <a:ext uri="{FF2B5EF4-FFF2-40B4-BE49-F238E27FC236}">
                <a16:creationId xmlns:a16="http://schemas.microsoft.com/office/drawing/2014/main" id="{7C6D8900-A860-EBD8-82D2-668288B8406F}"/>
              </a:ext>
            </a:extLst>
          </p:cNvPr>
          <p:cNvSpPr txBox="1">
            <a:spLocks/>
          </p:cNvSpPr>
          <p:nvPr/>
        </p:nvSpPr>
        <p:spPr>
          <a:xfrm>
            <a:off x="8087609" y="6500192"/>
            <a:ext cx="3504802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20.000 </a:t>
            </a:r>
            <a:endParaRPr lang="es-AR" sz="3600" b="1" kern="0" dirty="0">
              <a:solidFill>
                <a:srgbClr val="FFFFFF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13178D18-9B55-D8AE-9F8E-0267C3B0F610}"/>
              </a:ext>
            </a:extLst>
          </p:cNvPr>
          <p:cNvSpPr txBox="1"/>
          <p:nvPr/>
        </p:nvSpPr>
        <p:spPr>
          <a:xfrm>
            <a:off x="8087609" y="7698108"/>
            <a:ext cx="3518282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00"/>
              </a:lnSpc>
            </a:pPr>
            <a:r>
              <a:rPr lang="es-ES" sz="4000" b="1" dirty="0">
                <a:solidFill>
                  <a:srgbClr val="FFFFFF"/>
                </a:solidFill>
                <a:latin typeface="Aptos" panose="020B0004020202020204" pitchFamily="34" charset="0"/>
              </a:rPr>
              <a:t>VIDAS SALVADAS</a:t>
            </a:r>
          </a:p>
        </p:txBody>
      </p:sp>
      <p:sp>
        <p:nvSpPr>
          <p:cNvPr id="27" name="object 64">
            <a:extLst>
              <a:ext uri="{FF2B5EF4-FFF2-40B4-BE49-F238E27FC236}">
                <a16:creationId xmlns:a16="http://schemas.microsoft.com/office/drawing/2014/main" id="{23157CA6-55D8-F15E-2BB8-BF1E578ED1DF}"/>
              </a:ext>
            </a:extLst>
          </p:cNvPr>
          <p:cNvSpPr txBox="1"/>
          <p:nvPr/>
        </p:nvSpPr>
        <p:spPr>
          <a:xfrm>
            <a:off x="5839881" y="3611242"/>
            <a:ext cx="8074515" cy="9521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s-ES" sz="30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Baja del índice de fallecimientos</a:t>
            </a:r>
          </a:p>
          <a:p>
            <a:pPr algn="ctr">
              <a:spcBef>
                <a:spcPts val="125"/>
              </a:spcBef>
            </a:pPr>
            <a:r>
              <a:rPr lang="es-ES" sz="28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(por cada millón de trabajadores cubiertos)</a:t>
            </a:r>
            <a:endParaRPr sz="2800" b="1" dirty="0">
              <a:solidFill>
                <a:srgbClr val="0E4C52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19731727-7776-274D-0423-308853715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604" y="2202886"/>
            <a:ext cx="1313070" cy="1333912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id="{DB5C7616-1F6D-A5DF-DC49-F1DCFBE81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17326147" y="6099888"/>
            <a:ext cx="2510369" cy="1755503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036EC307-3739-406E-4B52-1F99E5591F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6553" y="7122798"/>
            <a:ext cx="2510369" cy="1755503"/>
          </a:xfrm>
          <a:prstGeom prst="rect">
            <a:avLst/>
          </a:prstGeom>
        </p:spPr>
      </p:pic>
      <p:sp>
        <p:nvSpPr>
          <p:cNvPr id="40" name="object 18">
            <a:extLst>
              <a:ext uri="{FF2B5EF4-FFF2-40B4-BE49-F238E27FC236}">
                <a16:creationId xmlns:a16="http://schemas.microsoft.com/office/drawing/2014/main" id="{75421E3B-92D7-966F-1250-8DBBD0434135}"/>
              </a:ext>
            </a:extLst>
          </p:cNvPr>
          <p:cNvSpPr txBox="1">
            <a:spLocks/>
          </p:cNvSpPr>
          <p:nvPr/>
        </p:nvSpPr>
        <p:spPr>
          <a:xfrm>
            <a:off x="357581" y="7602679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7965A7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-79%</a:t>
            </a:r>
            <a:endParaRPr lang="es-AR" sz="6000" b="1" kern="0" dirty="0">
              <a:solidFill>
                <a:srgbClr val="7965A7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object 18">
            <a:extLst>
              <a:ext uri="{FF2B5EF4-FFF2-40B4-BE49-F238E27FC236}">
                <a16:creationId xmlns:a16="http://schemas.microsoft.com/office/drawing/2014/main" id="{AEBE34A0-4114-4647-FA94-34EFCD184D57}"/>
              </a:ext>
            </a:extLst>
          </p:cNvPr>
          <p:cNvSpPr txBox="1">
            <a:spLocks/>
          </p:cNvSpPr>
          <p:nvPr/>
        </p:nvSpPr>
        <p:spPr>
          <a:xfrm>
            <a:off x="17551199" y="6399335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009A8B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-75%</a:t>
            </a:r>
            <a:endParaRPr lang="es-AR" sz="6000" b="1" kern="0" dirty="0">
              <a:solidFill>
                <a:srgbClr val="009A8B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4">
            <a:extLst>
              <a:ext uri="{FF2B5EF4-FFF2-40B4-BE49-F238E27FC236}">
                <a16:creationId xmlns:a16="http://schemas.microsoft.com/office/drawing/2014/main" id="{B48FBBBE-AAA6-F73A-BBCC-477AEB1D0B80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3CD1C654-FB6C-6B16-6479-FE965063D5B4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DAF1A1D-A00B-C4C9-1B95-A3F2758043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5006" y="882921"/>
            <a:ext cx="1060471" cy="1392992"/>
          </a:xfrm>
          <a:prstGeom prst="rect">
            <a:avLst/>
          </a:prstGeom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4</a:t>
            </a:fld>
            <a:endParaRPr lang="es-A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36BD0A-856C-D00E-7E13-ED8868A08B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61585" y="10584336"/>
            <a:ext cx="1042506" cy="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018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55">
            <a:extLst>
              <a:ext uri="{FF2B5EF4-FFF2-40B4-BE49-F238E27FC236}">
                <a16:creationId xmlns:a16="http://schemas.microsoft.com/office/drawing/2014/main" id="{04C7668F-C6DD-2CD9-D7EF-0178D5DA5A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6783963"/>
              </p:ext>
            </p:extLst>
          </p:nvPr>
        </p:nvGraphicFramePr>
        <p:xfrm>
          <a:off x="567878" y="3950530"/>
          <a:ext cx="18382732" cy="694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F788524D-006D-5AC6-69BE-B6843CD7B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3F03473F-4718-2F33-70F5-6D04954AA0F9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4A26C2BB-1B9B-CC6F-6034-698AFC800D34}"/>
              </a:ext>
            </a:extLst>
          </p:cNvPr>
          <p:cNvSpPr txBox="1">
            <a:spLocks/>
          </p:cNvSpPr>
          <p:nvPr/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Primero prevenir</a:t>
            </a:r>
            <a:endParaRPr lang="es-AR" sz="8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32766CD-EAAB-4CAF-CEBE-8C4E40019479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19731727-7776-274D-0423-308853715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575" y="2202886"/>
            <a:ext cx="1313070" cy="1333912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id="{DB5C7616-1F6D-A5DF-DC49-F1DCFBE81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17326147" y="4458824"/>
            <a:ext cx="2510369" cy="1755503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036EC307-3739-406E-4B52-1F99E5591F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8938" y="6324746"/>
            <a:ext cx="2510369" cy="1755503"/>
          </a:xfrm>
          <a:prstGeom prst="rect">
            <a:avLst/>
          </a:prstGeom>
        </p:spPr>
      </p:pic>
      <p:sp>
        <p:nvSpPr>
          <p:cNvPr id="40" name="object 18">
            <a:extLst>
              <a:ext uri="{FF2B5EF4-FFF2-40B4-BE49-F238E27FC236}">
                <a16:creationId xmlns:a16="http://schemas.microsoft.com/office/drawing/2014/main" id="{75421E3B-92D7-966F-1250-8DBBD0434135}"/>
              </a:ext>
            </a:extLst>
          </p:cNvPr>
          <p:cNvSpPr txBox="1">
            <a:spLocks/>
          </p:cNvSpPr>
          <p:nvPr/>
        </p:nvSpPr>
        <p:spPr>
          <a:xfrm>
            <a:off x="391853" y="6803291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7965A7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-54%</a:t>
            </a:r>
            <a:endParaRPr lang="es-AR" sz="6000" b="1" kern="0" dirty="0">
              <a:solidFill>
                <a:srgbClr val="7965A7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object 18">
            <a:extLst>
              <a:ext uri="{FF2B5EF4-FFF2-40B4-BE49-F238E27FC236}">
                <a16:creationId xmlns:a16="http://schemas.microsoft.com/office/drawing/2014/main" id="{AEBE34A0-4114-4647-FA94-34EFCD184D57}"/>
              </a:ext>
            </a:extLst>
          </p:cNvPr>
          <p:cNvSpPr txBox="1">
            <a:spLocks/>
          </p:cNvSpPr>
          <p:nvPr/>
        </p:nvSpPr>
        <p:spPr>
          <a:xfrm>
            <a:off x="17551199" y="4758271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009A8B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-42%</a:t>
            </a:r>
            <a:endParaRPr lang="es-AR" sz="6000" b="1" kern="0" dirty="0">
              <a:solidFill>
                <a:srgbClr val="009A8B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487F9E4C-F052-8E55-45DE-078534C7FD41}"/>
              </a:ext>
            </a:extLst>
          </p:cNvPr>
          <p:cNvSpPr txBox="1">
            <a:spLocks/>
          </p:cNvSpPr>
          <p:nvPr/>
        </p:nvSpPr>
        <p:spPr>
          <a:xfrm>
            <a:off x="8180375" y="5841994"/>
            <a:ext cx="3504802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5,1</a:t>
            </a:r>
            <a:r>
              <a:rPr lang="es-AR" sz="3600" b="1" kern="0" spc="-40" dirty="0">
                <a:solidFill>
                  <a:srgbClr val="FFFFFF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 millones</a:t>
            </a:r>
            <a:endParaRPr lang="es-AR" sz="3600" b="1" kern="0" dirty="0">
              <a:solidFill>
                <a:srgbClr val="FFFFFF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0907DBF3-27BD-4F61-90C8-D1973D1CB7C7}"/>
              </a:ext>
            </a:extLst>
          </p:cNvPr>
          <p:cNvSpPr txBox="1"/>
          <p:nvPr/>
        </p:nvSpPr>
        <p:spPr>
          <a:xfrm>
            <a:off x="8166895" y="7272008"/>
            <a:ext cx="3518282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00"/>
              </a:lnSpc>
            </a:pPr>
            <a:r>
              <a:rPr lang="es-ES" sz="4000" b="1" dirty="0">
                <a:solidFill>
                  <a:srgbClr val="FFFFFF"/>
                </a:solidFill>
                <a:latin typeface="Aptos" panose="020B0004020202020204" pitchFamily="34" charset="0"/>
              </a:rPr>
              <a:t>SINIESTROS</a:t>
            </a:r>
          </a:p>
          <a:p>
            <a:pPr algn="ctr">
              <a:lnSpc>
                <a:spcPts val="3800"/>
              </a:lnSpc>
            </a:pPr>
            <a:r>
              <a:rPr lang="es-ES" sz="4000" b="1" dirty="0">
                <a:solidFill>
                  <a:srgbClr val="FFFFFF"/>
                </a:solidFill>
                <a:latin typeface="Aptos" panose="020B0004020202020204" pitchFamily="34" charset="0"/>
              </a:rPr>
              <a:t>EVITADOS</a:t>
            </a:r>
          </a:p>
        </p:txBody>
      </p:sp>
      <p:sp>
        <p:nvSpPr>
          <p:cNvPr id="9" name="object 64">
            <a:extLst>
              <a:ext uri="{FF2B5EF4-FFF2-40B4-BE49-F238E27FC236}">
                <a16:creationId xmlns:a16="http://schemas.microsoft.com/office/drawing/2014/main" id="{7ED52FE3-9A2E-14A9-7FDE-3FDC4925E37E}"/>
              </a:ext>
            </a:extLst>
          </p:cNvPr>
          <p:cNvSpPr txBox="1"/>
          <p:nvPr/>
        </p:nvSpPr>
        <p:spPr>
          <a:xfrm>
            <a:off x="5077326" y="3635568"/>
            <a:ext cx="9336505" cy="9521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s-ES" sz="30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Baja del índice de accidentes y enfermedades</a:t>
            </a:r>
          </a:p>
          <a:p>
            <a:pPr algn="ctr">
              <a:spcBef>
                <a:spcPts val="125"/>
              </a:spcBef>
            </a:pPr>
            <a:r>
              <a:rPr lang="es-ES" sz="28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(por cada mil trabajadores cubiertos)</a:t>
            </a:r>
            <a:endParaRPr sz="2800" b="1" dirty="0">
              <a:solidFill>
                <a:srgbClr val="0E4C52"/>
              </a:solidFill>
              <a:latin typeface="Aptos SemiBold" panose="020B0004020202020204" pitchFamily="34" charset="0"/>
              <a:cs typeface="Calibri"/>
            </a:endParaRPr>
          </a:p>
        </p:txBody>
      </p:sp>
      <p:sp>
        <p:nvSpPr>
          <p:cNvPr id="13" name="Text Box 32">
            <a:extLst>
              <a:ext uri="{FF2B5EF4-FFF2-40B4-BE49-F238E27FC236}">
                <a16:creationId xmlns:a16="http://schemas.microsoft.com/office/drawing/2014/main" id="{5368EBF1-36E8-E2C4-629D-AC8DDE861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5456" y="2141199"/>
            <a:ext cx="2577908" cy="48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009A8B"/>
                </a:solidFill>
                <a:latin typeface="Aptos" panose="020B0004020202020204" pitchFamily="34" charset="0"/>
              </a:rPr>
              <a:t>CON in itinere</a:t>
            </a:r>
            <a:endParaRPr lang="es-ES" sz="30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14" name="Text Box 32">
            <a:extLst>
              <a:ext uri="{FF2B5EF4-FFF2-40B4-BE49-F238E27FC236}">
                <a16:creationId xmlns:a16="http://schemas.microsoft.com/office/drawing/2014/main" id="{0A8448A5-41DD-DD2E-ABD6-8B522584A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2669" y="2861178"/>
            <a:ext cx="2577908" cy="49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7965A7"/>
                </a:solidFill>
                <a:latin typeface="Aptos" panose="020B0004020202020204" pitchFamily="34" charset="0"/>
              </a:rPr>
              <a:t>SIN in itinere</a:t>
            </a:r>
            <a:endParaRPr lang="es-ES" sz="3000" dirty="0">
              <a:solidFill>
                <a:srgbClr val="7965A7"/>
              </a:solidFill>
              <a:latin typeface="Aptos" panose="020B000402020202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0FDAB66-2801-A137-62B0-D2FBEA6D1B0C}"/>
              </a:ext>
            </a:extLst>
          </p:cNvPr>
          <p:cNvSpPr/>
          <p:nvPr/>
        </p:nvSpPr>
        <p:spPr>
          <a:xfrm>
            <a:off x="993113" y="2922865"/>
            <a:ext cx="313007" cy="31300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4787B9E3-6CE1-580F-FEEE-A6D04795E9C2}"/>
              </a:ext>
            </a:extLst>
          </p:cNvPr>
          <p:cNvSpPr/>
          <p:nvPr/>
        </p:nvSpPr>
        <p:spPr>
          <a:xfrm>
            <a:off x="951830" y="2202886"/>
            <a:ext cx="313007" cy="313007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FC7ACF44-8379-3442-1F10-6D30A77D6CD0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ED9F69D9-5664-FD96-174F-4D2E2E428D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5006" y="882921"/>
            <a:ext cx="1060471" cy="1392992"/>
          </a:xfrm>
          <a:prstGeom prst="rect">
            <a:avLst/>
          </a:prstGeom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3492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5</a:t>
            </a:fld>
            <a:endParaRPr lang="es-AR" dirty="0"/>
          </a:p>
        </p:txBody>
      </p:sp>
      <p:sp>
        <p:nvSpPr>
          <p:cNvPr id="22" name="object 14">
            <a:extLst>
              <a:ext uri="{FF2B5EF4-FFF2-40B4-BE49-F238E27FC236}">
                <a16:creationId xmlns:a16="http://schemas.microsoft.com/office/drawing/2014/main" id="{D222C92C-B3AE-730A-B6DD-F984A5F3F6DD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8" name="Picture 9">
            <a:extLst>
              <a:ext uri="{FF2B5EF4-FFF2-40B4-BE49-F238E27FC236}">
                <a16:creationId xmlns:a16="http://schemas.microsoft.com/office/drawing/2014/main" id="{B9218773-C93E-D360-4CB3-2D29D8BCBA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61585" y="10584336"/>
            <a:ext cx="1042506" cy="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647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>
            <a:extLst>
              <a:ext uri="{FF2B5EF4-FFF2-40B4-BE49-F238E27FC236}">
                <a16:creationId xmlns:a16="http://schemas.microsoft.com/office/drawing/2014/main" id="{50AA6E0C-52E8-6360-517B-D8E1A1EC0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0025" y="5124488"/>
            <a:ext cx="2728912" cy="1889247"/>
          </a:xfrm>
          <a:prstGeom prst="rect">
            <a:avLst/>
          </a:prstGeom>
        </p:spPr>
      </p:pic>
      <p:graphicFrame>
        <p:nvGraphicFramePr>
          <p:cNvPr id="5" name="Gráfico 12">
            <a:extLst>
              <a:ext uri="{FF2B5EF4-FFF2-40B4-BE49-F238E27FC236}">
                <a16:creationId xmlns:a16="http://schemas.microsoft.com/office/drawing/2014/main" id="{F4E5EFA1-B43A-9EDA-037E-E96FA91E69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382954"/>
              </p:ext>
            </p:extLst>
          </p:nvPr>
        </p:nvGraphicFramePr>
        <p:xfrm>
          <a:off x="1830855" y="3356136"/>
          <a:ext cx="16064509" cy="6675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ítulo 1">
            <a:extLst>
              <a:ext uri="{FF2B5EF4-FFF2-40B4-BE49-F238E27FC236}">
                <a16:creationId xmlns:a16="http://schemas.microsoft.com/office/drawing/2014/main" id="{535FFDF1-FCA6-DF43-6160-FA9C54C60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205FCD62-3472-4EE4-A529-DA4C58F53ACC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3DA47BDD-392B-38C1-90CD-3191882A317F}"/>
              </a:ext>
            </a:extLst>
          </p:cNvPr>
          <p:cNvSpPr txBox="1">
            <a:spLocks/>
          </p:cNvSpPr>
          <p:nvPr/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Primero prevenir</a:t>
            </a:r>
            <a:endParaRPr lang="es-AR" sz="8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5AA2F821-BC89-88E7-1ECB-5A803D2B9510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object 64">
            <a:extLst>
              <a:ext uri="{FF2B5EF4-FFF2-40B4-BE49-F238E27FC236}">
                <a16:creationId xmlns:a16="http://schemas.microsoft.com/office/drawing/2014/main" id="{B3DEB868-C85F-F549-1A4F-05A733FAF4FC}"/>
              </a:ext>
            </a:extLst>
          </p:cNvPr>
          <p:cNvSpPr txBox="1"/>
          <p:nvPr/>
        </p:nvSpPr>
        <p:spPr>
          <a:xfrm>
            <a:off x="5606716" y="3643808"/>
            <a:ext cx="9454223" cy="50847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s-ES" sz="32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Baja de la Incapacidad Permanente Promedio</a:t>
            </a:r>
            <a:endParaRPr sz="3200" b="1" dirty="0">
              <a:solidFill>
                <a:srgbClr val="0E4C52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40A4972-5143-3ADC-6FFF-71FE5B5AF1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575" y="2202886"/>
            <a:ext cx="1313070" cy="1333912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91B27ADF-FFF9-6ABB-CF47-1248F1CE616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8BF0B22-58C9-47E6-F686-15BD0A8B3F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5006" y="882921"/>
            <a:ext cx="1060471" cy="1392992"/>
          </a:xfrm>
          <a:prstGeom prst="rect">
            <a:avLst/>
          </a:prstGeom>
        </p:spPr>
      </p:pic>
      <p:sp>
        <p:nvSpPr>
          <p:cNvPr id="7" name="6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6</a:t>
            </a:fld>
            <a:endParaRPr lang="es-AR"/>
          </a:p>
        </p:txBody>
      </p:sp>
      <p:sp>
        <p:nvSpPr>
          <p:cNvPr id="10" name="object 14">
            <a:extLst>
              <a:ext uri="{FF2B5EF4-FFF2-40B4-BE49-F238E27FC236}">
                <a16:creationId xmlns:a16="http://schemas.microsoft.com/office/drawing/2014/main" id="{ECC5BF9F-D5F1-3680-76B1-1D9DB86A2365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4" name="Imagen 7">
            <a:extLst>
              <a:ext uri="{FF2B5EF4-FFF2-40B4-BE49-F238E27FC236}">
                <a16:creationId xmlns:a16="http://schemas.microsoft.com/office/drawing/2014/main" id="{12B8ECAF-C8A0-FA5D-05C0-9B8E1E2CEA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30F9233-472C-1629-B5E7-E527B25CDD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49"/>
          <a:stretch/>
        </p:blipFill>
        <p:spPr>
          <a:xfrm>
            <a:off x="13473842" y="3127883"/>
            <a:ext cx="1644395" cy="517900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E43F32D-69E6-CDD0-D19A-037DE838A7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99" t="37442" r="95950" b="39086"/>
          <a:stretch/>
        </p:blipFill>
        <p:spPr>
          <a:xfrm>
            <a:off x="4158568" y="5620682"/>
            <a:ext cx="400745" cy="1213888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07ED4B9A-15A6-76CB-8B21-72FD1272BE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90621" y="3474399"/>
            <a:ext cx="9960455" cy="5124391"/>
          </a:xfrm>
          <a:prstGeom prst="rect">
            <a:avLst/>
          </a:prstGeom>
        </p:spPr>
      </p:pic>
      <p:sp>
        <p:nvSpPr>
          <p:cNvPr id="42" name="object 15">
            <a:extLst>
              <a:ext uri="{FF2B5EF4-FFF2-40B4-BE49-F238E27FC236}">
                <a16:creationId xmlns:a16="http://schemas.microsoft.com/office/drawing/2014/main" id="{C1182BF0-5AC1-26B8-8F8C-C0F9E7A5B807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48E8C1DC-D236-CD83-E121-D097D47BEC4C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A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28397AAE-E6BD-7196-661E-594B8DF6D38B}"/>
              </a:ext>
            </a:extLst>
          </p:cNvPr>
          <p:cNvSpPr/>
          <p:nvPr/>
        </p:nvSpPr>
        <p:spPr>
          <a:xfrm>
            <a:off x="0" y="429698"/>
            <a:ext cx="374073" cy="1137019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" name="object 18">
            <a:extLst>
              <a:ext uri="{FF2B5EF4-FFF2-40B4-BE49-F238E27FC236}">
                <a16:creationId xmlns:a16="http://schemas.microsoft.com/office/drawing/2014/main" id="{C9D4C4B5-FFF2-AC53-4002-47AF788F04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7013" y="534937"/>
            <a:ext cx="16775090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58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Prestaciones integrales, inmediatas y de calidad</a:t>
            </a:r>
            <a:endParaRPr sz="58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30">
            <a:extLst>
              <a:ext uri="{FF2B5EF4-FFF2-40B4-BE49-F238E27FC236}">
                <a16:creationId xmlns:a16="http://schemas.microsoft.com/office/drawing/2014/main" id="{E7364E9A-40F9-BEEF-6A2A-77FEB6049164}"/>
              </a:ext>
            </a:extLst>
          </p:cNvPr>
          <p:cNvSpPr txBox="1"/>
          <p:nvPr/>
        </p:nvSpPr>
        <p:spPr>
          <a:xfrm>
            <a:off x="-88414" y="6525663"/>
            <a:ext cx="4178876" cy="1063744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00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3200" spc="-1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Por</a:t>
            </a:r>
            <a:r>
              <a:rPr sz="3200" spc="-4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dirty="0" err="1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incapacidades</a:t>
            </a:r>
            <a:r>
              <a:rPr sz="3200" spc="-74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-5" dirty="0" err="1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permanentes</a:t>
            </a:r>
            <a:r>
              <a:rPr lang="es-ES" sz="3200" spc="-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endParaRPr sz="3200" dirty="0">
              <a:solidFill>
                <a:srgbClr val="278DD8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48" name="object 18">
            <a:extLst>
              <a:ext uri="{FF2B5EF4-FFF2-40B4-BE49-F238E27FC236}">
                <a16:creationId xmlns:a16="http://schemas.microsoft.com/office/drawing/2014/main" id="{366DBBE9-6CDD-249C-C19F-A82717447229}"/>
              </a:ext>
            </a:extLst>
          </p:cNvPr>
          <p:cNvSpPr txBox="1"/>
          <p:nvPr/>
        </p:nvSpPr>
        <p:spPr>
          <a:xfrm>
            <a:off x="3228684" y="9660444"/>
            <a:ext cx="12620915" cy="96628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 algn="ctr"/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…</a:t>
            </a:r>
            <a:r>
              <a:rPr sz="2600" spc="-49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desde</a:t>
            </a:r>
            <a:r>
              <a:rPr sz="2600" spc="3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el</a:t>
            </a:r>
            <a:r>
              <a:rPr sz="2600" spc="-6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momento</a:t>
            </a:r>
            <a:r>
              <a:rPr sz="2600" spc="-5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en</a:t>
            </a:r>
            <a:r>
              <a:rPr sz="2600" spc="3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que</a:t>
            </a:r>
            <a:r>
              <a:rPr sz="2600" spc="-59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se</a:t>
            </a:r>
            <a:r>
              <a:rPr sz="2600" spc="3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produce</a:t>
            </a:r>
            <a:r>
              <a:rPr sz="2600" spc="-6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el siniestro</a:t>
            </a:r>
            <a:r>
              <a:rPr sz="2600" spc="-14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hasta</a:t>
            </a:r>
            <a:r>
              <a:rPr sz="2600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el </a:t>
            </a:r>
            <a:r>
              <a:rPr sz="26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alta </a:t>
            </a:r>
            <a:r>
              <a:rPr sz="2600" spc="-59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-2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laboral</a:t>
            </a:r>
            <a:r>
              <a:rPr sz="2600" spc="3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54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deﬁni</a:t>
            </a:r>
            <a:r>
              <a:rPr lang="es-AR" sz="2600" spc="5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ti</a:t>
            </a:r>
            <a:r>
              <a:rPr sz="2600" spc="54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va</a:t>
            </a:r>
            <a:r>
              <a:rPr sz="2600" spc="-96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o</a:t>
            </a:r>
            <a:r>
              <a:rPr sz="26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mientras</a:t>
            </a:r>
            <a:r>
              <a:rPr sz="3600" spc="49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duren</a:t>
            </a:r>
            <a:r>
              <a:rPr sz="3600" spc="4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las</a:t>
            </a:r>
            <a:r>
              <a:rPr sz="3600" spc="-4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1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secuelas</a:t>
            </a:r>
            <a:r>
              <a:rPr sz="3600" spc="-4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incapacitantes</a:t>
            </a:r>
            <a:endParaRPr sz="26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49" name="object 25">
            <a:extLst>
              <a:ext uri="{FF2B5EF4-FFF2-40B4-BE49-F238E27FC236}">
                <a16:creationId xmlns:a16="http://schemas.microsoft.com/office/drawing/2014/main" id="{C9C12A15-02D5-8E6D-60FB-960F53E8931A}"/>
              </a:ext>
            </a:extLst>
          </p:cNvPr>
          <p:cNvSpPr txBox="1"/>
          <p:nvPr/>
        </p:nvSpPr>
        <p:spPr>
          <a:xfrm>
            <a:off x="10979426" y="5942598"/>
            <a:ext cx="3227951" cy="1033861"/>
          </a:xfrm>
          <a:prstGeom prst="rect">
            <a:avLst/>
          </a:prstGeom>
        </p:spPr>
        <p:txBody>
          <a:bodyPr vert="horz" wrap="square" lIns="0" tIns="135243" rIns="0" bIns="0" rtlCol="0">
            <a:spAutoFit/>
          </a:bodyPr>
          <a:lstStyle/>
          <a:p>
            <a:pPr marL="12699" marR="5081" algn="ctr">
              <a:lnSpc>
                <a:spcPts val="2820"/>
              </a:lnSpc>
              <a:spcBef>
                <a:spcPts val="1065"/>
              </a:spcBef>
            </a:pPr>
            <a:r>
              <a:rPr sz="3600" b="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EN </a:t>
            </a:r>
            <a:endParaRPr lang="es-ES" sz="3600" b="1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  <a:p>
            <a:pPr marL="12699" marR="5081" algn="ctr">
              <a:lnSpc>
                <a:spcPts val="2820"/>
              </a:lnSpc>
              <a:spcBef>
                <a:spcPts val="1065"/>
              </a:spcBef>
            </a:pPr>
            <a:r>
              <a:rPr sz="3600" b="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ESPECIE</a:t>
            </a:r>
          </a:p>
        </p:txBody>
      </p:sp>
      <p:sp>
        <p:nvSpPr>
          <p:cNvPr id="50" name="object 26">
            <a:extLst>
              <a:ext uri="{FF2B5EF4-FFF2-40B4-BE49-F238E27FC236}">
                <a16:creationId xmlns:a16="http://schemas.microsoft.com/office/drawing/2014/main" id="{17B716B9-66B0-ABA2-1F3B-494FCA7C3516}"/>
              </a:ext>
            </a:extLst>
          </p:cNvPr>
          <p:cNvSpPr txBox="1"/>
          <p:nvPr/>
        </p:nvSpPr>
        <p:spPr>
          <a:xfrm>
            <a:off x="5044558" y="6622859"/>
            <a:ext cx="3905141" cy="5713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sz="3600" b="1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DINERARIAS</a:t>
            </a:r>
          </a:p>
        </p:txBody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D4B6FBA0-0D1E-35AB-EE1E-2C0718C05920}"/>
              </a:ext>
            </a:extLst>
          </p:cNvPr>
          <p:cNvSpPr/>
          <p:nvPr/>
        </p:nvSpPr>
        <p:spPr>
          <a:xfrm>
            <a:off x="13340822" y="3182908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2" name="object 31">
            <a:extLst>
              <a:ext uri="{FF2B5EF4-FFF2-40B4-BE49-F238E27FC236}">
                <a16:creationId xmlns:a16="http://schemas.microsoft.com/office/drawing/2014/main" id="{6A24C2E3-1A20-4569-24D7-4AE0D9B37DB0}"/>
              </a:ext>
            </a:extLst>
          </p:cNvPr>
          <p:cNvSpPr txBox="1"/>
          <p:nvPr/>
        </p:nvSpPr>
        <p:spPr>
          <a:xfrm>
            <a:off x="13716126" y="2730566"/>
            <a:ext cx="3799407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Asistencia</a:t>
            </a:r>
            <a:r>
              <a:rPr sz="3200" spc="-14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médica</a:t>
            </a:r>
            <a:endParaRPr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3" name="object 31">
            <a:extLst>
              <a:ext uri="{FF2B5EF4-FFF2-40B4-BE49-F238E27FC236}">
                <a16:creationId xmlns:a16="http://schemas.microsoft.com/office/drawing/2014/main" id="{24F39CB5-D972-BFD9-AFA0-F956E71D7C2E}"/>
              </a:ext>
            </a:extLst>
          </p:cNvPr>
          <p:cNvSpPr txBox="1"/>
          <p:nvPr/>
        </p:nvSpPr>
        <p:spPr>
          <a:xfrm>
            <a:off x="14858018" y="3588840"/>
            <a:ext cx="4757224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Asistencia</a:t>
            </a:r>
            <a:r>
              <a:rPr sz="3200" spc="-14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ES"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farmaceútica</a:t>
            </a:r>
            <a:endParaRPr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4" name="object 31">
            <a:extLst>
              <a:ext uri="{FF2B5EF4-FFF2-40B4-BE49-F238E27FC236}">
                <a16:creationId xmlns:a16="http://schemas.microsoft.com/office/drawing/2014/main" id="{E7BC7A78-B81B-9DCD-318C-77FE203A182C}"/>
              </a:ext>
            </a:extLst>
          </p:cNvPr>
          <p:cNvSpPr txBox="1"/>
          <p:nvPr/>
        </p:nvSpPr>
        <p:spPr>
          <a:xfrm>
            <a:off x="15387478" y="4741156"/>
            <a:ext cx="3907189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Prótesis</a:t>
            </a:r>
            <a:r>
              <a:rPr lang="es-AR" sz="3200" spc="-18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spc="-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y</a:t>
            </a:r>
            <a:r>
              <a:rPr lang="es-AR" sz="3200" spc="-54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ortopedia</a:t>
            </a:r>
          </a:p>
        </p:txBody>
      </p:sp>
      <p:sp>
        <p:nvSpPr>
          <p:cNvPr id="55" name="object 31">
            <a:extLst>
              <a:ext uri="{FF2B5EF4-FFF2-40B4-BE49-F238E27FC236}">
                <a16:creationId xmlns:a16="http://schemas.microsoft.com/office/drawing/2014/main" id="{C4CF8D85-511B-3263-7EE5-8A15A948386A}"/>
              </a:ext>
            </a:extLst>
          </p:cNvPr>
          <p:cNvSpPr txBox="1"/>
          <p:nvPr/>
        </p:nvSpPr>
        <p:spPr>
          <a:xfrm>
            <a:off x="15472087" y="5940874"/>
            <a:ext cx="3494703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spc="-1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Rehabilitación</a:t>
            </a:r>
            <a:endParaRPr lang="es-AR"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6" name="object 31">
            <a:extLst>
              <a:ext uri="{FF2B5EF4-FFF2-40B4-BE49-F238E27FC236}">
                <a16:creationId xmlns:a16="http://schemas.microsoft.com/office/drawing/2014/main" id="{102F3CA4-4B79-562B-C841-A503B1D683E0}"/>
              </a:ext>
            </a:extLst>
          </p:cNvPr>
          <p:cNvSpPr txBox="1"/>
          <p:nvPr/>
        </p:nvSpPr>
        <p:spPr>
          <a:xfrm>
            <a:off x="14954674" y="7068620"/>
            <a:ext cx="4616328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spc="-10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Recaliﬁcación</a:t>
            </a:r>
            <a:r>
              <a:rPr lang="es-AR" sz="3200" spc="-8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spc="-1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profesional</a:t>
            </a:r>
            <a:endParaRPr lang="es-AR"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7" name="object 31">
            <a:extLst>
              <a:ext uri="{FF2B5EF4-FFF2-40B4-BE49-F238E27FC236}">
                <a16:creationId xmlns:a16="http://schemas.microsoft.com/office/drawing/2014/main" id="{F005253A-216F-060E-D026-69AB3E660BC1}"/>
              </a:ext>
            </a:extLst>
          </p:cNvPr>
          <p:cNvSpPr txBox="1"/>
          <p:nvPr/>
        </p:nvSpPr>
        <p:spPr>
          <a:xfrm>
            <a:off x="13813734" y="8019312"/>
            <a:ext cx="3701800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spc="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Servicio</a:t>
            </a:r>
            <a:r>
              <a:rPr lang="es-AR" sz="3200" spc="-9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spc="-3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funerario</a:t>
            </a:r>
            <a:endParaRPr lang="es-AR"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id="{F128DCB2-2A1C-D05A-42B5-64672C407CA7}"/>
              </a:ext>
            </a:extLst>
          </p:cNvPr>
          <p:cNvSpPr/>
          <p:nvPr/>
        </p:nvSpPr>
        <p:spPr>
          <a:xfrm>
            <a:off x="14214881" y="3801472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9" name="Elipse 58">
            <a:extLst>
              <a:ext uri="{FF2B5EF4-FFF2-40B4-BE49-F238E27FC236}">
                <a16:creationId xmlns:a16="http://schemas.microsoft.com/office/drawing/2014/main" id="{B41051BE-4A57-CB31-CDB3-E5719297F206}"/>
              </a:ext>
            </a:extLst>
          </p:cNvPr>
          <p:cNvSpPr/>
          <p:nvPr/>
        </p:nvSpPr>
        <p:spPr>
          <a:xfrm>
            <a:off x="14860339" y="4877237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id="{70505B18-E420-F034-3981-2745FB37E049}"/>
              </a:ext>
            </a:extLst>
          </p:cNvPr>
          <p:cNvSpPr/>
          <p:nvPr/>
        </p:nvSpPr>
        <p:spPr>
          <a:xfrm>
            <a:off x="14887233" y="6060578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id="{4D0E7611-65DE-6BFE-9A30-3E01FDB13AFE}"/>
              </a:ext>
            </a:extLst>
          </p:cNvPr>
          <p:cNvSpPr/>
          <p:nvPr/>
        </p:nvSpPr>
        <p:spPr>
          <a:xfrm>
            <a:off x="14430034" y="7082555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" name="Elipse 61">
            <a:extLst>
              <a:ext uri="{FF2B5EF4-FFF2-40B4-BE49-F238E27FC236}">
                <a16:creationId xmlns:a16="http://schemas.microsoft.com/office/drawing/2014/main" id="{29FFF298-A983-AC07-8AC0-B4293013619E}"/>
              </a:ext>
            </a:extLst>
          </p:cNvPr>
          <p:cNvSpPr/>
          <p:nvPr/>
        </p:nvSpPr>
        <p:spPr>
          <a:xfrm>
            <a:off x="13340822" y="7956614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" name="Elipse 62">
            <a:extLst>
              <a:ext uri="{FF2B5EF4-FFF2-40B4-BE49-F238E27FC236}">
                <a16:creationId xmlns:a16="http://schemas.microsoft.com/office/drawing/2014/main" id="{4499EE81-0D33-9172-A2E3-E8CB8CAAC10C}"/>
              </a:ext>
            </a:extLst>
          </p:cNvPr>
          <p:cNvSpPr/>
          <p:nvPr/>
        </p:nvSpPr>
        <p:spPr>
          <a:xfrm>
            <a:off x="4290951" y="5549590"/>
            <a:ext cx="296072" cy="296072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" name="Elipse 63">
            <a:extLst>
              <a:ext uri="{FF2B5EF4-FFF2-40B4-BE49-F238E27FC236}">
                <a16:creationId xmlns:a16="http://schemas.microsoft.com/office/drawing/2014/main" id="{97B9FB95-FF4E-DCE7-2C86-677DDC1B72C1}"/>
              </a:ext>
            </a:extLst>
          </p:cNvPr>
          <p:cNvSpPr/>
          <p:nvPr/>
        </p:nvSpPr>
        <p:spPr>
          <a:xfrm>
            <a:off x="4317845" y="6732931"/>
            <a:ext cx="296072" cy="296072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" name="object 30">
            <a:extLst>
              <a:ext uri="{FF2B5EF4-FFF2-40B4-BE49-F238E27FC236}">
                <a16:creationId xmlns:a16="http://schemas.microsoft.com/office/drawing/2014/main" id="{E49A9DD5-E34E-B22A-478D-A14D8D931BF6}"/>
              </a:ext>
            </a:extLst>
          </p:cNvPr>
          <p:cNvSpPr txBox="1"/>
          <p:nvPr/>
        </p:nvSpPr>
        <p:spPr>
          <a:xfrm>
            <a:off x="-128755" y="5313790"/>
            <a:ext cx="4178876" cy="1063744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94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3200" spc="-1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Por</a:t>
            </a:r>
            <a:r>
              <a:rPr sz="3200" spc="-40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incapacidades</a:t>
            </a:r>
            <a:r>
              <a:rPr sz="3200" spc="-69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-2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temporarias</a:t>
            </a:r>
            <a:r>
              <a:rPr sz="3200" spc="140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-2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(ILT)</a:t>
            </a:r>
            <a:endParaRPr sz="3200" dirty="0">
              <a:solidFill>
                <a:srgbClr val="278DD8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66" name="Imagen 65">
            <a:extLst>
              <a:ext uri="{FF2B5EF4-FFF2-40B4-BE49-F238E27FC236}">
                <a16:creationId xmlns:a16="http://schemas.microsoft.com/office/drawing/2014/main" id="{5A0B43A9-5F1D-2235-7E98-643F916FEC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289"/>
          <a:stretch/>
        </p:blipFill>
        <p:spPr>
          <a:xfrm>
            <a:off x="11924656" y="4364146"/>
            <a:ext cx="1442244" cy="14478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32107EA-80BF-D7E5-42B9-C724B9236C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848" y="5118413"/>
            <a:ext cx="1716962" cy="128495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82032FB-FA64-B657-6C12-DD3B2B46AD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348" y="2706512"/>
            <a:ext cx="1041400" cy="23749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55E232F-08A2-7527-8839-0759181A7C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030" y="964018"/>
            <a:ext cx="1216704" cy="1216704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3492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7</a:t>
            </a:fld>
            <a:endParaRPr lang="es-AR"/>
          </a:p>
        </p:txBody>
      </p:sp>
      <p:pic>
        <p:nvPicPr>
          <p:cNvPr id="4" name="Imagen 7">
            <a:extLst>
              <a:ext uri="{FF2B5EF4-FFF2-40B4-BE49-F238E27FC236}">
                <a16:creationId xmlns:a16="http://schemas.microsoft.com/office/drawing/2014/main" id="{5F671917-1189-024A-B9E6-8CA3B6A94F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312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028EEF69-A144-9B9A-83CC-93585B65A7EE}"/>
              </a:ext>
            </a:extLst>
          </p:cNvPr>
          <p:cNvSpPr/>
          <p:nvPr/>
        </p:nvSpPr>
        <p:spPr>
          <a:xfrm>
            <a:off x="579463" y="4096265"/>
            <a:ext cx="5650230" cy="4368800"/>
          </a:xfrm>
          <a:prstGeom prst="roundRect">
            <a:avLst>
              <a:gd name="adj" fmla="val 6465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ectángulo redondeado 37">
            <a:extLst>
              <a:ext uri="{FF2B5EF4-FFF2-40B4-BE49-F238E27FC236}">
                <a16:creationId xmlns:a16="http://schemas.microsoft.com/office/drawing/2014/main" id="{ACDDFC8E-2060-E167-6B77-BB9B634D0D07}"/>
              </a:ext>
            </a:extLst>
          </p:cNvPr>
          <p:cNvSpPr/>
          <p:nvPr/>
        </p:nvSpPr>
        <p:spPr>
          <a:xfrm>
            <a:off x="719193" y="4515366"/>
            <a:ext cx="5370769" cy="55451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ángulo redondeado 31">
            <a:extLst>
              <a:ext uri="{FF2B5EF4-FFF2-40B4-BE49-F238E27FC236}">
                <a16:creationId xmlns:a16="http://schemas.microsoft.com/office/drawing/2014/main" id="{2964E911-3169-D74E-F793-616295DD4C92}"/>
              </a:ext>
            </a:extLst>
          </p:cNvPr>
          <p:cNvSpPr/>
          <p:nvPr/>
        </p:nvSpPr>
        <p:spPr>
          <a:xfrm>
            <a:off x="6668252" y="4090737"/>
            <a:ext cx="6807116" cy="4379856"/>
          </a:xfrm>
          <a:prstGeom prst="roundRect">
            <a:avLst>
              <a:gd name="adj" fmla="val 6287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ángulo redondeado 32">
            <a:extLst>
              <a:ext uri="{FF2B5EF4-FFF2-40B4-BE49-F238E27FC236}">
                <a16:creationId xmlns:a16="http://schemas.microsoft.com/office/drawing/2014/main" id="{DE7E928E-3515-E7E3-BFCA-5ADA2B41F767}"/>
              </a:ext>
            </a:extLst>
          </p:cNvPr>
          <p:cNvSpPr/>
          <p:nvPr/>
        </p:nvSpPr>
        <p:spPr>
          <a:xfrm>
            <a:off x="13921655" y="4096265"/>
            <a:ext cx="5650230" cy="4368800"/>
          </a:xfrm>
          <a:prstGeom prst="roundRect">
            <a:avLst>
              <a:gd name="adj" fmla="val 6287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1AF67C1-F44B-36A9-D5D8-7516CAF55D03}"/>
              </a:ext>
            </a:extLst>
          </p:cNvPr>
          <p:cNvSpPr txBox="1"/>
          <p:nvPr/>
        </p:nvSpPr>
        <p:spPr>
          <a:xfrm>
            <a:off x="579462" y="8945454"/>
            <a:ext cx="160000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*Valores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vigentes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al 01/03/26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actualizables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semestral 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automáticamente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por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RIPTE.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BC3D7E9A-CA46-27A1-1805-AD0659CAE681}"/>
              </a:ext>
            </a:extLst>
          </p:cNvPr>
          <p:cNvSpPr/>
          <p:nvPr/>
        </p:nvSpPr>
        <p:spPr>
          <a:xfrm>
            <a:off x="0" y="1"/>
            <a:ext cx="20104091" cy="1842910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70A1600-BEF8-9EC5-707F-8F3A686EDC55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EC337C4-A25D-8903-E6E1-58F7FF89E4AD}"/>
              </a:ext>
            </a:extLst>
          </p:cNvPr>
          <p:cNvSpPr/>
          <p:nvPr/>
        </p:nvSpPr>
        <p:spPr>
          <a:xfrm>
            <a:off x="0" y="4296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89A5A0B3-0B43-85E4-0515-8A6EFDEDF8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483323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Prestaciones dinerarias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EC414B5-D660-0E6A-CEBA-CF8DE601117E}"/>
              </a:ext>
            </a:extLst>
          </p:cNvPr>
          <p:cNvSpPr txBox="1"/>
          <p:nvPr/>
        </p:nvSpPr>
        <p:spPr>
          <a:xfrm>
            <a:off x="14361177" y="4775044"/>
            <a:ext cx="4855415" cy="3669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En ocasión del trabajo</a:t>
            </a:r>
          </a:p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3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20% adicional</a:t>
            </a: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FB3E2288-6125-A22E-B8BF-BA17288A71EC}"/>
              </a:ext>
            </a:extLst>
          </p:cNvPr>
          <p:cNvSpPr txBox="1"/>
          <p:nvPr/>
        </p:nvSpPr>
        <p:spPr>
          <a:xfrm>
            <a:off x="483905" y="6886432"/>
            <a:ext cx="574578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Con 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piso</a:t>
            </a: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prestacional de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$ 97.502.420*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4E56999D-0A1A-DDD4-7785-5EE8876533E1}"/>
              </a:ext>
            </a:extLst>
          </p:cNvPr>
          <p:cNvSpPr txBox="1"/>
          <p:nvPr/>
        </p:nvSpPr>
        <p:spPr>
          <a:xfrm>
            <a:off x="887507" y="4531559"/>
            <a:ext cx="5129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53 x Salarios x PI x 65 / Edad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8C6FC949-72AB-BC63-6D7E-EEDD3C96436F}"/>
              </a:ext>
            </a:extLst>
          </p:cNvPr>
          <p:cNvSpPr/>
          <p:nvPr/>
        </p:nvSpPr>
        <p:spPr>
          <a:xfrm>
            <a:off x="5743090" y="5648718"/>
            <a:ext cx="1307744" cy="1307744"/>
          </a:xfrm>
          <a:prstGeom prst="ellipse">
            <a:avLst/>
          </a:prstGeom>
          <a:solidFill>
            <a:srgbClr val="6E9EC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3909CF4B-0821-3E73-0833-75D4586C0544}"/>
              </a:ext>
            </a:extLst>
          </p:cNvPr>
          <p:cNvSpPr/>
          <p:nvPr/>
        </p:nvSpPr>
        <p:spPr>
          <a:xfrm>
            <a:off x="13040082" y="5648718"/>
            <a:ext cx="1307744" cy="1307744"/>
          </a:xfrm>
          <a:prstGeom prst="ellipse">
            <a:avLst/>
          </a:prstGeom>
          <a:solidFill>
            <a:srgbClr val="6E9EC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E3873C31-CD23-56C8-D5BD-97F41B30C0D8}"/>
              </a:ext>
            </a:extLst>
          </p:cNvPr>
          <p:cNvSpPr txBox="1"/>
          <p:nvPr/>
        </p:nvSpPr>
        <p:spPr>
          <a:xfrm>
            <a:off x="5819988" y="5556906"/>
            <a:ext cx="1167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+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37811250-845D-FAD2-3E2D-751A2C2BD540}"/>
              </a:ext>
            </a:extLst>
          </p:cNvPr>
          <p:cNvSpPr txBox="1"/>
          <p:nvPr/>
        </p:nvSpPr>
        <p:spPr>
          <a:xfrm>
            <a:off x="13116980" y="5556906"/>
            <a:ext cx="1167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+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9D0CCD6-200B-DCDA-61BE-2F5A2EA38668}"/>
              </a:ext>
            </a:extLst>
          </p:cNvPr>
          <p:cNvSpPr txBox="1"/>
          <p:nvPr/>
        </p:nvSpPr>
        <p:spPr>
          <a:xfrm>
            <a:off x="579463" y="3188432"/>
            <a:ext cx="5745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FÓRMULA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55A3DC2-D32A-24CF-ED78-CAB78C927732}"/>
              </a:ext>
            </a:extLst>
          </p:cNvPr>
          <p:cNvSpPr txBox="1"/>
          <p:nvPr/>
        </p:nvSpPr>
        <p:spPr>
          <a:xfrm>
            <a:off x="6570824" y="3160225"/>
            <a:ext cx="7129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SUMA ÚNICA ADICIONAL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FF7A88-77B0-9D4F-2D6A-26925DA3570E}"/>
              </a:ext>
            </a:extLst>
          </p:cNvPr>
          <p:cNvSpPr txBox="1"/>
          <p:nvPr/>
        </p:nvSpPr>
        <p:spPr>
          <a:xfrm>
            <a:off x="14034878" y="3188432"/>
            <a:ext cx="5350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800" b="1" dirty="0">
                <a:solidFill>
                  <a:srgbClr val="278DD8"/>
                </a:solidFill>
                <a:latin typeface="Aptos" panose="020B0004020202020204" pitchFamily="34" charset="0"/>
              </a:rPr>
              <a:t>OTROS DAÑOS</a:t>
            </a:r>
            <a:endParaRPr kumimoji="0" lang="es-ES" sz="48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D3D5B23-2F65-A452-BCAB-911A769A0A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4336" y="954387"/>
            <a:ext cx="1519293" cy="1137019"/>
          </a:xfrm>
          <a:prstGeom prst="rect">
            <a:avLst/>
          </a:prstGeom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4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BE2F294-9FB9-0299-09F0-A7D21B437F73}"/>
              </a:ext>
            </a:extLst>
          </p:cNvPr>
          <p:cNvSpPr txBox="1"/>
          <p:nvPr/>
        </p:nvSpPr>
        <p:spPr>
          <a:xfrm>
            <a:off x="7687973" y="4115981"/>
            <a:ext cx="4855415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IP &gt; 50% y &lt; 66% =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 </a:t>
            </a:r>
            <a:r>
              <a:rPr lang="es-ES" sz="4200" b="1" dirty="0">
                <a:solidFill>
                  <a:prstClr val="white"/>
                </a:solidFill>
                <a:latin typeface="Aptos" panose="020B0004020202020204" pitchFamily="34" charset="0"/>
              </a:rPr>
              <a:t>43.334.414</a:t>
            </a: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IT &gt;66% =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 </a:t>
            </a:r>
            <a:r>
              <a:rPr lang="es-ES" sz="4200" b="1" dirty="0">
                <a:solidFill>
                  <a:prstClr val="white"/>
                </a:solidFill>
                <a:latin typeface="Aptos" panose="020B0004020202020204" pitchFamily="34" charset="0"/>
              </a:rPr>
              <a:t>54.168.018</a:t>
            </a: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Fallecimiento =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 </a:t>
            </a:r>
            <a:r>
              <a:rPr lang="es-ES" sz="4200" b="1" dirty="0">
                <a:solidFill>
                  <a:prstClr val="white"/>
                </a:solidFill>
                <a:latin typeface="Aptos" panose="020B0004020202020204" pitchFamily="34" charset="0"/>
              </a:rPr>
              <a:t>65.001.602</a:t>
            </a: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98564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D8FA1A9C-BFB4-563E-76C8-745B48F04C74}"/>
              </a:ext>
            </a:extLst>
          </p:cNvPr>
          <p:cNvSpPr/>
          <p:nvPr/>
        </p:nvSpPr>
        <p:spPr>
          <a:xfrm>
            <a:off x="11725395" y="9465373"/>
            <a:ext cx="6200122" cy="9979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Triángulo 22">
            <a:extLst>
              <a:ext uri="{FF2B5EF4-FFF2-40B4-BE49-F238E27FC236}">
                <a16:creationId xmlns:a16="http://schemas.microsoft.com/office/drawing/2014/main" id="{3D9C16B3-E0CA-4604-B75D-6B85D7E2786C}"/>
              </a:ext>
            </a:extLst>
          </p:cNvPr>
          <p:cNvSpPr/>
          <p:nvPr/>
        </p:nvSpPr>
        <p:spPr>
          <a:xfrm>
            <a:off x="17255146" y="9297372"/>
            <a:ext cx="1291696" cy="11659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Redondear rectángulo de esquina del mismo lado 24">
            <a:extLst>
              <a:ext uri="{FF2B5EF4-FFF2-40B4-BE49-F238E27FC236}">
                <a16:creationId xmlns:a16="http://schemas.microsoft.com/office/drawing/2014/main" id="{93CF7F83-1CFE-3952-A2F1-98CAD0C786A3}"/>
              </a:ext>
            </a:extLst>
          </p:cNvPr>
          <p:cNvSpPr/>
          <p:nvPr/>
        </p:nvSpPr>
        <p:spPr>
          <a:xfrm rot="10800000">
            <a:off x="11625379" y="4965537"/>
            <a:ext cx="6805565" cy="745985"/>
          </a:xfrm>
          <a:prstGeom prst="round2Same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7965A7"/>
              </a:solidFill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302A0AF9-59C9-6939-D0E8-DEC7173843A7}"/>
              </a:ext>
            </a:extLst>
          </p:cNvPr>
          <p:cNvSpPr/>
          <p:nvPr/>
        </p:nvSpPr>
        <p:spPr>
          <a:xfrm>
            <a:off x="11625380" y="3374413"/>
            <a:ext cx="6805565" cy="16923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aphicFrame>
        <p:nvGraphicFramePr>
          <p:cNvPr id="87" name="Tabla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774627"/>
              </p:ext>
            </p:extLst>
          </p:nvPr>
        </p:nvGraphicFramePr>
        <p:xfrm>
          <a:off x="1011059" y="2249906"/>
          <a:ext cx="10210801" cy="815529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5654">
                  <a:extLst>
                    <a:ext uri="{9D8B030D-6E8A-4147-A177-3AD203B41FA5}">
                      <a16:colId xmlns:a16="http://schemas.microsoft.com/office/drawing/2014/main" val="1567178452"/>
                    </a:ext>
                  </a:extLst>
                </a:gridCol>
                <a:gridCol w="6155146">
                  <a:extLst>
                    <a:ext uri="{9D8B030D-6E8A-4147-A177-3AD203B41FA5}">
                      <a16:colId xmlns:a16="http://schemas.microsoft.com/office/drawing/2014/main" val="2417154197"/>
                    </a:ext>
                  </a:extLst>
                </a:gridCol>
                <a:gridCol w="3810001">
                  <a:extLst>
                    <a:ext uri="{9D8B030D-6E8A-4147-A177-3AD203B41FA5}">
                      <a16:colId xmlns:a16="http://schemas.microsoft.com/office/drawing/2014/main" val="3677616065"/>
                    </a:ext>
                  </a:extLst>
                </a:gridCol>
              </a:tblGrid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CONSULTAS PRESENCIALES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</a:t>
                      </a:r>
                      <a:r>
                        <a:rPr lang="es-ES" sz="2800" b="1" baseline="0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  </a:t>
                      </a: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3.060.310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651332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CONSULTAS VIRTUALES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</a:t>
                      </a:r>
                      <a:r>
                        <a:rPr lang="es-ES" sz="2800" b="1" baseline="0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  222.622</a:t>
                      </a: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779467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AT. FARMACEUTICA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1.252.234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016534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ESTUDIOS COMPLEJOS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598.483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379744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CIRUGIAS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126.295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137667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DIAS DE INTERNACION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193.145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815736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RADIOGRAFIAS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983.856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116288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201001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>
                        <a:alpha val="4862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009A8B"/>
                          </a:solidFill>
                          <a:latin typeface="Aptos" panose="020B0004020202020204" pitchFamily="34" charset="0"/>
                        </a:rPr>
                        <a:t>SESIONES DE REHABILITACION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5.400.462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2865493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>
                        <a:alpha val="4862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009A8B"/>
                          </a:solidFill>
                          <a:latin typeface="Aptos" panose="020B0004020202020204" pitchFamily="34" charset="0"/>
                        </a:rPr>
                        <a:t>TRASLADOS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2.264.924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505150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396632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278DD8"/>
                          </a:solidFill>
                          <a:latin typeface="Aptos" panose="020B0004020202020204" pitchFamily="34" charset="0"/>
                        </a:rPr>
                        <a:t>CASOS NOTIFICADOS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550.769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831227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278DD8"/>
                          </a:solidFill>
                          <a:latin typeface="Aptos" panose="020B0004020202020204" pitchFamily="34" charset="0"/>
                        </a:rPr>
                        <a:t>TRAB. REHABILITADOS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293.421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393163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78DD8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278DD8"/>
                          </a:solidFill>
                          <a:latin typeface="Aptos" panose="020B0004020202020204" pitchFamily="34" charset="0"/>
                        </a:rPr>
                        <a:t>TRAB. RECALIFICADOS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4.000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341739"/>
                  </a:ext>
                </a:extLst>
              </a:tr>
            </a:tbl>
          </a:graphicData>
        </a:graphic>
      </p:graphicFrame>
      <p:sp>
        <p:nvSpPr>
          <p:cNvPr id="7" name="object 15">
            <a:extLst>
              <a:ext uri="{FF2B5EF4-FFF2-40B4-BE49-F238E27FC236}">
                <a16:creationId xmlns:a16="http://schemas.microsoft.com/office/drawing/2014/main" id="{932F4A4A-7161-92A7-90A4-C302EBD87A3E}"/>
              </a:ext>
            </a:extLst>
          </p:cNvPr>
          <p:cNvSpPr/>
          <p:nvPr/>
        </p:nvSpPr>
        <p:spPr>
          <a:xfrm>
            <a:off x="0" y="-4829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86376A58-318B-38FC-EDAC-0F39C7BE1AE0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7965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ABB1FB6-73DD-8FF0-E95E-8746FBD44522}"/>
              </a:ext>
            </a:extLst>
          </p:cNvPr>
          <p:cNvSpPr/>
          <p:nvPr/>
        </p:nvSpPr>
        <p:spPr>
          <a:xfrm>
            <a:off x="0" y="429698"/>
            <a:ext cx="374073" cy="1137019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object 18">
            <a:extLst>
              <a:ext uri="{FF2B5EF4-FFF2-40B4-BE49-F238E27FC236}">
                <a16:creationId xmlns:a16="http://schemas.microsoft.com/office/drawing/2014/main" id="{6888556A-1D93-7428-FEBA-FD5DC0F832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483323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Prestaciones en especie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86">
            <a:extLst>
              <a:ext uri="{FF2B5EF4-FFF2-40B4-BE49-F238E27FC236}">
                <a16:creationId xmlns:a16="http://schemas.microsoft.com/office/drawing/2014/main" id="{281D22E3-D6F3-7FCD-DB6C-D5A18A16188D}"/>
              </a:ext>
            </a:extLst>
          </p:cNvPr>
          <p:cNvSpPr txBox="1"/>
          <p:nvPr/>
        </p:nvSpPr>
        <p:spPr>
          <a:xfrm>
            <a:off x="11808473" y="1445443"/>
            <a:ext cx="6680176" cy="3875419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1"/>
              </a:spcBef>
            </a:pPr>
            <a:r>
              <a:rPr lang="es-ES" sz="25100" b="1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+</a:t>
            </a:r>
            <a:r>
              <a:rPr lang="es-ES" sz="25100" b="1" spc="-2729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6</a:t>
            </a:r>
            <a:r>
              <a:rPr sz="25100" b="1" spc="-1110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,</a:t>
            </a:r>
            <a:r>
              <a:rPr lang="es-ES" sz="25100" b="1" spc="-165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4</a:t>
            </a:r>
            <a:endParaRPr sz="25100" b="1" dirty="0">
              <a:solidFill>
                <a:srgbClr val="7965A7"/>
              </a:solidFill>
              <a:latin typeface="Aptos ExtraBold" panose="020B0004020202020204" pitchFamily="34" charset="0"/>
              <a:cs typeface="Calibri"/>
            </a:endParaRPr>
          </a:p>
        </p:txBody>
      </p:sp>
      <p:sp>
        <p:nvSpPr>
          <p:cNvPr id="4" name="object 84">
            <a:extLst>
              <a:ext uri="{FF2B5EF4-FFF2-40B4-BE49-F238E27FC236}">
                <a16:creationId xmlns:a16="http://schemas.microsoft.com/office/drawing/2014/main" id="{53BE28CF-8EF2-6607-A1F9-FE5379F4CDAB}"/>
              </a:ext>
            </a:extLst>
          </p:cNvPr>
          <p:cNvSpPr txBox="1"/>
          <p:nvPr/>
        </p:nvSpPr>
        <p:spPr>
          <a:xfrm>
            <a:off x="11683227" y="5212818"/>
            <a:ext cx="6689870" cy="3852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699" marR="5081" algn="ctr">
              <a:lnSpc>
                <a:spcPct val="100899"/>
              </a:lnSpc>
              <a:spcBef>
                <a:spcPts val="96"/>
              </a:spcBef>
            </a:pPr>
            <a:r>
              <a:rPr lang="es-AR" sz="2400" b="1" spc="15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DE</a:t>
            </a:r>
            <a:r>
              <a:rPr lang="es-AR" sz="2400" b="1" spc="-69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 </a:t>
            </a:r>
            <a:r>
              <a:rPr lang="es-AR" sz="2400" b="1" spc="10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PRESTACIONES </a:t>
            </a:r>
            <a:r>
              <a:rPr lang="es-AR" sz="2400" b="1" spc="-890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 </a:t>
            </a:r>
            <a:r>
              <a:rPr lang="es-AR" sz="2400" b="1" spc="10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ASISTENCIALES</a:t>
            </a:r>
            <a:endParaRPr lang="es-AR" sz="2400" b="1" dirty="0">
              <a:solidFill>
                <a:schemeClr val="bg1"/>
              </a:solidFill>
              <a:latin typeface="Aptos SemiBold" panose="020B0004020202020204" pitchFamily="34" charset="0"/>
              <a:cs typeface="Calibri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6C8DD70-F2DF-AD3E-BBCA-35AB7EEAB3FE}"/>
              </a:ext>
            </a:extLst>
          </p:cNvPr>
          <p:cNvSpPr txBox="1"/>
          <p:nvPr/>
        </p:nvSpPr>
        <p:spPr>
          <a:xfrm>
            <a:off x="15861991" y="4420508"/>
            <a:ext cx="25403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>
              <a:spcBef>
                <a:spcPts val="251"/>
              </a:spcBef>
            </a:pPr>
            <a:r>
              <a:rPr lang="es-AR" sz="4000" b="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millones</a:t>
            </a:r>
            <a:endParaRPr lang="es-AR" sz="40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7D40FF2C-54CE-E140-464F-A176092837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6" r="374"/>
          <a:stretch/>
        </p:blipFill>
        <p:spPr>
          <a:xfrm>
            <a:off x="16789758" y="9283517"/>
            <a:ext cx="1851503" cy="1345233"/>
          </a:xfrm>
          <a:prstGeom prst="rect">
            <a:avLst/>
          </a:prstGeom>
        </p:spPr>
      </p:pic>
      <p:sp>
        <p:nvSpPr>
          <p:cNvPr id="26" name="object 84">
            <a:extLst>
              <a:ext uri="{FF2B5EF4-FFF2-40B4-BE49-F238E27FC236}">
                <a16:creationId xmlns:a16="http://schemas.microsoft.com/office/drawing/2014/main" id="{E76ED94B-8451-B002-86BF-4EB9264A49BE}"/>
              </a:ext>
            </a:extLst>
          </p:cNvPr>
          <p:cNvSpPr txBox="1"/>
          <p:nvPr/>
        </p:nvSpPr>
        <p:spPr>
          <a:xfrm>
            <a:off x="12115745" y="9574033"/>
            <a:ext cx="6294761" cy="880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699" marR="5081">
              <a:lnSpc>
                <a:spcPts val="3320"/>
              </a:lnSpc>
              <a:spcBef>
                <a:spcPts val="96"/>
              </a:spcBef>
            </a:pPr>
            <a:r>
              <a:rPr lang="es-AR" sz="3600" b="1" spc="15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En un contexto de</a:t>
            </a:r>
          </a:p>
          <a:p>
            <a:pPr marL="12699" marR="5081">
              <a:lnSpc>
                <a:spcPts val="3320"/>
              </a:lnSpc>
              <a:spcBef>
                <a:spcPts val="96"/>
              </a:spcBef>
            </a:pPr>
            <a:r>
              <a:rPr lang="es-AR" sz="3600" b="1" spc="15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crisis del sector SALUD</a:t>
            </a:r>
            <a:endParaRPr lang="es-AR" sz="3600" b="1" dirty="0">
              <a:solidFill>
                <a:schemeClr val="bg1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D72A9E4-E6B5-660A-FAA5-A565BCD3E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3713" y="970135"/>
            <a:ext cx="1110863" cy="1129691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35A7535F-E8FD-BDDF-7458-C7B763D94ACE}"/>
              </a:ext>
            </a:extLst>
          </p:cNvPr>
          <p:cNvSpPr/>
          <p:nvPr/>
        </p:nvSpPr>
        <p:spPr>
          <a:xfrm>
            <a:off x="11599854" y="5916546"/>
            <a:ext cx="3364255" cy="336425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FEC6C4C-7C6B-DF70-3267-4D2C8E31C402}"/>
              </a:ext>
            </a:extLst>
          </p:cNvPr>
          <p:cNvSpPr/>
          <p:nvPr/>
        </p:nvSpPr>
        <p:spPr>
          <a:xfrm>
            <a:off x="14424520" y="8007083"/>
            <a:ext cx="3885970" cy="59605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object 85">
            <a:extLst>
              <a:ext uri="{FF2B5EF4-FFF2-40B4-BE49-F238E27FC236}">
                <a16:creationId xmlns:a16="http://schemas.microsoft.com/office/drawing/2014/main" id="{CA6894EE-2E9E-265A-E27D-2B8FE064B305}"/>
              </a:ext>
            </a:extLst>
          </p:cNvPr>
          <p:cNvSpPr txBox="1"/>
          <p:nvPr/>
        </p:nvSpPr>
        <p:spPr>
          <a:xfrm>
            <a:off x="14424520" y="6278585"/>
            <a:ext cx="4668521" cy="2373214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699">
              <a:lnSpc>
                <a:spcPts val="7080"/>
              </a:lnSpc>
              <a:spcBef>
                <a:spcPts val="115"/>
              </a:spcBef>
            </a:pPr>
            <a:r>
              <a:rPr sz="5400" b="1" spc="-2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ASISTENCIA</a:t>
            </a:r>
            <a:r>
              <a:rPr sz="5400" b="1" spc="-8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8200" b="1" spc="-3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MÉDICA</a:t>
            </a:r>
            <a:endParaRPr sz="8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  <a:p>
            <a:pPr marL="12699">
              <a:lnSpc>
                <a:spcPts val="3995"/>
              </a:lnSpc>
            </a:pPr>
            <a:r>
              <a:rPr lang="es-ES" sz="4300" dirty="0">
                <a:solidFill>
                  <a:srgbClr val="353E5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b="1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INTEGRAL </a:t>
            </a:r>
            <a:r>
              <a:rPr sz="3200" b="1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202</a:t>
            </a:r>
            <a:r>
              <a:rPr lang="es-ES" sz="3200" b="1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5</a:t>
            </a:r>
            <a:endParaRPr sz="3200" b="1" dirty="0">
              <a:solidFill>
                <a:schemeClr val="bg1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1DB37F2F-58C3-EA69-EF25-92F77FC736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7456" y="6335541"/>
            <a:ext cx="1848067" cy="2338760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6490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9</a:t>
            </a:fld>
            <a:endParaRPr lang="es-AR"/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EC404D15-13A3-0427-C4C1-2FD1A34549FD}"/>
              </a:ext>
            </a:extLst>
          </p:cNvPr>
          <p:cNvSpPr txBox="1"/>
          <p:nvPr/>
        </p:nvSpPr>
        <p:spPr>
          <a:xfrm>
            <a:off x="1038606" y="10915509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3" name="Imagen 7">
            <a:extLst>
              <a:ext uri="{FF2B5EF4-FFF2-40B4-BE49-F238E27FC236}">
                <a16:creationId xmlns:a16="http://schemas.microsoft.com/office/drawing/2014/main" id="{FCCD7465-7E50-BBD6-9FCB-CB8A988466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2513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7077</TotalTime>
  <Words>1969</Words>
  <Application>Microsoft Office PowerPoint</Application>
  <PresentationFormat>Personalizado</PresentationFormat>
  <Paragraphs>575</Paragraphs>
  <Slides>28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28</vt:i4>
      </vt:variant>
    </vt:vector>
  </HeadingPairs>
  <TitlesOfParts>
    <vt:vector size="41" baseType="lpstr">
      <vt:lpstr>Aptos</vt:lpstr>
      <vt:lpstr>Aptos Black</vt:lpstr>
      <vt:lpstr>Aptos ExtraBold</vt:lpstr>
      <vt:lpstr>Aptos SemiBold</vt:lpstr>
      <vt:lpstr>Arial</vt:lpstr>
      <vt:lpstr>Arial Black</vt:lpstr>
      <vt:lpstr>Calibri</vt:lpstr>
      <vt:lpstr>Courier New</vt:lpstr>
      <vt:lpstr>News Gothic MT</vt:lpstr>
      <vt:lpstr>Trebuchet MS</vt:lpstr>
      <vt:lpstr>Wingdings</vt:lpstr>
      <vt:lpstr>1_Office Theme</vt:lpstr>
      <vt:lpstr>Office Theme</vt:lpstr>
      <vt:lpstr>La Paradoja</vt:lpstr>
      <vt:lpstr>Cobertura</vt:lpstr>
      <vt:lpstr>Cobertura</vt:lpstr>
      <vt:lpstr>Presentación de PowerPoint</vt:lpstr>
      <vt:lpstr>Presentación de PowerPoint</vt:lpstr>
      <vt:lpstr>Presentación de PowerPoint</vt:lpstr>
      <vt:lpstr>Prestaciones integrales, inmediatas y de calidad</vt:lpstr>
      <vt:lpstr>Prestaciones dinerarias</vt:lpstr>
      <vt:lpstr>Prestaciones en especie</vt:lpstr>
      <vt:lpstr>Recalificación</vt:lpstr>
      <vt:lpstr>Internacional</vt:lpstr>
      <vt:lpstr>Litigiosidad</vt:lpstr>
      <vt:lpstr>Litigiosidad</vt:lpstr>
      <vt:lpstr>Internacional</vt:lpstr>
      <vt:lpstr>La Paradoja</vt:lpstr>
      <vt:lpstr>¿Por qué son necesarios los CMF? </vt:lpstr>
      <vt:lpstr>CMF – “Sin” vs “Con”</vt:lpstr>
      <vt:lpstr>CMF – “Sin” vs “Con”</vt:lpstr>
      <vt:lpstr>Sin CMF </vt:lpstr>
      <vt:lpstr>Apartamiento en sede judicial</vt:lpstr>
      <vt:lpstr>CMF – “Sin” vs “Con”</vt:lpstr>
      <vt:lpstr>TIM sobre casos pre ley</vt:lpstr>
      <vt:lpstr>Impacto – CABA pre ley</vt:lpstr>
      <vt:lpstr>Presentación de PowerPoint</vt:lpstr>
      <vt:lpstr>Presentación de PowerPoint</vt:lpstr>
      <vt:lpstr>Círculo Virtuoso</vt:lpstr>
      <vt:lpstr>¿Por qué DESPEJAR la litigiosidad?</vt:lpstr>
      <vt:lpstr>Muchas 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UART nuevo 4</dc:title>
  <dc:creator>Soledad</dc:creator>
  <cp:lastModifiedBy>Martina Lapebie</cp:lastModifiedBy>
  <cp:revision>327</cp:revision>
  <cp:lastPrinted>2026-03-27T13:10:41Z</cp:lastPrinted>
  <dcterms:created xsi:type="dcterms:W3CDTF">2023-09-12T19:17:28Z</dcterms:created>
  <dcterms:modified xsi:type="dcterms:W3CDTF">2026-08-24T18:54:10Z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2023-09-11T00:00:00Z</vt:filetime>
  </property>
  <property fmtid="{D5CDD505-2E9C-101B-9397-08002B2CF9AE}" pid="3" name="Creator">
    <vt:lpwstr>Adobe Illustrator 26.1 (Windows)</vt:lpwstr>
  </property>
  <property fmtid="{D5CDD505-2E9C-101B-9397-08002B2CF9AE}" pid="4" name="LastSaved">
    <vt:filetime>2023-09-12T00:00:00Z</vt:filetime>
  </property>
</Properties>
</file>