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450" r:id="rId3"/>
    <p:sldId id="429" r:id="rId4"/>
    <p:sldId id="454" r:id="rId5"/>
    <p:sldId id="430" r:id="rId6"/>
    <p:sldId id="433" r:id="rId7"/>
    <p:sldId id="441" r:id="rId8"/>
    <p:sldId id="263" r:id="rId9"/>
    <p:sldId id="410" r:id="rId10"/>
    <p:sldId id="413" r:id="rId11"/>
    <p:sldId id="445" r:id="rId12"/>
    <p:sldId id="385" r:id="rId13"/>
    <p:sldId id="432" r:id="rId14"/>
    <p:sldId id="453" r:id="rId15"/>
    <p:sldId id="428" r:id="rId16"/>
    <p:sldId id="346" r:id="rId17"/>
    <p:sldId id="402" r:id="rId18"/>
    <p:sldId id="451" r:id="rId19"/>
    <p:sldId id="455" r:id="rId20"/>
    <p:sldId id="344" r:id="rId21"/>
    <p:sldId id="443" r:id="rId22"/>
    <p:sldId id="345" r:id="rId23"/>
    <p:sldId id="409" r:id="rId24"/>
    <p:sldId id="437" r:id="rId25"/>
    <p:sldId id="423" r:id="rId26"/>
    <p:sldId id="446" r:id="rId27"/>
    <p:sldId id="449" r:id="rId28"/>
    <p:sldId id="386" r:id="rId29"/>
    <p:sldId id="444" r:id="rId30"/>
  </p:sldIdLst>
  <p:sldSz cx="20104100" cy="11309350"/>
  <p:notesSz cx="9928225" cy="6797675"/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85" userDrawn="1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D1"/>
    <a:srgbClr val="4F81BD"/>
    <a:srgbClr val="009A8B"/>
    <a:srgbClr val="0093A6"/>
    <a:srgbClr val="278DD8"/>
    <a:srgbClr val="7965A7"/>
    <a:srgbClr val="89E7D8"/>
    <a:srgbClr val="00959A"/>
    <a:srgbClr val="51D1BF"/>
    <a:srgbClr val="26B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2337" autoAdjust="0"/>
  </p:normalViewPr>
  <p:slideViewPr>
    <p:cSldViewPr snapToGrid="0">
      <p:cViewPr>
        <p:scale>
          <a:sx n="40" d="100"/>
          <a:sy n="40" d="100"/>
        </p:scale>
        <p:origin x="204" y="96"/>
      </p:cViewPr>
      <p:guideLst>
        <p:guide orient="horz" pos="5785"/>
        <p:guide pos="2160"/>
        <p:guide orient="horz"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os Perez Moreno" userId="851bc512-56cd-4979-95b8-dad28eb54ed1" providerId="ADAL" clId="{D8DFB869-BE5E-4D4C-942A-0B83186E1AD6}"/>
    <pc:docChg chg="modSld">
      <pc:chgData name="Andros Perez Moreno" userId="851bc512-56cd-4979-95b8-dad28eb54ed1" providerId="ADAL" clId="{D8DFB869-BE5E-4D4C-942A-0B83186E1AD6}" dt="2025-04-23T14:16:23.095" v="67" actId="20577"/>
      <pc:docMkLst>
        <pc:docMk/>
      </pc:docMkLst>
      <pc:sldChg chg="modSp mod">
        <pc:chgData name="Andros Perez Moreno" userId="851bc512-56cd-4979-95b8-dad28eb54ed1" providerId="ADAL" clId="{D8DFB869-BE5E-4D4C-942A-0B83186E1AD6}" dt="2025-04-23T14:16:23.095" v="67" actId="20577"/>
        <pc:sldMkLst>
          <pc:docMk/>
          <pc:sldMk cId="3950060762" sldId="428"/>
        </pc:sldMkLst>
        <pc:spChg chg="mod">
          <ac:chgData name="Andros Perez Moreno" userId="851bc512-56cd-4979-95b8-dad28eb54ed1" providerId="ADAL" clId="{D8DFB869-BE5E-4D4C-942A-0B83186E1AD6}" dt="2025-04-23T14:12:12.150" v="10" actId="1076"/>
          <ac:spMkLst>
            <pc:docMk/>
            <pc:sldMk cId="3950060762" sldId="428"/>
            <ac:spMk id="8" creationId="{835BDFC2-E3C8-1016-D19A-98EE39164FE6}"/>
          </ac:spMkLst>
        </pc:spChg>
        <pc:spChg chg="mod">
          <ac:chgData name="Andros Perez Moreno" userId="851bc512-56cd-4979-95b8-dad28eb54ed1" providerId="ADAL" clId="{D8DFB869-BE5E-4D4C-942A-0B83186E1AD6}" dt="2025-04-23T14:12:08.510" v="9" actId="1076"/>
          <ac:spMkLst>
            <pc:docMk/>
            <pc:sldMk cId="3950060762" sldId="428"/>
            <ac:spMk id="10" creationId="{F4A96045-4A08-CBC0-7B60-F9399161E57E}"/>
          </ac:spMkLst>
        </pc:spChg>
        <pc:spChg chg="mod">
          <ac:chgData name="Andros Perez Moreno" userId="851bc512-56cd-4979-95b8-dad28eb54ed1" providerId="ADAL" clId="{D8DFB869-BE5E-4D4C-942A-0B83186E1AD6}" dt="2025-04-23T14:16:23.095" v="67" actId="20577"/>
          <ac:spMkLst>
            <pc:docMk/>
            <pc:sldMk cId="3950060762" sldId="428"/>
            <ac:spMk id="18" creationId="{114CA643-0A86-899B-5978-8779C305CDF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448709841473954E-2"/>
          <c:y val="0.27715359709242821"/>
          <c:w val="0.7900539528918572"/>
          <c:h val="0.57861657167712111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50800">
              <a:solidFill>
                <a:srgbClr val="4FDBC5">
                  <a:alpha val="67000"/>
                </a:srgbClr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9A8B">
                    <a:alpha val="67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6F4-F349-8F65-A89509373B45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F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21-26F4-F349-8F65-A89509373B45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2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3-26F4-F349-8F65-A89509373B45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4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5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6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7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28-26F4-F349-8F65-A89509373B45}"/>
              </c:ext>
            </c:extLst>
          </c:dPt>
          <c:dPt>
            <c:idx val="263"/>
            <c:bubble3D val="0"/>
            <c:extLst>
              <c:ext xmlns:c16="http://schemas.microsoft.com/office/drawing/2014/chart" uri="{C3380CC4-5D6E-409C-BE32-E72D297353CC}">
                <c16:uniqueId val="{00000029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2A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2B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2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2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2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2F-26F4-F349-8F65-A89509373B45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0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1-26F4-F349-8F65-A89509373B45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32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3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4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5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6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7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38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39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3A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3B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3C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3D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3E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3F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40-26F4-F349-8F65-A89509373B45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41-26F4-F349-8F65-A89509373B45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42-26F4-F349-8F65-A89509373B45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3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44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45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46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47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48-26F4-F349-8F65-A89509373B45}"/>
              </c:ext>
            </c:extLst>
          </c:dPt>
          <c:dPt>
            <c:idx val="310"/>
            <c:bubble3D val="0"/>
            <c:extLst>
              <c:ext xmlns:c16="http://schemas.microsoft.com/office/drawing/2014/chart" uri="{C3380CC4-5D6E-409C-BE32-E72D297353CC}">
                <c16:uniqueId val="{00000049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4A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4B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4C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4D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4E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4F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50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51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52-26F4-F349-8F65-A89509373B45}"/>
              </c:ext>
            </c:extLst>
          </c:dPt>
          <c:dPt>
            <c:idx val="322"/>
            <c:bubble3D val="0"/>
            <c:extLst>
              <c:ext xmlns:c16="http://schemas.microsoft.com/office/drawing/2014/chart" uri="{C3380CC4-5D6E-409C-BE32-E72D297353CC}">
                <c16:uniqueId val="{00000053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4FDBC5">
                    <a:alpha val="67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55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57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8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8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9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E-80DA-43D1-B298-20E61F675741}"/>
              </c:ext>
            </c:extLst>
          </c:dPt>
          <c:dPt>
            <c:idx val="332"/>
            <c:bubble3D val="0"/>
            <c:spPr>
              <a:ln w="50800">
                <a:solidFill>
                  <a:srgbClr val="89E7D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F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3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5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7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8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A-824F-410F-9AB3-1EF92819B44F}"/>
              </c:ext>
            </c:extLst>
          </c:dPt>
          <c:dPt>
            <c:idx val="338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CD-84D7-4D9A-BDEA-B87C5F965431}"/>
              </c:ext>
            </c:extLst>
          </c:dPt>
          <c:dLbls>
            <c:dLbl>
              <c:idx val="0"/>
              <c:layout>
                <c:manualLayout>
                  <c:x val="-5.5502801950018853E-2"/>
                  <c:y val="-0.257724200574684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F4-F349-8F65-A89509373B45}"/>
                </c:ext>
              </c:extLst>
            </c:dLbl>
            <c:dLbl>
              <c:idx val="65"/>
              <c:layout>
                <c:manualLayout>
                  <c:x val="-6.5105058802451626E-2"/>
                  <c:y val="-0.193982274534987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32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F4-F349-8F65-A89509373B45}"/>
                </c:ext>
              </c:extLst>
            </c:dLbl>
            <c:dLbl>
              <c:idx val="338"/>
              <c:layout>
                <c:manualLayout>
                  <c:x val="-0.10540309602920819"/>
                  <c:y val="-0.195693230693336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84D7-4D9A-BDEA-B87C5F9654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0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Sheet1!$H$1:$MH$1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Sheet1!$H$2:$MH$2</c:f>
              <c:numCache>
                <c:formatCode>_ * #,##0_ ;_ * \-#,##0_ ;_ * "-"??_ ;_ @_ </c:formatCode>
                <c:ptCount val="339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_(* #,##0_);_(* \(#,##0\);_(* &quot;-&quot;??_);_(@_)">
                  <c:v>10306503</c:v>
                </c:pt>
                <c:pt idx="313" formatCode="_(* #,##0_);_(* \(#,##0\);_(* &quot;-&quot;??_);_(@_)">
                  <c:v>10315618</c:v>
                </c:pt>
                <c:pt idx="314" formatCode="_(* #,##0_);_(* \(#,##0\);_(* &quot;-&quot;??_);_(@_)">
                  <c:v>10334121</c:v>
                </c:pt>
                <c:pt idx="315" formatCode="_(* #,##0_);_(* \(#,##0\);_(* &quot;-&quot;??_);_(@_)">
                  <c:v>10397766</c:v>
                </c:pt>
                <c:pt idx="316" formatCode="_(* #,##0_);_(* \(#,##0\);_(* &quot;-&quot;??_);_(@_)">
                  <c:v>10361190</c:v>
                </c:pt>
                <c:pt idx="317" formatCode="_(* #,##0_);_(* \(#,##0\);_(* &quot;-&quot;??_);_(@_)">
                  <c:v>10390280</c:v>
                </c:pt>
                <c:pt idx="318" formatCode="_(* #,##0_);_(* \(#,##0\);_(* &quot;-&quot;??_);_(@_)">
                  <c:v>10420825</c:v>
                </c:pt>
                <c:pt idx="319" formatCode="_(* #,##0_);_(* \(#,##0\);_(* &quot;-&quot;??_);_(@_)">
                  <c:v>10446486</c:v>
                </c:pt>
                <c:pt idx="320" formatCode="_(* #,##0_);_(* \(#,##0\);_(* &quot;-&quot;??_);_(@_)">
                  <c:v>10494636</c:v>
                </c:pt>
                <c:pt idx="321" formatCode="_(* #,##0_);_(* \(#,##0\);_(* &quot;-&quot;??_);_(@_)">
                  <c:v>10463138</c:v>
                </c:pt>
                <c:pt idx="322" formatCode="_(* #,##0_);_(* \(#,##0\);_(* &quot;-&quot;??_);_(@_)">
                  <c:v>10486833</c:v>
                </c:pt>
                <c:pt idx="323" formatCode="_(* #,##0_);_(* \(#,##0\);_(* &quot;-&quot;??_);_(@_)">
                  <c:v>10514114</c:v>
                </c:pt>
                <c:pt idx="324" formatCode="_(* #,##0_);_(* \(#,##0\);_(* &quot;-&quot;??_);_(@_)">
                  <c:v>10480158</c:v>
                </c:pt>
                <c:pt idx="325" formatCode="_(* #,##0_);_(* \(#,##0\);_(* &quot;-&quot;??_);_(@_)">
                  <c:v>10385961</c:v>
                </c:pt>
                <c:pt idx="326" formatCode="_(* #,##0_);_(* \(#,##0\);_(* &quot;-&quot;??_);_(@_)">
                  <c:v>10345506</c:v>
                </c:pt>
                <c:pt idx="327" formatCode="_(* #,##0_);_(* \(#,##0\);_(* &quot;-&quot;??_);_(@_)">
                  <c:v>10309497</c:v>
                </c:pt>
                <c:pt idx="328" formatCode="_(* #,##0_);_(* \(#,##0\);_(* &quot;-&quot;??_);_(@_)">
                  <c:v>10247192</c:v>
                </c:pt>
                <c:pt idx="329" formatCode="_(* #,##0_);_(* \(#,##0\);_(* &quot;-&quot;??_);_(@_)">
                  <c:v>10214373</c:v>
                </c:pt>
                <c:pt idx="330" formatCode="_(* #,##0_);_(* \(#,##0\);_(* &quot;-&quot;??_);_(@_)">
                  <c:v>10186705</c:v>
                </c:pt>
                <c:pt idx="331" formatCode="_(* #,##0_);_(* \(#,##0\);_(* &quot;-&quot;??_);_(@_)">
                  <c:v>10186180</c:v>
                </c:pt>
                <c:pt idx="332" formatCode="_(* #,##0_);_(* \(#,##0\);_(* &quot;-&quot;??_);_(@_)">
                  <c:v>10195030</c:v>
                </c:pt>
                <c:pt idx="333" formatCode="_(* #,##0_);_(* \(#,##0\);_(* &quot;-&quot;??_);_(@_)">
                  <c:v>10201484</c:v>
                </c:pt>
                <c:pt idx="334" formatCode="_(* #,##0_);_(* \(#,##0\);_(* &quot;-&quot;??_);_(@_)">
                  <c:v>10227887</c:v>
                </c:pt>
                <c:pt idx="335" formatCode="_(* #,##0_);_(* \(#,##0\);_(* &quot;-&quot;??_);_(@_)">
                  <c:v>10254409</c:v>
                </c:pt>
                <c:pt idx="336" formatCode="_(* #,##0_);_(* \(#,##0\);_(* &quot;-&quot;??_);_(@_)">
                  <c:v>10279876</c:v>
                </c:pt>
                <c:pt idx="337" formatCode="_(* #,##0_);_(* \(#,##0\);_(* &quot;-&quot;??_);_(@_)">
                  <c:v>10258795.423504289</c:v>
                </c:pt>
                <c:pt idx="338" formatCode="_(* #,##0_);_(* \(#,##0\);_(* &quot;-&quot;??_);_(@_)">
                  <c:v>10270712.291465193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59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0816"/>
        <c:axId val="123172352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50800">
              <a:solidFill>
                <a:srgbClr val="26BBE3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5A-26F4-F349-8F65-A89509373B4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5B-26F4-F349-8F65-A89509373B45}"/>
              </c:ext>
            </c:extLst>
          </c:dPt>
          <c:dPt>
            <c:idx val="65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5C-26F4-F349-8F65-A89509373B45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5D-26F4-F349-8F65-A89509373B45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5E-26F4-F349-8F65-A89509373B45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5F-26F4-F349-8F65-A89509373B45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60-26F4-F349-8F65-A89509373B45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61-26F4-F349-8F65-A89509373B45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62-26F4-F349-8F65-A89509373B45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63-26F4-F349-8F65-A89509373B45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64-26F4-F349-8F65-A89509373B45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65-26F4-F349-8F65-A89509373B45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66-26F4-F349-8F65-A89509373B45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67-26F4-F349-8F65-A89509373B45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68-26F4-F349-8F65-A89509373B45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69-26F4-F349-8F65-A89509373B45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6A-26F4-F349-8F65-A89509373B45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6B-26F4-F349-8F65-A89509373B45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6C-26F4-F349-8F65-A89509373B45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6D-26F4-F349-8F65-A89509373B45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6E-26F4-F349-8F65-A89509373B45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6F-26F4-F349-8F65-A89509373B45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70-26F4-F349-8F65-A89509373B45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71-26F4-F349-8F65-A89509373B45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72-26F4-F349-8F65-A89509373B45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73-26F4-F349-8F65-A89509373B45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74-26F4-F349-8F65-A89509373B45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75-26F4-F349-8F65-A89509373B45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76-26F4-F349-8F65-A89509373B45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77-26F4-F349-8F65-A89509373B45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78-26F4-F349-8F65-A89509373B45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79-26F4-F349-8F65-A89509373B45}"/>
              </c:ext>
            </c:extLst>
          </c:dPt>
          <c:dPt>
            <c:idx val="241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7B-26F4-F349-8F65-A89509373B45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7C-26F4-F349-8F65-A89509373B45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7D-26F4-F349-8F65-A89509373B45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7E-26F4-F349-8F65-A89509373B45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7F-26F4-F349-8F65-A89509373B45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80-26F4-F349-8F65-A89509373B45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81-26F4-F349-8F65-A89509373B45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82-26F4-F349-8F65-A89509373B45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83-26F4-F349-8F65-A89509373B45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84-26F4-F349-8F65-A89509373B45}"/>
              </c:ext>
            </c:extLst>
          </c:dPt>
          <c:dPt>
            <c:idx val="256"/>
            <c:bubble3D val="0"/>
            <c:extLst>
              <c:ext xmlns:c16="http://schemas.microsoft.com/office/drawing/2014/chart" uri="{C3380CC4-5D6E-409C-BE32-E72D297353CC}">
                <c16:uniqueId val="{00000085-26F4-F349-8F65-A89509373B45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86-26F4-F349-8F65-A89509373B45}"/>
              </c:ext>
            </c:extLst>
          </c:dPt>
          <c:dPt>
            <c:idx val="260"/>
            <c:bubble3D val="0"/>
            <c:extLst>
              <c:ext xmlns:c16="http://schemas.microsoft.com/office/drawing/2014/chart" uri="{C3380CC4-5D6E-409C-BE32-E72D297353CC}">
                <c16:uniqueId val="{00000087-26F4-F349-8F65-A89509373B45}"/>
              </c:ext>
            </c:extLst>
          </c:dPt>
          <c:dPt>
            <c:idx val="262"/>
            <c:bubble3D val="0"/>
            <c:extLst>
              <c:ext xmlns:c16="http://schemas.microsoft.com/office/drawing/2014/chart" uri="{C3380CC4-5D6E-409C-BE32-E72D297353CC}">
                <c16:uniqueId val="{00000088-26F4-F349-8F65-A89509373B45}"/>
              </c:ext>
            </c:extLst>
          </c:dPt>
          <c:dPt>
            <c:idx val="265"/>
            <c:bubble3D val="0"/>
            <c:extLst>
              <c:ext xmlns:c16="http://schemas.microsoft.com/office/drawing/2014/chart" uri="{C3380CC4-5D6E-409C-BE32-E72D297353CC}">
                <c16:uniqueId val="{00000089-26F4-F349-8F65-A89509373B45}"/>
              </c:ext>
            </c:extLst>
          </c:dPt>
          <c:dPt>
            <c:idx val="267"/>
            <c:bubble3D val="0"/>
            <c:extLst>
              <c:ext xmlns:c16="http://schemas.microsoft.com/office/drawing/2014/chart" uri="{C3380CC4-5D6E-409C-BE32-E72D297353CC}">
                <c16:uniqueId val="{0000008A-26F4-F349-8F65-A89509373B45}"/>
              </c:ext>
            </c:extLst>
          </c:dPt>
          <c:dPt>
            <c:idx val="269"/>
            <c:bubble3D val="0"/>
            <c:extLst>
              <c:ext xmlns:c16="http://schemas.microsoft.com/office/drawing/2014/chart" uri="{C3380CC4-5D6E-409C-BE32-E72D297353CC}">
                <c16:uniqueId val="{0000008B-26F4-F349-8F65-A89509373B45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8C-26F4-F349-8F65-A89509373B45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D-26F4-F349-8F65-A89509373B45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E-26F4-F349-8F65-A89509373B45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F-26F4-F349-8F65-A89509373B45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90-26F4-F349-8F65-A89509373B45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91-26F4-F349-8F65-A89509373B45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92-26F4-F349-8F65-A89509373B45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93-26F4-F349-8F65-A89509373B45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94-26F4-F349-8F65-A89509373B45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95-26F4-F349-8F65-A89509373B45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96-26F4-F349-8F65-A89509373B45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97-26F4-F349-8F65-A89509373B45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98-26F4-F349-8F65-A89509373B45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99-26F4-F349-8F65-A89509373B45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9A-26F4-F349-8F65-A89509373B45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9B-26F4-F349-8F65-A89509373B45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9C-26F4-F349-8F65-A89509373B45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9D-26F4-F349-8F65-A89509373B45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9E-26F4-F349-8F65-A89509373B45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9F-26F4-F349-8F65-A89509373B45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A0-26F4-F349-8F65-A89509373B45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A1-26F4-F349-8F65-A89509373B45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A2-26F4-F349-8F65-A89509373B45}"/>
              </c:ext>
            </c:extLst>
          </c:dPt>
          <c:dPt>
            <c:idx val="307"/>
            <c:bubble3D val="0"/>
            <c:extLst>
              <c:ext xmlns:c16="http://schemas.microsoft.com/office/drawing/2014/chart" uri="{C3380CC4-5D6E-409C-BE32-E72D297353CC}">
                <c16:uniqueId val="{000000A3-26F4-F349-8F65-A89509373B45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A4-26F4-F349-8F65-A89509373B45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A5-26F4-F349-8F65-A89509373B45}"/>
              </c:ext>
            </c:extLst>
          </c:dPt>
          <c:dPt>
            <c:idx val="310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A7-26F4-F349-8F65-A89509373B45}"/>
              </c:ext>
            </c:extLst>
          </c:dPt>
          <c:dPt>
            <c:idx val="311"/>
            <c:bubble3D val="0"/>
            <c:extLst>
              <c:ext xmlns:c16="http://schemas.microsoft.com/office/drawing/2014/chart" uri="{C3380CC4-5D6E-409C-BE32-E72D297353CC}">
                <c16:uniqueId val="{000000A8-26F4-F349-8F65-A89509373B45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9-26F4-F349-8F65-A89509373B45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A-26F4-F349-8F65-A89509373B45}"/>
              </c:ext>
            </c:extLst>
          </c:dPt>
          <c:dPt>
            <c:idx val="315"/>
            <c:bubble3D val="0"/>
            <c:extLst>
              <c:ext xmlns:c16="http://schemas.microsoft.com/office/drawing/2014/chart" uri="{C3380CC4-5D6E-409C-BE32-E72D297353CC}">
                <c16:uniqueId val="{000000AB-26F4-F349-8F65-A89509373B45}"/>
              </c:ext>
            </c:extLst>
          </c:dPt>
          <c:dPt>
            <c:idx val="316"/>
            <c:bubble3D val="0"/>
            <c:extLst>
              <c:ext xmlns:c16="http://schemas.microsoft.com/office/drawing/2014/chart" uri="{C3380CC4-5D6E-409C-BE32-E72D297353CC}">
                <c16:uniqueId val="{000000AC-26F4-F349-8F65-A89509373B45}"/>
              </c:ext>
            </c:extLst>
          </c:dPt>
          <c:dPt>
            <c:idx val="317"/>
            <c:bubble3D val="0"/>
            <c:extLst>
              <c:ext xmlns:c16="http://schemas.microsoft.com/office/drawing/2014/chart" uri="{C3380CC4-5D6E-409C-BE32-E72D297353CC}">
                <c16:uniqueId val="{000000AD-26F4-F349-8F65-A89509373B45}"/>
              </c:ext>
            </c:extLst>
          </c:dPt>
          <c:dPt>
            <c:idx val="318"/>
            <c:bubble3D val="0"/>
            <c:extLst>
              <c:ext xmlns:c16="http://schemas.microsoft.com/office/drawing/2014/chart" uri="{C3380CC4-5D6E-409C-BE32-E72D297353CC}">
                <c16:uniqueId val="{000000AE-26F4-F349-8F65-A89509373B45}"/>
              </c:ext>
            </c:extLst>
          </c:dPt>
          <c:dPt>
            <c:idx val="319"/>
            <c:bubble3D val="0"/>
            <c:extLst>
              <c:ext xmlns:c16="http://schemas.microsoft.com/office/drawing/2014/chart" uri="{C3380CC4-5D6E-409C-BE32-E72D297353CC}">
                <c16:uniqueId val="{000000AF-26F4-F349-8F65-A89509373B45}"/>
              </c:ext>
            </c:extLst>
          </c:dPt>
          <c:dPt>
            <c:idx val="321"/>
            <c:bubble3D val="0"/>
            <c:extLst>
              <c:ext xmlns:c16="http://schemas.microsoft.com/office/drawing/2014/chart" uri="{C3380CC4-5D6E-409C-BE32-E72D297353CC}">
                <c16:uniqueId val="{000000B0-26F4-F349-8F65-A89509373B45}"/>
              </c:ext>
            </c:extLst>
          </c:dPt>
          <c:dPt>
            <c:idx val="323"/>
            <c:bubble3D val="0"/>
            <c:spPr>
              <a:ln w="50800">
                <a:solidFill>
                  <a:srgbClr val="26BBE3"/>
                </a:solidFill>
              </a:ln>
            </c:spPr>
            <c:extLst>
              <c:ext xmlns:c16="http://schemas.microsoft.com/office/drawing/2014/chart" uri="{C3380CC4-5D6E-409C-BE32-E72D297353CC}">
                <c16:uniqueId val="{000000B2-26F4-F349-8F65-A89509373B45}"/>
              </c:ext>
            </c:extLst>
          </c:dPt>
          <c:dPt>
            <c:idx val="326"/>
            <c:bubble3D val="0"/>
            <c:extLst>
              <c:ext xmlns:c16="http://schemas.microsoft.com/office/drawing/2014/chart" uri="{C3380CC4-5D6E-409C-BE32-E72D297353CC}">
                <c16:uniqueId val="{000000B3-26F4-F349-8F65-A89509373B45}"/>
              </c:ext>
            </c:extLst>
          </c:dPt>
          <c:dPt>
            <c:idx val="327"/>
            <c:bubble3D val="0"/>
            <c:spPr>
              <a:ln w="50800">
                <a:solidFill>
                  <a:srgbClr val="4FDBC5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4-26F4-F349-8F65-A89509373B45}"/>
              </c:ext>
            </c:extLst>
          </c:dPt>
          <c:dPt>
            <c:idx val="329"/>
            <c:bubble3D val="0"/>
            <c:extLst>
              <c:ext xmlns:c16="http://schemas.microsoft.com/office/drawing/2014/chart" uri="{C3380CC4-5D6E-409C-BE32-E72D297353CC}">
                <c16:uniqueId val="{000000B7-D2B2-4EA0-8926-7A54FAD66784}"/>
              </c:ext>
            </c:extLst>
          </c:dPt>
          <c:dPt>
            <c:idx val="330"/>
            <c:bubble3D val="0"/>
            <c:extLst>
              <c:ext xmlns:c16="http://schemas.microsoft.com/office/drawing/2014/chart" uri="{C3380CC4-5D6E-409C-BE32-E72D297353CC}">
                <c16:uniqueId val="{000000BA-6E38-4EFA-BE43-30D3A1560931}"/>
              </c:ext>
            </c:extLst>
          </c:dPt>
          <c:dPt>
            <c:idx val="331"/>
            <c:bubble3D val="0"/>
            <c:spPr>
              <a:ln w="50800">
                <a:solidFill>
                  <a:srgbClr val="26BBE3">
                    <a:alpha val="99000"/>
                  </a:srgbClr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BB-80DA-43D1-B298-20E61F675741}"/>
              </c:ext>
            </c:extLst>
          </c:dPt>
          <c:dPt>
            <c:idx val="332"/>
            <c:bubble3D val="0"/>
            <c:extLst>
              <c:ext xmlns:c16="http://schemas.microsoft.com/office/drawing/2014/chart" uri="{C3380CC4-5D6E-409C-BE32-E72D297353CC}">
                <c16:uniqueId val="{000000C0-AACC-4566-AF2F-37F61B3ECE60}"/>
              </c:ext>
            </c:extLst>
          </c:dPt>
          <c:dPt>
            <c:idx val="333"/>
            <c:bubble3D val="0"/>
            <c:extLst>
              <c:ext xmlns:c16="http://schemas.microsoft.com/office/drawing/2014/chart" uri="{C3380CC4-5D6E-409C-BE32-E72D297353CC}">
                <c16:uniqueId val="{000000C2-0167-4384-8604-E3FC9652B6BB}"/>
              </c:ext>
            </c:extLst>
          </c:dPt>
          <c:dPt>
            <c:idx val="334"/>
            <c:bubble3D val="0"/>
            <c:extLst>
              <c:ext xmlns:c16="http://schemas.microsoft.com/office/drawing/2014/chart" uri="{C3380CC4-5D6E-409C-BE32-E72D297353CC}">
                <c16:uniqueId val="{000000C4-4613-4827-8DA8-D3E598AAAC0F}"/>
              </c:ext>
            </c:extLst>
          </c:dPt>
          <c:dPt>
            <c:idx val="335"/>
            <c:bubble3D val="0"/>
            <c:extLst>
              <c:ext xmlns:c16="http://schemas.microsoft.com/office/drawing/2014/chart" uri="{C3380CC4-5D6E-409C-BE32-E72D297353CC}">
                <c16:uniqueId val="{000000C6-29C2-45BA-B227-BD495E546287}"/>
              </c:ext>
            </c:extLst>
          </c:dPt>
          <c:dPt>
            <c:idx val="336"/>
            <c:bubble3D val="0"/>
            <c:extLst>
              <c:ext xmlns:c16="http://schemas.microsoft.com/office/drawing/2014/chart" uri="{C3380CC4-5D6E-409C-BE32-E72D297353CC}">
                <c16:uniqueId val="{000000C9-EE0C-4832-A718-88D3D24A1C9D}"/>
              </c:ext>
            </c:extLst>
          </c:dPt>
          <c:dPt>
            <c:idx val="337"/>
            <c:bubble3D val="0"/>
            <c:extLst>
              <c:ext xmlns:c16="http://schemas.microsoft.com/office/drawing/2014/chart" uri="{C3380CC4-5D6E-409C-BE32-E72D297353CC}">
                <c16:uniqueId val="{000000CB-824F-410F-9AB3-1EF92819B44F}"/>
              </c:ext>
            </c:extLst>
          </c:dPt>
          <c:dPt>
            <c:idx val="338"/>
            <c:marker>
              <c:symbol val="circle"/>
              <c:size val="10"/>
              <c:spPr>
                <a:solidFill>
                  <a:srgbClr val="0071D1"/>
                </a:solidFill>
                <a:ln>
                  <a:solidFill>
                    <a:srgbClr val="0071D1"/>
                  </a:solidFill>
                </a:ln>
              </c:spPr>
            </c:marker>
            <c:bubble3D val="0"/>
            <c:spPr>
              <a:ln w="50800">
                <a:solidFill>
                  <a:srgbClr val="0071D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CC-84D7-4D9A-BDEA-B87C5F965431}"/>
              </c:ext>
            </c:extLst>
          </c:dPt>
          <c:dLbls>
            <c:dLbl>
              <c:idx val="0"/>
              <c:layout>
                <c:manualLayout>
                  <c:x val="-3.4813328091646563E-2"/>
                  <c:y val="0.1153693851355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8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26F4-F349-8F65-A89509373B45}"/>
                </c:ext>
              </c:extLst>
            </c:dLbl>
            <c:dLbl>
              <c:idx val="65"/>
              <c:layout>
                <c:manualLayout>
                  <c:x val="-4.5090411065113682E-2"/>
                  <c:y val="0.1117835264867366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2800" b="1" i="0" u="none" strike="noStrike" kern="1200" baseline="0">
                      <a:solidFill>
                        <a:schemeClr val="bg1"/>
                      </a:solidFill>
                      <a:latin typeface="Aptos" panose="020B0004020202020204" pitchFamily="34" charset="0"/>
                      <a:ea typeface="Times New Roman"/>
                      <a:cs typeface="Times New Roman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26F4-F349-8F65-A89509373B45}"/>
                </c:ext>
              </c:extLst>
            </c:dLbl>
            <c:dLbl>
              <c:idx val="338"/>
              <c:layout>
                <c:manualLayout>
                  <c:x val="-9.7922876311006227E-2"/>
                  <c:y val="0.2158381220882389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4000">
                      <a:solidFill>
                        <a:schemeClr val="bg1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84D7-4D9A-BDEA-B87C5F96543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300">
                    <a:solidFill>
                      <a:schemeClr val="bg1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Sheet1!$H$1:$MH$1</c:f>
              <c:strCache>
                <c:ptCount val="337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  <c:pt idx="324">
                  <c:v>2024</c:v>
                </c:pt>
                <c:pt idx="336">
                  <c:v>2025</c:v>
                </c:pt>
              </c:strCache>
            </c:strRef>
          </c:cat>
          <c:val>
            <c:numRef>
              <c:f>Sheet1!$H$3:$MH$3</c:f>
              <c:numCache>
                <c:formatCode>_ * #,##0_ ;_ * \-#,##0_ ;_ * "-"??_ ;_ @_ </c:formatCode>
                <c:ptCount val="339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_(* #,##0_);_(* \(#,##0\);_(* &quot;-&quot;??_);_(@_)">
                  <c:v>1032885</c:v>
                </c:pt>
                <c:pt idx="313" formatCode="_(* #,##0_);_(* \(#,##0\);_(* &quot;-&quot;??_);_(@_)">
                  <c:v>1031563</c:v>
                </c:pt>
                <c:pt idx="314" formatCode="_(* #,##0_);_(* \(#,##0\);_(* &quot;-&quot;??_);_(@_)">
                  <c:v>1031528</c:v>
                </c:pt>
                <c:pt idx="315" formatCode="_(* #,##0_);_(* \(#,##0\);_(* &quot;-&quot;??_);_(@_)">
                  <c:v>1032902</c:v>
                </c:pt>
                <c:pt idx="316" formatCode="_(* #,##0_);_(* \(#,##0\);_(* &quot;-&quot;??_);_(@_)">
                  <c:v>1033385</c:v>
                </c:pt>
                <c:pt idx="317" formatCode="_(* #,##0_);_(* \(#,##0\);_(* &quot;-&quot;??_);_(@_)">
                  <c:v>1035586</c:v>
                </c:pt>
                <c:pt idx="318" formatCode="_(* #,##0_);_(* \(#,##0\);_(* &quot;-&quot;??_);_(@_)">
                  <c:v>1036928</c:v>
                </c:pt>
                <c:pt idx="319" formatCode="_(* #,##0_);_(* \(#,##0\);_(* &quot;-&quot;??_);_(@_)">
                  <c:v>1038024</c:v>
                </c:pt>
                <c:pt idx="320" formatCode="_(* #,##0_);_(* \(#,##0\);_(* &quot;-&quot;??_);_(@_)">
                  <c:v>1039109</c:v>
                </c:pt>
                <c:pt idx="321" formatCode="_(* #,##0_);_(* \(#,##0\);_(* &quot;-&quot;??_);_(@_)">
                  <c:v>1040496</c:v>
                </c:pt>
                <c:pt idx="322" formatCode="_(* #,##0_);_(* \(#,##0\);_(* &quot;-&quot;??_);_(@_)">
                  <c:v>1038008</c:v>
                </c:pt>
                <c:pt idx="323" formatCode="_(* #,##0_);_(* \(#,##0\);_(* &quot;-&quot;??_);_(@_)">
                  <c:v>1037002</c:v>
                </c:pt>
                <c:pt idx="324" formatCode="_(* #,##0_);_(* \(#,##0\);_(* &quot;-&quot;??_);_(@_)">
                  <c:v>1031785</c:v>
                </c:pt>
                <c:pt idx="325" formatCode="_(* #,##0_);_(* \(#,##0\);_(* &quot;-&quot;??_);_(@_)">
                  <c:v>1026336</c:v>
                </c:pt>
                <c:pt idx="326" formatCode="_(* #,##0_);_(* \(#,##0\);_(* &quot;-&quot;??_);_(@_)">
                  <c:v>1022290</c:v>
                </c:pt>
                <c:pt idx="327" formatCode="_(* #,##0_);_(* \(#,##0\);_(* &quot;-&quot;??_);_(@_)">
                  <c:v>1016604</c:v>
                </c:pt>
                <c:pt idx="328" formatCode="_(* #,##0_);_(* \(#,##0\);_(* &quot;-&quot;??_);_(@_)">
                  <c:v>1013058</c:v>
                </c:pt>
                <c:pt idx="329" formatCode="_(* #,##0_);_(* \(#,##0\);_(* &quot;-&quot;??_);_(@_)">
                  <c:v>1011678</c:v>
                </c:pt>
                <c:pt idx="330" formatCode="_(* #,##0_);_(* \(#,##0\);_(* &quot;-&quot;??_);_(@_)">
                  <c:v>1009635</c:v>
                </c:pt>
                <c:pt idx="331" formatCode="_(* #,##0_);_(* \(#,##0\);_(* &quot;-&quot;??_);_(@_)">
                  <c:v>1011811</c:v>
                </c:pt>
                <c:pt idx="332" formatCode="_(* #,##0_);_(* \(#,##0\);_(* &quot;-&quot;??_);_(@_)">
                  <c:v>1012677</c:v>
                </c:pt>
                <c:pt idx="333" formatCode="_(* #,##0_);_(* \(#,##0\);_(* &quot;-&quot;??_);_(@_)">
                  <c:v>1012124</c:v>
                </c:pt>
                <c:pt idx="334" formatCode="_(* #,##0_);_(* \(#,##0\);_(* &quot;-&quot;??_);_(@_)">
                  <c:v>1011547</c:v>
                </c:pt>
                <c:pt idx="335" formatCode="_(* #,##0_);_(* \(#,##0\);_(* &quot;-&quot;??_);_(@_)">
                  <c:v>1010749</c:v>
                </c:pt>
                <c:pt idx="336" formatCode="_(* #,##0_);_(* \(#,##0\);_(* &quot;-&quot;??_);_(@_)">
                  <c:v>1008139</c:v>
                </c:pt>
                <c:pt idx="337" formatCode="_(* #,##0_);_(* \(#,##0\);_(* &quot;-&quot;??_);_(@_)">
                  <c:v>1005969.5309722876</c:v>
                </c:pt>
                <c:pt idx="338" formatCode="_(* #,##0_);_(* \(#,##0\);_(* &quot;-&quot;??_);_(@_)">
                  <c:v>1005468.0141080848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B5-26F4-F349-8F65-A89509373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173888"/>
        <c:axId val="123187968"/>
      </c:lineChart>
      <c:dateAx>
        <c:axId val="123170816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123172352"/>
        <c:crosses val="autoZero"/>
        <c:auto val="0"/>
        <c:lblOffset val="1000"/>
        <c:baseTimeUnit val="days"/>
        <c:majorUnit val="4"/>
        <c:minorUnit val="4"/>
      </c:dateAx>
      <c:valAx>
        <c:axId val="1231723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noFill/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23170816"/>
        <c:crosses val="autoZero"/>
        <c:crossBetween val="between"/>
      </c:valAx>
      <c:catAx>
        <c:axId val="1231738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187968"/>
        <c:crosses val="autoZero"/>
        <c:auto val="1"/>
        <c:lblAlgn val="ctr"/>
        <c:lblOffset val="100"/>
        <c:noMultiLvlLbl val="0"/>
      </c:catAx>
      <c:valAx>
        <c:axId val="123187968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noFill/>
          <a:ln>
            <a:noFill/>
          </a:ln>
          <a:effectLst>
            <a:glow rad="12700">
              <a:schemeClr val="accent1">
                <a:alpha val="40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</c:spPr>
        <c:txPr>
          <a:bodyPr rot="0" vert="horz"/>
          <a:lstStyle/>
          <a:p>
            <a:pPr>
              <a:defRPr/>
            </a:pPr>
            <a:endParaRPr lang="es-AR"/>
          </a:p>
        </c:txPr>
        <c:crossAx val="123173888"/>
        <c:crosses val="max"/>
        <c:crossBetween val="between"/>
        <c:majorUnit val="250000"/>
      </c:valAx>
      <c:spPr>
        <a:noFill/>
        <a:ln w="25400">
          <a:noFill/>
        </a:ln>
        <a:effectLst>
          <a:outerShdw blurRad="50800" dist="63500" dir="5400000" algn="ctr" rotWithShape="0">
            <a:srgbClr val="000000">
              <a:alpha val="0"/>
            </a:srgbClr>
          </a:outerShdw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35436663111743"/>
          <c:y val="2.0703221809169767E-2"/>
          <c:w val="0.87062309942534721"/>
          <c:h val="0.88763377263729737"/>
        </c:manualLayout>
      </c:layout>
      <c:bubbleChart>
        <c:varyColors val="0"/>
        <c:ser>
          <c:idx val="4"/>
          <c:order val="3"/>
          <c:tx>
            <c:strRef>
              <c:f>Tabla!$A$6</c:f>
              <c:strCache>
                <c:ptCount val="1"/>
                <c:pt idx="0">
                  <c:v>Chubut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0-CFB9-4360-8C62-55D114A6DFDE}"/>
              </c:ext>
            </c:extLst>
          </c:dPt>
          <c:dLbls>
            <c:dLbl>
              <c:idx val="0"/>
              <c:layout>
                <c:manualLayout>
                  <c:x val="-0.30155320759309057"/>
                  <c:y val="-0.213383530680618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Chubut</a:t>
                    </a:r>
                    <a:r>
                      <a:rPr lang="es-MX" sz="36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45B451EA-B053-4120-8ED2-756BB2F4CFA3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>
                        <a:solidFill>
                          <a:schemeClr val="tx1"/>
                        </a:solidFill>
                        <a:latin typeface="Aptos" panose="020B0004020202020204" pitchFamily="34" charset="0"/>
                      </a:defRPr>
                    </a:pP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11,6%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8876239285855354"/>
                      <c:h val="0.22826368809949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Tabla!$C$6</c:f>
              <c:numCache>
                <c:formatCode>0.00</c:formatCode>
                <c:ptCount val="1"/>
                <c:pt idx="0">
                  <c:v>11.587250726040674</c:v>
                </c:pt>
              </c:numCache>
              <c:extLst xmlns:c15="http://schemas.microsoft.com/office/drawing/2012/chart"/>
            </c:numRef>
          </c:xVal>
          <c:yVal>
            <c:numRef>
              <c:f>Tabla!$B$6</c:f>
              <c:numCache>
                <c:formatCode>_(* #,##0.00_);_(* \(#,##0.00\);_(* "-"??_);_(@_)</c:formatCode>
                <c:ptCount val="1"/>
                <c:pt idx="0">
                  <c:v>298.33999999999997</c:v>
                </c:pt>
              </c:numCache>
              <c:extLst xmlns:c15="http://schemas.microsoft.com/office/drawing/2012/chart"/>
            </c:numRef>
          </c:yVal>
          <c:bubbleSize>
            <c:numRef>
              <c:f>Tabla!$D$6</c:f>
              <c:numCache>
                <c:formatCode>_-* #,##0_-;\-* #,##0_-;_-* "-"??_-;_-@_-</c:formatCode>
                <c:ptCount val="1"/>
                <c:pt idx="0">
                  <c:v>2830.367631047543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1-CFB9-4360-8C62-55D114A6DFDE}"/>
            </c:ext>
          </c:extLst>
        </c:ser>
        <c:ser>
          <c:idx val="14"/>
          <c:order val="13"/>
          <c:tx>
            <c:strRef>
              <c:f>Tabla!$A$16</c:f>
              <c:strCache>
                <c:ptCount val="1"/>
                <c:pt idx="0">
                  <c:v>Neuquén</c:v>
                </c:pt>
              </c:strCache>
              <c:extLst xmlns:c15="http://schemas.microsoft.com/office/drawing/2012/chart"/>
            </c:strRef>
          </c:tx>
          <c:spPr>
            <a:solidFill>
              <a:srgbClr val="EF9F63"/>
            </a:solidFill>
            <a:ln w="38100">
              <a:solidFill>
                <a:sysClr val="window" lastClr="FFFFFF"/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2-CFB9-4360-8C62-55D114A6DFDE}"/>
              </c:ext>
            </c:extLst>
          </c:dPt>
          <c:dLbls>
            <c:dLbl>
              <c:idx val="0"/>
              <c:layout>
                <c:manualLayout>
                  <c:x val="-7.4837078221813305E-2"/>
                  <c:y val="-0.183279751250631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Neuquén</a:t>
                    </a:r>
                  </a:p>
                  <a:p>
                    <a:pPr>
                      <a:defRPr sz="3200"/>
                    </a:pPr>
                    <a:r>
                      <a:rPr lang="es-MX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14CBE085-92D2-40FE-BBC9-2E93A3D7C60F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16,4%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0412446311179"/>
                      <c:h val="0.22897390885309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Tabla!$C$16</c:f>
              <c:numCache>
                <c:formatCode>0.00</c:formatCode>
                <c:ptCount val="1"/>
                <c:pt idx="0">
                  <c:v>16.436834295136041</c:v>
                </c:pt>
              </c:numCache>
              <c:extLst xmlns:c15="http://schemas.microsoft.com/office/drawing/2012/chart"/>
            </c:numRef>
          </c:xVal>
          <c:yVal>
            <c:numRef>
              <c:f>Tabla!$B$16</c:f>
              <c:numCache>
                <c:formatCode>_(* #,##0.00_);_(* \(#,##0.00\);_(* "-"??_);_(@_)</c:formatCode>
                <c:ptCount val="1"/>
                <c:pt idx="0">
                  <c:v>181.51</c:v>
                </c:pt>
              </c:numCache>
              <c:extLst xmlns:c15="http://schemas.microsoft.com/office/drawing/2012/chart"/>
            </c:numRef>
          </c:yVal>
          <c:bubbleSize>
            <c:numRef>
              <c:f>Tabla!$D$16</c:f>
              <c:numCache>
                <c:formatCode>_-* #,##0_-;\-* #,##0_-;_-* "-"??_-;_-@_-</c:formatCode>
                <c:ptCount val="1"/>
                <c:pt idx="0">
                  <c:v>2472.5398144443107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3-CFB9-4360-8C62-55D114A6DFDE}"/>
            </c:ext>
          </c:extLst>
        </c:ser>
        <c:ser>
          <c:idx val="15"/>
          <c:order val="14"/>
          <c:tx>
            <c:strRef>
              <c:f>Tabla!$A$17</c:f>
              <c:strCache>
                <c:ptCount val="1"/>
                <c:pt idx="0">
                  <c:v>Río Negro</c:v>
                </c:pt>
              </c:strCache>
              <c:extLst xmlns:c15="http://schemas.microsoft.com/office/drawing/2012/chart"/>
            </c:strRef>
          </c:tx>
          <c:spPr>
            <a:solidFill>
              <a:srgbClr val="009A8B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 xmlns:c15="http://schemas.microsoft.com/office/drawing/2012/chart">
              <c:ext xmlns:c16="http://schemas.microsoft.com/office/drawing/2014/chart" uri="{C3380CC4-5D6E-409C-BE32-E72D297353CC}">
                <c16:uniqueId val="{00000004-CFB9-4360-8C62-55D114A6DFDE}"/>
              </c:ext>
            </c:extLst>
          </c:dPt>
          <c:dLbls>
            <c:dLbl>
              <c:idx val="0"/>
              <c:layout>
                <c:manualLayout>
                  <c:x val="-0.33649964092215245"/>
                  <c:y val="1.457157281196934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Río Negro</a:t>
                    </a:r>
                  </a:p>
                  <a:p>
                    <a:pPr>
                      <a:defRPr sz="3200"/>
                    </a:pPr>
                    <a:r>
                      <a:rPr lang="es-MX" sz="3200" b="1" i="0" u="none" strike="noStrike" kern="1200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6575D548-AE92-482C-BA7B-A3EF6F3A39D2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 </a:t>
                    </a: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14,6%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0.27584676304459455"/>
                      <c:h val="0.22014778099040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FB9-4360-8C62-55D114A6DF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 cap="rnd">
                <a:solidFill>
                  <a:schemeClr val="accent4">
                    <a:lumMod val="80000"/>
                    <a:lumOff val="20000"/>
                  </a:schemeClr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Tabla!$C$17</c:f>
              <c:numCache>
                <c:formatCode>0.00</c:formatCode>
                <c:ptCount val="1"/>
                <c:pt idx="0">
                  <c:v>14.556004842615017</c:v>
                </c:pt>
              </c:numCache>
              <c:extLst xmlns:c15="http://schemas.microsoft.com/office/drawing/2012/chart"/>
            </c:numRef>
          </c:xVal>
          <c:yVal>
            <c:numRef>
              <c:f>Tabla!$B$17</c:f>
              <c:numCache>
                <c:formatCode>_(* #,##0.00_);_(* \(#,##0.00\);_(* "-"??_);_(@_)</c:formatCode>
                <c:ptCount val="1"/>
                <c:pt idx="0">
                  <c:v>55.22</c:v>
                </c:pt>
              </c:numCache>
              <c:extLst xmlns:c15="http://schemas.microsoft.com/office/drawing/2012/chart"/>
            </c:numRef>
          </c:yVal>
          <c:bubbleSize>
            <c:numRef>
              <c:f>Tabla!$D$17</c:f>
              <c:numCache>
                <c:formatCode>_-* #,##0_-;\-* #,##0_-;_-* "-"??_-;_-@_-</c:formatCode>
                <c:ptCount val="1"/>
                <c:pt idx="0">
                  <c:v>676.3449716641386</c:v>
                </c:pt>
              </c:numCache>
              <c:extLst xmlns:c15="http://schemas.microsoft.com/office/drawing/2012/chart"/>
            </c:numRef>
          </c:bubbleSize>
          <c:bubble3D val="0"/>
          <c:extLst xmlns:c15="http://schemas.microsoft.com/office/drawing/2012/chart">
            <c:ext xmlns:c16="http://schemas.microsoft.com/office/drawing/2014/chart" uri="{C3380CC4-5D6E-409C-BE32-E72D297353CC}">
              <c16:uniqueId val="{00000006-CFB9-4360-8C62-55D114A6DF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965568"/>
        <c:axId val="223967488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1620177542176791"/>
                        <c:y val="-1.1509715452151386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5D0AE1A5-F9BD-4F2E-863C-5157DDB31907}" type="SERIESNAME"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r>
                            <a:rPr lang="en-US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 </a:t>
                          </a:r>
                        </a:p>
                        <a:p>
                          <a:pPr>
                            <a:defRPr sz="105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603F0DC3-2F65-4A3C-9F91-B5ADD3FBF99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0.11722688076487256"/>
                            <c:h val="0.10434080226259419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Tabla!$C$3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16.92822889282882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8-CFB9-4360-8C62-55D114A6DFDE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30.666499999999996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CFB9-4360-8C62-55D114A6DFDE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20.054130434782611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CFB9-4360-8C62-55D114A6DFDE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CÓRDOBA</a:t>
                          </a:r>
                          <a:r>
                            <a:rPr lang="en-US" sz="14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F46AEAC4-939C-4E6E-9F8D-19EBCF45544E}" type="BUBBLESIZE"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/>
                            <a:t>[TAMAÑO DE BURBUJA]</a:t>
                          </a:fld>
                          <a:r>
                            <a:rPr lang="en-US" sz="14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Tabla!$C$7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11.10130982367769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CFB9-4360-8C62-55D114A6DFDE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11.562170542635664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CFB9-4360-8C62-55D114A6DFDE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  <a:p>
                          <a:pPr>
                            <a:defRPr sz="1600"/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40908623-7EA9-436F-B2B3-851517425E55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/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18.269595959595989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144.33000000000001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CFB9-4360-8C62-55D114A6DFDE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40.864166666666669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CFB9-4360-8C62-55D114A6DFDE}"/>
                  </c:ext>
                </c:extLst>
              </c15:ser>
            </c15:filteredBubbleSeries>
            <c15:filteredBubbleSeries>
              <c15:ser>
                <c:idx val="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JUJUY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23.99388235294116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228.97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834.59558351401915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CFB9-4360-8C62-55D114A6DFDE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7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14.546666666666672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FB9-4360-8C62-55D114A6DFDE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9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36.947619047619057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12.02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FB9-4360-8C62-55D114A6DFDE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3.2167670090606747E-2"/>
                        <c:y val="-3.9756550980706851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  <a:endParaRPr lang="en-US" sz="16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600">
                              <a:solidFill>
                                <a:schemeClr val="tx1"/>
                              </a:solidFill>
                            </a:defRPr>
                          </a:pPr>
                          <a:fld id="{06B0DEA2-5F17-471C-9EB7-F7A26130331F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600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B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12.319732877776094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313.91000000000003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FB9-4360-8C62-55D114A6DFDE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D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21.185092348284943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FB9-4360-8C62-55D114A6DFDE}"/>
                  </c:ext>
                </c:extLst>
              </c15:ser>
            </c15:filteredBubbleSeries>
            <c15:filteredBubbleSeries>
              <c15:ser>
                <c:idx val="1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SALTA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F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Tabla!$C$18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21.336071428571426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78.621323084653966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FB9-4360-8C62-55D114A6DFDE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Tabla!$C$19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16.331757925072043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76.67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FB9-4360-8C62-55D114A6DFDE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Tabla!$C$20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24.267648766328012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FB9-4360-8C62-55D114A6DFDE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Tabla!$C$21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27.094615384615381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FB9-4360-8C62-55D114A6DFDE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7200260521156371"/>
                        <c:y val="-0.1737266728469252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 baseline="0">
                              <a:solidFill>
                                <a:srgbClr val="336699"/>
                              </a:solidFill>
                            </a:rPr>
                            <a:t>SANTA FÉ </a:t>
                          </a:r>
                        </a:p>
                        <a:p>
                          <a:pPr>
                            <a:defRPr sz="1050" b="1">
                              <a:solidFill>
                                <a:schemeClr val="tx1"/>
                              </a:solidFill>
                            </a:defRPr>
                          </a:pPr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(</a:t>
                          </a:r>
                          <a:fld id="{0F91D3E3-A0F3-4CF5-9192-86E0A086DE78}" type="BUBBLESIZE"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050" b="1">
                                <a:solidFill>
                                  <a:schemeClr val="tx1"/>
                                </a:solidFill>
                              </a:defRPr>
                            </a:pPr>
                            <a:t>[TAMAÑO DE BURBUJA]</a:t>
                          </a:fld>
                          <a:r>
                            <a:rPr lang="en-US" sz="16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t>)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6389720368004965"/>
                            <c:h val="0.11913700697305853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8.4806999755681041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FB9-4360-8C62-55D114A6DFDE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Tabla!$C$23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17.570543209876554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FB9-4360-8C62-55D114A6DFDE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Tabla!$C$24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22.580584795321627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FB9-4360-8C62-55D114A6DFDE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CFB9-4360-8C62-55D114A6DFDE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Tabla!$C$25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23.196846846846835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FB9-4360-8C62-55D114A6DFDE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236.59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CFB9-4360-8C62-55D114A6DFDE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CFB9-4360-8C62-55D114A6DFDE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4887451998288298"/>
                        <c:y val="3.811586040437082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9E46BDAE-4182-44A8-A73E-3497556BABC8}" type="SERIESNAME">
                            <a:rPr lang="en-US" sz="2400" b="1">
                              <a:solidFill>
                                <a:srgbClr val="336699"/>
                              </a:solidFill>
                            </a:rPr>
                            <a:pPr>
                              <a:defRPr sz="1800"/>
                            </a:pPr>
                            <a:t>[NOMBRE DE LA SERIE]</a:t>
                          </a:fld>
                          <a:endParaRPr lang="en-US" sz="2400" b="1" baseline="0">
                            <a:solidFill>
                              <a:srgbClr val="336699"/>
                            </a:solidFill>
                          </a:endParaRPr>
                        </a:p>
                        <a:p>
                          <a:pPr>
                            <a:defRPr sz="1800"/>
                          </a:pPr>
                          <a:r>
                            <a:rPr lang="en-US" sz="1800" b="1" baseline="0">
                              <a:solidFill>
                                <a:srgbClr val="336699"/>
                              </a:solidFill>
                            </a:rPr>
                            <a:t> </a:t>
                          </a:r>
                          <a:fld id="{CD25FAE6-207E-4D6D-A0E1-D830C50E2B98}" type="BUBBLESIZE">
                            <a:rPr lang="en-US" sz="1800" b="1" baseline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rPr>
                            <a:pPr>
                              <a:defRPr sz="1800"/>
                            </a:pPr>
                            <a:t>[TAMAÑO DE BURBUJA]</a:t>
                          </a:fld>
                          <a:endParaRPr lang="en-US" sz="1800" b="1" baseline="0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135292062486772"/>
                            <c:h val="0.1385132051121921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CFB9-4360-8C62-55D114A6DFDE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Tabla!$C$2</c15:sqref>
                        </c15:formulaRef>
                      </c:ext>
                    </c:extLst>
                    <c:numCache>
                      <c:formatCode>0.00</c:formatCode>
                      <c:ptCount val="1"/>
                      <c:pt idx="0">
                        <c:v>14.324331591552353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CFB9-4360-8C62-55D114A6DFDE}"/>
                  </c:ext>
                </c:extLst>
              </c15:ser>
            </c15:filteredBubbleSeries>
          </c:ext>
        </c:extLst>
      </c:bubbleChart>
      <c:valAx>
        <c:axId val="223965568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7488"/>
        <c:crosses val="autoZero"/>
        <c:crossBetween val="midCat"/>
        <c:majorUnit val="5"/>
      </c:valAx>
      <c:valAx>
        <c:axId val="223967488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965568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2056668108722"/>
          <c:y val="0"/>
          <c:w val="0.43103017041733882"/>
          <c:h val="0.98108543443047491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Hoja1!$C$1</c:f>
              <c:strCache>
                <c:ptCount val="1"/>
                <c:pt idx="0">
                  <c:v>Cant. de veces el monto original</c:v>
                </c:pt>
              </c:strCache>
            </c:strRef>
          </c:tx>
          <c:spPr>
            <a:solidFill>
              <a:srgbClr val="26BBE3"/>
            </a:solidFill>
            <a:ln w="28575">
              <a:noFill/>
            </a:ln>
          </c:spPr>
          <c:invertIfNegative val="0"/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Hoja1!$C$2:$C$8</c:f>
              <c:numCache>
                <c:formatCode>General</c:formatCode>
                <c:ptCount val="7"/>
                <c:pt idx="0">
                  <c:v>98.159019035242409</c:v>
                </c:pt>
                <c:pt idx="1">
                  <c:v>75.116614783797885</c:v>
                </c:pt>
                <c:pt idx="2">
                  <c:v>149.1454184434476</c:v>
                </c:pt>
                <c:pt idx="3">
                  <c:v>95.342301369736575</c:v>
                </c:pt>
                <c:pt idx="4">
                  <c:v>12.093363838585221</c:v>
                </c:pt>
                <c:pt idx="5">
                  <c:v>130.58384223108305</c:v>
                </c:pt>
                <c:pt idx="6">
                  <c:v>7.9294558435325175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27463552"/>
        <c:axId val="227465088"/>
      </c:barChart>
      <c:barChart>
        <c:barDir val="bar"/>
        <c:grouping val="clustered"/>
        <c:varyColors val="0"/>
        <c:ser>
          <c:idx val="0"/>
          <c:order val="1"/>
          <c:tx>
            <c:strRef>
              <c:f>Hoja1!$B$1</c:f>
              <c:strCache>
                <c:ptCount val="1"/>
                <c:pt idx="0">
                  <c:v>Monto del juicio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Hoja1!$A$2:$A$8</c:f>
              <c:strCache>
                <c:ptCount val="7"/>
                <c:pt idx="0">
                  <c:v>IPC</c:v>
                </c:pt>
                <c:pt idx="1">
                  <c:v>RIPTE</c:v>
                </c:pt>
                <c:pt idx="2">
                  <c:v>Acta 2783
aplicación efectiva</c:v>
                </c:pt>
                <c:pt idx="3">
                  <c:v>Acta 2783
interpretación benévola</c:v>
                </c:pt>
                <c:pt idx="4">
                  <c:v>Acta 2764 cap única 
(con fallo Oliva)</c:v>
                </c:pt>
                <c:pt idx="5">
                  <c:v>Acta 2764 cap anual 
(sin fallo Oliva)</c:v>
                </c:pt>
                <c:pt idx="6">
                  <c:v>Acta 2658</c:v>
                </c:pt>
              </c:strCache>
              <c:extLst/>
            </c:strRef>
          </c:cat>
          <c:val>
            <c:numRef>
              <c:f>Hoja1!$B$2:$B$8</c:f>
              <c:numCache>
                <c:formatCode>#,##0</c:formatCode>
                <c:ptCount val="7"/>
                <c:pt idx="0">
                  <c:v>21269488.880632468</c:v>
                </c:pt>
                <c:pt idx="1">
                  <c:v>16276568.557812462</c:v>
                </c:pt>
                <c:pt idx="2">
                  <c:v>32317425.850000001</c:v>
                </c:pt>
                <c:pt idx="3">
                  <c:v>20659151.23</c:v>
                </c:pt>
                <c:pt idx="4">
                  <c:v>2620438.4500000002</c:v>
                </c:pt>
                <c:pt idx="5">
                  <c:v>28295429.27</c:v>
                </c:pt>
                <c:pt idx="6">
                  <c:v>1718186.21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7468416"/>
        <c:axId val="227466624"/>
      </c:barChart>
      <c:dateAx>
        <c:axId val="22746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anchor="ctr" anchorCtr="0"/>
          <a:lstStyle/>
          <a:p>
            <a:pPr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7465088"/>
        <c:crosses val="autoZero"/>
        <c:auto val="0"/>
        <c:lblOffset val="100"/>
        <c:baseTimeUnit val="days"/>
      </c:dateAx>
      <c:valAx>
        <c:axId val="227465088"/>
        <c:scaling>
          <c:orientation val="minMax"/>
          <c:max val="35000000"/>
        </c:scaling>
        <c:delete val="1"/>
        <c:axPos val="b"/>
        <c:numFmt formatCode="General" sourceLinked="1"/>
        <c:majorTickMark val="out"/>
        <c:minorTickMark val="none"/>
        <c:tickLblPos val="nextTo"/>
        <c:crossAx val="227463552"/>
        <c:crosses val="autoZero"/>
        <c:crossBetween val="between"/>
      </c:valAx>
      <c:valAx>
        <c:axId val="22746662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227468416"/>
        <c:crosses val="max"/>
        <c:crossBetween val="between"/>
      </c:valAx>
      <c:catAx>
        <c:axId val="2274684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7466624"/>
        <c:crosses val="autoZero"/>
        <c:auto val="1"/>
        <c:lblAlgn val="ctr"/>
        <c:lblOffset val="100"/>
        <c:noMultiLvlLbl val="0"/>
      </c:cat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3147636464306057"/>
          <c:y val="0"/>
          <c:w val="0.4752151645344535"/>
          <c:h val="0.9810854344304749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Monto</c:v>
                </c:pt>
              </c:strCache>
            </c:strRef>
          </c:tx>
          <c:spPr>
            <a:solidFill>
              <a:srgbClr val="278DD8"/>
            </a:solidFill>
            <a:ln w="25400" cap="flat" cmpd="sng" algn="ctr">
              <a:noFill/>
              <a:prstDash val="solid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E4C52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81-48EE-AD58-C3D30C99DD4C}"/>
              </c:ext>
            </c:extLst>
          </c:dPt>
          <c:dPt>
            <c:idx val="1"/>
            <c:invertIfNegative val="0"/>
            <c:bubble3D val="0"/>
            <c:spPr>
              <a:solidFill>
                <a:srgbClr val="EF9F63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9-3F1F-FA4F-B472-A06A175951E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781-48EE-AD58-C3D30C99DD4C}"/>
              </c:ext>
            </c:extLst>
          </c:dPt>
          <c:dPt>
            <c:idx val="3"/>
            <c:invertIfNegative val="0"/>
            <c:bubble3D val="0"/>
            <c:spPr>
              <a:solidFill>
                <a:srgbClr val="009A8B"/>
              </a:solidFill>
              <a:ln w="25400" cap="flat" cmpd="sng" algn="ctr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81-48EE-AD58-C3D30C99DD4C}"/>
              </c:ext>
            </c:extLst>
          </c:dPt>
          <c:dLbls>
            <c:dLbl>
              <c:idx val="0"/>
              <c:layout>
                <c:manualLayout>
                  <c:x val="1.555104800540906E-2"/>
                  <c:y val="0"/>
                </c:manualLayout>
              </c:layout>
              <c:numFmt formatCode="&quot;$&quot;\ #,##0" sourceLinked="0"/>
              <c:spPr/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E4C52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81-48EE-AD58-C3D30C99DD4C}"/>
                </c:ext>
              </c:extLst>
            </c:dLbl>
            <c:dLbl>
              <c:idx val="1"/>
              <c:layout>
                <c:manualLayout>
                  <c:x val="1.9607843137254853E-2"/>
                  <c:y val="-1.1372618098295705E-16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EF9F63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F1F-FA4F-B472-A06A175951E8}"/>
                </c:ext>
              </c:extLst>
            </c:dLbl>
            <c:dLbl>
              <c:idx val="2"/>
              <c:layout>
                <c:manualLayout>
                  <c:x val="2.206795398039748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781-48EE-AD58-C3D30C99DD4C}"/>
                </c:ext>
              </c:extLst>
            </c:dLbl>
            <c:dLbl>
              <c:idx val="3"/>
              <c:layout>
                <c:manualLayout>
                  <c:x val="2.582352408788658E-2"/>
                  <c:y val="-1.5508294739659692E-3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009A8B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81-48EE-AD58-C3D30C99DD4C}"/>
                </c:ext>
              </c:extLst>
            </c:dLbl>
            <c:dLbl>
              <c:idx val="4"/>
              <c:layout>
                <c:manualLayout>
                  <c:x val="2.5016903313049309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F1F-FA4F-B472-A06A175951E8}"/>
                </c:ext>
              </c:extLst>
            </c:dLbl>
            <c:dLbl>
              <c:idx val="5"/>
              <c:layout>
                <c:manualLayout>
                  <c:x val="2.5016903313049357E-2"/>
                  <c:y val="0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F1F-FA4F-B472-A06A175951E8}"/>
                </c:ext>
              </c:extLst>
            </c:dLbl>
            <c:dLbl>
              <c:idx val="6"/>
              <c:layout>
                <c:manualLayout>
                  <c:x val="2.434077079107505E-2"/>
                  <c:y val="-7.1078863114348155E-18"/>
                </c:manualLayout>
              </c:layout>
              <c:numFmt formatCode="&quot;$&quot;\ #,##0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l">
                    <a:defRPr sz="3200" b="1" i="0">
                      <a:solidFill>
                        <a:srgbClr val="278DD8"/>
                      </a:solidFill>
                      <a:latin typeface="Aptos Black" panose="020B0004020202020204" pitchFamily="34" charset="0"/>
                    </a:defRPr>
                  </a:pPr>
                  <a:endParaRPr lang="es-A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F1F-FA4F-B472-A06A175951E8}"/>
                </c:ext>
              </c:extLst>
            </c:dLbl>
            <c:numFmt formatCode="&quot;$&quot;\ 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l">
                  <a:defRPr sz="3200" b="1" i="0">
                    <a:solidFill>
                      <a:srgbClr val="0E4C52"/>
                    </a:solidFill>
                    <a:latin typeface="Aptos Black" panose="020B0004020202020204" pitchFamily="34" charset="0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Hoja1!$A$2:$A$5</c:f>
              <c:strCache>
                <c:ptCount val="4"/>
                <c:pt idx="0">
                  <c:v>Patrimonio Neto de las ARTs</c:v>
                </c:pt>
                <c:pt idx="1">
                  <c:v>Impacto del Acta</c:v>
                </c:pt>
                <c:pt idx="2">
                  <c:v>Juicios con Acta 2783</c:v>
                </c:pt>
                <c:pt idx="3">
                  <c:v>Juicios con Acta 2658</c:v>
                </c:pt>
              </c:strCache>
              <c:extLst/>
            </c:strRef>
          </c:cat>
          <c:val>
            <c:numRef>
              <c:f>Hoja1!$B$2:$B$5</c:f>
              <c:numCache>
                <c:formatCode>"$"#,##0_);[Red]\("$"#,##0\)</c:formatCode>
                <c:ptCount val="4"/>
                <c:pt idx="0">
                  <c:v>547490170766</c:v>
                </c:pt>
                <c:pt idx="1">
                  <c:v>520187073880</c:v>
                </c:pt>
                <c:pt idx="2">
                  <c:v>549396239450</c:v>
                </c:pt>
                <c:pt idx="3">
                  <c:v>29209165570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1781-48EE-AD58-C3D30C99D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-74"/>
        <c:axId val="229377536"/>
        <c:axId val="229379072"/>
      </c:barChart>
      <c:dateAx>
        <c:axId val="229377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3200" b="0" i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229379072"/>
        <c:crosses val="autoZero"/>
        <c:auto val="0"/>
        <c:lblOffset val="100"/>
        <c:baseTimeUnit val="days"/>
      </c:dateAx>
      <c:valAx>
        <c:axId val="229379072"/>
        <c:scaling>
          <c:orientation val="minMax"/>
          <c:max val="600000000000"/>
        </c:scaling>
        <c:delete val="1"/>
        <c:axPos val="b"/>
        <c:numFmt formatCode="&quot;$&quot;#,##0_);[Red]\(&quot;$&quot;#,##0\)" sourceLinked="1"/>
        <c:majorTickMark val="out"/>
        <c:minorTickMark val="none"/>
        <c:tickLblPos val="nextTo"/>
        <c:crossAx val="229377536"/>
        <c:crosses val="autoZero"/>
        <c:crossBetween val="between"/>
      </c:valAx>
      <c:spPr>
        <a:effectLst>
          <a:glow rad="76200">
            <a:srgbClr val="4F81BD">
              <a:alpha val="40000"/>
            </a:srgb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2200"/>
      </a:pPr>
      <a:endParaRPr lang="es-A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94497556970701E-2"/>
          <c:y val="0.12927483750307134"/>
          <c:w val="0.97801100488605863"/>
          <c:h val="0.664640822348864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Valor</c:v>
                </c:pt>
              </c:strCache>
            </c:strRef>
          </c:tx>
          <c:spPr>
            <a:gradFill>
              <a:gsLst>
                <a:gs pos="100000">
                  <a:srgbClr val="278DD8"/>
                </a:gs>
                <a:gs pos="0">
                  <a:srgbClr val="26BBE3"/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A8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C3C-5348-A214-80C6C18A4EB9}"/>
              </c:ext>
            </c:extLst>
          </c:dPt>
          <c:dPt>
            <c:idx val="1"/>
            <c:invertIfNegative val="0"/>
            <c:bubble3D val="0"/>
            <c:spPr>
              <a:solidFill>
                <a:srgbClr val="4BACC6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3C-5348-A214-80C6C18A4EB9}"/>
              </c:ext>
            </c:extLst>
          </c:dPt>
          <c:dPt>
            <c:idx val="2"/>
            <c:invertIfNegative val="0"/>
            <c:bubble3D val="0"/>
            <c:spPr>
              <a:solidFill>
                <a:srgbClr val="7965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C3C-5348-A214-80C6C18A4EB9}"/>
              </c:ext>
            </c:extLst>
          </c:dPt>
          <c:dPt>
            <c:idx val="3"/>
            <c:invertIfNegative val="0"/>
            <c:bubble3D val="0"/>
            <c:spPr>
              <a:solidFill>
                <a:srgbClr val="EF9F6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75B-459C-B5FF-714B9501C65E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5B-459C-B5FF-714B9501C65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009A8B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C3C-5348-A214-80C6C18A4EB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31859C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C3C-5348-A214-80C6C18A4EB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7965A7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2C3C-5348-A214-80C6C18A4EB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EF9F63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B-459C-B5FF-714B9501C65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800" b="1" i="0" u="none" strike="noStrike" baseline="0">
                      <a:solidFill>
                        <a:srgbClr val="C0504D"/>
                      </a:solidFill>
                      <a:latin typeface="Aptos Black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B-459C-B5FF-714B9501C6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baseline="0">
                    <a:solidFill>
                      <a:srgbClr val="353E57"/>
                    </a:solidFill>
                    <a:latin typeface="Aptos Black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Alícuota técnica sin juicios</c:v>
                </c:pt>
                <c:pt idx="1">
                  <c:v>Alícuota técnica con CMF (judicialidad marginal)</c:v>
                </c:pt>
                <c:pt idx="2">
                  <c:v>Alícuota comercial</c:v>
                </c:pt>
                <c:pt idx="3">
                  <c:v>Alícuota técnica con juicios</c:v>
                </c:pt>
                <c:pt idx="4">
                  <c:v>Alícuota técnica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2.25</c:v>
                </c:pt>
                <c:pt idx="1">
                  <c:v>2.36</c:v>
                </c:pt>
                <c:pt idx="2">
                  <c:v>2.48</c:v>
                </c:pt>
                <c:pt idx="3">
                  <c:v>3.15</c:v>
                </c:pt>
                <c:pt idx="4">
                  <c:v>4.41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EC-4ED9-8368-32587943A6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axId val="230401152"/>
        <c:axId val="230402688"/>
      </c:barChart>
      <c:catAx>
        <c:axId val="2304011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402688"/>
        <c:crosses val="autoZero"/>
        <c:auto val="1"/>
        <c:lblAlgn val="ctr"/>
        <c:lblOffset val="100"/>
        <c:noMultiLvlLbl val="0"/>
      </c:catAx>
      <c:valAx>
        <c:axId val="230402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0401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11515490033587E-2"/>
          <c:y val="8.1237159745334662E-3"/>
          <c:w val="0.81982739993156073"/>
          <c:h val="0.991876284025466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Hoja1!$A$1</c:f>
              <c:strCache>
                <c:ptCount val="1"/>
                <c:pt idx="0">
                  <c:v>Asalariados (R)</c:v>
                </c:pt>
              </c:strCache>
            </c:strRef>
          </c:tx>
          <c:spPr>
            <a:solidFill>
              <a:srgbClr val="006C62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90935248008507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Hoja1!$B$1</c:f>
              <c:numCache>
                <c:formatCode>#,##0</c:formatCode>
                <c:ptCount val="1"/>
                <c:pt idx="0">
                  <c:v>9673614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BC-4520-BAE6-2D87CB7D4617}"/>
            </c:ext>
          </c:extLst>
        </c:ser>
        <c:ser>
          <c:idx val="1"/>
          <c:order val="1"/>
          <c:tx>
            <c:strRef>
              <c:f>Hoja1!$A$2</c:f>
              <c:strCache>
                <c:ptCount val="1"/>
                <c:pt idx="0">
                  <c:v>Casas particulares (R)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962398710154833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Hoja1!$B$2</c:f>
              <c:numCache>
                <c:formatCode>#,##0</c:formatCode>
                <c:ptCount val="1"/>
                <c:pt idx="0">
                  <c:v>447921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BC-4520-BAE6-2D87CB7D4617}"/>
            </c:ext>
          </c:extLst>
        </c:ser>
        <c:ser>
          <c:idx val="2"/>
          <c:order val="2"/>
          <c:tx>
            <c:strRef>
              <c:f>Hoja1!$A$3</c:f>
              <c:strCache>
                <c:ptCount val="1"/>
                <c:pt idx="0">
                  <c:v>Independientes (R)</c:v>
                </c:pt>
              </c:strCache>
            </c:strRef>
          </c:tx>
          <c:spPr>
            <a:solidFill>
              <a:srgbClr val="163E64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7705305664389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Hoja1!$B$3</c:f>
              <c:numCache>
                <c:formatCode>#,##0</c:formatCode>
                <c:ptCount val="1"/>
                <c:pt idx="0">
                  <c:v>3141708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BC-4520-BAE6-2D87CB7D4617}"/>
            </c:ext>
          </c:extLst>
        </c:ser>
        <c:ser>
          <c:idx val="3"/>
          <c:order val="3"/>
          <c:tx>
            <c:strRef>
              <c:f>Hoja1!$A$4</c:f>
              <c:strCache>
                <c:ptCount val="1"/>
                <c:pt idx="0">
                  <c:v>Asalariados (NR)</c:v>
                </c:pt>
              </c:strCache>
            </c:strRef>
          </c:tx>
          <c:spPr>
            <a:pattFill prst="trellis">
              <a:fgClr>
                <a:srgbClr val="006C6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10761287982928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Hoja1!$B$4</c:f>
              <c:numCache>
                <c:formatCode>#,##0</c:formatCode>
                <c:ptCount val="1"/>
                <c:pt idx="0">
                  <c:v>4501418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BC-4520-BAE6-2D87CB7D4617}"/>
            </c:ext>
          </c:extLst>
        </c:ser>
        <c:ser>
          <c:idx val="4"/>
          <c:order val="4"/>
          <c:tx>
            <c:strRef>
              <c:f>Hoja1!$A$5</c:f>
              <c:strCache>
                <c:ptCount val="1"/>
                <c:pt idx="0">
                  <c:v>Casas particulares (NR)</c:v>
                </c:pt>
              </c:strCache>
            </c:strRef>
          </c:tx>
          <c:spPr>
            <a:pattFill prst="trellis">
              <a:fgClr>
                <a:srgbClr val="ED7D3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51386019979851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Hoja1!$B$5</c:f>
              <c:numCache>
                <c:formatCode>#,##0</c:formatCode>
                <c:ptCount val="1"/>
                <c:pt idx="0">
                  <c:v>928714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BC-4520-BAE6-2D87CB7D4617}"/>
            </c:ext>
          </c:extLst>
        </c:ser>
        <c:ser>
          <c:idx val="5"/>
          <c:order val="5"/>
          <c:tx>
            <c:strRef>
              <c:f>Hoja1!$A$6</c:f>
              <c:strCache>
                <c:ptCount val="1"/>
                <c:pt idx="0">
                  <c:v>Independientes (NR)</c:v>
                </c:pt>
              </c:strCache>
            </c:strRef>
          </c:tx>
          <c:spPr>
            <a:pattFill prst="trellis">
              <a:fgClr>
                <a:srgbClr val="163E6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2599078436993856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Hoja1!$B$6</c:f>
              <c:numCache>
                <c:formatCode>#,##0</c:formatCode>
                <c:ptCount val="1"/>
                <c:pt idx="0">
                  <c:v>2816537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BC-4520-BAE6-2D87CB7D4617}"/>
            </c:ext>
          </c:extLst>
        </c:ser>
        <c:ser>
          <c:idx val="6"/>
          <c:order val="6"/>
          <c:tx>
            <c:strRef>
              <c:f>Hoja1!$A$7</c:f>
              <c:strCache>
                <c:ptCount val="1"/>
                <c:pt idx="0">
                  <c:v>Desocupados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4350189041704"/>
                      <c:h val="0.11824080890474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A97-407F-8A49-EB09791E2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Hoja1!$B$7</c:f>
              <c:numCache>
                <c:formatCode>#,##0</c:formatCode>
                <c:ptCount val="1"/>
                <c:pt idx="0">
                  <c:v>1500000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BC-4520-BAE6-2D87CB7D46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1"/>
        <c:overlap val="100"/>
        <c:axId val="776542808"/>
        <c:axId val="776534528"/>
      </c:barChart>
      <c:catAx>
        <c:axId val="7765428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76534528"/>
        <c:crosses val="autoZero"/>
        <c:auto val="1"/>
        <c:lblAlgn val="ctr"/>
        <c:lblOffset val="100"/>
        <c:noMultiLvlLbl val="0"/>
      </c:catAx>
      <c:valAx>
        <c:axId val="7765345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76542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 b="1">
          <a:solidFill>
            <a:schemeClr val="bg1"/>
          </a:solidFill>
        </a:defRPr>
      </a:pPr>
      <a:endParaRPr lang="es-A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65811383552E-2"/>
          <c:y val="2.910662035757073E-2"/>
          <c:w val="0.9398704476366310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15812691164383E-2"/>
                  <c:y val="-5.6323006539716933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6.4712348361919289E-2"/>
                      <c:h val="6.55614977882222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A-5E4B-B916-3326593BE4A7}"/>
                </c:ext>
              </c:extLst>
            </c:dLbl>
            <c:dLbl>
              <c:idx val="28"/>
              <c:layout>
                <c:manualLayout>
                  <c:x val="-6.7613277394972075E-3"/>
                  <c:y val="-5.48624550732652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A-42DB-969F-FE5C25A07005}"/>
                </c:ext>
              </c:extLst>
            </c:dLbl>
            <c:spPr>
              <a:solidFill>
                <a:srgbClr val="005D61"/>
              </a:solidFill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#,##0.0">
                  <c:v>59.879696759150072</c:v>
                </c:pt>
                <c:pt idx="24" formatCode="#,##0.0">
                  <c:v>53.80472766834297</c:v>
                </c:pt>
                <c:pt idx="25" formatCode="#,##0.0">
                  <c:v>60.362482954536794</c:v>
                </c:pt>
                <c:pt idx="26" formatCode="#,##0.0">
                  <c:v>62.125639732667288</c:v>
                </c:pt>
                <c:pt idx="27" formatCode="#,##0.0">
                  <c:v>61.800572265549889</c:v>
                </c:pt>
                <c:pt idx="28" formatCode="#,##0.0">
                  <c:v>51.873836529890355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FA-5E4B-B916-3326593BE4A7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FA-5E4B-B916-3326593BE4A7}"/>
              </c:ext>
            </c:extLst>
          </c:dPt>
          <c:dLbls>
            <c:dLbl>
              <c:idx val="1"/>
              <c:layout>
                <c:manualLayout>
                  <c:x val="-4.9874009064964246E-2"/>
                  <c:y val="-8.945555986517050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FA-5E4B-B916-3326593BE4A7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457786342362865E-2"/>
                      <c:h val="0.101093217215003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FA-5E4B-B916-3326593BE4A7}"/>
                </c:ext>
              </c:extLst>
            </c:dLbl>
            <c:dLbl>
              <c:idx val="28"/>
              <c:layout>
                <c:manualLayout>
                  <c:x val="-1.4874921026893619E-2"/>
                  <c:y val="5.303370657082296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l">
                    <a:defRPr b="1" i="0">
                      <a:solidFill>
                        <a:srgbClr val="7965A7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A-42DB-969F-FE5C25A070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>
                  <c:v>35.351533712660824</c:v>
                </c:pt>
                <c:pt idx="23">
                  <c:v>33.483329577157669</c:v>
                </c:pt>
                <c:pt idx="24">
                  <c:v>30.895683465806311</c:v>
                </c:pt>
                <c:pt idx="25">
                  <c:v>33.09529237852189</c:v>
                </c:pt>
                <c:pt idx="26">
                  <c:v>33.306522745924354</c:v>
                </c:pt>
                <c:pt idx="27">
                  <c:v>32.643875945909585</c:v>
                </c:pt>
                <c:pt idx="28" formatCode="#,##0.0">
                  <c:v>28.643807267928068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FA-5E4B-B916-3326593BE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244416"/>
        <c:axId val="135254400"/>
      </c:lineChart>
      <c:dateAx>
        <c:axId val="135244416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254400"/>
        <c:crosses val="autoZero"/>
        <c:auto val="0"/>
        <c:lblOffset val="100"/>
        <c:baseTimeUnit val="days"/>
        <c:minorUnit val="1"/>
      </c:dateAx>
      <c:valAx>
        <c:axId val="13525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524441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584248957119105E-2"/>
          <c:y val="2.0116233526863883E-2"/>
          <c:w val="0.96150669001143463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2.0016138564411819E-2"/>
                  <c:y val="-5.175115919368721E-2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b="1" i="0">
                      <a:solidFill>
                        <a:srgbClr val="009A8B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</c15:spPr>
                  <c15:layout>
                    <c:manualLayout>
                      <c:w val="8.4996325056383312E-2"/>
                      <c:h val="7.47051924802817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35A-F746-8758-0198A4D2F680}"/>
                </c:ext>
              </c:extLst>
            </c:dLbl>
            <c:dLbl>
              <c:idx val="28"/>
              <c:layout>
                <c:manualLayout>
                  <c:x val="-2.7199439125805676E-8"/>
                  <c:y val="-0.125269344415261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3300" b="1" i="0" u="none" strike="noStrike" kern="1200" baseline="0">
                      <a:solidFill>
                        <a:srgbClr val="009A8B"/>
                      </a:solidFill>
                      <a:latin typeface="Aptos" panose="020B0004020202020204" pitchFamily="34" charset="0"/>
                      <a:ea typeface="Verdana" panose="020B0604030504040204" pitchFamily="34" charset="0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951545613568202E-2"/>
                      <c:h val="0.110236959727214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C82-4A91-B9B7-3C360FE4C823}"/>
                </c:ext>
              </c:extLst>
            </c:dLbl>
            <c:spPr>
              <a:noFill/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009A8B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Sheet1!$A$2:$AC$2</c:f>
              <c:numCache>
                <c:formatCode>0.0</c:formatCode>
                <c:ptCount val="29"/>
                <c:pt idx="0">
                  <c:v>84.3</c:v>
                </c:pt>
                <c:pt idx="1">
                  <c:v>77.400000000000006</c:v>
                </c:pt>
                <c:pt idx="2">
                  <c:v>72.900000000000006</c:v>
                </c:pt>
                <c:pt idx="3">
                  <c:v>76.7</c:v>
                </c:pt>
                <c:pt idx="4">
                  <c:v>77.5</c:v>
                </c:pt>
                <c:pt idx="5">
                  <c:v>68.989969797167731</c:v>
                </c:pt>
                <c:pt idx="6">
                  <c:v>62.383009258430896</c:v>
                </c:pt>
                <c:pt idx="7">
                  <c:v>72.69901379496909</c:v>
                </c:pt>
                <c:pt idx="8">
                  <c:v>80.2</c:v>
                </c:pt>
                <c:pt idx="9">
                  <c:v>81.459999999999994</c:v>
                </c:pt>
                <c:pt idx="10">
                  <c:v>80.7</c:v>
                </c:pt>
                <c:pt idx="11">
                  <c:v>82.456143154448057</c:v>
                </c:pt>
                <c:pt idx="12">
                  <c:v>80.57551677078628</c:v>
                </c:pt>
                <c:pt idx="13">
                  <c:v>72.882280876018257</c:v>
                </c:pt>
                <c:pt idx="14">
                  <c:v>71.315120193218903</c:v>
                </c:pt>
                <c:pt idx="15">
                  <c:v>73.3</c:v>
                </c:pt>
                <c:pt idx="16">
                  <c:v>69.400000000000006</c:v>
                </c:pt>
                <c:pt idx="17">
                  <c:v>69.900000000000006</c:v>
                </c:pt>
                <c:pt idx="18">
                  <c:v>66.383845055420153</c:v>
                </c:pt>
                <c:pt idx="19">
                  <c:v>62.7</c:v>
                </c:pt>
                <c:pt idx="20" formatCode="#,##0.0">
                  <c:v>58.366995558052501</c:v>
                </c:pt>
                <c:pt idx="21" formatCode="#,##0.0">
                  <c:v>55.389591233093597</c:v>
                </c:pt>
                <c:pt idx="22" formatCode="#,##0.0">
                  <c:v>51.773641725462653</c:v>
                </c:pt>
                <c:pt idx="23" formatCode="#,##0.0">
                  <c:v>52.769830123200421</c:v>
                </c:pt>
                <c:pt idx="24" formatCode="#,##0.0">
                  <c:v>35.628502840804678</c:v>
                </c:pt>
                <c:pt idx="25" formatCode="#,##0.0">
                  <c:v>47.601645911454767</c:v>
                </c:pt>
                <c:pt idx="26" formatCode="#,##0.0">
                  <c:v>53.182040614362748</c:v>
                </c:pt>
                <c:pt idx="27" formatCode="#,##0.0">
                  <c:v>53.982606141756371</c:v>
                </c:pt>
                <c:pt idx="28" formatCode="#,##0.0">
                  <c:v>48.411479414256782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35A-F746-8758-0198A4D2F680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535A-F746-8758-0198A4D2F680}"/>
              </c:ext>
            </c:extLst>
          </c:dPt>
          <c:dLbls>
            <c:dLbl>
              <c:idx val="1"/>
              <c:layout>
                <c:manualLayout>
                  <c:x val="-5.8228182973384654E-2"/>
                  <c:y val="-3.093565685190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5A-F746-8758-0198A4D2F680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2632002685998998E-2"/>
                      <c:h val="7.18332411759284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35A-F746-8758-0198A4D2F680}"/>
                </c:ext>
              </c:extLst>
            </c:dLbl>
            <c:dLbl>
              <c:idx val="28"/>
              <c:layout>
                <c:manualLayout>
                  <c:x val="0"/>
                  <c:y val="4.937620956593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82-4A91-B9B7-3C360FE4C82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 i="0">
                    <a:solidFill>
                      <a:srgbClr val="7965A7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Sheet1!$A$1:$AC$1</c:f>
              <c:strCache>
                <c:ptCount val="29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</c:v>
                </c:pt>
                <c:pt idx="27">
                  <c:v>2023</c:v>
                </c:pt>
                <c:pt idx="28">
                  <c:v>2024</c:v>
                </c:pt>
              </c:strCache>
            </c:strRef>
          </c:cat>
          <c:val>
            <c:numRef>
              <c:f>Sheet1!$A$3:$AC$3</c:f>
              <c:numCache>
                <c:formatCode>0.0</c:formatCode>
                <c:ptCount val="29"/>
                <c:pt idx="1">
                  <c:v>70.900000000000006</c:v>
                </c:pt>
                <c:pt idx="2">
                  <c:v>66.900000000000006</c:v>
                </c:pt>
                <c:pt idx="3">
                  <c:v>69.400000000000006</c:v>
                </c:pt>
                <c:pt idx="4">
                  <c:v>66.661719068788926</c:v>
                </c:pt>
                <c:pt idx="5">
                  <c:v>60.6</c:v>
                </c:pt>
                <c:pt idx="6">
                  <c:v>51.656843407661952</c:v>
                </c:pt>
                <c:pt idx="7">
                  <c:v>61</c:v>
                </c:pt>
                <c:pt idx="8">
                  <c:v>67.8</c:v>
                </c:pt>
                <c:pt idx="9">
                  <c:v>69.03</c:v>
                </c:pt>
                <c:pt idx="10">
                  <c:v>67.900000000000006</c:v>
                </c:pt>
                <c:pt idx="11">
                  <c:v>67.900000000000006</c:v>
                </c:pt>
                <c:pt idx="12">
                  <c:v>65.3</c:v>
                </c:pt>
                <c:pt idx="13">
                  <c:v>57.6</c:v>
                </c:pt>
                <c:pt idx="14">
                  <c:v>54.896859791020923</c:v>
                </c:pt>
                <c:pt idx="15">
                  <c:v>56.1</c:v>
                </c:pt>
                <c:pt idx="16">
                  <c:v>50.9</c:v>
                </c:pt>
                <c:pt idx="17">
                  <c:v>50.2</c:v>
                </c:pt>
                <c:pt idx="18">
                  <c:v>46.766049334194918</c:v>
                </c:pt>
                <c:pt idx="19">
                  <c:v>43.656534650610155</c:v>
                </c:pt>
                <c:pt idx="20">
                  <c:v>40.404374867413026</c:v>
                </c:pt>
                <c:pt idx="21">
                  <c:v>38.35606105366714</c:v>
                </c:pt>
                <c:pt idx="22">
                  <c:v>36.226788926650151</c:v>
                </c:pt>
                <c:pt idx="23">
                  <c:v>36.526409603881682</c:v>
                </c:pt>
                <c:pt idx="24">
                  <c:v>25.00900489198294</c:v>
                </c:pt>
                <c:pt idx="25">
                  <c:v>33.10226528603561</c:v>
                </c:pt>
                <c:pt idx="26">
                  <c:v>35.868931154544931</c:v>
                </c:pt>
                <c:pt idx="27">
                  <c:v>36.087078362447564</c:v>
                </c:pt>
                <c:pt idx="28" formatCode="#,##0.0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35A-F746-8758-0198A4D2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529984"/>
        <c:axId val="135531520"/>
      </c:lineChart>
      <c:dateAx>
        <c:axId val="135529984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defRPr>
            </a:pPr>
            <a:endParaRPr lang="es-AR"/>
          </a:p>
        </c:txPr>
        <c:crossAx val="135531520"/>
        <c:crosses val="autoZero"/>
        <c:auto val="0"/>
        <c:lblOffset val="100"/>
        <c:baseTimeUnit val="days"/>
        <c:minorUnit val="1"/>
      </c:dateAx>
      <c:valAx>
        <c:axId val="135531520"/>
        <c:scaling>
          <c:orientation val="minMax"/>
          <c:max val="90"/>
          <c:min val="20"/>
        </c:scaling>
        <c:delete val="1"/>
        <c:axPos val="l"/>
        <c:numFmt formatCode="0.0" sourceLinked="1"/>
        <c:majorTickMark val="out"/>
        <c:minorTickMark val="none"/>
        <c:tickLblPos val="nextTo"/>
        <c:crossAx val="13552998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61885981077913E-3"/>
          <c:y val="2.0928462709284626E-2"/>
          <c:w val="0.94782286841135321"/>
          <c:h val="0.8823851855846786"/>
        </c:manualLayout>
      </c:layout>
      <c:lineChart>
        <c:grouping val="standard"/>
        <c:varyColors val="0"/>
        <c:ser>
          <c:idx val="3"/>
          <c:order val="3"/>
          <c:tx>
            <c:strRef>
              <c:f>Hoja1!$F$1</c:f>
              <c:strCache>
                <c:ptCount val="1"/>
                <c:pt idx="0">
                  <c:v>Incapacidad promedio</c:v>
                </c:pt>
              </c:strCache>
              <c:extLst xmlns:c15="http://schemas.microsoft.com/office/drawing/2012/chart"/>
            </c:strRef>
          </c:tx>
          <c:spPr>
            <a:ln w="25400" cap="sq">
              <a:solidFill>
                <a:srgbClr val="278DD8"/>
              </a:solidFill>
              <a:miter lim="800000"/>
            </a:ln>
            <a:effectLst/>
          </c:spPr>
          <c:marker>
            <c:symbol val="square"/>
            <c:size val="5"/>
            <c:spPr>
              <a:ln w="101600">
                <a:solidFill>
                  <a:srgbClr val="278DD8"/>
                </a:solidFill>
                <a:miter lim="800000"/>
              </a:ln>
            </c:spPr>
          </c:marker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EAB-4228-B122-5E5CD6C97683}"/>
                </c:ext>
              </c:extLst>
            </c:dLbl>
            <c:dLbl>
              <c:idx val="1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sz="4800" b="1" i="0">
                      <a:solidFill>
                        <a:srgbClr val="278DD8"/>
                      </a:solidFill>
                      <a:latin typeface="Aptos" panose="020B0004020202020204" pitchFamily="34" charset="0"/>
                    </a:defRPr>
                  </a:pPr>
                  <a:endParaRPr lang="es-A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AB-4228-B122-5E5CD6C976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3300" b="1" i="0">
                    <a:solidFill>
                      <a:srgbClr val="278DD8"/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Hoja1!$A$5:$A$18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Hoja1!$F$5:$F$18</c:f>
              <c:numCache>
                <c:formatCode>_(* #,##0.00_);_(* \(#,##0.00\);_(* "-"??_);_(@_)</c:formatCode>
                <c:ptCount val="14"/>
                <c:pt idx="0">
                  <c:v>10.901867253020809</c:v>
                </c:pt>
                <c:pt idx="1">
                  <c:v>10.578171846089889</c:v>
                </c:pt>
                <c:pt idx="2">
                  <c:v>10.504617142285369</c:v>
                </c:pt>
                <c:pt idx="3">
                  <c:v>9.7408984512092918</c:v>
                </c:pt>
                <c:pt idx="4">
                  <c:v>9.268247979878991</c:v>
                </c:pt>
                <c:pt idx="5">
                  <c:v>8.3543324227564089</c:v>
                </c:pt>
                <c:pt idx="6">
                  <c:v>7.7769612263299344</c:v>
                </c:pt>
                <c:pt idx="7">
                  <c:v>7.3638962382882367</c:v>
                </c:pt>
                <c:pt idx="8">
                  <c:v>7.137110590185598</c:v>
                </c:pt>
                <c:pt idx="9">
                  <c:v>7.2139868362040689</c:v>
                </c:pt>
                <c:pt idx="10">
                  <c:v>7.5101568329416928</c:v>
                </c:pt>
                <c:pt idx="11">
                  <c:v>7.0353815178713601</c:v>
                </c:pt>
                <c:pt idx="12">
                  <c:v>6.6608246146629559</c:v>
                </c:pt>
                <c:pt idx="13">
                  <c:v>6.6133424149873932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F2-4F00-9B9D-12C7BEE611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5683072"/>
        <c:axId val="1357053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Total Casos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Hoja1!$C$5:$C$16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630766</c:v>
                      </c:pt>
                      <c:pt idx="1">
                        <c:v>669088</c:v>
                      </c:pt>
                      <c:pt idx="2">
                        <c:v>661431</c:v>
                      </c:pt>
                      <c:pt idx="3">
                        <c:v>674963</c:v>
                      </c:pt>
                      <c:pt idx="4">
                        <c:v>660954</c:v>
                      </c:pt>
                      <c:pt idx="5">
                        <c:v>663442</c:v>
                      </c:pt>
                      <c:pt idx="6">
                        <c:v>608422</c:v>
                      </c:pt>
                      <c:pt idx="7">
                        <c:v>580328</c:v>
                      </c:pt>
                      <c:pt idx="8">
                        <c:v>549161</c:v>
                      </c:pt>
                      <c:pt idx="9">
                        <c:v>562003</c:v>
                      </c:pt>
                      <c:pt idx="10">
                        <c:v>365583</c:v>
                      </c:pt>
                      <c:pt idx="11">
                        <c:v>489925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BF2-4F00-9B9D-12C7BEE61110}"/>
                  </c:ext>
                </c:extLst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Con baja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Hoja1!$D$5:$D$16</c15:sqref>
                        </c15:formulaRef>
                      </c:ext>
                    </c:extLst>
                    <c:numCache>
                      <c:formatCode>#,##0</c:formatCode>
                      <c:ptCount val="12"/>
                      <c:pt idx="0">
                        <c:v>568162</c:v>
                      </c:pt>
                      <c:pt idx="1">
                        <c:v>609122</c:v>
                      </c:pt>
                      <c:pt idx="2">
                        <c:v>600808</c:v>
                      </c:pt>
                      <c:pt idx="3">
                        <c:v>612720</c:v>
                      </c:pt>
                      <c:pt idx="4">
                        <c:v>597718</c:v>
                      </c:pt>
                      <c:pt idx="5">
                        <c:v>606696</c:v>
                      </c:pt>
                      <c:pt idx="6">
                        <c:v>562308</c:v>
                      </c:pt>
                      <c:pt idx="7">
                        <c:v>540452</c:v>
                      </c:pt>
                      <c:pt idx="8">
                        <c:v>509659</c:v>
                      </c:pt>
                      <c:pt idx="9">
                        <c:v>513777</c:v>
                      </c:pt>
                      <c:pt idx="10">
                        <c:v>339037</c:v>
                      </c:pt>
                      <c:pt idx="11">
                        <c:v>453323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BF2-4F00-9B9D-12C7BEE61110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Hoja1!$E$1</c15:sqref>
                        </c15:formulaRef>
                      </c:ext>
                    </c:extLst>
                    <c:strCache>
                      <c:ptCount val="1"/>
                      <c:pt idx="0">
                        <c:v>Total casos ILP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Hoja1!$E$5:$E$16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2"/>
                      <c:pt idx="0">
                        <c:v>47462</c:v>
                      </c:pt>
                      <c:pt idx="1">
                        <c:v>53572</c:v>
                      </c:pt>
                      <c:pt idx="2">
                        <c:v>60408</c:v>
                      </c:pt>
                      <c:pt idx="3">
                        <c:v>67048</c:v>
                      </c:pt>
                      <c:pt idx="4">
                        <c:v>60446</c:v>
                      </c:pt>
                      <c:pt idx="5">
                        <c:v>65095</c:v>
                      </c:pt>
                      <c:pt idx="6">
                        <c:v>66082</c:v>
                      </c:pt>
                      <c:pt idx="7">
                        <c:v>67521</c:v>
                      </c:pt>
                      <c:pt idx="8">
                        <c:v>71595</c:v>
                      </c:pt>
                      <c:pt idx="9">
                        <c:v>73207</c:v>
                      </c:pt>
                      <c:pt idx="10">
                        <c:v>42970</c:v>
                      </c:pt>
                      <c:pt idx="11">
                        <c:v>67883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BF2-4F00-9B9D-12C7BEE61110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Hoja1!$G$1</c15:sqref>
                        </c15:formulaRef>
                      </c:ext>
                    </c:extLst>
                    <c:strCache>
                      <c:ptCount val="1"/>
                      <c:pt idx="0">
                        <c:v>Porcentaje de casos con secuela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dLbl>
                    <c:idx val="5"/>
                    <c:layout>
                      <c:manualLayout>
                        <c:x val="-2.7777777777777779E-3"/>
                        <c:y val="-6.94444444444444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6-2BF2-4F00-9B9D-12C7BEE61110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Hoja1!$G$5:$G$16</c15:sqref>
                        </c15:formulaRef>
                      </c:ext>
                    </c:extLst>
                    <c:numCache>
                      <c:formatCode>0%</c:formatCode>
                      <c:ptCount val="12"/>
                      <c:pt idx="0">
                        <c:v>7.5245019547661093E-2</c:v>
                      </c:pt>
                      <c:pt idx="1">
                        <c:v>8.0067195944330191E-2</c:v>
                      </c:pt>
                      <c:pt idx="2">
                        <c:v>9.1329254298634324E-2</c:v>
                      </c:pt>
                      <c:pt idx="3">
                        <c:v>9.9335815444698453E-2</c:v>
                      </c:pt>
                      <c:pt idx="4">
                        <c:v>9.1452657824901584E-2</c:v>
                      </c:pt>
                      <c:pt idx="5">
                        <c:v>9.8117092375821849E-2</c:v>
                      </c:pt>
                      <c:pt idx="6">
                        <c:v>0.10861211461781461</c:v>
                      </c:pt>
                      <c:pt idx="7">
                        <c:v>0.11634971946898995</c:v>
                      </c:pt>
                      <c:pt idx="8">
                        <c:v>0.13037160322746882</c:v>
                      </c:pt>
                      <c:pt idx="9">
                        <c:v>0.13026087049357388</c:v>
                      </c:pt>
                      <c:pt idx="10">
                        <c:v>0.1175382881589133</c:v>
                      </c:pt>
                      <c:pt idx="11">
                        <c:v>0.13855794254222584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2BF2-4F00-9B9D-12C7BEE61110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Hoja1!$H$1</c15:sqref>
                        </c15:formulaRef>
                      </c:ext>
                    </c:extLst>
                    <c:strCache>
                      <c:ptCount val="1"/>
                      <c:pt idx="0">
                        <c:v>Frecuencia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Hoja1!$A$5:$A$18</c15:sqref>
                        </c15:formulaRef>
                      </c:ext>
                    </c:extLst>
                    <c:numCache>
                      <c:formatCode>General</c:formatCode>
                      <c:ptCount val="14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Hoja1!$H$5:$H$16</c15:sqref>
                        </c15:formulaRef>
                      </c:ext>
                    </c:extLst>
                    <c:numCache>
                      <c:formatCode>0.00%</c:formatCode>
                      <c:ptCount val="12"/>
                      <c:pt idx="0">
                        <c:v>5.9573822864087281E-3</c:v>
                      </c:pt>
                      <c:pt idx="1">
                        <c:v>6.4453770328099496E-3</c:v>
                      </c:pt>
                      <c:pt idx="2">
                        <c:v>6.9754440497498084E-3</c:v>
                      </c:pt>
                      <c:pt idx="3">
                        <c:v>7.6443415591410354E-3</c:v>
                      </c:pt>
                      <c:pt idx="4">
                        <c:v>6.7132626058106441E-3</c:v>
                      </c:pt>
                      <c:pt idx="5">
                        <c:v>6.7282286582747187E-3</c:v>
                      </c:pt>
                      <c:pt idx="6">
                        <c:v>6.8592435110333633E-3</c:v>
                      </c:pt>
                      <c:pt idx="7">
                        <c:v>6.9200605967777206E-3</c:v>
                      </c:pt>
                      <c:pt idx="8">
                        <c:v>7.2729685521780215E-3</c:v>
                      </c:pt>
                      <c:pt idx="9">
                        <c:v>7.5190616820704961E-3</c:v>
                      </c:pt>
                      <c:pt idx="10">
                        <c:v>4.5156038045091745E-3</c:v>
                      </c:pt>
                      <c:pt idx="11">
                        <c:v>7.0648040678068409E-3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2BF2-4F00-9B9D-12C7BEE61110}"/>
                  </c:ext>
                </c:extLst>
              </c15:ser>
            </c15:filteredLineSeries>
          </c:ext>
        </c:extLst>
      </c:lineChart>
      <c:catAx>
        <c:axId val="135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s-AR"/>
          </a:p>
        </c:txPr>
        <c:crossAx val="135705344"/>
        <c:crosses val="autoZero"/>
        <c:auto val="1"/>
        <c:lblAlgn val="ctr"/>
        <c:lblOffset val="100"/>
        <c:noMultiLvlLbl val="0"/>
      </c:catAx>
      <c:valAx>
        <c:axId val="135705344"/>
        <c:scaling>
          <c:orientation val="minMax"/>
          <c:min val="5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35683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ptos" panose="020B000402020202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4053071696300229E-2"/>
          <c:y val="4.1841837202615337E-3"/>
          <c:w val="0.93099883849243359"/>
          <c:h val="0.9149032660458713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noFill/>
              <a:prstDash val="solid"/>
            </a:ln>
          </c:spPr>
          <c:invertIfNegative val="0"/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90-4422-B1B2-5078D26F817F}"/>
              </c:ext>
            </c:extLst>
          </c:dPt>
          <c:dPt>
            <c:idx val="20"/>
            <c:invertIfNegative val="0"/>
            <c:bubble3D val="0"/>
            <c:spPr>
              <a:gradFill>
                <a:gsLst>
                  <a:gs pos="0">
                    <a:srgbClr val="7030A0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2C90-4422-B1B2-5078D26F817F}"/>
              </c:ext>
            </c:extLst>
          </c:dPt>
          <c:dPt>
            <c:idx val="21"/>
            <c:invertIfNegative val="0"/>
            <c:bubble3D val="0"/>
            <c:spPr>
              <a:gradFill>
                <a:gsLst>
                  <a:gs pos="0">
                    <a:srgbClr val="278DD8"/>
                  </a:gs>
                  <a:gs pos="100000">
                    <a:srgbClr val="4FDBC5"/>
                  </a:gs>
                </a:gsLst>
                <a:lin ang="5400000" scaled="1"/>
              </a:gradFill>
              <a:ln w="127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C-36C2-4B13-A6A0-85B2BE37830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r>
                      <a:rPr lang="en-US" sz="2400" b="1" i="0">
                        <a:latin typeface="Aptos Black" panose="020B0004020202020204" pitchFamily="34" charset="0"/>
                      </a:rPr>
                      <a:t>80.000</a:t>
                    </a:r>
                  </a:p>
                  <a:p>
                    <a:pPr algn="ctr" rtl="0">
                      <a:defRPr lang="en-US" sz="2400" b="1" i="0" u="none" strike="noStrike" kern="1200" baseline="0">
                        <a:solidFill>
                          <a:srgbClr val="125763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endParaRPr lang="en-US" sz="2400" b="1" i="0">
                      <a:latin typeface="Aptos Black" panose="020B00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90-4422-B1B2-5078D26F817F}"/>
                </c:ext>
              </c:extLst>
            </c:dLbl>
            <c:dLbl>
              <c:idx val="20"/>
              <c:layout>
                <c:manualLayout>
                  <c:x val="-1.214485929144544E-2"/>
                  <c:y val="-0.3807957916359778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lang="en-US" sz="2400" b="1" i="0" u="none" strike="noStrike" kern="1200" baseline="0">
                        <a:solidFill>
                          <a:srgbClr val="278DD8"/>
                        </a:solidFill>
                        <a:latin typeface="Aptos Black" panose="020B0004020202020204" pitchFamily="34" charset="0"/>
                        <a:ea typeface="Arial"/>
                        <a:cs typeface="Arial"/>
                      </a:defRPr>
                    </a:pPr>
                    <a:fld id="{B7D0697E-2CA4-441A-907A-05AAC2F869F5}" type="VALUE">
                      <a:rPr lang="en-US" sz="2400" dirty="0">
                        <a:solidFill>
                          <a:srgbClr val="7965A7"/>
                        </a:solidFill>
                      </a:rPr>
                      <a:pPr algn="ctr" rtl="0">
                        <a:defRPr lang="en-US" sz="2400" b="1" i="0" u="none" strike="noStrike" kern="1200" baseline="0">
                          <a:solidFill>
                            <a:srgbClr val="278DD8"/>
                          </a:solidFill>
                          <a:latin typeface="Aptos Black" panose="020B0004020202020204" pitchFamily="34" charset="0"/>
                          <a:ea typeface="Arial"/>
                          <a:cs typeface="Arial"/>
                        </a:defRPr>
                      </a:pPr>
                      <a:t>[VALOR]</a:t>
                    </a:fld>
                    <a:endParaRPr lang="es-AR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C90-4422-B1B2-5078D26F817F}"/>
                </c:ext>
              </c:extLst>
            </c:dLbl>
            <c:dLbl>
              <c:idx val="21"/>
              <c:layout>
                <c:manualLayout>
                  <c:x val="-1.6193145721928282E-3"/>
                  <c:y val="-0.423496200280008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3600" b="1" i="0" u="none" strike="noStrike" kern="1200" baseline="0">
                      <a:solidFill>
                        <a:srgbClr val="278DD8"/>
                      </a:solidFill>
                      <a:latin typeface="Aptos Black" panose="020B0004020202020204" pitchFamily="34" charset="0"/>
                      <a:ea typeface="Arial"/>
                      <a:cs typeface="Arial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C2-4B13-A6A0-85B2BE3783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2400" b="1" i="0" u="none" strike="noStrike" kern="1200" baseline="0">
                    <a:solidFill>
                      <a:srgbClr val="125763"/>
                    </a:solidFill>
                    <a:latin typeface="Aptos Black" panose="020B0004020202020204" pitchFamily="34" charset="0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Sheet1!$B$3:$W$3</c:f>
              <c:numCache>
                <c:formatCode>General</c:formatCode>
                <c:ptCount val="22"/>
                <c:pt idx="20" formatCode="_ * #,##0_ ;_ * \-#,##0_ ;_ * &quot;-&quot;??_ ;_ @_ ">
                  <c:v>117856</c:v>
                </c:pt>
                <c:pt idx="21" formatCode="_ * #,##0_ ;_ * \-#,##0_ ;_ * &quot;-&quot;??_ ;_ @_ ">
                  <c:v>126055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90-4422-B1B2-5078D26F817F}"/>
            </c:ext>
          </c:extLst>
        </c:ser>
        <c:ser>
          <c:idx val="0"/>
          <c:order val="1"/>
          <c:tx>
            <c:strRef>
              <c:f>Sheet1!$A$2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C90-4422-B1B2-5078D26F817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C90-4422-B1B2-5078D26F817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C90-4422-B1B2-5078D26F817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C90-4422-B1B2-5078D26F817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2C90-4422-B1B2-5078D26F817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2C90-4422-B1B2-5078D26F817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90-4422-B1B2-5078D26F817F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C-2C90-4422-B1B2-5078D26F817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2C90-4422-B1B2-5078D26F817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2C90-4422-B1B2-5078D26F817F}"/>
              </c:ext>
            </c:extLst>
          </c:dPt>
          <c:dPt>
            <c:idx val="10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0-2C90-4422-B1B2-5078D26F817F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2C90-4422-B1B2-5078D26F817F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2C90-4422-B1B2-5078D26F817F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2C90-4422-B1B2-5078D26F817F}"/>
              </c:ext>
            </c:extLst>
          </c:dPt>
          <c:dPt>
            <c:idx val="14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5-2C90-4422-B1B2-5078D26F817F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2C90-4422-B1B2-5078D26F817F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7-2C90-4422-B1B2-5078D26F817F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8-2C90-4422-B1B2-5078D26F817F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9-2C90-4422-B1B2-5078D26F817F}"/>
              </c:ext>
            </c:extLst>
          </c:dPt>
          <c:dPt>
            <c:idx val="19"/>
            <c:invertIfNegative val="0"/>
            <c:bubble3D val="0"/>
            <c:spPr>
              <a:gradFill>
                <a:gsLst>
                  <a:gs pos="0">
                    <a:srgbClr val="7965A7"/>
                  </a:gs>
                  <a:gs pos="100000">
                    <a:srgbClr val="4FDBC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1B-2C90-4422-B1B2-5078D26F817F}"/>
              </c:ext>
            </c:extLst>
          </c:dPt>
          <c:dPt>
            <c:idx val="2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C-2C90-4422-B1B2-5078D26F817F}"/>
              </c:ext>
            </c:extLst>
          </c:dPt>
          <c:dLbls>
            <c:dLbl>
              <c:idx val="0"/>
              <c:layout>
                <c:manualLayout>
                  <c:x val="0"/>
                  <c:y val="-3.59786756402661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0-4422-B1B2-5078D26F817F}"/>
                </c:ext>
              </c:extLst>
            </c:dLbl>
            <c:dLbl>
              <c:idx val="1"/>
              <c:layout>
                <c:manualLayout>
                  <c:x val="8.0965733771406828E-4"/>
                  <c:y val="-5.30303548484366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0-4422-B1B2-5078D26F817F}"/>
                </c:ext>
              </c:extLst>
            </c:dLbl>
            <c:dLbl>
              <c:idx val="2"/>
              <c:layout>
                <c:manualLayout>
                  <c:x val="3.2386291443853893E-3"/>
                  <c:y val="-5.181272742523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0-4422-B1B2-5078D26F817F}"/>
                </c:ext>
              </c:extLst>
            </c:dLbl>
            <c:dLbl>
              <c:idx val="3"/>
              <c:layout>
                <c:manualLayout>
                  <c:x val="-1.6193145721927094E-3"/>
                  <c:y val="-7.0465309298320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0-4422-B1B2-5078D26F817F}"/>
                </c:ext>
              </c:extLst>
            </c:dLbl>
            <c:dLbl>
              <c:idx val="4"/>
              <c:layout>
                <c:manualLayout>
                  <c:x val="8.0965728609635468E-3"/>
                  <c:y val="-8.9117891171404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90-4422-B1B2-5078D26F817F}"/>
                </c:ext>
              </c:extLst>
            </c:dLbl>
            <c:dLbl>
              <c:idx val="5"/>
              <c:layout>
                <c:manualLayout>
                  <c:x val="2.4289718582890642E-3"/>
                  <c:y val="-0.130568073111593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90-4422-B1B2-5078D26F817F}"/>
                </c:ext>
              </c:extLst>
            </c:dLbl>
            <c:dLbl>
              <c:idx val="6"/>
              <c:layout>
                <c:manualLayout>
                  <c:x val="0"/>
                  <c:y val="-0.15631265274492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90-4422-B1B2-5078D26F817F}"/>
                </c:ext>
              </c:extLst>
            </c:dLbl>
            <c:dLbl>
              <c:idx val="7"/>
              <c:layout>
                <c:manualLayout>
                  <c:x val="1.6193145721927094E-3"/>
                  <c:y val="-0.19155423283414671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90-4422-B1B2-5078D26F817F}"/>
                </c:ext>
              </c:extLst>
            </c:dLbl>
            <c:dLbl>
              <c:idx val="8"/>
              <c:layout>
                <c:manualLayout>
                  <c:x val="2.4289718582890642E-3"/>
                  <c:y val="-0.2176134551859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582491805088847E-2"/>
                      <c:h val="7.52217992708031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2C90-4422-B1B2-5078D26F817F}"/>
                </c:ext>
              </c:extLst>
            </c:dLbl>
            <c:dLbl>
              <c:idx val="9"/>
              <c:layout>
                <c:manualLayout>
                  <c:x val="-5.9374181751451825E-17"/>
                  <c:y val="-0.254500853318902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90-4422-B1B2-5078D26F817F}"/>
                </c:ext>
              </c:extLst>
            </c:dLbl>
            <c:dLbl>
              <c:idx val="10"/>
              <c:layout>
                <c:manualLayout>
                  <c:x val="-3.2386291443854188E-3"/>
                  <c:y val="-0.27445781040556227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90-4422-B1B2-5078D26F817F}"/>
                </c:ext>
              </c:extLst>
            </c:dLbl>
            <c:dLbl>
              <c:idx val="11"/>
              <c:layout>
                <c:manualLayout>
                  <c:x val="0"/>
                  <c:y val="-0.323311419133469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90-4422-B1B2-5078D26F817F}"/>
                </c:ext>
              </c:extLst>
            </c:dLbl>
            <c:dLbl>
              <c:idx val="12"/>
              <c:layout>
                <c:manualLayout>
                  <c:x val="-8.0965728609635468E-3"/>
                  <c:y val="-0.356471564685619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90-4422-B1B2-5078D26F817F}"/>
                </c:ext>
              </c:extLst>
            </c:dLbl>
            <c:dLbl>
              <c:idx val="13"/>
              <c:layout>
                <c:manualLayout>
                  <c:x val="-8.096572860963547E-4"/>
                  <c:y val="-0.420095962066882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90-4422-B1B2-5078D26F817F}"/>
                </c:ext>
              </c:extLst>
            </c:dLbl>
            <c:dLbl>
              <c:idx val="14"/>
              <c:layout>
                <c:manualLayout>
                  <c:x val="3.2386291443854188E-3"/>
                  <c:y val="-0.44318452935603064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2400" b="1" i="0">
                      <a:solidFill>
                        <a:srgbClr val="7965A7"/>
                      </a:solidFill>
                      <a:latin typeface="Aptos ExtraBold" panose="020B0004020202020204" pitchFamily="34" charset="0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90-4422-B1B2-5078D26F817F}"/>
                </c:ext>
              </c:extLst>
            </c:dLbl>
            <c:dLbl>
              <c:idx val="15"/>
              <c:layout>
                <c:manualLayout>
                  <c:x val="2.4289718582889454E-3"/>
                  <c:y val="-0.300513819066365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90-4422-B1B2-5078D26F817F}"/>
                </c:ext>
              </c:extLst>
            </c:dLbl>
            <c:dLbl>
              <c:idx val="16"/>
              <c:layout>
                <c:manualLayout>
                  <c:x val="4.8579437165780096E-3"/>
                  <c:y val="-0.26113614622318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90-4422-B1B2-5078D26F817F}"/>
                </c:ext>
              </c:extLst>
            </c:dLbl>
            <c:dLbl>
              <c:idx val="17"/>
              <c:layout>
                <c:manualLayout>
                  <c:x val="0"/>
                  <c:y val="-0.1656904560524304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44.586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2C90-4422-B1B2-5078D26F817F}"/>
                </c:ext>
              </c:extLst>
            </c:dLbl>
            <c:dLbl>
              <c:idx val="18"/>
              <c:layout>
                <c:manualLayout>
                  <c:x val="3.2386291443853E-3"/>
                  <c:y val="-0.2793300018701538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/>
                      <a:t>79.129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2C90-4422-B1B2-5078D26F817F}"/>
                </c:ext>
              </c:extLst>
            </c:dLbl>
            <c:dLbl>
              <c:idx val="19"/>
              <c:layout>
                <c:manualLayout>
                  <c:x val="-3.2386291443854188E-3"/>
                  <c:y val="-0.32421483727213418"/>
                </c:manualLayout>
              </c:layout>
              <c:tx>
                <c:rich>
                  <a:bodyPr/>
                  <a:lstStyle/>
                  <a:p>
                    <a:pPr>
                      <a:defRPr sz="2400" b="1" i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defRPr>
                    </a:pPr>
                    <a:r>
                      <a:rPr lang="en-US" sz="2400" b="1" i="0" dirty="0">
                        <a:solidFill>
                          <a:srgbClr val="7965A7"/>
                        </a:solidFill>
                        <a:latin typeface="Aptos ExtraBold" panose="020B0004020202020204" pitchFamily="34" charset="0"/>
                      </a:rPr>
                      <a:t>93.660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C90-4422-B1B2-5078D26F817F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90-4422-B1B2-5078D26F817F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C2-4B13-A6A0-85B2BE3783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" panose="020B0004020202020204" pitchFamily="34" charset="0"/>
                  </a:defRPr>
                </a:pPr>
                <a:endParaRPr lang="es-A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Sheet1!$B$1:$W$1</c:f>
              <c:numCache>
                <c:formatCode>General</c:formatCode>
                <c:ptCount val="22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</c:numCache>
            </c:numRef>
          </c:cat>
          <c:val>
            <c:numRef>
              <c:f>Sheet1!$B$2:$W$2</c:f>
              <c:numCache>
                <c:formatCode>General</c:formatCode>
                <c:ptCount val="22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80023</c:v>
                </c:pt>
                <c:pt idx="16" formatCode="#,##0">
                  <c:v>67898</c:v>
                </c:pt>
                <c:pt idx="17" formatCode="#,##0">
                  <c:v>44586</c:v>
                </c:pt>
                <c:pt idx="18" formatCode="#,##0">
                  <c:v>79129</c:v>
                </c:pt>
                <c:pt idx="19" formatCode="_ * #,##0_ ;_ * \-#,##0_ ;_ * &quot;-&quot;??_ ;_ @_ ">
                  <c:v>93660</c:v>
                </c:pt>
                <c:pt idx="20" formatCode="#,##0">
                  <c:v>0</c:v>
                </c:pt>
                <c:pt idx="21" formatCode="#,##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C90-4422-B1B2-5078D26F8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25768960"/>
        <c:axId val="225770496"/>
      </c:barChart>
      <c:catAx>
        <c:axId val="225768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2000" b="0" i="0" u="none" strike="noStrike" baseline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s-AR"/>
          </a:p>
        </c:txPr>
        <c:crossAx val="225770496"/>
        <c:crosses val="autoZero"/>
        <c:auto val="0"/>
        <c:lblAlgn val="ctr"/>
        <c:lblOffset val="100"/>
        <c:tickLblSkip val="1"/>
        <c:noMultiLvlLbl val="0"/>
      </c:catAx>
      <c:valAx>
        <c:axId val="225770496"/>
        <c:scaling>
          <c:orientation val="minMax"/>
          <c:max val="150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25768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  <a:effectLst>
      <a:innerShdw blurRad="114300">
        <a:prstClr val="black"/>
      </a:innerShdw>
    </a:effectLst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4509357409753513E-2"/>
          <c:y val="3.8211022898239355E-2"/>
          <c:w val="0.94059813297268591"/>
          <c:h val="0.88341980808994125"/>
        </c:manualLayout>
      </c:layout>
      <c:lineChart>
        <c:grouping val="standard"/>
        <c:varyColors val="0"/>
        <c:ser>
          <c:idx val="1"/>
          <c:order val="0"/>
          <c:tx>
            <c:strRef>
              <c:f>Hoja1!$B$1</c:f>
              <c:strCache>
                <c:ptCount val="1"/>
                <c:pt idx="0">
                  <c:v>Índice de Incidencia ATEP (cada 1.000 trabajadores)</c:v>
                </c:pt>
              </c:strCache>
            </c:strRef>
          </c:tx>
          <c:spPr>
            <a:ln w="22225" cap="rnd">
              <a:solidFill>
                <a:srgbClr val="589192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589192"/>
              </a:solidFill>
              <a:ln w="9525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2026945754159736E-2"/>
                  <c:y val="-3.93958325023557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50-4D92-A91B-A7EF14E550E8}"/>
                </c:ext>
              </c:extLst>
            </c:dLbl>
            <c:dLbl>
              <c:idx val="3"/>
              <c:layout>
                <c:manualLayout>
                  <c:x val="-2.6277045259696603E-2"/>
                  <c:y val="-4.26223544108205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257485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Hoja1!$B$6:$B$23</c:f>
              <c:numCache>
                <c:formatCode>#,##0.0</c:formatCode>
                <c:ptCount val="18"/>
                <c:pt idx="0">
                  <c:v>67.900000000000006</c:v>
                </c:pt>
                <c:pt idx="1">
                  <c:v>65.3</c:v>
                </c:pt>
                <c:pt idx="2">
                  <c:v>57.6</c:v>
                </c:pt>
                <c:pt idx="3">
                  <c:v>54.896859791020923</c:v>
                </c:pt>
                <c:pt idx="4">
                  <c:v>56.1</c:v>
                </c:pt>
                <c:pt idx="5">
                  <c:v>50.9</c:v>
                </c:pt>
                <c:pt idx="6">
                  <c:v>50.2</c:v>
                </c:pt>
                <c:pt idx="7">
                  <c:v>46.766049334194918</c:v>
                </c:pt>
                <c:pt idx="8">
                  <c:v>43.656534650610155</c:v>
                </c:pt>
                <c:pt idx="9">
                  <c:v>40.404374867413026</c:v>
                </c:pt>
                <c:pt idx="10">
                  <c:v>38.35606105366714</c:v>
                </c:pt>
                <c:pt idx="11">
                  <c:v>36.226788926650151</c:v>
                </c:pt>
                <c:pt idx="12">
                  <c:v>36.526409603881682</c:v>
                </c:pt>
                <c:pt idx="13">
                  <c:v>25.00900489198294</c:v>
                </c:pt>
                <c:pt idx="14">
                  <c:v>33.10226528603561</c:v>
                </c:pt>
                <c:pt idx="15">
                  <c:v>35.868931154544931</c:v>
                </c:pt>
                <c:pt idx="16">
                  <c:v>36.087078362447564</c:v>
                </c:pt>
                <c:pt idx="17">
                  <c:v>31.68959877408442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50-4D92-A91B-A7EF14E550E8}"/>
            </c:ext>
          </c:extLst>
        </c:ser>
        <c:ser>
          <c:idx val="0"/>
          <c:order val="4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50-4D92-A91B-A7EF14E550E8}"/>
                </c:ext>
              </c:extLst>
            </c:dLbl>
            <c:dLbl>
              <c:idx val="2"/>
              <c:layout>
                <c:manualLayout>
                  <c:x val="-1.6933456956193964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50-4D92-A91B-A7EF14E550E8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50-4D92-A91B-A7EF14E550E8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50-4D92-A91B-A7EF14E550E8}"/>
                </c:ext>
              </c:extLst>
            </c:dLbl>
            <c:dLbl>
              <c:idx val="11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50-4D92-A91B-A7EF14E550E8}"/>
                </c:ext>
              </c:extLst>
            </c:dLbl>
            <c:dLbl>
              <c:idx val="13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B50-4D92-A91B-A7EF14E550E8}"/>
                </c:ext>
              </c:extLst>
            </c:dLbl>
            <c:dLbl>
              <c:idx val="14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50-4D92-A91B-A7EF14E550E8}"/>
                </c:ext>
              </c:extLst>
            </c:dLbl>
            <c:dLbl>
              <c:idx val="15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50-4D92-A91B-A7EF14E550E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100" b="1">
                    <a:solidFill>
                      <a:srgbClr val="C00000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Hoja1!$A$6:$A$23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Hoja1!$E$6:$E$23</c:f>
              <c:numCache>
                <c:formatCode>#,##0.0</c:formatCode>
                <c:ptCount val="18"/>
                <c:pt idx="0">
                  <c:v>23.716357756320434</c:v>
                </c:pt>
                <c:pt idx="1">
                  <c:v>35.094271238029535</c:v>
                </c:pt>
                <c:pt idx="2">
                  <c:v>52.923428678307083</c:v>
                </c:pt>
                <c:pt idx="3">
                  <c:v>68.200742308837064</c:v>
                </c:pt>
                <c:pt idx="4">
                  <c:v>69.355298371045009</c:v>
                </c:pt>
                <c:pt idx="5">
                  <c:v>74.009590696698183</c:v>
                </c:pt>
                <c:pt idx="6">
                  <c:v>89.520703159025743</c:v>
                </c:pt>
                <c:pt idx="7">
                  <c:v>98.471078269258527</c:v>
                </c:pt>
                <c:pt idx="8">
                  <c:v>110.16899390525042</c:v>
                </c:pt>
                <c:pt idx="9">
                  <c:v>132.34681054934961</c:v>
                </c:pt>
                <c:pt idx="10">
                  <c:v>134.08934784167619</c:v>
                </c:pt>
                <c:pt idx="11">
                  <c:v>81.29155555302772</c:v>
                </c:pt>
                <c:pt idx="12">
                  <c:v>69.737632059113736</c:v>
                </c:pt>
                <c:pt idx="13">
                  <c:v>46.854243587734999</c:v>
                </c:pt>
                <c:pt idx="14">
                  <c:v>82.352404273613416</c:v>
                </c:pt>
                <c:pt idx="15">
                  <c:v>93.398266311736123</c:v>
                </c:pt>
                <c:pt idx="16">
                  <c:v>114.16297916453027</c:v>
                </c:pt>
                <c:pt idx="17">
                  <c:v>124.07887028036677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50-4D92-A91B-A7EF14E55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1682944"/>
        <c:axId val="271692928"/>
        <c:extLst>
          <c:ext xmlns:c15="http://schemas.microsoft.com/office/drawing/2012/chart" uri="{02D57815-91ED-43cb-92C2-25804820EDAC}">
            <c15:filteredLineSeries>
              <c15:ser>
                <c:idx val="2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7B50-4D92-A91B-A7EF14E550E8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130678.80427531409</c:v>
                      </c:pt>
                      <c:pt idx="11">
                        <c:v>80023.292800793075</c:v>
                      </c:pt>
                      <c:pt idx="12">
                        <c:v>67897.87138367664</c:v>
                      </c:pt>
                      <c:pt idx="13">
                        <c:v>44586.052301870484</c:v>
                      </c:pt>
                      <c:pt idx="14">
                        <c:v>79129.275287051671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7B50-4D92-A91B-A7EF14E550E8}"/>
                  </c:ext>
                </c:extLst>
              </c15:ser>
            </c15:filteredLineSeries>
            <c15:filteredLin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Hoja1!$A$6:$A$23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2007</c:v>
                      </c:pt>
                      <c:pt idx="1">
                        <c:v>2008</c:v>
                      </c:pt>
                      <c:pt idx="2">
                        <c:v>2009</c:v>
                      </c:pt>
                      <c:pt idx="3">
                        <c:v>2010</c:v>
                      </c:pt>
                      <c:pt idx="4">
                        <c:v>2011</c:v>
                      </c:pt>
                      <c:pt idx="5">
                        <c:v>2012</c:v>
                      </c:pt>
                      <c:pt idx="6">
                        <c:v>2013</c:v>
                      </c:pt>
                      <c:pt idx="7">
                        <c:v>2014</c:v>
                      </c:pt>
                      <c:pt idx="8">
                        <c:v>2015</c:v>
                      </c:pt>
                      <c:pt idx="9">
                        <c:v>2016</c:v>
                      </c:pt>
                      <c:pt idx="10">
                        <c:v>2017</c:v>
                      </c:pt>
                      <c:pt idx="11">
                        <c:v>2018</c:v>
                      </c:pt>
                      <c:pt idx="12">
                        <c:v>2019</c:v>
                      </c:pt>
                      <c:pt idx="13">
                        <c:v>2020</c:v>
                      </c:pt>
                      <c:pt idx="14">
                        <c:v>2021</c:v>
                      </c:pt>
                      <c:pt idx="15">
                        <c:v>2022</c:v>
                      </c:pt>
                      <c:pt idx="16">
                        <c:v>2023</c:v>
                      </c:pt>
                      <c:pt idx="17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#,##0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10159264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7B50-4D92-A91B-A7EF14E550E8}"/>
                  </c:ext>
                </c:extLst>
              </c15:ser>
            </c15:filteredLineSeries>
          </c:ext>
        </c:extLst>
      </c:lineChart>
      <c:catAx>
        <c:axId val="2716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271692928"/>
        <c:crosses val="autoZero"/>
        <c:auto val="1"/>
        <c:lblAlgn val="ctr"/>
        <c:lblOffset val="100"/>
        <c:noMultiLvlLbl val="0"/>
      </c:catAx>
      <c:valAx>
        <c:axId val="271692928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27168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3000">
                <a:solidFill>
                  <a:srgbClr val="257485"/>
                </a:solidFill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3000">
                <a:solidFill>
                  <a:srgbClr val="C00000"/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3.0010823424260525E-2"/>
          <c:w val="0.27211312000449128"/>
          <c:h val="0.25067636283077249"/>
        </c:manualLayout>
      </c:layout>
      <c:overlay val="0"/>
      <c:txPr>
        <a:bodyPr/>
        <a:lstStyle/>
        <a:p>
          <a:pPr>
            <a:defRPr sz="3000"/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954457325242242E-2"/>
          <c:y val="0.13632165888280764"/>
          <c:w val="0.96401382057632934"/>
          <c:h val="0.763570177224810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Siniestralidad - IF (cada 1.000.000 trabajadores)</c:v>
                </c:pt>
              </c:strCache>
            </c:strRef>
          </c:tx>
          <c:spPr>
            <a:solidFill>
              <a:srgbClr val="009A8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009A8B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Hoja1!$B$2:$D$2</c:f>
              <c:numCache>
                <c:formatCode>0.0</c:formatCode>
                <c:ptCount val="3"/>
                <c:pt idx="0">
                  <c:v>28.6</c:v>
                </c:pt>
                <c:pt idx="1">
                  <c:v>34.299999999999997</c:v>
                </c:pt>
                <c:pt idx="2">
                  <c:v>25.5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4-9C4F-AA24-38A27E2CB911}"/>
            </c:ext>
          </c:extLst>
        </c:ser>
        <c:ser>
          <c:idx val="1"/>
          <c:order val="1"/>
          <c:tx>
            <c:strRef>
              <c:f>Hoja1!$A$3</c:f>
              <c:strCache>
                <c:ptCount val="1"/>
                <c:pt idx="0">
                  <c:v>Judicialidad (cada 10.000 trabajadores)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rgbClr val="C00000"/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Hoja1!$B$1:$D$1</c:f>
              <c:strCache>
                <c:ptCount val="3"/>
                <c:pt idx="0">
                  <c:v>Argentina</c:v>
                </c:pt>
                <c:pt idx="1">
                  <c:v>España</c:v>
                </c:pt>
                <c:pt idx="2">
                  <c:v>Chile</c:v>
                </c:pt>
              </c:strCache>
            </c:strRef>
          </c:cat>
          <c:val>
            <c:numRef>
              <c:f>Hoja1!$B$3:$D$3</c:f>
              <c:numCache>
                <c:formatCode>General</c:formatCode>
                <c:ptCount val="3"/>
                <c:pt idx="0">
                  <c:v>114.2</c:v>
                </c:pt>
                <c:pt idx="1">
                  <c:v>8.5</c:v>
                </c:pt>
                <c:pt idx="2">
                  <c:v>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4-9C4F-AA24-38A27E2CB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36031232"/>
        <c:axId val="136553216"/>
      </c:barChart>
      <c:catAx>
        <c:axId val="1360312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6553216"/>
        <c:crosses val="autoZero"/>
        <c:auto val="1"/>
        <c:lblAlgn val="ctr"/>
        <c:lblOffset val="100"/>
        <c:noMultiLvlLbl val="0"/>
      </c:catAx>
      <c:valAx>
        <c:axId val="136553216"/>
        <c:scaling>
          <c:orientation val="minMax"/>
          <c:max val="13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136031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009A8B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rgbClr val="C00000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35789856554099259"/>
          <c:y val="0.21587235784877928"/>
          <c:w val="0.64081510876323289"/>
          <c:h val="0.176485049893009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982551250148122"/>
          <c:y val="2.5074701925558093E-2"/>
          <c:w val="0.86292109442181308"/>
          <c:h val="0.88034799669558039"/>
        </c:manualLayout>
      </c:layout>
      <c:bubbleChart>
        <c:varyColors val="0"/>
        <c:ser>
          <c:idx val="9"/>
          <c:order val="8"/>
          <c:tx>
            <c:strRef>
              <c:f>Tabla!$A$11</c:f>
              <c:strCache>
                <c:ptCount val="1"/>
                <c:pt idx="0">
                  <c:v>Jujuy</c:v>
                </c:pt>
              </c:strCache>
            </c:strRef>
          </c:tx>
          <c:spPr>
            <a:solidFill>
              <a:srgbClr val="EF9F63"/>
            </a:solidFill>
            <a:ln w="12700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D70-4130-AC70-F45CBA46F555}"/>
              </c:ext>
            </c:extLst>
          </c:dPt>
          <c:dLbls>
            <c:dLbl>
              <c:idx val="0"/>
              <c:layout>
                <c:manualLayout>
                  <c:x val="-0.21751433860829658"/>
                  <c:y val="-0.228773635779521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  <a:ea typeface="+mn-ea"/>
                        <a:cs typeface="+mn-cs"/>
                      </a:defRPr>
                    </a:pPr>
                    <a:r>
                      <a:rPr lang="es-MX" sz="3600" b="1" i="0" u="none" strike="noStrike" kern="1200" baseline="0" dirty="0">
                        <a:solidFill>
                          <a:srgbClr val="EF9F63"/>
                        </a:solidFill>
                        <a:latin typeface="Aptos" panose="020B0004020202020204" pitchFamily="34" charset="0"/>
                      </a:rPr>
                      <a:t>Jujuy</a:t>
                    </a: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MX" sz="3600" b="0" i="0" u="none" strike="noStrike" kern="1200" baseline="0" dirty="0">
                        <a:solidFill>
                          <a:srgbClr val="376092"/>
                        </a:solidFill>
                        <a:latin typeface="Aptos" panose="020B0004020202020204" pitchFamily="34" charset="0"/>
                      </a:rPr>
                      <a:t> </a:t>
                    </a:r>
                    <a:r>
                      <a:rPr lang="es-MX" sz="3200" b="0" i="0" u="none" strike="noStrike" kern="1200" baseline="0" dirty="0" err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66CF2E6-982B-4482-9276-B949E3A0DED7}" type="BUBBLESIZE">
                      <a:rPr lang="es-MX" sz="3200" b="1" i="0" u="none" strike="noStrike" kern="1200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600">
                          <a:latin typeface="Aptos" panose="020B0004020202020204" pitchFamily="34" charset="0"/>
                        </a:defRPr>
                      </a:pPr>
                      <a:t>[TAMAÑO DE BURBUJA]</a:t>
                    </a:fld>
                    <a:endParaRPr lang="es-MX" sz="3200" b="1" i="0" u="none" strike="noStrike" kern="1200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600">
                        <a:latin typeface="Aptos" panose="020B0004020202020204" pitchFamily="34" charset="0"/>
                      </a:defRPr>
                    </a:pPr>
                    <a:r>
                      <a:rPr lang="es-MX" sz="3200" b="0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 PI </a:t>
                    </a:r>
                    <a:r>
                      <a:rPr lang="es-MX" sz="3200" b="1" i="0" u="none" strike="noStrike" kern="12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ptos" panose="020B0004020202020204" pitchFamily="34" charset="0"/>
                      </a:rPr>
                      <a:t>24,0%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389866492870405"/>
                      <c:h val="0.238738583689017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ptos" panose="020B000402020202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Tabla!$C$11</c:f>
              <c:numCache>
                <c:formatCode>0.00</c:formatCode>
                <c:ptCount val="1"/>
                <c:pt idx="0">
                  <c:v>23.99388235294116</c:v>
                </c:pt>
              </c:numCache>
            </c:numRef>
          </c:xVal>
          <c:yVal>
            <c:numRef>
              <c:f>Tabla!$B$11</c:f>
              <c:numCache>
                <c:formatCode>_(* #,##0.00_);_(* \(#,##0.00\);_(* "-"??_);_(@_)</c:formatCode>
                <c:ptCount val="1"/>
                <c:pt idx="0">
                  <c:v>228.96998175967605</c:v>
                </c:pt>
              </c:numCache>
            </c:numRef>
          </c:yVal>
          <c:bubbleSize>
            <c:numRef>
              <c:f>Tabla!$D$11</c:f>
              <c:numCache>
                <c:formatCode>_-* #,##0_-;\-* #,##0_-;_-* "-"??_-;_-@_-</c:formatCode>
                <c:ptCount val="1"/>
                <c:pt idx="0">
                  <c:v>834.59558351401915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ED70-4130-AC70-F45CBA46F555}"/>
            </c:ext>
          </c:extLst>
        </c:ser>
        <c:ser>
          <c:idx val="16"/>
          <c:order val="15"/>
          <c:tx>
            <c:strRef>
              <c:f>Tabla!$A$18</c:f>
              <c:strCache>
                <c:ptCount val="1"/>
                <c:pt idx="0">
                  <c:v>Salta</c:v>
                </c:pt>
              </c:strCache>
            </c:strRef>
          </c:tx>
          <c:spPr>
            <a:solidFill>
              <a:srgbClr val="009A8B"/>
            </a:solidFill>
            <a:ln w="9525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70-4130-AC70-F45CBA46F555}"/>
              </c:ext>
            </c:extLst>
          </c:dPt>
          <c:dLbls>
            <c:dLbl>
              <c:idx val="0"/>
              <c:layout>
                <c:manualLayout>
                  <c:x val="-9.6465137002856305E-2"/>
                  <c:y val="-0.129686998026527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b="1" i="0" u="none" strike="noStrike" kern="1200" baseline="0" dirty="0">
                        <a:solidFill>
                          <a:srgbClr val="009A8B"/>
                        </a:solidFill>
                        <a:latin typeface="Aptos" panose="020B0004020202020204" pitchFamily="34" charset="0"/>
                      </a:rPr>
                      <a:t>Salta</a:t>
                    </a: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 err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Juicios</a:t>
                    </a:r>
                    <a:fld id="{2951B974-0D6B-4EB8-90B6-660AB89B3BC1}" type="BUBBLESIZE">
                      <a:rPr lang="en-US" sz="3200" b="1" i="0" u="none" strike="noStrike" kern="1200" baseline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pPr>
                        <a:defRPr sz="3200"/>
                      </a:pPr>
                      <a:t>[TAMAÑO DE BURBUJA]</a:t>
                    </a:fld>
                    <a:endParaRPr lang="en-US" sz="3200" b="1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ptos" panose="020B0004020202020204" pitchFamily="34" charset="0"/>
                    </a:endParaRPr>
                  </a:p>
                  <a:p>
                    <a:pPr>
                      <a:defRPr sz="3200"/>
                    </a:pPr>
                    <a:r>
                      <a:rPr lang="en-US" sz="32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PI</a:t>
                    </a:r>
                    <a:r>
                      <a:rPr lang="en-US" sz="3200" b="1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ptos" panose="020B0004020202020204" pitchFamily="34" charset="0"/>
                      </a:rPr>
                      <a:t> 21,3%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6390962594305"/>
                      <c:h val="0.22623823947863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D70-4130-AC70-F45CBA46F5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Tabla!$C$18</c:f>
              <c:numCache>
                <c:formatCode>0.00</c:formatCode>
                <c:ptCount val="1"/>
                <c:pt idx="0">
                  <c:v>21.336071428571426</c:v>
                </c:pt>
              </c:numCache>
            </c:numRef>
          </c:xVal>
          <c:yVal>
            <c:numRef>
              <c:f>Tabla!$B$18</c:f>
              <c:numCache>
                <c:formatCode>_(* #,##0.00_);_(* \(#,##0.00\);_(* "-"??_);_(@_)</c:formatCode>
                <c:ptCount val="1"/>
                <c:pt idx="0">
                  <c:v>5.3794952504039664</c:v>
                </c:pt>
              </c:numCache>
            </c:numRef>
          </c:yVal>
          <c:bubbleSize>
            <c:numRef>
              <c:f>Tabla!$D$18</c:f>
              <c:numCache>
                <c:formatCode>_-* #,##0_-;\-* #,##0_-;_-* "-"??_-;_-@_-</c:formatCode>
                <c:ptCount val="1"/>
                <c:pt idx="0">
                  <c:v>78.621323084653966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ED70-4130-AC70-F45CBA46F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23831936"/>
        <c:axId val="223842304"/>
        <c:extLst>
          <c:ext xmlns:c15="http://schemas.microsoft.com/office/drawing/2012/chart" uri="{02D57815-91ED-43cb-92C2-25804820EDAC}">
            <c15:filteredBubbl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Tabla!$A$3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fld id="{069ED54B-D6C0-4D7B-9330-439A9799F787}" type="SERIESNAME">
                            <a:rPr lang="en-US" sz="1800" b="1">
                              <a:solidFill>
                                <a:srgbClr val="006699"/>
                              </a:solidFill>
                            </a:rPr>
                            <a:pPr>
                              <a:defRPr sz="1050"/>
                            </a:pPr>
                            <a:t>[NOMBRE DE LA SERIE]</a:t>
                          </a:fld>
                          <a:endParaRPr lang="es-AR"/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ct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>
                      <c:ext uri="{CE6537A1-D6FC-4f65-9D91-7224C49458BB}">
                        <c15:layout>
                          <c:manualLayout>
                            <c:w val="8.5796916377249524E-2"/>
                            <c:h val="7.2950669211272232E-2"/>
                          </c:manualLayout>
                        </c15:layout>
                        <c15:dlblFieldTable/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ctr"/>
                  <c:showLegendKey val="0"/>
                  <c:showVal val="1"/>
                  <c:showCatName val="0"/>
                  <c:showSerName val="1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>
                      <c:ext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Tabla!$B$3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321.27215607021651</c:v>
                      </c:pt>
                    </c:numCache>
                  </c:numRef>
                </c:yVal>
                <c:bubbleSize>
                  <c:numRef>
                    <c:extLst>
                      <c:ext uri="{02D57815-91ED-43cb-92C2-25804820EDAC}">
                        <c15:formulaRef>
                          <c15:sqref>Tabla!$D$3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22987.665311136134</c:v>
                      </c:pt>
                    </c:numCache>
                  </c:numRef>
                </c:bubbleSize>
                <c:bubble3D val="0"/>
                <c:extLst>
                  <c:ext xmlns:c16="http://schemas.microsoft.com/office/drawing/2014/chart" uri="{C3380CC4-5D6E-409C-BE32-E72D297353CC}">
                    <c16:uniqueId val="{00000005-ED70-4130-AC70-F45CBA46F555}"/>
                  </c:ext>
                </c:extLst>
              </c15:ser>
            </c15:filteredBubbleSeries>
            <c15:filteredBubbl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635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2270235500924874E-2"/>
                        <c:y val="-1.8608499294587088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CATAMARCA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10.67760254843736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25.199142014312169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ED70-4130-AC70-F45CBA46F555}"/>
                  </c:ext>
                </c:extLst>
              </c15:ser>
            </c15:filteredBubbleSeries>
            <c15:filteredBubbl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3.90259807832391E-2"/>
                        <c:y val="-2.5651687317537655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CHACO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37.944063263809461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187.48161658648255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ED70-4130-AC70-F45CBA46F555}"/>
                  </c:ext>
                </c:extLst>
              </c15:ser>
            </c15:filteredBubbleSeries>
            <c15:filteredBubbleSeries>
              <c15:ser>
                <c:idx val="4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A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566108201232612E-2"/>
                        <c:y val="3.1185403797211238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CHUBUT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8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298.34169189918236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2830.367631047543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ED70-4130-AC70-F45CBA46F555}"/>
                  </c:ext>
                </c:extLst>
              </c15:ser>
            </c15:filteredBubbleSeries>
            <c15:filteredBubbl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rgbClr val="FFFF00">
                      <a:alpha val="56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C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CORDOBA</a:t>
                          </a:r>
                        </a:p>
                      </c:rich>
                    </c:tx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l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245.8186254825369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10426.396999841803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ED70-4130-AC70-F45CBA46F555}"/>
                  </c:ext>
                </c:extLst>
              </c15:ser>
            </c15:filteredBubbleSeries>
            <c15:filteredBubbleSeries>
              <c15:ser>
                <c:idx val="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CORRIENTES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2629164403031351"/>
                            <c:h val="2.822607355078923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0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Tabla!$B$8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35.931775871517424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Tabla!$D$8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250.98345446254925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ED70-4130-AC70-F45CBA46F555}"/>
                  </c:ext>
                </c:extLst>
              </c15:ser>
            </c15:filteredBubbleSeries>
            <c15:filteredBubbleSeries>
              <c15:ser>
                <c:idx val="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0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ENTRE RÍOS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0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144.32731374311166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2001.8198416169589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ED70-4130-AC70-F45CBA46F555}"/>
                  </c:ext>
                </c:extLst>
              </c15:ser>
            </c15:filteredBubbleSeries>
            <c15:filteredBubble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700636852208904E-2"/>
                        <c:y val="-4.1121403852434409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FORMOSA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47.646846418539653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71.565563320646561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ED70-4130-AC70-F45CBA46F555}"/>
                  </c:ext>
                </c:extLst>
              </c15:ser>
            </c15:filteredBubbleSeries>
            <c15:filteredBubbleSeries>
              <c15:ser>
                <c:idx val="1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4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4.405286343612389E-3"/>
                        <c:y val="0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LA PAMPA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4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28.761666631121543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110.87622486297354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ED70-4130-AC70-F45CBA46F555}"/>
                  </c:ext>
                </c:extLst>
              </c15:ser>
            </c15:filteredBubbleSeries>
            <c15:filteredBubbleSeries>
              <c15:ser>
                <c:idx val="1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6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124E-2"/>
                        <c:y val="-2.0232675771370764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LA RIOJA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6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12.019102966175994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22.175244972594712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ED70-4130-AC70-F45CBA46F555}"/>
                  </c:ext>
                </c:extLst>
              </c15:ser>
            </c15:filteredBubbleSeries>
            <c15:filteredBubbleSeries>
              <c15:ser>
                <c:idx val="1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7.0321344216859649E-2"/>
                        <c:y val="4.2842176343011598E-6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MENDOZA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313.90931194971739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9888.1433264160969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ED70-4130-AC70-F45CBA46F555}"/>
                  </c:ext>
                </c:extLst>
              </c15:ser>
            </c15:filteredBubbleSeries>
            <c15:filteredBubbleSeries>
              <c15:ser>
                <c:idx val="1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MISIONES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t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73.877002692561788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515.07046277254074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ED70-4130-AC70-F45CBA46F555}"/>
                  </c:ext>
                </c:extLst>
              </c15:ser>
            </c15:filteredBubbleSeries>
            <c15:filteredBubbleSeries>
              <c15:ser>
                <c:idx val="1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1.4316289598554029E-2"/>
                        <c:y val="1.0506219860116177E-3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4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NEUQUEN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4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052800403370936"/>
                            <c:h val="4.3914878527600072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181.51077774514098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Tabla!$D$16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2472.5398144443107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ED70-4130-AC70-F45CBA46F555}"/>
                  </c:ext>
                </c:extLst>
              </c15:ser>
            </c15:filteredBubbleSeries>
            <c15:filteredBubbleSeries>
              <c15:ser>
                <c:idx val="1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rgbClr val="4AC24D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9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RIO NEGRO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l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152716593245227"/>
                            <c:h val="5.2574687648110754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1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trendline>
                  <c:spPr>
                    <a:ln w="19050" cap="rnd">
                      <a:solidFill>
                        <a:schemeClr val="accent4">
                          <a:lumMod val="80000"/>
                          <a:lumOff val="20000"/>
                        </a:schemeClr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Tabla!$B$17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55.220850070553446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Tabla!$D$17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676.3449716641386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D70-4130-AC70-F45CBA46F555}"/>
                  </c:ext>
                </c:extLst>
              </c15:ser>
            </c15:filteredBubbleSeries>
            <c15:filteredBubbleSeries>
              <c15:ser>
                <c:idx val="1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7268722466960353E-2"/>
                        <c:y val="2.832574607991907E-2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SAN JUAN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1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76.667707235950374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Tabla!$D$19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629.97855035780424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ED70-4130-AC70-F45CBA46F555}"/>
                  </c:ext>
                </c:extLst>
              </c15:ser>
            </c15:filteredBubbleSeries>
            <c15:filteredBubbleSeries>
              <c15:ser>
                <c:idx val="1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</a:t>
                          </a:r>
                          <a:r>
                            <a:rPr lang="en-US" sz="1600" b="1" baseline="0">
                              <a:solidFill>
                                <a:srgbClr val="336699"/>
                              </a:solidFill>
                            </a:rPr>
                            <a:t> LUIS</a:t>
                          </a:r>
                          <a:endParaRPr lang="en-US" sz="16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1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9.1293985944640429E-2"/>
                            <c:h val="5.333817999184680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3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r"/>
                  <c:showLegendKey val="0"/>
                  <c:showVal val="0"/>
                  <c:showCatName val="0"/>
                  <c:showSerName val="1"/>
                  <c:showPercent val="0"/>
                  <c:showBubbleSize val="1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Tabla!$B$20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481.24366373518239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Tabla!$D$20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2933.1801304659366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ED70-4130-AC70-F45CBA46F555}"/>
                  </c:ext>
                </c:extLst>
              </c15:ser>
            </c15:filteredBubbleSeries>
            <c15:filteredBubbleSeries>
              <c15:ser>
                <c:idx val="1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5.9756744342041512E-3"/>
                        <c:y val="-2.0233041665995359E-3"/>
                      </c:manualLayout>
                    </c:layout>
                    <c:tx>
                      <c:rich>
                        <a:bodyPr/>
                        <a:lstStyle/>
                        <a:p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CRUZ</a:t>
                          </a:r>
                        </a:p>
                      </c:rich>
                    </c:tx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5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Tabla!$B$21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83.38402223714003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Tabla!$D$21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239.89583197625188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ED70-4130-AC70-F45CBA46F555}"/>
                  </c:ext>
                </c:extLst>
              </c15:ser>
            </c15:filteredBubbleSeries>
            <c15:filteredBubbleSeries>
              <c15:ser>
                <c:idx val="20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25400">
                    <a:noFill/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0000"/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9.0694707660981186E-2"/>
                        <c:y val="-1.1544318748428433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050" b="1" i="0" u="none" strike="noStrike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400" b="1">
                              <a:solidFill>
                                <a:srgbClr val="336699"/>
                              </a:solidFill>
                            </a:rPr>
                            <a:t>SANTA FÉ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050" b="1" i="0" u="none" strike="noStrike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8.8738593187907597E-2"/>
                            <c:h val="5.4264065333659815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8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389.58343852168093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16448.991941262411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ED70-4130-AC70-F45CBA46F555}"/>
                  </c:ext>
                </c:extLst>
              </c15:ser>
            </c15:filteredBubbleSeries>
            <c15:filteredBubbleSeries>
              <c15:ser>
                <c:idx val="21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rgbClr val="336699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SANTIAGO DEL ESTERO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rgbClr val="336699"/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dLblPos val="r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25085899781991611"/>
                            <c:h val="6.91838532451136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A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rgbClr val="336699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Tabla!$B$23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287.89410162497461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Tabla!$D$23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862.81862257004877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D70-4130-AC70-F45CBA46F555}"/>
                  </c:ext>
                </c:extLst>
              </c15:ser>
            </c15:filteredBubbleSeries>
            <c15:filteredBubbleSeries>
              <c15:ser>
                <c:idx val="22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Tabla!$A$24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rgbClr val="FFFF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2.9368575624082231E-2"/>
                        <c:y val="3.0349013657056147E-2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spAutoFit/>
                        </a:bodyPr>
                        <a:lstStyle/>
                        <a:p>
                          <a:pPr>
                            <a:defRPr sz="16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1600" b="1">
                              <a:solidFill>
                                <a:srgbClr val="336699"/>
                              </a:solidFill>
                            </a:rPr>
                            <a:t>TIERRA DEL FUEGO</a:t>
                          </a: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spAutoFit/>
                      </a:bodyPr>
                      <a:lstStyle/>
                      <a:p>
                        <a:pPr>
                          <a:defRPr sz="16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s-AR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C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Tabla!$B$24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211.37776035717951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Tabla!$D$24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570.50857520402747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ED70-4130-AC70-F45CBA46F555}"/>
                  </c:ext>
                </c:extLst>
              </c15:ser>
            </c15:filteredBubbleSeries>
            <c15:filteredBubbleSeries>
              <c15:ser>
                <c:idx val="23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Tabla!$A$25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rgbClr val="FF0000"/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ED70-4130-AC70-F45CBA46F555}"/>
                    </c:ext>
                  </c:extLst>
                </c:dPt>
                <c:dLbls>
                  <c:dLbl>
                    <c:idx val="0"/>
                    <c:tx>
                      <c:rich>
                        <a:bodyPr/>
                        <a:lstStyle/>
                        <a:p>
                          <a:r>
                            <a:rPr lang="en-US" sz="1200" b="1">
                              <a:solidFill>
                                <a:srgbClr val="336699"/>
                              </a:solidFill>
                            </a:rPr>
                            <a:t>TUCUMAN</a:t>
                          </a:r>
                        </a:p>
                      </c:rich>
                    </c:tx>
                    <c:dLblPos val="b"/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2E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Tabla!$B$25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22.91391060700105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Tabla!$D$25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281.22242487972386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ED70-4130-AC70-F45CBA46F555}"/>
                  </c:ext>
                </c:extLst>
              </c15:ser>
            </c15:filteredBubbleSeries>
            <c15:filteredBubbleSeries>
              <c15:ser>
                <c:idx val="24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Tabla!$A$26</c15:sqref>
                        </c15:formulaRef>
                      </c:ext>
                    </c:extLst>
                    <c:strCache>
                      <c:ptCount val="1"/>
                      <c:pt idx="0">
                        <c:v>Total sistema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 w="25400">
                    <a:noFill/>
                  </a:ln>
                  <a:effectLst/>
                </c:spPr>
                <c:invertIfNegative val="0"/>
                <c:xVal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Tabla!$B$1:$D$1</c15:sqref>
                        </c15:formulaRef>
                      </c:ext>
                    </c:extLst>
                    <c:strCache>
                      <c:ptCount val="3"/>
                      <c:pt idx="0">
                        <c:v>Indicador juicios/stros</c:v>
                      </c:pt>
                      <c:pt idx="1">
                        <c:v>P inca</c:v>
                      </c:pt>
                      <c:pt idx="2">
                        <c:v>Tamaño</c:v>
                      </c:pt>
                    </c:strCache>
                  </c:str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Tabla!$B$26:$D$26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3"/>
                      <c:pt idx="0">
                        <c:v>236.58650029037594</c:v>
                      </c:pt>
                      <c:pt idx="1">
                        <c:v>14.140120907119515</c:v>
                      </c:pt>
                      <c:pt idx="2" formatCode="_-* #,##0_-;\-* #,##0_-;_-* &quot;-&quot;??_-;_-@_-">
                        <c:v>126055.18004671462</c:v>
                      </c:pt>
                    </c:numCache>
                  </c:numRef>
                </c:yVal>
                <c:bubbleSize>
                  <c:numLit>
                    <c:formatCode>General</c:formatCode>
                    <c:ptCount val="3"/>
                    <c:pt idx="0">
                      <c:v>1</c:v>
                    </c:pt>
                    <c:pt idx="1">
                      <c:v>1</c:v>
                    </c:pt>
                    <c:pt idx="2">
                      <c:v>1</c:v>
                    </c:pt>
                  </c:numLit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ED70-4130-AC70-F45CBA46F555}"/>
                  </c:ext>
                </c:extLst>
              </c15:ser>
            </c15:filteredBubbleSeries>
            <c15:filteredBubbleSeries>
              <c15:ser>
                <c:idx val="25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rgbClr val="FFFF00">
                      <a:alpha val="34000"/>
                    </a:srgbClr>
                  </a:solidFill>
                  <a:ln w="12700">
                    <a:solidFill>
                      <a:schemeClr val="tx1"/>
                    </a:solidFill>
                  </a:ln>
                  <a:effectLst/>
                </c:spPr>
                <c:invertIfNegative val="0"/>
                <c:dPt>
                  <c:idx val="0"/>
                  <c:invertIfNegative val="0"/>
                  <c:bubble3D val="0"/>
                  <c:spPr>
                    <a:solidFill>
                      <a:srgbClr val="FFFF00">
                        <a:alpha val="47000"/>
                      </a:srgbClr>
                    </a:solidFill>
                    <a:ln w="12700">
                      <a:solidFill>
                        <a:schemeClr val="tx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ED70-4130-AC70-F45CBA46F555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562228155287"/>
                        <c:y val="-5.9863702559292747E-4"/>
                      </c:manualLayout>
                    </c:layout>
                    <c:tx>
                      <c:rich>
                        <a:bodyPr rot="0" spcFirstLastPara="1" vertOverflow="ellipsis" vert="horz" wrap="square" lIns="38100" tIns="19050" rIns="38100" bIns="19050" anchor="ctr" anchorCtr="1">
                          <a:noAutofit/>
                        </a:bodyPr>
                        <a:lstStyle/>
                        <a:p>
                          <a:pPr>
                            <a:defRPr sz="1800" b="0" i="0" u="none" strike="noStrike" kern="1200" baseline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pPr>
                          <a:r>
                            <a:rPr lang="en-US" sz="2000" b="1">
                              <a:solidFill>
                                <a:srgbClr val="336699"/>
                              </a:solidFill>
                            </a:rPr>
                            <a:t>PBA</a:t>
                          </a:r>
                          <a:endParaRPr lang="en-US" sz="1800" b="1">
                            <a:solidFill>
                              <a:srgbClr val="336699"/>
                            </a:solidFill>
                          </a:endParaRPr>
                        </a:p>
                      </c:rich>
                    </c:tx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lIns="38100" tIns="19050" rIns="38100" bIns="19050" anchor="ctr" anchorCtr="1">
                        <a:noAutofit/>
                      </a:bodyPr>
                      <a:lstStyle/>
                      <a:p>
                        <a:pPr>
                          <a:defRPr sz="1800" b="0" i="0" u="none" strike="noStrike" kern="1200" baseline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en-US"/>
                      </a:p>
                    </c:txPr>
                    <c:showLegendKey val="0"/>
                    <c:showVal val="0"/>
                    <c:showCatName val="0"/>
                    <c:showSerName val="1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>
                        <c15:layout>
                          <c:manualLayout>
                            <c:w val="0.10942964567637853"/>
                            <c:h val="4.8528157031735839E-2"/>
                          </c:manualLayout>
                        </c15:layout>
                        <c15:showDataLabelsRange val="0"/>
                      </c:ext>
                      <c:ext xmlns:c16="http://schemas.microsoft.com/office/drawing/2014/chart" uri="{C3380CC4-5D6E-409C-BE32-E72D297353CC}">
                        <c16:uniqueId val="{00000032-ED70-4130-AC70-F45CBA46F55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0"/>
                  <c:showCatName val="0"/>
                  <c:showSerName val="1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Tabla!#REF!</c15:sqref>
                        </c15:formulaRef>
                      </c:ext>
                    </c:extLst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Tabla!$B$2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1"/>
                      <c:pt idx="0">
                        <c:v>236.94785923068608</c:v>
                      </c:pt>
                    </c:numCache>
                  </c:numRef>
                </c:yVal>
                <c:bubbleSize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Tabla!$D$2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1"/>
                      <c:pt idx="0">
                        <c:v>50708.737458240663</c:v>
                      </c:pt>
                    </c:numCache>
                  </c:numRef>
                </c:bubbleSize>
                <c:bubble3D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ED70-4130-AC70-F45CBA46F555}"/>
                  </c:ext>
                </c:extLst>
              </c15:ser>
            </c15:filteredBubbleSeries>
          </c:ext>
        </c:extLst>
      </c:bubbleChart>
      <c:valAx>
        <c:axId val="223831936"/>
        <c:scaling>
          <c:orientation val="minMax"/>
          <c:max val="45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PORCENTAJE POR INCAPACIDAD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42304"/>
        <c:crosses val="autoZero"/>
        <c:crossBetween val="midCat"/>
        <c:majorUnit val="5"/>
      </c:valAx>
      <c:valAx>
        <c:axId val="223842304"/>
        <c:scaling>
          <c:orientation val="minMax"/>
          <c:max val="500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  <a:ea typeface="+mn-ea"/>
                    <a:cs typeface="+mn-cs"/>
                  </a:defRPr>
                </a:pPr>
                <a:r>
                  <a:rPr lang="es-AR" sz="2000" b="1" i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INDICADOR</a:t>
                </a:r>
                <a:r>
                  <a:rPr lang="es-AR" sz="2000" b="1" i="0" baseline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SemiBold" panose="020B0004020202020204" pitchFamily="34" charset="0"/>
                  </a:rPr>
                  <a:t> JUICIOS S/ SINIESTROS</a:t>
                </a:r>
                <a:endParaRPr lang="es-AR" sz="2000" b="1" i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3.2656931099471591E-3"/>
              <c:y val="0.218997367362463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SemiBold" panose="020B0004020202020204" pitchFamily="34" charset="0"/>
                  <a:ea typeface="+mn-ea"/>
                  <a:cs typeface="+mn-cs"/>
                </a:defRPr>
              </a:pPr>
              <a:endParaRPr lang="es-AR"/>
            </a:p>
          </c:txPr>
        </c:title>
        <c:numFmt formatCode="_(* #,##0_);_(* \(#,##0\);_(* &quot;-&quot;_);_(@_)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s-AR"/>
          </a:p>
        </c:txPr>
        <c:crossAx val="223831936"/>
        <c:crosses val="autoZero"/>
        <c:crossBetween val="midCat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0.34898</cdr:x>
      <cdr:y>0.08345</cdr:y>
    </cdr:from>
    <cdr:to>
      <cdr:x>0.67662</cdr:x>
      <cdr:y>0.29247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E4345C2-67B2-6519-324C-4F4759A5B4E7}"/>
            </a:ext>
          </a:extLst>
        </cdr:cNvPr>
        <cdr:cNvSpPr txBox="1"/>
      </cdr:nvSpPr>
      <cdr:spPr>
        <a:xfrm xmlns:a="http://schemas.openxmlformats.org/drawingml/2006/main">
          <a:off x="6534148" y="736570"/>
          <a:ext cx="6134508" cy="1844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0.86958</cdr:x>
      <cdr:y>0.08992</cdr:y>
    </cdr:from>
    <cdr:to>
      <cdr:x>0.9905</cdr:x>
      <cdr:y>0.88322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B77369C2-FFE7-8B95-9003-E87F7EA6D7A4}"/>
            </a:ext>
          </a:extLst>
        </cdr:cNvPr>
        <cdr:cNvSpPr txBox="1"/>
      </cdr:nvSpPr>
      <cdr:spPr>
        <a:xfrm xmlns:a="http://schemas.openxmlformats.org/drawingml/2006/main">
          <a:off x="17170400" y="653520"/>
          <a:ext cx="2387600" cy="576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0.47685</cdr:x>
      <cdr:y>0.43709</cdr:y>
    </cdr:from>
    <cdr:to>
      <cdr:x>0.52315</cdr:x>
      <cdr:y>0.5629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1B1C49E8-A17C-7614-BE25-8208049EF6AA}"/>
            </a:ext>
          </a:extLst>
        </cdr:cNvPr>
        <cdr:cNvSpPr txBox="1"/>
      </cdr:nvSpPr>
      <cdr:spPr>
        <a:xfrm xmlns:a="http://schemas.openxmlformats.org/drawingml/2006/main">
          <a:off x="9415632" y="317684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0.3897</cdr:x>
      <cdr:y>0.24105</cdr:y>
    </cdr:from>
    <cdr:to>
      <cdr:x>0.6103</cdr:x>
      <cdr:y>0.83771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319849" y="1674005"/>
          <a:ext cx="4143595" cy="4143589"/>
          <a:chOff x="3304665" y="2720135"/>
          <a:chExt cx="357140" cy="397567"/>
        </a:xfrm>
        <a:solidFill xmlns:a="http://schemas.openxmlformats.org/drawingml/2006/main">
          <a:srgbClr val="0E4C52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278DD8"/>
          </a:solidFill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b="1" kern="1200" dirty="0">
              <a:solidFill>
                <a:schemeClr val="bg1"/>
              </a:solidFill>
              <a:latin typeface="Aptos" panose="020B0004020202020204" pitchFamily="34" charset="0"/>
            </a:endParaRPr>
          </a:p>
        </cdr:txBody>
      </cdr:sp>
    </cdr:grp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0.39074</cdr:x>
      <cdr:y>0.15268</cdr:y>
    </cdr:from>
    <cdr:to>
      <cdr:x>0.61615</cdr:x>
      <cdr:y>0.74934</cdr:y>
    </cdr:to>
    <cdr:grpSp>
      <cdr:nvGrpSpPr>
        <cdr:cNvPr id="13" name="Google Shape;491;p23">
          <a:extLst xmlns:a="http://schemas.openxmlformats.org/drawingml/2006/main">
            <a:ext uri="{FF2B5EF4-FFF2-40B4-BE49-F238E27FC236}">
              <a16:creationId xmlns:a16="http://schemas.microsoft.com/office/drawing/2014/main" id="{A556E22E-2FF4-C2A2-94BA-A6DBAC58666D}"/>
            </a:ext>
          </a:extLst>
        </cdr:cNvPr>
        <cdr:cNvGrpSpPr/>
      </cdr:nvGrpSpPr>
      <cdr:grpSpPr>
        <a:xfrm xmlns:a="http://schemas.openxmlformats.org/drawingml/2006/main">
          <a:off x="7182869" y="1060308"/>
          <a:ext cx="4143651" cy="4143589"/>
          <a:chOff x="3304665" y="2720135"/>
          <a:chExt cx="357140" cy="397567"/>
        </a:xfrm>
        <a:solidFill xmlns:a="http://schemas.openxmlformats.org/drawingml/2006/main">
          <a:srgbClr val="278DD8"/>
        </a:solidFill>
      </cdr:grpSpPr>
      <cdr:sp macro="" textlink="">
        <cdr:nvSpPr>
          <cdr:cNvPr id="14" name="Google Shape;493;p23">
            <a:extLst xmlns:a="http://schemas.openxmlformats.org/drawingml/2006/main">
              <a:ext uri="{FF2B5EF4-FFF2-40B4-BE49-F238E27FC236}">
                <a16:creationId xmlns:a16="http://schemas.microsoft.com/office/drawing/2014/main" id="{5A6C13E5-9AD6-8453-2539-B767E17A22DF}"/>
              </a:ext>
            </a:extLst>
          </cdr:cNvPr>
          <cdr:cNvSpPr/>
        </cdr:nvSpPr>
        <cdr:spPr>
          <a:xfrm xmlns:a="http://schemas.openxmlformats.org/drawingml/2006/main">
            <a:off x="3304665" y="2720135"/>
            <a:ext cx="357140" cy="397567"/>
          </a:xfrm>
          <a:prstGeom xmlns:a="http://schemas.openxmlformats.org/drawingml/2006/main" prst="ellipse">
            <a:avLst/>
          </a:prstGeom>
          <a:grpFill xmlns:a="http://schemas.openxmlformats.org/drawingml/2006/main"/>
          <a:ln xmlns:a="http://schemas.openxmlformats.org/drawingml/2006/main">
            <a:noFill/>
          </a:ln>
        </cdr:spPr>
        <cdr:txBody>
          <a:bodyPr xmlns:a="http://schemas.openxmlformats.org/drawingml/2006/main" spcFirstLastPara="1" wrap="square" lIns="91425" tIns="91425" rIns="91425" bIns="91425" anchor="ctr" anchorCtr="0">
            <a:no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es-ES" sz="3900" kern="1200" dirty="0">
              <a:solidFill>
                <a:srgbClr val="FFFFFF"/>
              </a:solidFill>
              <a:latin typeface="Arial Black" pitchFamily="34" charset="0"/>
            </a:endParaRPr>
          </a:p>
        </cdr:txBody>
      </cdr:sp>
    </cdr:grp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0.86167</cdr:x>
      <cdr:y>0.29614</cdr:y>
    </cdr:from>
    <cdr:to>
      <cdr:x>1</cdr:x>
      <cdr:y>0.51673</cdr:y>
    </cdr:to>
    <cdr:sp macro="" textlink="">
      <cdr:nvSpPr>
        <cdr:cNvPr id="5" name="4 CuadroTexto">
          <a:extLst xmlns:a="http://schemas.openxmlformats.org/drawingml/2006/main">
            <a:ext uri="{FF2B5EF4-FFF2-40B4-BE49-F238E27FC236}">
              <a16:creationId xmlns:a16="http://schemas.microsoft.com/office/drawing/2014/main" id="{6C8346DC-1940-66D1-3AEE-DD4F80ED1FDD}"/>
            </a:ext>
          </a:extLst>
        </cdr:cNvPr>
        <cdr:cNvSpPr txBox="1"/>
      </cdr:nvSpPr>
      <cdr:spPr>
        <a:xfrm xmlns:a="http://schemas.openxmlformats.org/drawingml/2006/main">
          <a:off x="13842305" y="1976742"/>
          <a:ext cx="2222204" cy="14724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- 39%</a:t>
          </a:r>
        </a:p>
        <a:p xmlns:a="http://schemas.openxmlformats.org/drawingml/2006/main">
          <a:pPr algn="ctr">
            <a:lnSpc>
              <a:spcPts val="5200"/>
            </a:lnSpc>
          </a:pPr>
          <a:r>
            <a:rPr lang="es-ES" sz="6000" b="1" i="0" dirty="0">
              <a:solidFill>
                <a:srgbClr val="FFFFFF"/>
              </a:solidFill>
              <a:latin typeface="Aptos Black" panose="020B0004020202020204" pitchFamily="34" charset="0"/>
            </a:rPr>
            <a:t>IP</a:t>
          </a:r>
          <a:endParaRPr lang="es-AR" sz="6000" b="1" i="0" dirty="0">
            <a:solidFill>
              <a:srgbClr val="FFFFFF"/>
            </a:solidFill>
            <a:latin typeface="Aptos Black" panose="020B0004020202020204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0.08064</cdr:x>
      <cdr:y>0.82155</cdr:y>
    </cdr:from>
    <cdr:to>
      <cdr:x>0.17885</cdr:x>
      <cdr:y>0.88522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1EBA2185-D317-807F-08D0-515FC2F6A4B8}"/>
            </a:ext>
          </a:extLst>
        </cdr:cNvPr>
        <cdr:cNvSpPr txBox="1"/>
      </cdr:nvSpPr>
      <cdr:spPr>
        <a:xfrm xmlns:a="http://schemas.openxmlformats.org/drawingml/2006/main">
          <a:off x="1159566" y="6753881"/>
          <a:ext cx="1412104" cy="523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0.40179</cdr:x>
      <cdr:y>0.81673</cdr:y>
    </cdr:from>
    <cdr:to>
      <cdr:x>0.5</cdr:x>
      <cdr:y>0.91032</cdr:y>
    </cdr:to>
    <cdr:sp macro="" textlink="">
      <cdr:nvSpPr>
        <cdr:cNvPr id="3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5777366" y="6714188"/>
          <a:ext cx="1412104" cy="7694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Avance</a:t>
          </a:r>
          <a:r>
            <a:rPr lang="es-ES" dirty="0">
              <a:solidFill>
                <a:schemeClr val="bg1"/>
              </a:solidFill>
              <a:latin typeface="Aptos" panose="020B0004020202020204" pitchFamily="34" charset="0"/>
            </a:rPr>
            <a:t> </a:t>
          </a:r>
        </a:p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2024</a:t>
          </a:r>
        </a:p>
      </cdr:txBody>
    </cdr:sp>
  </cdr:relSizeAnchor>
  <cdr:relSizeAnchor xmlns:cdr="http://schemas.openxmlformats.org/drawingml/2006/chartDrawing">
    <cdr:from>
      <cdr:x>0.5</cdr:x>
      <cdr:y>0.85695</cdr:y>
    </cdr:from>
    <cdr:to>
      <cdr:x>0.59821</cdr:x>
      <cdr:y>0.90936</cdr:y>
    </cdr:to>
    <cdr:sp macro="" textlink="">
      <cdr:nvSpPr>
        <cdr:cNvPr id="4" name="CuadroTexto 9">
          <a:extLst xmlns:a="http://schemas.openxmlformats.org/drawingml/2006/main">
            <a:ext uri="{FF2B5EF4-FFF2-40B4-BE49-F238E27FC236}">
              <a16:creationId xmlns:a16="http://schemas.microsoft.com/office/drawing/2014/main" id="{F4A96045-4A08-CBC0-7B60-F9399161E57E}"/>
            </a:ext>
          </a:extLst>
        </cdr:cNvPr>
        <cdr:cNvSpPr txBox="1"/>
      </cdr:nvSpPr>
      <cdr:spPr>
        <a:xfrm xmlns:a="http://schemas.openxmlformats.org/drawingml/2006/main">
          <a:off x="7189470" y="7044868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0.82336</cdr:x>
      <cdr:y>0.85711</cdr:y>
    </cdr:from>
    <cdr:to>
      <cdr:x>0.92157</cdr:x>
      <cdr:y>0.90952</cdr:y>
    </cdr:to>
    <cdr:sp macro="" textlink="">
      <cdr:nvSpPr>
        <cdr:cNvPr id="5" name="CuadroTexto 9">
          <a:extLst xmlns:a="http://schemas.openxmlformats.org/drawingml/2006/main">
            <a:ext uri="{FF2B5EF4-FFF2-40B4-BE49-F238E27FC236}">
              <a16:creationId xmlns:a16="http://schemas.microsoft.com/office/drawing/2014/main" id="{5A32B632-AE2E-C6FB-7B67-9F91CDB81401}"/>
            </a:ext>
          </a:extLst>
        </cdr:cNvPr>
        <cdr:cNvSpPr txBox="1"/>
      </cdr:nvSpPr>
      <cdr:spPr>
        <a:xfrm xmlns:a="http://schemas.openxmlformats.org/drawingml/2006/main">
          <a:off x="11839072" y="7046180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indent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  <cdr:relSizeAnchor xmlns:cdr="http://schemas.openxmlformats.org/drawingml/2006/chartDrawing">
    <cdr:from>
      <cdr:x>0.72516</cdr:x>
      <cdr:y>0.85694</cdr:y>
    </cdr:from>
    <cdr:to>
      <cdr:x>0.82336</cdr:x>
      <cdr:y>0.90935</cdr:y>
    </cdr:to>
    <cdr:sp macro="" textlink="">
      <cdr:nvSpPr>
        <cdr:cNvPr id="6" name="CuadroTexto 7">
          <a:extLst xmlns:a="http://schemas.openxmlformats.org/drawingml/2006/main">
            <a:ext uri="{FF2B5EF4-FFF2-40B4-BE49-F238E27FC236}">
              <a16:creationId xmlns:a16="http://schemas.microsoft.com/office/drawing/2014/main" id="{835BDFC2-E3C8-1016-D19A-98EE39164FE6}"/>
            </a:ext>
          </a:extLst>
        </cdr:cNvPr>
        <cdr:cNvSpPr txBox="1"/>
      </cdr:nvSpPr>
      <cdr:spPr>
        <a:xfrm xmlns:a="http://schemas.openxmlformats.org/drawingml/2006/main">
          <a:off x="10426968" y="7044755"/>
          <a:ext cx="141210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AR"/>
          </a:defPPr>
          <a:lvl1pPr marL="0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7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1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72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3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88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45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104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61" algn="l" defTabSz="914314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2200" b="1" dirty="0">
              <a:solidFill>
                <a:schemeClr val="bg1"/>
              </a:solidFill>
              <a:latin typeface="Aptos" panose="020B0004020202020204" pitchFamily="34" charset="0"/>
            </a:rPr>
            <a:t>2023</a:t>
          </a:r>
          <a:endParaRPr lang="es-AR" sz="2200" b="1" dirty="0">
            <a:solidFill>
              <a:schemeClr val="bg1"/>
            </a:solidFill>
            <a:latin typeface="Aptos" panose="020B00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22926" y="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6456366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22926" y="6456366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23/4/2025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363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0863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0043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3257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423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905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9845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5738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7789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26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11564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27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532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35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512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4977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86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399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8236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68760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886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49CA5-2947-408B-BB98-B46963B46C1C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 marL="1204062" indent="-1204062">
              <a:lnSpc>
                <a:spcPct val="90000"/>
              </a:lnSpc>
              <a:spcBef>
                <a:spcPts val="0"/>
              </a:spcBef>
              <a:spcAft>
                <a:spcPts val="989"/>
              </a:spcAft>
              <a:buClr>
                <a:schemeClr val="accent1"/>
              </a:buClr>
              <a:buFont typeface="+mj-lt"/>
              <a:buAutoNum type="arabicPeriod"/>
              <a:tabLst>
                <a:tab pos="17516483" algn="r"/>
              </a:tabLst>
              <a:defRPr sz="4617" b="0">
                <a:solidFill>
                  <a:schemeClr val="tx1"/>
                </a:solidFill>
                <a:latin typeface="Merriweather" panose="00000500000000000000" pitchFamily="2" charset="0"/>
              </a:defRPr>
            </a:lvl1pPr>
            <a:lvl2pPr marL="1204062" indent="0">
              <a:buClr>
                <a:schemeClr val="accent4"/>
              </a:buClr>
              <a:buFont typeface="+mj-lt"/>
              <a:buNone/>
              <a:tabLst>
                <a:tab pos="17516483" algn="r"/>
              </a:tabLst>
              <a:defRPr sz="2638">
                <a:latin typeface="Merriweather" panose="00000500000000000000" pitchFamily="2" charset="0"/>
              </a:defRPr>
            </a:lvl2pPr>
            <a:lvl3pPr marL="150769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3pPr>
            <a:lvl4pPr marL="1808711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4pPr>
            <a:lvl5pPr marL="210972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5pPr>
            <a:lvl6pPr marL="2410742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6pPr>
            <a:lvl7pPr marL="2711757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7pPr>
            <a:lvl8pPr marL="3015389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8pPr>
            <a:lvl9pPr marL="3316406" indent="-301017">
              <a:lnSpc>
                <a:spcPct val="100000"/>
              </a:lnSpc>
              <a:tabLst>
                <a:tab pos="17516483" algn="r"/>
              </a:tabLs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2926E-C7A2-1946-B74B-5EC49D3EA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9A14A-827E-1247-9162-E763C985ACD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7"/>
            <a:ext cx="2910068" cy="19033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237"/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E826D-197B-B84E-8B9B-E0610700761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3290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201"/>
            <a:ext cx="122326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33AD6-7E25-3440-A0A8-374B46CA70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CAC76-AD94-234E-8386-FD25DC54D4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A66862-82FE-94F4-E1F1-4D224247D6B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009417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201"/>
            <a:ext cx="18643411" cy="6718067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E0E6F-13EB-BD40-A19F-F1CFDDB465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E818A-A3B1-A74B-A063-799FD726DC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E4B930-12F9-0BA4-04BE-15CD0F1EDCD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379087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27051-9445-A34F-940C-D451EEF398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E96824-1DC8-8F4C-9F19-4AA8BD36E94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9A155C-FB1E-01B4-43DC-FC0F94D386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21186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3" y="3468725"/>
            <a:ext cx="9025903" cy="6709690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456CA5-A388-1D41-B4AF-6658D4C957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32899-915E-C74D-8F7F-7C2DD55182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6E74457-5094-B029-DFE1-789E4B06D7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67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9"/>
            <a:ext cx="8768842" cy="6709688"/>
          </a:xfrm>
        </p:spPr>
        <p:txBody>
          <a:bodyPr/>
          <a:lstStyle>
            <a:lvl1pPr>
              <a:defRPr>
                <a:latin typeface="Merriweather" panose="00000500000000000000" pitchFamily="2" charset="0"/>
              </a:defRPr>
            </a:lvl1pPr>
            <a:lvl2pPr>
              <a:defRPr>
                <a:latin typeface="Merriweather" panose="00000500000000000000" pitchFamily="2" charset="0"/>
              </a:defRPr>
            </a:lvl2pPr>
            <a:lvl3pPr>
              <a:defRPr>
                <a:latin typeface="Merriweather" panose="00000500000000000000" pitchFamily="2" charset="0"/>
              </a:defRPr>
            </a:lvl3pPr>
            <a:lvl4pPr>
              <a:defRPr>
                <a:latin typeface="Merriweather" panose="00000500000000000000" pitchFamily="2" charset="0"/>
              </a:defRPr>
            </a:lvl4pPr>
            <a:lvl5pPr>
              <a:defRPr>
                <a:latin typeface="Merriweather" panose="00000500000000000000" pitchFamily="2" charset="0"/>
              </a:defRPr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8768842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36595-57B2-5848-8E3C-E2D5B4D0F21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40C9-D7F9-A14D-8F2B-F46833A0170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8FC8AB9-3DB7-5545-BF54-49B98325179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26470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E0F926-F4BA-044E-B97A-AA8668B032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6748-91CD-EA44-B3CB-A9D864D8B20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7E1EF3-342A-6354-F1FA-4802A5B72B6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49098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D6E0CB0-5FCA-9E41-ACFD-7D08A524DF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38E35-65AD-4243-B284-707345D47D7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3CD1A-319F-3770-E6D4-E15B5179C7E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32756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0705E1-E330-8C4F-A023-40952CF24C9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2D3CEF-2FE9-6541-A411-8712E77FDE9D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6881DA-3484-586E-41CB-F0F5A76F475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0587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A63A94-C8E2-FB44-885B-EB683E5F68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5A3E01-BC1E-FC45-9A3B-16FFF0CD47E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5869C5-4043-39FF-FF4C-1E386F7EFFF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33647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5"/>
            <a:ext cx="18783293" cy="913584"/>
          </a:xfrm>
        </p:spPr>
        <p:txBody>
          <a:bodyPr lIns="0" tIns="0" rIns="0" bIns="0"/>
          <a:lstStyle>
            <a:lvl1pPr>
              <a:defRPr sz="590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3"/>
            <a:ext cx="87452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48C5E-0735-4BB1-80DB-4E839AB7EA5D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3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2E598-676F-DE44-A364-05E35FEB311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EE7D73-CC34-F34E-8E0D-FE9EFCAB5B6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55F470-61C5-B5EB-94C7-7835D2A5414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1067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9903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990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9461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946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9019" y="3468201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9021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188F-17FB-9741-A681-A3C06DA3BE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E2CE-7430-B14C-8AB3-DE28B3871F5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A467C7-AC9C-E2A2-8E2B-3BC87454BF5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891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30346" y="712403"/>
            <a:ext cx="18643411" cy="22877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97FBE-5CF3-D24C-9080-6E833FFE25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C69D5E-619A-7A4D-B6D5-5294509D714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A6CAF38-E00E-6EB5-879B-E435B399A36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14089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468725"/>
            <a:ext cx="122326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242D6C-75F6-2B45-8341-980F99E5D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E226BB03-6EF6-F445-88B0-A7B24602567C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8846DF-B557-F249-A820-B138A17441D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AD8138-55BB-94F1-8C13-D761E386607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294073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6" y="3468725"/>
            <a:ext cx="18643411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8C6408-9684-F649-A01B-20A1E9A52E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09AE37-4C0E-9449-8811-AF627111A71F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FA08137-5695-61BA-0452-9AFA531ED4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5981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CAC806-7708-6C42-A901-982FA119C0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C758DF0-2055-C446-AF59-8BED8AF86DAB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A8AA7-C631-FC48-B78E-A7C28CBFC4D6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8F27F-B01A-D57C-0832-A012AD5A65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68529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7" y="3468729"/>
            <a:ext cx="9025903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347856" y="3468728"/>
            <a:ext cx="9025902" cy="6709688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5371-B6F9-F541-89EE-24D897592C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0820E-E86A-4245-AF6A-000EBF442F6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1872E8-5749-484B-9C68-8AF6F238E4A1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9CFCFA9-8566-3CE6-DFD2-7837A4A55D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7643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52050" y="0"/>
            <a:ext cx="10052050" cy="1130935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8768842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8" y="709950"/>
            <a:ext cx="876884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4736F-99D3-5349-B4BB-3F5BE96B588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39845CC-465C-0147-BB19-41367E39D82E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8768844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F02CD0-5DDD-1F41-AEB4-55BDD643AC82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7F68CE-7140-7ED2-1657-0464FBF25CF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193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43762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3554563" y="3468727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01178-C346-1B4F-8DFA-F5B5E0660B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56B3548-5EB8-714F-93B3-BD8CE8C6C99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57D98-A9BD-6147-8C17-F6034346BCFA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B2E58A5-EA09-185E-8445-52BE932BE44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28874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6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41512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10347853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15154197" y="3468725"/>
            <a:ext cx="4214738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D9719-920C-B64C-90D2-E337E9E7C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2F08066-BCE7-3945-BE4E-1DEA43569B7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41EFB3-11D6-AA4B-8128-47D7D7AFAE9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583E66C-E926-B072-945F-8B44F1B9B6B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46671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8B44A-6F45-42F6-940D-1DEBCF4FBD12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0347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33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13"/>
          </p:nvPr>
        </p:nvSpPr>
        <p:spPr>
          <a:xfrm>
            <a:off x="8428120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4"/>
          </p:nvPr>
        </p:nvSpPr>
        <p:spPr>
          <a:xfrm>
            <a:off x="1227700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5"/>
          </p:nvPr>
        </p:nvSpPr>
        <p:spPr>
          <a:xfrm>
            <a:off x="16125896" y="3468725"/>
            <a:ext cx="3253065" cy="6709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B2DB5C5-A275-6447-991C-726CD70A52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CBFC701-7287-1F4F-B6FA-1BECCBF324C6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06189D-4BB2-3A4B-BC60-C76CE65FA0CC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F1AC08-0341-B454-B3ED-607DA0F5BD1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238949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3034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142456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7142455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13554564" y="3463489"/>
            <a:ext cx="5819195" cy="497611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3554563" y="8707156"/>
            <a:ext cx="5819194" cy="1471263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/>
            </a:lvl6pPr>
            <a:lvl7pPr>
              <a:spcAft>
                <a:spcPts val="495"/>
              </a:spcAft>
              <a:defRPr/>
            </a:lvl7pPr>
            <a:lvl8pPr>
              <a:spcAft>
                <a:spcPts val="495"/>
              </a:spcAft>
              <a:defRPr/>
            </a:lvl8pPr>
            <a:lvl9pPr>
              <a:spcAft>
                <a:spcPts val="495"/>
              </a:spcAft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3D1A-AA63-224E-A7F2-44C5BFC3BB1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CE153FD-285A-D647-ADE4-833E86A9CF52}"/>
              </a:ext>
            </a:extLst>
          </p:cNvPr>
          <p:cNvSpPr>
            <a:spLocks noGrp="1"/>
          </p:cNvSpPr>
          <p:nvPr>
            <p:ph type="subTitle" idx="24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EEA72-3A8E-454B-8611-EF7B92A8D01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EC61-C17A-FF85-23D6-F312E1500D1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559046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xt Boxes for Icon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7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30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2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5654675"/>
            <a:ext cx="4221861" cy="4523740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1979" b="1"/>
            </a:lvl1pPr>
            <a:lvl2pPr>
              <a:spcAft>
                <a:spcPts val="495"/>
              </a:spcAft>
              <a:defRPr/>
            </a:lvl2pPr>
            <a:lvl3pPr>
              <a:spcAft>
                <a:spcPts val="495"/>
              </a:spcAft>
              <a:defRPr/>
            </a:lvl3pPr>
            <a:lvl4pPr>
              <a:spcAft>
                <a:spcPts val="495"/>
              </a:spcAft>
              <a:defRPr/>
            </a:lvl4pPr>
            <a:lvl5pPr>
              <a:spcAft>
                <a:spcPts val="495"/>
              </a:spcAft>
              <a:defRPr/>
            </a:lvl5pPr>
            <a:lvl6pPr>
              <a:spcAft>
                <a:spcPts val="495"/>
              </a:spcAft>
              <a:defRPr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7F2-903B-D544-93F5-C52542E06C3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A3591F7-EFF5-C649-BCF8-906639EFF4C9}"/>
              </a:ext>
            </a:extLst>
          </p:cNvPr>
          <p:cNvSpPr>
            <a:spLocks noGrp="1"/>
          </p:cNvSpPr>
          <p:nvPr>
            <p:ph type="subTitle" idx="23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60D960-D902-2048-954B-F454F3A9AB3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09C96-2415-3015-63D7-E1E4AD33783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57468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eam Images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3"/>
          </p:nvPr>
        </p:nvSpPr>
        <p:spPr>
          <a:xfrm>
            <a:off x="730345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9"/>
          <p:cNvSpPr>
            <a:spLocks noGrp="1" noChangeAspect="1"/>
          </p:cNvSpPr>
          <p:nvPr>
            <p:ph type="pic" sz="quarter" idx="15"/>
          </p:nvPr>
        </p:nvSpPr>
        <p:spPr>
          <a:xfrm>
            <a:off x="5537527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5537529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8" name="Picture Placeholder 9"/>
          <p:cNvSpPr>
            <a:spLocks noGrp="1" noChangeAspect="1"/>
          </p:cNvSpPr>
          <p:nvPr>
            <p:ph type="pic" sz="quarter" idx="17"/>
          </p:nvPr>
        </p:nvSpPr>
        <p:spPr>
          <a:xfrm>
            <a:off x="10344712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0344710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4" name="Picture Placeholder 9"/>
          <p:cNvSpPr>
            <a:spLocks noGrp="1" noChangeAspect="1"/>
          </p:cNvSpPr>
          <p:nvPr>
            <p:ph type="pic" sz="quarter" idx="19"/>
          </p:nvPr>
        </p:nvSpPr>
        <p:spPr>
          <a:xfrm>
            <a:off x="15151896" y="3468725"/>
            <a:ext cx="2186321" cy="2186474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15151894" y="6031653"/>
            <a:ext cx="4221861" cy="4146762"/>
          </a:xfrm>
        </p:spPr>
        <p:txBody>
          <a:bodyPr/>
          <a:lstStyle>
            <a:lvl1pPr>
              <a:spcBef>
                <a:spcPts val="0"/>
              </a:spcBef>
              <a:spcAft>
                <a:spcPts val="495"/>
              </a:spcAft>
              <a:defRPr sz="2638" b="1"/>
            </a:lvl1pPr>
            <a:lvl2pPr>
              <a:spcAft>
                <a:spcPts val="495"/>
              </a:spcAft>
              <a:defRPr sz="2638"/>
            </a:lvl2pPr>
            <a:lvl3pPr>
              <a:spcAft>
                <a:spcPts val="495"/>
              </a:spcAft>
              <a:defRPr sz="2638"/>
            </a:lvl3pPr>
            <a:lvl4pPr>
              <a:spcAft>
                <a:spcPts val="495"/>
              </a:spcAft>
              <a:defRPr sz="2638"/>
            </a:lvl4pPr>
            <a:lvl5pPr>
              <a:spcAft>
                <a:spcPts val="495"/>
              </a:spcAft>
              <a:defRPr sz="2638"/>
            </a:lvl5pPr>
            <a:lvl6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6pPr>
            <a:lvl7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7pPr>
            <a:lvl8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8pPr>
            <a:lvl9pPr>
              <a:spcAft>
                <a:spcPts val="495"/>
              </a:spcAft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022E1-5A19-8748-8180-279AACB6BB6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5194D818-D8E8-5342-BDE8-319BC1FCE4A9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B65038-8636-4945-8B6F-709A62BEACF1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21841-BCFE-8FE5-4F36-0E4AE0EC913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4247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Char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3468725"/>
            <a:ext cx="5819194" cy="6709690"/>
          </a:xfrm>
        </p:spPr>
        <p:txBody>
          <a:bodyPr/>
          <a:lstStyle>
            <a:lvl5pPr>
              <a:defRPr/>
            </a:lvl5pPr>
            <a:lvl6pPr>
              <a:defRPr>
                <a:latin typeface="Merriweather" panose="00000500000000000000" pitchFamily="2" charset="0"/>
              </a:defRPr>
            </a:lvl6pPr>
            <a:lvl7pPr>
              <a:defRPr>
                <a:latin typeface="Merriweather" panose="00000500000000000000" pitchFamily="2" charset="0"/>
              </a:defRPr>
            </a:lvl7pPr>
            <a:lvl8pPr>
              <a:defRPr>
                <a:latin typeface="Merriweather" panose="00000500000000000000" pitchFamily="2" charset="0"/>
              </a:defRPr>
            </a:lvl8pPr>
            <a:lvl9pPr>
              <a:defRPr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9235325" y="2356115"/>
            <a:ext cx="10138434" cy="7822300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0346" y="709950"/>
            <a:ext cx="18643411" cy="8293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256F8-EAA0-F045-A569-920F86A13F1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68D6DA-542B-6F48-A3F4-9AAC02852C7A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730345" y="1539300"/>
            <a:ext cx="18643413" cy="1460819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958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212C7E-F059-4B46-B4D7-79D6BA8599BE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DDAE3C-16AE-FE15-DFF3-8EE6517B4D43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9463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2" y="3468725"/>
            <a:ext cx="6549539" cy="670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54" dirty="0">
              <a:latin typeface="Merriweather" panose="00000500000000000000" pitchFamily="2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94235" y="3920575"/>
            <a:ext cx="5955840" cy="2865035"/>
          </a:xfrm>
        </p:spPr>
        <p:txBody>
          <a:bodyPr tIns="0" bIns="0" anchor="t" anchorCtr="0"/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962" b="1" spc="-16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7" y="6484027"/>
            <a:ext cx="5489359" cy="340003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38" b="0">
                <a:solidFill>
                  <a:schemeClr val="bg1"/>
                </a:solidFill>
              </a:defRPr>
            </a:lvl1pPr>
            <a:lvl2pPr marL="301539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2pPr>
            <a:lvl3pPr marL="60307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3pPr>
            <a:lvl4pPr marL="904617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b="0">
                <a:solidFill>
                  <a:schemeClr val="bg1"/>
                </a:solidFill>
              </a:defRPr>
            </a:lvl4pPr>
            <a:lvl5pPr marL="1206156" indent="-30153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b="0">
                <a:solidFill>
                  <a:schemeClr val="bg1"/>
                </a:solidFill>
              </a:defRPr>
            </a:lvl5pPr>
            <a:lvl6pPr marL="1507696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6pPr>
            <a:lvl7pPr marL="1809233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7pPr>
            <a:lvl8pPr marL="2110773" indent="-301539">
              <a:spcBef>
                <a:spcPts val="0"/>
              </a:spcBef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8pPr>
            <a:lvl9pPr marL="2412312" indent="-301539">
              <a:spcBef>
                <a:spcPts val="0"/>
              </a:spcBef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7135911" y="3455637"/>
            <a:ext cx="12237848" cy="6722779"/>
          </a:xfrm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E2E86-965C-BE4A-BDD2-8C3B0C7986E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EA5A5-893B-6B4B-80D2-49FFC81C88C2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70B9FB3-8D9B-EC8C-4044-5537AF50093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588889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30345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30345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35909" y="3455635"/>
            <a:ext cx="5827048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3558677" y="3455635"/>
            <a:ext cx="5819194" cy="2199040"/>
          </a:xfrm>
        </p:spPr>
        <p:txBody>
          <a:bodyPr anchor="ctr" anchorCtr="0"/>
          <a:lstStyle>
            <a:lvl1pPr>
              <a:lnSpc>
                <a:spcPct val="100000"/>
              </a:lnSpc>
              <a:defRPr sz="14015" b="0" spc="-165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00%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21E25-BA96-8149-8793-205BDC2635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4FBFED-85D0-8C43-84C6-BADD19241EDC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7135911" y="5935915"/>
            <a:ext cx="5827048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7D43B0B-6C29-D449-BC95-219F98DA27E0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13558677" y="5935915"/>
            <a:ext cx="5819194" cy="4251407"/>
          </a:xfrm>
        </p:spPr>
        <p:txBody>
          <a:bodyPr/>
          <a:lstStyle>
            <a:lvl1pPr>
              <a:spcBef>
                <a:spcPts val="0"/>
              </a:spcBef>
              <a:spcAft>
                <a:spcPts val="989"/>
              </a:spcAft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3B578-7307-3B4F-9573-5B25CD863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35772-F96F-4C92-BEF6-074BB588D15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993871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Fu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010410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1884892"/>
            <a:ext cx="7539038" cy="7539567"/>
          </a:xfrm>
          <a:solidFill>
            <a:schemeClr val="accent1"/>
          </a:solidFill>
        </p:spPr>
        <p:txBody>
          <a:bodyPr lIns="438912" tIns="1440000" rIns="252000" bIns="18000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4947"/>
              </a:spcAft>
              <a:buFont typeface="Arial" panose="020B0604020202020204" pitchFamily="34" charset="0"/>
              <a:buNone/>
              <a:defRPr sz="4287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1">
                <a:solidFill>
                  <a:schemeClr val="tx1"/>
                </a:solidFill>
                <a:latin typeface="Merriweather" panose="00000500000000000000" pitchFamily="2" charset="0"/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 b="0">
                <a:solidFill>
                  <a:schemeClr val="tx1"/>
                </a:solidFill>
                <a:latin typeface="Merriweather" panose="00000500000000000000" pitchFamily="2" charset="0"/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5E9DA768-B963-3547-B650-2E77ED7439D3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730345" y="2677607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D36D47-D12A-3142-B681-815978E85E7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 dirty="0"/>
              <a:t>Agosto 2024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CAE4-1315-134B-A97D-6331422E404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26518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51649C-08F4-D84A-9E3B-1FCB427D60B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3B7EC-6F03-07E0-99AE-7D414D8EB0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4D8283-733D-DD1D-9F75-8E8D1EA3ADD5}"/>
              </a:ext>
            </a:extLst>
          </p:cNvPr>
          <p:cNvSpPr txBox="1"/>
          <p:nvPr userDrawn="1"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</p:spTree>
    <p:extLst>
      <p:ext uri="{BB962C8B-B14F-4D97-AF65-F5344CB8AC3E}">
        <p14:creationId xmlns:p14="http://schemas.microsoft.com/office/powerpoint/2010/main" val="2641435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010669-EF6C-EE9E-553E-1573FDF26F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85655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1 Image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tx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EBA5CA3E-5ADF-C84E-8B6D-07C039516DF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CB6F4-A2A7-6E4D-A8EB-50B5B35AADEB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F7A802-0AAE-FA43-8858-03590E76403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5D5356A-3328-1FE0-9703-60B8265331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4945C6-5B79-68BE-D0CE-77375591E8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72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o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B296B3-32BC-D1BB-D7C4-7A1A343E1A13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01A8B73-C239-9C22-0C1B-5EB71DAA35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7" y="10337823"/>
            <a:ext cx="8298526" cy="667298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B28B0-E54B-01D5-5319-FD3DEF54F7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E777675-B219-6459-17B8-ABB5FD08D71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</p:spTree>
    <p:extLst>
      <p:ext uri="{BB962C8B-B14F-4D97-AF65-F5344CB8AC3E}">
        <p14:creationId xmlns:p14="http://schemas.microsoft.com/office/powerpoint/2010/main" val="1736715224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052050" y="0"/>
            <a:ext cx="10052050" cy="11309350"/>
          </a:xfrm>
          <a:solidFill>
            <a:schemeClr val="bg2"/>
          </a:solidFill>
        </p:spPr>
        <p:txBody>
          <a:bodyPr anchor="ctr" anchorCtr="0"/>
          <a:lstStyle>
            <a:lvl1pPr algn="ctr">
              <a:defRPr sz="1979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2827337"/>
            <a:ext cx="8738478" cy="7351078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51F50DC-1032-F848-8EFD-503462F6015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1132916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18CEB-562C-EF47-A905-BA1BD3BB0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BEC181-486E-E441-8900-B8446C2DF2C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D43FC-1ECB-5091-8CB4-D68E5E4975E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71673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/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/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7AD3661-A443-F74F-9528-11F7BA264BF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DC986-4502-464F-A426-50A70EA2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7263F-492F-7F4E-9E89-2A38E1B27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3257B-EAA7-DA6D-51B0-53222BFF154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8924983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753C6A26-069C-C142-8C96-315DE67FAD0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latin typeface="Merriweather" panose="00000500000000000000" pitchFamily="2" charset="0"/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95925A0-A65A-B94F-AD42-4A17D5E9B6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E0FBAD1-BD7F-C249-B609-9F42DAA28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CB8B76E4-30BB-510B-EDA9-C6F7073CBF5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1512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0348" y="3750934"/>
            <a:ext cx="15731666" cy="642748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6266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bg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5C37678-6A0A-C84B-9A52-9B7F891FFFD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730345" y="2247621"/>
            <a:ext cx="1437130" cy="1120463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50761" tIns="75380" rIns="150761" bIns="75380" numCol="1" anchor="t" anchorCtr="0" compatLnSpc="1">
            <a:prstTxWarp prst="textNoShape">
              <a:avLst/>
            </a:prstTxWarp>
          </a:bodyPr>
          <a:lstStyle/>
          <a:p>
            <a:endParaRPr lang="en-US" sz="1154" dirty="0">
              <a:solidFill>
                <a:schemeClr val="bg1"/>
              </a:solidFill>
              <a:latin typeface="Merriweather" panose="000005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944E79-860F-9542-986D-3F487E11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410A1E-B181-CB46-A25E-398B598C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5374A-0732-C535-9F3F-13935BA04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0344" y="10464914"/>
            <a:ext cx="2275285" cy="43620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E9F445-3758-893A-8249-95C963D0C6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639769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E750E3-3DF6-B94E-959B-C6E962A30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ADAC9E-8878-DA41-A1D3-2D5C54FB456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F93C0-119F-9806-6859-033E308E548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76024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E9B7AB-8379-3341-BEF5-2E85A7299A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B7FC3-54D3-A044-9662-AED001F4D97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6463688" y="10479999"/>
            <a:ext cx="2910068" cy="203019"/>
          </a:xfrm>
          <a:prstGeom prst="rect">
            <a:avLst/>
          </a:prstGeom>
        </p:spPr>
        <p:txBody>
          <a:bodyPr/>
          <a:lstStyle/>
          <a:p>
            <a:r>
              <a:rPr lang="es-AR"/>
              <a:t>Agosto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3A31-D84F-AF81-E0B3-5E3CB7A34C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66656" y="10491585"/>
            <a:ext cx="9025905" cy="2030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06385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preserve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ctrTitle" hasCustomPrompt="1"/>
          </p:nvPr>
        </p:nvSpPr>
        <p:spPr>
          <a:xfrm>
            <a:off x="730347" y="1924336"/>
            <a:ext cx="9025902" cy="4005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GRACIAS</a:t>
            </a:r>
          </a:p>
        </p:txBody>
      </p:sp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2"/>
          <p:cNvSpPr txBox="1">
            <a:spLocks noGrp="1"/>
          </p:cNvSpPr>
          <p:nvPr>
            <p:ph type="body" idx="1"/>
          </p:nvPr>
        </p:nvSpPr>
        <p:spPr>
          <a:xfrm>
            <a:off x="730324" y="8062983"/>
            <a:ext cx="18643288" cy="2115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484" b="0">
                <a:solidFill>
                  <a:schemeClr val="tx1"/>
                </a:solidFill>
              </a:defRPr>
            </a:lvl1pPr>
            <a:lvl2pPr marL="1507696" lvl="1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2pPr>
            <a:lvl3pPr marL="2261542" lvl="2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3pPr>
            <a:lvl4pPr marL="3015389" lvl="3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4pPr>
            <a:lvl5pPr marL="3769236" lvl="4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 b="0">
                <a:solidFill>
                  <a:schemeClr val="lt1"/>
                </a:solidFill>
              </a:defRPr>
            </a:lvl5pPr>
            <a:lvl6pPr marL="4523085" lvl="5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6pPr>
            <a:lvl7pPr marL="5276932" lvl="6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7pPr>
            <a:lvl8pPr marL="6030779" lvl="7" indent="-376923" algn="l" rtl="0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8pPr>
            <a:lvl9pPr marL="6784627" lvl="8" indent="-376923" algn="l" rtl="0">
              <a:lnSpc>
                <a:spcPct val="100000"/>
              </a:lnSpc>
              <a:spcBef>
                <a:spcPts val="495"/>
              </a:spcBef>
              <a:spcAft>
                <a:spcPts val="495"/>
              </a:spcAft>
              <a:buClr>
                <a:schemeClr val="lt1"/>
              </a:buClr>
              <a:buSzPts val="1000"/>
              <a:buFont typeface="Arial"/>
              <a:buNone/>
              <a:defRPr sz="1649"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69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_gri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47662EE-2851-34AD-442D-D37CF8CA79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337823"/>
            <a:ext cx="8369756" cy="6672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FD298-BD2A-FC0F-31DF-78AFA1BAB0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1726" y="737"/>
            <a:ext cx="8332376" cy="5653940"/>
          </a:xfrm>
          <a:prstGeom prst="rect">
            <a:avLst/>
          </a:prstGeom>
        </p:spPr>
      </p:pic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AAB0EB62-C2DE-CF3A-8174-2691D84EB7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A7E84-D0E0-222F-FEE9-D5427F0F5634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755815169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BCFCA3-8F2A-D3FA-4D82-625D2A02A1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C775F-DC4A-8F22-0273-EA8A263062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62921" y="0"/>
            <a:ext cx="8333326" cy="565394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2066401"/>
            <a:ext cx="10001953" cy="3588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accent2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PARA EDITAR TÍTULO EN MAYÚSCULA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B12F9-6813-8845-35F7-A122E6116F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69596" y="6210367"/>
            <a:ext cx="9989225" cy="2556997"/>
          </a:xfrm>
        </p:spPr>
        <p:txBody>
          <a:bodyPr/>
          <a:lstStyle>
            <a:lvl1pPr>
              <a:defRPr sz="2638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para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título</a:t>
            </a:r>
            <a:endParaRPr lang="en-US" dirty="0"/>
          </a:p>
          <a:p>
            <a:pPr lvl="0"/>
            <a:r>
              <a:rPr lang="en-US" dirty="0" err="1"/>
              <a:t>Nombre</a:t>
            </a:r>
            <a:r>
              <a:rPr lang="en-US" dirty="0"/>
              <a:t> y </a:t>
            </a:r>
            <a:r>
              <a:rPr lang="en-US" dirty="0" err="1"/>
              <a:t>apellido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782E9D-215D-708A-6757-1A5FB49E8A04}"/>
              </a:ext>
            </a:extLst>
          </p:cNvPr>
          <p:cNvSpPr/>
          <p:nvPr userDrawn="1"/>
        </p:nvSpPr>
        <p:spPr>
          <a:xfrm>
            <a:off x="547278" y="10445546"/>
            <a:ext cx="8090162" cy="559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1FF1FE58-5765-5D17-E304-7C66B86194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AC34AC-7B8E-3549-79B9-6E177C2888FC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512260106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399713" cy="533660"/>
          </a:xfrm>
          <a:prstGeom prst="rect">
            <a:avLst/>
          </a:prstGeom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bg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B27CC4CC-D456-B6E6-3EEC-4572701623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D40339-731D-9D4B-4AC4-3025133F55A2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bg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bg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176808283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BC3EA34-7202-2882-7348-FD4338176F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7732" y="1398518"/>
            <a:ext cx="4420786" cy="2999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7" y="10471460"/>
            <a:ext cx="8050655" cy="5336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1EE671A-DCA7-5C38-392C-0F1CCFD441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59195B-ABA5-ED7C-F348-123B3829BF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0104100" cy="1130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2BB23E-9439-1ACA-25FD-C4B7072EB0E0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40106381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2342EE-F9E2-573C-A42C-213A38262F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56249" y="0"/>
            <a:ext cx="10347852" cy="11309350"/>
          </a:xfrm>
          <a:solidFill>
            <a:schemeClr val="accent2"/>
          </a:solidFill>
        </p:spPr>
        <p:txBody>
          <a:bodyPr/>
          <a:lstStyle/>
          <a:p>
            <a:endParaRPr lang="es-AR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ACBB6-B5DC-E0BA-01A4-EFC29EC217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6343" y="9434661"/>
            <a:ext cx="3459508" cy="903162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00111E5-AFE6-DA81-19E6-6AFFA6519516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56345" y="2469250"/>
            <a:ext cx="2876166" cy="185344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19788" b="0">
                <a:solidFill>
                  <a:schemeClr val="accent2"/>
                </a:solidFill>
                <a:latin typeface="Merriweather" panose="00000500000000000000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D1C8E1-4452-951E-64F7-264CCA11DBF2}"/>
              </a:ext>
            </a:extLst>
          </p:cNvPr>
          <p:cNvSpPr/>
          <p:nvPr userDrawn="1"/>
        </p:nvSpPr>
        <p:spPr>
          <a:xfrm>
            <a:off x="547278" y="10477202"/>
            <a:ext cx="8040235" cy="52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2638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4E8498F-7E29-E8E9-CB65-84C17A2103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56344" y="5654677"/>
            <a:ext cx="12295601" cy="3560351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4947"/>
              </a:spcAft>
              <a:defRPr sz="7915" b="0">
                <a:solidFill>
                  <a:schemeClr val="tx1"/>
                </a:solidFill>
                <a:latin typeface="Montserrat" pitchFamily="2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8" b="1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2638">
                <a:solidFill>
                  <a:schemeClr val="tx1"/>
                </a:solidFill>
                <a:latin typeface="Merriweather" panose="00000500000000000000" pitchFamily="2" charset="0"/>
              </a:defRPr>
            </a:lvl9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56566-7319-D88C-E41E-8021258140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6420" y="1392777"/>
            <a:ext cx="4421289" cy="2999727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B0CBE1F-E6BF-027B-76EF-BDA71CD3B1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95573" y="9213077"/>
            <a:ext cx="2950232" cy="1331149"/>
          </a:xfrm>
          <a:ln w="6350">
            <a:noFill/>
            <a:prstDash val="dash"/>
          </a:ln>
        </p:spPr>
        <p:txBody>
          <a:bodyPr anchor="ctr" anchorCtr="0"/>
          <a:lstStyle>
            <a:lvl1pPr algn="ctr">
              <a:defRPr b="0"/>
            </a:lvl1pPr>
          </a:lstStyle>
          <a:p>
            <a:r>
              <a:rPr lang="es-AR" dirty="0"/>
              <a:t>2nd Logo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CE5949-D9AA-550B-42A7-D0537DB88B81}"/>
              </a:ext>
            </a:extLst>
          </p:cNvPr>
          <p:cNvSpPr txBox="1"/>
          <p:nvPr userDrawn="1"/>
        </p:nvSpPr>
        <p:spPr>
          <a:xfrm>
            <a:off x="1270548" y="1316160"/>
            <a:ext cx="5647654" cy="4059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594"/>
              </a:spcAft>
              <a:buSzPct val="100000"/>
            </a:pP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I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Coloquio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</a:t>
            </a:r>
            <a:r>
              <a:rPr lang="en-US" sz="2638" dirty="0" err="1">
                <a:solidFill>
                  <a:schemeClr val="tx1"/>
                </a:solidFill>
                <a:latin typeface="Merriweather" panose="00000500000000000000" pitchFamily="2" charset="0"/>
              </a:rPr>
              <a:t>CIDeS</a:t>
            </a:r>
            <a:r>
              <a:rPr lang="en-US" sz="2638" dirty="0">
                <a:solidFill>
                  <a:schemeClr val="tx1"/>
                </a:solidFill>
                <a:latin typeface="Merriweather" panose="00000500000000000000" pitchFamily="2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86583789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42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34" Type="http://schemas.openxmlformats.org/officeDocument/2006/relationships/slideLayout" Target="../slideLayouts/slideLayout37.xml"/><Relationship Id="rId42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41.xml"/><Relationship Id="rId46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32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40.xml"/><Relationship Id="rId40" Type="http://schemas.openxmlformats.org/officeDocument/2006/relationships/slideLayout" Target="../slideLayouts/slideLayout43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36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34.xml"/><Relationship Id="rId44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407" y="817378"/>
            <a:ext cx="18783293" cy="91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rgbClr val="E7481D"/>
                </a:solidFill>
                <a:latin typeface="Calibri"/>
                <a:cs typeface="Calibri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39875" y="5568085"/>
            <a:ext cx="1465961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279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B289F-7EEE-4480-BC19-8ACCCEBD71AF}" type="datetime1">
              <a:rPr lang="es-AR" smtClean="0">
                <a:solidFill>
                  <a:prstClr val="black">
                    <a:tint val="75000"/>
                  </a:prstClr>
                </a:solidFill>
              </a:rPr>
              <a:t>23/4/2025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 userDrawn="1"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0346" y="712401"/>
            <a:ext cx="18643411" cy="228771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[SLIDE TITLE]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0346" y="3468725"/>
            <a:ext cx="18643411" cy="67096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63688" y="10706185"/>
            <a:ext cx="2910068" cy="2261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319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fld id="{7870704B-CE94-48CC-AF30-84932A1262A7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265185" y="10706185"/>
            <a:ext cx="9025903" cy="22618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en-GB" sz="1319" b="0" dirty="0">
                <a:solidFill>
                  <a:schemeClr val="tx1"/>
                </a:solidFill>
                <a:latin typeface="Montserrat" pitchFamily="2" charset="0"/>
              </a:rPr>
              <a:t>IMPACTO DE LA LITIGIOSIDAD EN LA ECONOMÍA ARGENTINA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004AC5A-0A62-C123-7184-F65BFE292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65182" y="10491585"/>
            <a:ext cx="6786868" cy="2030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319" b="1">
                <a:solidFill>
                  <a:schemeClr val="tx1"/>
                </a:solidFill>
                <a:latin typeface="Merriweather" panose="00000500000000000000" pitchFamily="2" charset="0"/>
              </a:defRPr>
            </a:lvl1pPr>
          </a:lstStyle>
          <a:p>
            <a:r>
              <a:rPr lang="en-US" dirty="0"/>
              <a:t>I </a:t>
            </a:r>
            <a:r>
              <a:rPr lang="en-US" dirty="0" err="1"/>
              <a:t>Coloquio</a:t>
            </a:r>
            <a:r>
              <a:rPr lang="en-US" dirty="0"/>
              <a:t> </a:t>
            </a:r>
            <a:r>
              <a:rPr lang="en-US" dirty="0" err="1"/>
              <a:t>CIDeS</a:t>
            </a:r>
            <a:r>
              <a:rPr lang="en-US" dirty="0"/>
              <a:t> 2024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6844927-E566-B01F-95B5-0C1E9F05D8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463688" y="10480000"/>
            <a:ext cx="2910068" cy="20301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r">
              <a:defRPr sz="1319">
                <a:latin typeface="Merriweather" panose="00000500000000000000" pitchFamily="2" charset="0"/>
              </a:defRPr>
            </a:lvl1pPr>
          </a:lstStyle>
          <a:p>
            <a:r>
              <a:rPr lang="es-AR"/>
              <a:t>Agosto 2024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AA7CB-67B5-27C0-FE72-50B9F8CCEBEF}"/>
              </a:ext>
            </a:extLst>
          </p:cNvPr>
          <p:cNvPicPr>
            <a:picLocks noChangeAspect="1"/>
          </p:cNvPicPr>
          <p:nvPr userDrawn="1"/>
        </p:nvPicPr>
        <p:blipFill>
          <a:blip r:embed="rId45"/>
          <a:stretch>
            <a:fillRect/>
          </a:stretch>
        </p:blipFill>
        <p:spPr>
          <a:xfrm>
            <a:off x="18403241" y="737"/>
            <a:ext cx="1700861" cy="1154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949165-3079-B86B-2283-CA65A297AE9B}"/>
              </a:ext>
            </a:extLst>
          </p:cNvPr>
          <p:cNvPicPr>
            <a:picLocks noChangeAspect="1"/>
          </p:cNvPicPr>
          <p:nvPr userDrawn="1"/>
        </p:nvPicPr>
        <p:blipFill>
          <a:blip r:embed="rId46"/>
          <a:stretch>
            <a:fillRect/>
          </a:stretch>
        </p:blipFill>
        <p:spPr>
          <a:xfrm>
            <a:off x="730344" y="10466221"/>
            <a:ext cx="2260349" cy="4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6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</p:sldLayoutIdLst>
  <p:hf hdr="0"/>
  <p:txStyles>
    <p:titleStyle>
      <a:lvl1pPr algn="l" defTabSz="1507696" rtl="0" eaLnBrk="1" latinLnBrk="0" hangingPunct="1">
        <a:lnSpc>
          <a:spcPct val="85000"/>
        </a:lnSpc>
        <a:spcBef>
          <a:spcPct val="0"/>
        </a:spcBef>
        <a:buNone/>
        <a:defRPr sz="5277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1979"/>
        </a:spcAft>
        <a:buFont typeface="Arial" panose="020B0604020202020204" pitchFamily="34" charset="0"/>
        <a:buNone/>
        <a:defRPr sz="2968" b="1" kern="1200">
          <a:solidFill>
            <a:schemeClr val="accent2"/>
          </a:solidFill>
          <a:latin typeface="Merriweather" panose="00000500000000000000" pitchFamily="2" charset="0"/>
          <a:ea typeface="+mn-ea"/>
          <a:cs typeface="+mn-cs"/>
        </a:defRPr>
      </a:lvl1pPr>
      <a:lvl2pPr marL="0" indent="0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None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2pPr>
      <a:lvl3pPr marL="298398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3pPr>
      <a:lvl4pPr marL="596796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4pPr>
      <a:lvl5pPr marL="904617" indent="-298398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Merriweather" panose="00000500000000000000" pitchFamily="2" charset="0"/>
          <a:ea typeface="+mn-ea"/>
          <a:cs typeface="+mn-cs"/>
        </a:defRPr>
      </a:lvl5pPr>
      <a:lvl6pPr marL="120615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1507696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180923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–"/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2110773" indent="-301539" algn="l" defTabSz="1507696" rtl="0" eaLnBrk="1" latinLnBrk="0" hangingPunct="1">
        <a:lnSpc>
          <a:spcPct val="100000"/>
        </a:lnSpc>
        <a:spcBef>
          <a:spcPts val="0"/>
        </a:spcBef>
        <a:spcAft>
          <a:spcPts val="989"/>
        </a:spcAft>
        <a:buFont typeface="Arial" panose="020B0604020202020204" pitchFamily="34" charset="0"/>
        <a:buChar char="•"/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1pPr>
      <a:lvl2pPr marL="753847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2pPr>
      <a:lvl3pPr marL="150769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3pPr>
      <a:lvl4pPr marL="226154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4pPr>
      <a:lvl5pPr marL="301538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5pPr>
      <a:lvl6pPr marL="3769236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6pPr>
      <a:lvl7pPr marL="4523085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7pPr>
      <a:lvl8pPr marL="5276932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8pPr>
      <a:lvl9pPr marL="6030779" algn="l" defTabSz="1507696" rtl="0" eaLnBrk="1" latinLnBrk="0" hangingPunct="1">
        <a:defRPr sz="263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pos="3953">
          <p15:clr>
            <a:srgbClr val="F26B43"/>
          </p15:clr>
        </p15:guide>
        <p15:guide id="4" pos="3727">
          <p15:clr>
            <a:srgbClr val="F26B43"/>
          </p15:clr>
        </p15:guide>
        <p15:guide id="5" orient="horz" pos="3888">
          <p15:clr>
            <a:srgbClr val="F26B43"/>
          </p15:clr>
        </p15:guide>
        <p15:guide id="6" pos="2726">
          <p15:clr>
            <a:srgbClr val="F26B43"/>
          </p15:clr>
        </p15:guide>
        <p15:guide id="7" pos="2502">
          <p15:clr>
            <a:srgbClr val="F26B43"/>
          </p15:clr>
        </p15:guide>
        <p15:guide id="8" pos="4952">
          <p15:clr>
            <a:srgbClr val="F26B43"/>
          </p15:clr>
        </p15:guide>
        <p15:guide id="9" pos="5177">
          <p15:clr>
            <a:srgbClr val="F26B43"/>
          </p15:clr>
        </p15:guide>
        <p15:guide id="10" orient="horz" pos="2160">
          <p15:clr>
            <a:srgbClr val="F26B43"/>
          </p15:clr>
        </p15:guide>
        <p15:guide id="11" orient="horz" pos="1325">
          <p15:clr>
            <a:srgbClr val="F26B43"/>
          </p15:clr>
        </p15:guide>
        <p15:guide id="12" orient="horz" pos="1146">
          <p15:clr>
            <a:srgbClr val="F26B43"/>
          </p15:clr>
        </p15:guide>
        <p15:guide id="13" orient="horz" pos="270">
          <p15:clr>
            <a:srgbClr val="F26B43"/>
          </p15:clr>
        </p15:guide>
        <p15:guide id="14" pos="1890">
          <p15:clr>
            <a:srgbClr val="F26B43"/>
          </p15:clr>
        </p15:guide>
        <p15:guide id="15" pos="2116">
          <p15:clr>
            <a:srgbClr val="F26B43"/>
          </p15:clr>
        </p15:guide>
        <p15:guide id="16" pos="5564">
          <p15:clr>
            <a:srgbClr val="F26B43"/>
          </p15:clr>
        </p15:guide>
        <p15:guide id="17" pos="579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9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8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9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9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920925" y="-5892162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8">
            <a:extLst>
              <a:ext uri="{FF2B5EF4-FFF2-40B4-BE49-F238E27FC236}">
                <a16:creationId xmlns:a16="http://schemas.microsoft.com/office/drawing/2014/main" id="{272B93FB-74B5-80AC-CC7A-29C197BAF113}"/>
              </a:ext>
            </a:extLst>
          </p:cNvPr>
          <p:cNvSpPr txBox="1">
            <a:spLocks/>
          </p:cNvSpPr>
          <p:nvPr/>
        </p:nvSpPr>
        <p:spPr>
          <a:xfrm>
            <a:off x="953770" y="3146002"/>
            <a:ext cx="6544310" cy="56810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36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Abril</a:t>
            </a:r>
            <a:r>
              <a:rPr kumimoji="0" lang="es-AR" sz="3600" b="1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 2025</a:t>
            </a:r>
            <a:endParaRPr kumimoji="0" lang="es-AR" sz="3600" b="1" i="0" u="none" strike="noStrike" kern="0" cap="none" spc="0" normalizeH="0" baseline="0" noProof="0" dirty="0">
              <a:ln>
                <a:noFill/>
              </a:ln>
              <a:solidFill>
                <a:srgbClr val="E7481D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6E057E7-FF04-B0E4-F1ED-0DF0779F2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902" y="4949686"/>
            <a:ext cx="6744092" cy="5202086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D3D1A376-72E9-DF63-9D4B-81FC5BEDE365}"/>
              </a:ext>
            </a:extLst>
          </p:cNvPr>
          <p:cNvGrpSpPr/>
          <p:nvPr/>
        </p:nvGrpSpPr>
        <p:grpSpPr>
          <a:xfrm>
            <a:off x="3726857" y="7684508"/>
            <a:ext cx="3916918" cy="3186580"/>
            <a:chOff x="3726857" y="7684508"/>
            <a:chExt cx="3916918" cy="3186580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EF693EEE-117A-CC1C-6039-BB87B27D95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741"/>
            <a:stretch/>
          </p:blipFill>
          <p:spPr>
            <a:xfrm rot="10800000">
              <a:off x="3726857" y="9566790"/>
              <a:ext cx="1420262" cy="1304298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401BB656-93F3-21AA-8CA3-D311408E09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10" r="35731"/>
            <a:stretch/>
          </p:blipFill>
          <p:spPr>
            <a:xfrm rot="10800000">
              <a:off x="4940846" y="8565909"/>
              <a:ext cx="1420262" cy="1304298"/>
            </a:xfrm>
            <a:prstGeom prst="rect">
              <a:avLst/>
            </a:prstGeom>
          </p:spPr>
        </p:pic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32F35614-CF67-BA94-9141-271EF8C037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642" r="-2901"/>
            <a:stretch/>
          </p:blipFill>
          <p:spPr>
            <a:xfrm rot="10800000">
              <a:off x="6223513" y="7684508"/>
              <a:ext cx="1420262" cy="1304298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2F2D120-FAF9-ED47-B7BC-AA7F6FE4F180}"/>
              </a:ext>
            </a:extLst>
          </p:cNvPr>
          <p:cNvGrpSpPr/>
          <p:nvPr/>
        </p:nvGrpSpPr>
        <p:grpSpPr>
          <a:xfrm>
            <a:off x="4149540" y="3645387"/>
            <a:ext cx="4883398" cy="3763454"/>
            <a:chOff x="4149540" y="3645387"/>
            <a:chExt cx="4883398" cy="3763454"/>
          </a:xfrm>
        </p:grpSpPr>
        <p:pic>
          <p:nvPicPr>
            <p:cNvPr id="30" name="Imagen 29">
              <a:extLst>
                <a:ext uri="{FF2B5EF4-FFF2-40B4-BE49-F238E27FC236}">
                  <a16:creationId xmlns:a16="http://schemas.microsoft.com/office/drawing/2014/main" id="{DBF6F43F-6042-B7F7-A490-31C70217A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107"/>
            <a:stretch/>
          </p:blipFill>
          <p:spPr>
            <a:xfrm>
              <a:off x="4149540" y="6236098"/>
              <a:ext cx="1235616" cy="1172743"/>
            </a:xfrm>
            <a:prstGeom prst="rect">
              <a:avLst/>
            </a:prstGeom>
          </p:spPr>
        </p:pic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3817E171-5D00-7080-199C-B4C0F0014C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45" r="15162"/>
            <a:stretch/>
          </p:blipFill>
          <p:spPr>
            <a:xfrm>
              <a:off x="5241010" y="5384345"/>
              <a:ext cx="1235616" cy="117274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52A175E8-07D4-7F79-9797-7A41A85D8C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3" r="29774"/>
            <a:stretch/>
          </p:blipFill>
          <p:spPr>
            <a:xfrm>
              <a:off x="6476626" y="4491182"/>
              <a:ext cx="1235616" cy="1172743"/>
            </a:xfrm>
            <a:prstGeom prst="rect">
              <a:avLst/>
            </a:prstGeom>
          </p:spPr>
        </p:pic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D9E12072-896D-B50E-3DF3-E172F4CEE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32" r="44975"/>
            <a:stretch/>
          </p:blipFill>
          <p:spPr>
            <a:xfrm>
              <a:off x="7797322" y="3645387"/>
              <a:ext cx="1235616" cy="1172743"/>
            </a:xfrm>
            <a:prstGeom prst="rect">
              <a:avLst/>
            </a:prstGeom>
          </p:spPr>
        </p:pic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/>
              <a:t>1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242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402A819D-611A-B35F-C212-77CE0E581761}"/>
              </a:ext>
            </a:extLst>
          </p:cNvPr>
          <p:cNvSpPr/>
          <p:nvPr/>
        </p:nvSpPr>
        <p:spPr>
          <a:xfrm>
            <a:off x="10052050" y="2590546"/>
            <a:ext cx="6975260" cy="6975260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A9390741-76C3-AA3F-EE31-448C46A133D3}"/>
              </a:ext>
            </a:extLst>
          </p:cNvPr>
          <p:cNvSpPr/>
          <p:nvPr/>
        </p:nvSpPr>
        <p:spPr>
          <a:xfrm>
            <a:off x="3124340" y="2226961"/>
            <a:ext cx="4949544" cy="2734644"/>
          </a:xfrm>
          <a:prstGeom prst="roundRect">
            <a:avLst>
              <a:gd name="adj" fmla="val 80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64359" y="5095050"/>
            <a:ext cx="4949544" cy="2763076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2F9FE7F0-BBF6-8CB2-EAAD-1E70110D3F77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AB8DB4E3-860D-D681-7734-AB309D38AC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55266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Recalificación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bject 86">
            <a:extLst>
              <a:ext uri="{FF2B5EF4-FFF2-40B4-BE49-F238E27FC236}">
                <a16:creationId xmlns:a16="http://schemas.microsoft.com/office/drawing/2014/main" id="{AC821FEC-2B85-8411-B5AC-6C779DEB36C0}"/>
              </a:ext>
            </a:extLst>
          </p:cNvPr>
          <p:cNvSpPr txBox="1"/>
          <p:nvPr/>
        </p:nvSpPr>
        <p:spPr>
          <a:xfrm>
            <a:off x="10811657" y="4686770"/>
            <a:ext cx="5428566" cy="278281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Calibri"/>
              </a:rPr>
              <a:t>63%</a:t>
            </a:r>
            <a:endParaRPr kumimoji="0" sz="1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Black" panose="020B0004020202020204" pitchFamily="34" charset="0"/>
              <a:ea typeface="+mn-ea"/>
              <a:cs typeface="Calibri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6B34651-5A36-7AFE-5F5F-25EC9C2420F6}"/>
              </a:ext>
            </a:extLst>
          </p:cNvPr>
          <p:cNvSpPr txBox="1"/>
          <p:nvPr/>
        </p:nvSpPr>
        <p:spPr>
          <a:xfrm>
            <a:off x="10475260" y="7135653"/>
            <a:ext cx="6214138" cy="1111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VUELVEN al</a:t>
            </a:r>
          </a:p>
          <a:p>
            <a:pPr marL="12699" marR="0" lvl="0" indent="0" algn="ctr" defTabSz="914314" rtl="0" eaLnBrk="1" fontAlgn="auto" latinLnBrk="0" hangingPunct="1">
              <a:lnSpc>
                <a:spcPts val="38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mercado laboral</a:t>
            </a:r>
            <a:endParaRPr kumimoji="0" lang="es-AR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5" name="object 86">
            <a:extLst>
              <a:ext uri="{FF2B5EF4-FFF2-40B4-BE49-F238E27FC236}">
                <a16:creationId xmlns:a16="http://schemas.microsoft.com/office/drawing/2014/main" id="{FC7BEDDF-FBF0-A7F1-F28D-80314F39F75F}"/>
              </a:ext>
            </a:extLst>
          </p:cNvPr>
          <p:cNvSpPr txBox="1"/>
          <p:nvPr/>
        </p:nvSpPr>
        <p:spPr>
          <a:xfrm>
            <a:off x="3730382" y="2226961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C92F137-D613-E7B3-5298-C650698F4139}"/>
              </a:ext>
            </a:extLst>
          </p:cNvPr>
          <p:cNvSpPr txBox="1"/>
          <p:nvPr/>
        </p:nvSpPr>
        <p:spPr>
          <a:xfrm>
            <a:off x="2532062" y="3640190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REINSERTADOS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27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30382" y="5526900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24%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525387" y="6837358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REUBICADOS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78584" y="4138763"/>
            <a:ext cx="1307744" cy="1569660"/>
            <a:chOff x="8780960" y="3195788"/>
            <a:chExt cx="1307744" cy="1569660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38" name="Elipse 37">
            <a:extLst>
              <a:ext uri="{FF2B5EF4-FFF2-40B4-BE49-F238E27FC236}">
                <a16:creationId xmlns:a16="http://schemas.microsoft.com/office/drawing/2014/main" id="{7A8B4E1D-57F5-A7B3-E6E5-F58EFB9933B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EF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8858FC53-5DF2-44E8-C3BC-FA4D8F31111E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885735-6B32-DABE-4E1F-0DFD3BF06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48255" y="983776"/>
            <a:ext cx="901097" cy="11912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7F25638-E625-042A-8646-D84A16E19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247" y="3070858"/>
            <a:ext cx="1981276" cy="2024191"/>
          </a:xfrm>
          <a:prstGeom prst="rect">
            <a:avLst/>
          </a:prstGeom>
        </p:spPr>
      </p:pic>
      <p:sp>
        <p:nvSpPr>
          <p:cNvPr id="9" name="Flecha derecha 8">
            <a:extLst>
              <a:ext uri="{FF2B5EF4-FFF2-40B4-BE49-F238E27FC236}">
                <a16:creationId xmlns:a16="http://schemas.microsoft.com/office/drawing/2014/main" id="{5C831CB3-194D-F34C-4C98-5C6640D2EA9B}"/>
              </a:ext>
            </a:extLst>
          </p:cNvPr>
          <p:cNvSpPr/>
          <p:nvPr/>
        </p:nvSpPr>
        <p:spPr>
          <a:xfrm>
            <a:off x="8339783" y="5195065"/>
            <a:ext cx="1494320" cy="2193047"/>
          </a:xfrm>
          <a:prstGeom prst="rightArrow">
            <a:avLst>
              <a:gd name="adj1" fmla="val 68242"/>
              <a:gd name="adj2" fmla="val 50000"/>
            </a:avLst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AF7C87-068B-037E-084D-30569A92D6CA}"/>
              </a:ext>
            </a:extLst>
          </p:cNvPr>
          <p:cNvSpPr txBox="1"/>
          <p:nvPr/>
        </p:nvSpPr>
        <p:spPr>
          <a:xfrm>
            <a:off x="8325175" y="5406742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=</a:t>
            </a:r>
          </a:p>
        </p:txBody>
      </p:sp>
      <p:sp>
        <p:nvSpPr>
          <p:cNvPr id="23" name="Rectángulo redondeado 29">
            <a:extLst>
              <a:ext uri="{FF2B5EF4-FFF2-40B4-BE49-F238E27FC236}">
                <a16:creationId xmlns:a16="http://schemas.microsoft.com/office/drawing/2014/main" id="{6066AD5B-EE14-84FE-32F5-9FE3CAA685A8}"/>
              </a:ext>
            </a:extLst>
          </p:cNvPr>
          <p:cNvSpPr/>
          <p:nvPr/>
        </p:nvSpPr>
        <p:spPr>
          <a:xfrm>
            <a:off x="3159591" y="8010538"/>
            <a:ext cx="4949544" cy="263365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86">
            <a:extLst>
              <a:ext uri="{FF2B5EF4-FFF2-40B4-BE49-F238E27FC236}">
                <a16:creationId xmlns:a16="http://schemas.microsoft.com/office/drawing/2014/main" id="{80163BB5-C860-F862-9CB6-18E30066760E}"/>
              </a:ext>
            </a:extLst>
          </p:cNvPr>
          <p:cNvSpPr txBox="1"/>
          <p:nvPr/>
        </p:nvSpPr>
        <p:spPr>
          <a:xfrm>
            <a:off x="3768478" y="8579764"/>
            <a:ext cx="3817497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ExtraBold" panose="020B0004020202020204" pitchFamily="34" charset="0"/>
                <a:ea typeface="+mn-ea"/>
                <a:cs typeface="Calibri"/>
              </a:rPr>
              <a:t>15%</a:t>
            </a:r>
            <a:endParaRPr kumimoji="0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ExtraBold" panose="020B0004020202020204" pitchFamily="34" charset="0"/>
              <a:ea typeface="+mn-ea"/>
              <a:cs typeface="Calibri"/>
            </a:endParaRPr>
          </a:p>
        </p:txBody>
      </p:sp>
      <p:sp>
        <p:nvSpPr>
          <p:cNvPr id="34" name="CuadroTexto 27">
            <a:extLst>
              <a:ext uri="{FF2B5EF4-FFF2-40B4-BE49-F238E27FC236}">
                <a16:creationId xmlns:a16="http://schemas.microsoft.com/office/drawing/2014/main" id="{AEA7D713-337B-51CD-A2B3-9F41BD60677B}"/>
              </a:ext>
            </a:extLst>
          </p:cNvPr>
          <p:cNvSpPr txBox="1"/>
          <p:nvPr/>
        </p:nvSpPr>
        <p:spPr>
          <a:xfrm>
            <a:off x="2492043" y="9890222"/>
            <a:ext cx="62141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marR="0" lvl="0" indent="0" algn="ctr" defTabSz="914314" rtl="0" eaLnBrk="1" fontAlgn="auto" latinLnBrk="0" hangingPunct="1">
              <a:lnSpc>
                <a:spcPct val="100000"/>
              </a:lnSpc>
              <a:spcBef>
                <a:spcPts val="25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CON ORIENT. LABORAL</a:t>
            </a:r>
            <a:endParaRPr kumimoji="0" lang="es-AR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grpSp>
        <p:nvGrpSpPr>
          <p:cNvPr id="35" name="Grupo 4">
            <a:extLst>
              <a:ext uri="{FF2B5EF4-FFF2-40B4-BE49-F238E27FC236}">
                <a16:creationId xmlns:a16="http://schemas.microsoft.com/office/drawing/2014/main" id="{740ABB82-1E1E-416C-D6CD-60595A001AC1}"/>
              </a:ext>
            </a:extLst>
          </p:cNvPr>
          <p:cNvGrpSpPr/>
          <p:nvPr/>
        </p:nvGrpSpPr>
        <p:grpSpPr>
          <a:xfrm>
            <a:off x="4945240" y="7348795"/>
            <a:ext cx="1307744" cy="1569660"/>
            <a:chOff x="8780960" y="3195788"/>
            <a:chExt cx="1307744" cy="1569660"/>
          </a:xfrm>
        </p:grpSpPr>
        <p:sp>
          <p:nvSpPr>
            <p:cNvPr id="36" name="Elipse 30">
              <a:extLst>
                <a:ext uri="{FF2B5EF4-FFF2-40B4-BE49-F238E27FC236}">
                  <a16:creationId xmlns:a16="http://schemas.microsoft.com/office/drawing/2014/main" id="{56A57358-AAB3-928A-E7B1-D54596FB432B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CuadroTexto 31">
              <a:extLst>
                <a:ext uri="{FF2B5EF4-FFF2-40B4-BE49-F238E27FC236}">
                  <a16:creationId xmlns:a16="http://schemas.microsoft.com/office/drawing/2014/main" id="{E8FBE5FF-3150-2C39-1399-E9D96664788F}"/>
                </a:ext>
              </a:extLst>
            </p:cNvPr>
            <p:cNvSpPr txBox="1"/>
            <p:nvPr/>
          </p:nvSpPr>
          <p:spPr>
            <a:xfrm>
              <a:off x="8857858" y="3195788"/>
              <a:ext cx="11672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9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 panose="020B0004020202020204" pitchFamily="34" charset="0"/>
                  <a:ea typeface="+mn-ea"/>
                  <a:cs typeface="+mn-cs"/>
                </a:rPr>
                <a:t>+</a:t>
              </a:r>
            </a:p>
          </p:txBody>
        </p:sp>
      </p:grp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0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2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3"/>
          <p:cNvSpPr txBox="1"/>
          <p:nvPr/>
        </p:nvSpPr>
        <p:spPr>
          <a:xfrm>
            <a:off x="876674" y="7004605"/>
            <a:ext cx="2771775" cy="14141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ts val="7099"/>
              </a:lnSpc>
              <a:spcBef>
                <a:spcPts val="130"/>
              </a:spcBef>
            </a:pP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-7</a:t>
            </a:r>
            <a:r>
              <a:rPr lang="es-ES" sz="6400" b="1" spc="-91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sz="6400" b="1" spc="-91" dirty="0">
                <a:solidFill>
                  <a:srgbClr val="FFFFFF"/>
                </a:solidFill>
                <a:latin typeface="Calibri"/>
                <a:cs typeface="Calibri"/>
              </a:rPr>
              <a:t>%</a:t>
            </a:r>
            <a:endParaRPr sz="6400" dirty="0">
              <a:latin typeface="Calibri"/>
              <a:cs typeface="Calibri"/>
            </a:endParaRPr>
          </a:p>
          <a:p>
            <a:pPr algn="ctr">
              <a:lnSpc>
                <a:spcPts val="3799"/>
              </a:lnSpc>
            </a:pPr>
            <a:r>
              <a:rPr sz="3600" b="1" spc="-49" dirty="0">
                <a:solidFill>
                  <a:srgbClr val="FFFFFF"/>
                </a:solidFill>
                <a:latin typeface="Calibri"/>
                <a:cs typeface="Calibri"/>
              </a:rPr>
              <a:t>SIN IN ITINERE</a:t>
            </a:r>
            <a:endParaRPr sz="3600" dirty="0">
              <a:latin typeface="Calibri"/>
              <a:cs typeface="Calibri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269570"/>
              </p:ext>
            </p:extLst>
          </p:nvPr>
        </p:nvGraphicFramePr>
        <p:xfrm>
          <a:off x="516948" y="2692427"/>
          <a:ext cx="18853354" cy="763740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4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5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15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09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15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  LABORAL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ARGENTINA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ESPAÑA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CHILE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3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ILT</a:t>
                      </a:r>
                      <a:endParaRPr kumimoji="0" lang="es-E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75%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100% del salario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INCAPACIDADES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SUSCEPTIBLES DE PAGO</a:t>
                      </a: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Todas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33%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24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</a:rPr>
                        <a:t>A partir del 15%</a:t>
                      </a:r>
                      <a:endParaRPr kumimoji="0" lang="es-ES" sz="2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  <a:tr h="28329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</a:rPr>
                        <a:t>INCAPACIDADES PERMANENTES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Hasta 50%: fórmula c/piso prestacional actualizable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&gt; 50% y muerte: fórmula c/piso prestacional actualizable + suma única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Para todos: En ocasión del trabajo 20% adicional por cualquier otro daño.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Parcial (&gt; 33% que no llega a ser total). 24 mensualidades.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Total (para la tarea que realizaba) Renta vitalicia del 55%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 Absoluta (para todas las tareas) Renta vitalicia del 100% del salario de cotización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Entre 15 y 40%. Máximo de 15 salarios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ptos" panose="020B0004020202020204" pitchFamily="34" charset="0"/>
                        </a:rPr>
                        <a:t>70% y más. Renta vitalicia del 70% del salario de cotización.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31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ADMINISTRATIVA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Ante la Comisión Médica, con </a:t>
                      </a: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</a:rPr>
                        <a:t>asesoramiento letrado obligatorio y gratuito para el trabajador</a:t>
                      </a:r>
                      <a:endParaRPr kumimoji="0" lang="es-E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278DD8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Sin patrocinio letrado</a:t>
                      </a: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1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 patrocinio letrado, no recurrible judicialmente</a:t>
                      </a: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excepto otros daños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616670"/>
                  </a:ext>
                </a:extLst>
              </a:tr>
              <a:tr h="116316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Instancia JUDICIAL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278DD8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278DD8"/>
                          </a:solidFill>
                          <a:effectLst/>
                          <a:latin typeface="Aptos" panose="020B000402020202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Post paso por la Comisión Médica</a:t>
                      </a: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F9F6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EF9F6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Agotado el procedimiento administrativo previo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251999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s-ES" sz="2400" b="0" i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Habilita reclamo judicial solo contra empleador o tercero por otras indemnizaciones</a:t>
                      </a:r>
                      <a:endParaRPr kumimoji="0" 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ptos" panose="020B00040202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296813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05268"/>
                  </a:ext>
                </a:extLst>
              </a:tr>
            </a:tbl>
          </a:graphicData>
        </a:graphic>
      </p:graphicFrame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11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9F7D927D-2AF6-D5A6-BDF2-27F93EE44EDF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Imagen 7">
            <a:extLst>
              <a:ext uri="{FF2B5EF4-FFF2-40B4-BE49-F238E27FC236}">
                <a16:creationId xmlns:a16="http://schemas.microsoft.com/office/drawing/2014/main" id="{1B350CED-2F32-DAFD-07D1-80AE1C873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85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las mejoras y fallos favorables (+) CSJN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E578693D-F3D9-9B80-25DA-B244F8DF2DD9}"/>
              </a:ext>
            </a:extLst>
          </p:cNvPr>
          <p:cNvGrpSpPr/>
          <p:nvPr/>
        </p:nvGrpSpPr>
        <p:grpSpPr>
          <a:xfrm>
            <a:off x="-89625" y="2037840"/>
            <a:ext cx="19848635" cy="3841976"/>
            <a:chOff x="-89625" y="2037840"/>
            <a:chExt cx="19848635" cy="3841976"/>
          </a:xfrm>
        </p:grpSpPr>
        <p:sp>
          <p:nvSpPr>
            <p:cNvPr id="21" name="TextBox 154">
              <a:extLst>
                <a:ext uri="{FF2B5EF4-FFF2-40B4-BE49-F238E27FC236}">
                  <a16:creationId xmlns:a16="http://schemas.microsoft.com/office/drawing/2014/main" id="{31D3CF94-2662-5EF9-0249-FFC8039334B0}"/>
                </a:ext>
              </a:extLst>
            </p:cNvPr>
            <p:cNvSpPr txBox="1"/>
            <p:nvPr/>
          </p:nvSpPr>
          <p:spPr>
            <a:xfrm>
              <a:off x="-89625" y="4345620"/>
              <a:ext cx="2327419" cy="1534196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Sanción y promulgación de la Ley 24.557 (LRT)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(13/9/95 y 03/10/95)</a:t>
              </a:r>
            </a:p>
          </p:txBody>
        </p:sp>
        <p:sp>
          <p:nvSpPr>
            <p:cNvPr id="23" name="TextBox 154">
              <a:extLst>
                <a:ext uri="{FF2B5EF4-FFF2-40B4-BE49-F238E27FC236}">
                  <a16:creationId xmlns:a16="http://schemas.microsoft.com/office/drawing/2014/main" id="{B271564A-B498-DBC4-E77E-F290E82CCD6A}"/>
                </a:ext>
              </a:extLst>
            </p:cNvPr>
            <p:cNvSpPr txBox="1"/>
            <p:nvPr/>
          </p:nvSpPr>
          <p:spPr>
            <a:xfrm>
              <a:off x="801736" y="2037840"/>
              <a:ext cx="2281729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Entrada en vigencia 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Dec.59</a:t>
              </a:r>
              <a:r>
                <a:rPr lang="es-AR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(24/06/96)</a:t>
              </a:r>
            </a:p>
          </p:txBody>
        </p:sp>
        <p:cxnSp>
          <p:nvCxnSpPr>
            <p:cNvPr id="32" name="Conector recto 31">
              <a:extLst>
                <a:ext uri="{FF2B5EF4-FFF2-40B4-BE49-F238E27FC236}">
                  <a16:creationId xmlns:a16="http://schemas.microsoft.com/office/drawing/2014/main" id="{93E7DC60-0677-F0A0-95AA-1F1DAEB7FE58}"/>
                </a:ext>
              </a:extLst>
            </p:cNvPr>
            <p:cNvCxnSpPr>
              <a:cxnSpLocks/>
            </p:cNvCxnSpPr>
            <p:nvPr/>
          </p:nvCxnSpPr>
          <p:spPr>
            <a:xfrm>
              <a:off x="801736" y="3846413"/>
              <a:ext cx="18208873" cy="0"/>
            </a:xfrm>
            <a:prstGeom prst="line">
              <a:avLst/>
            </a:prstGeom>
            <a:ln w="28575">
              <a:solidFill>
                <a:srgbClr val="353E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586FB412-1EB8-A517-743C-1415CF2768E7}"/>
                </a:ext>
              </a:extLst>
            </p:cNvPr>
            <p:cNvGrpSpPr/>
            <p:nvPr/>
          </p:nvGrpSpPr>
          <p:grpSpPr>
            <a:xfrm>
              <a:off x="691173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33" name="Elipse 32">
                <a:extLst>
                  <a:ext uri="{FF2B5EF4-FFF2-40B4-BE49-F238E27FC236}">
                    <a16:creationId xmlns:a16="http://schemas.microsoft.com/office/drawing/2014/main" id="{97BB8AE4-420D-CF22-4C24-B9DB1F3A4E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6" name="Conector recto 35">
                <a:extLst>
                  <a:ext uri="{FF2B5EF4-FFF2-40B4-BE49-F238E27FC236}">
                    <a16:creationId xmlns:a16="http://schemas.microsoft.com/office/drawing/2014/main" id="{84940AA8-0C12-1952-0034-561169357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154">
              <a:extLst>
                <a:ext uri="{FF2B5EF4-FFF2-40B4-BE49-F238E27FC236}">
                  <a16:creationId xmlns:a16="http://schemas.microsoft.com/office/drawing/2014/main" id="{484119ED-4647-D2BA-B885-E6591D36F492}"/>
                </a:ext>
              </a:extLst>
            </p:cNvPr>
            <p:cNvSpPr txBox="1"/>
            <p:nvPr/>
          </p:nvSpPr>
          <p:spPr>
            <a:xfrm>
              <a:off x="5450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1995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7881EE0E-76E0-2140-847D-3B49FA847787}"/>
                </a:ext>
              </a:extLst>
            </p:cNvPr>
            <p:cNvGrpSpPr/>
            <p:nvPr/>
          </p:nvGrpSpPr>
          <p:grpSpPr>
            <a:xfrm>
              <a:off x="1548286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83CFFD21-0E65-4A78-4D88-0FC29BE808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7" name="Conector recto 6">
                <a:extLst>
                  <a:ext uri="{FF2B5EF4-FFF2-40B4-BE49-F238E27FC236}">
                    <a16:creationId xmlns:a16="http://schemas.microsoft.com/office/drawing/2014/main" id="{A2DCBB43-F1D1-BC23-3BB1-450B479FDF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154">
              <a:extLst>
                <a:ext uri="{FF2B5EF4-FFF2-40B4-BE49-F238E27FC236}">
                  <a16:creationId xmlns:a16="http://schemas.microsoft.com/office/drawing/2014/main" id="{7F3168A6-781C-02D5-8BCB-81E6880C2924}"/>
                </a:ext>
              </a:extLst>
            </p:cNvPr>
            <p:cNvSpPr txBox="1"/>
            <p:nvPr/>
          </p:nvSpPr>
          <p:spPr>
            <a:xfrm>
              <a:off x="1402137" y="36623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TextBox 154">
              <a:extLst>
                <a:ext uri="{FF2B5EF4-FFF2-40B4-BE49-F238E27FC236}">
                  <a16:creationId xmlns:a16="http://schemas.microsoft.com/office/drawing/2014/main" id="{56969228-BAA6-853C-E7F1-3EBE3BD4F578}"/>
                </a:ext>
              </a:extLst>
            </p:cNvPr>
            <p:cNvSpPr txBox="1"/>
            <p:nvPr/>
          </p:nvSpPr>
          <p:spPr>
            <a:xfrm>
              <a:off x="2497778" y="4345620"/>
              <a:ext cx="1926734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Aumento de topes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839 (20/07/98)</a:t>
              </a:r>
            </a:p>
          </p:txBody>
        </p:sp>
        <p:sp>
          <p:nvSpPr>
            <p:cNvPr id="10" name="TextBox 154">
              <a:extLst>
                <a:ext uri="{FF2B5EF4-FFF2-40B4-BE49-F238E27FC236}">
                  <a16:creationId xmlns:a16="http://schemas.microsoft.com/office/drawing/2014/main" id="{B9292CB7-D09D-D573-B86B-DD6B5EA39C3D}"/>
                </a:ext>
              </a:extLst>
            </p:cNvPr>
            <p:cNvSpPr txBox="1"/>
            <p:nvPr/>
          </p:nvSpPr>
          <p:spPr>
            <a:xfrm>
              <a:off x="3081836" y="2037840"/>
              <a:ext cx="2628573" cy="92479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Prevención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dirty="0">
                  <a:solidFill>
                    <a:srgbClr val="595959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DNU 1278 (28/12/00)</a:t>
              </a:r>
              <a:endParaRPr lang="es-AR" altLang="es-AR" sz="1600" dirty="0">
                <a:solidFill>
                  <a:srgbClr val="595959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5" name="TextBox 154">
              <a:extLst>
                <a:ext uri="{FF2B5EF4-FFF2-40B4-BE49-F238E27FC236}">
                  <a16:creationId xmlns:a16="http://schemas.microsoft.com/office/drawing/2014/main" id="{788FDD56-7553-1701-0308-28EE05BDD1D2}"/>
                </a:ext>
              </a:extLst>
            </p:cNvPr>
            <p:cNvSpPr txBox="1"/>
            <p:nvPr/>
          </p:nvSpPr>
          <p:spPr>
            <a:xfrm>
              <a:off x="4399799" y="4345620"/>
              <a:ext cx="2248509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 fallos (-) CSJN: Aquino, Castillo y </a:t>
              </a:r>
              <a:r>
                <a:rPr lang="es-ES" altLang="es-AR" sz="2200" b="1" dirty="0" err="1">
                  <a:solidFill>
                    <a:srgbClr val="7965A7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Milone</a:t>
              </a:r>
              <a:endParaRPr lang="es-AR" altLang="es-AR" sz="2200" dirty="0">
                <a:solidFill>
                  <a:srgbClr val="7965A7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90" name="Grupo 89">
              <a:extLst>
                <a:ext uri="{FF2B5EF4-FFF2-40B4-BE49-F238E27FC236}">
                  <a16:creationId xmlns:a16="http://schemas.microsoft.com/office/drawing/2014/main" id="{BCBBDF7B-B07E-E1AD-678B-9D5B579F0CFD}"/>
                </a:ext>
              </a:extLst>
            </p:cNvPr>
            <p:cNvGrpSpPr/>
            <p:nvPr/>
          </p:nvGrpSpPr>
          <p:grpSpPr>
            <a:xfrm>
              <a:off x="5034620" y="3503614"/>
              <a:ext cx="927277" cy="789216"/>
              <a:chOff x="5544342" y="3459180"/>
              <a:chExt cx="927277" cy="789216"/>
            </a:xfrm>
          </p:grpSpPr>
          <p:grpSp>
            <p:nvGrpSpPr>
              <p:cNvPr id="46" name="Grupo 45">
                <a:extLst>
                  <a:ext uri="{FF2B5EF4-FFF2-40B4-BE49-F238E27FC236}">
                    <a16:creationId xmlns:a16="http://schemas.microsoft.com/office/drawing/2014/main" id="{3E7A13D6-234F-B37F-A4BC-C55698C74EFC}"/>
                  </a:ext>
                </a:extLst>
              </p:cNvPr>
              <p:cNvGrpSpPr/>
              <p:nvPr/>
            </p:nvGrpSpPr>
            <p:grpSpPr>
              <a:xfrm>
                <a:off x="5690491" y="3459180"/>
                <a:ext cx="648000" cy="789216"/>
                <a:chOff x="825677" y="2886462"/>
                <a:chExt cx="648000" cy="789216"/>
              </a:xfrm>
            </p:grpSpPr>
            <p:sp>
              <p:nvSpPr>
                <p:cNvPr id="47" name="Elipse 46">
                  <a:extLst>
                    <a:ext uri="{FF2B5EF4-FFF2-40B4-BE49-F238E27FC236}">
                      <a16:creationId xmlns:a16="http://schemas.microsoft.com/office/drawing/2014/main" id="{D0283B82-4BD3-DBD7-5338-74648B04493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25677" y="2886462"/>
                  <a:ext cx="648000" cy="648000"/>
                </a:xfrm>
                <a:prstGeom prst="ellipse">
                  <a:avLst/>
                </a:prstGeom>
                <a:solidFill>
                  <a:srgbClr val="7965A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cxnSp>
              <p:nvCxnSpPr>
                <p:cNvPr id="48" name="Conector recto 47">
                  <a:extLst>
                    <a:ext uri="{FF2B5EF4-FFF2-40B4-BE49-F238E27FC236}">
                      <a16:creationId xmlns:a16="http://schemas.microsoft.com/office/drawing/2014/main" id="{13B1914A-0608-9152-A518-99516A932E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3619" y="3146833"/>
                  <a:ext cx="2" cy="528845"/>
                </a:xfrm>
                <a:prstGeom prst="line">
                  <a:avLst/>
                </a:prstGeom>
                <a:ln w="28575">
                  <a:solidFill>
                    <a:srgbClr val="7965A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154">
                <a:extLst>
                  <a:ext uri="{FF2B5EF4-FFF2-40B4-BE49-F238E27FC236}">
                    <a16:creationId xmlns:a16="http://schemas.microsoft.com/office/drawing/2014/main" id="{E5872F62-D2ED-CDDF-1539-963E89443337}"/>
                  </a:ext>
                </a:extLst>
              </p:cNvPr>
              <p:cNvSpPr txBox="1"/>
              <p:nvPr/>
            </p:nvSpPr>
            <p:spPr>
              <a:xfrm>
                <a:off x="5544342" y="3605265"/>
                <a:ext cx="927277" cy="371121"/>
              </a:xfrm>
              <a:prstGeom prst="rect">
                <a:avLst/>
              </a:prstGeom>
              <a:noFill/>
            </p:spPr>
            <p:txBody>
              <a:bodyPr wrap="square" lIns="91430" tIns="45717" rIns="91430" bIns="45717" rtlCol="0">
                <a:spAutoFit/>
              </a:bodyPr>
              <a:lstStyle/>
              <a:p>
                <a:pPr algn="ctr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ES" altLang="es-AR" sz="2000" b="1" dirty="0">
                    <a:solidFill>
                      <a:schemeClr val="bg1"/>
                    </a:solidFill>
                    <a:latin typeface="Aptos" panose="020B000402020202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2004</a:t>
                </a:r>
                <a:endParaRPr lang="es-AR" altLang="es-AR" sz="2000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03" name="TextBox 154">
              <a:extLst>
                <a:ext uri="{FF2B5EF4-FFF2-40B4-BE49-F238E27FC236}">
                  <a16:creationId xmlns:a16="http://schemas.microsoft.com/office/drawing/2014/main" id="{AB387243-C681-92B0-3D85-DD5C967548DA}"/>
                </a:ext>
              </a:extLst>
            </p:cNvPr>
            <p:cNvSpPr txBox="1"/>
            <p:nvPr/>
          </p:nvSpPr>
          <p:spPr>
            <a:xfrm>
              <a:off x="7413290" y="2037840"/>
              <a:ext cx="3068452" cy="12294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 sin  tope y con piso actualizable por RIPTE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1694 (05/11/09)</a:t>
              </a:r>
            </a:p>
          </p:txBody>
        </p:sp>
        <p:grpSp>
          <p:nvGrpSpPr>
            <p:cNvPr id="104" name="Grupo 103">
              <a:extLst>
                <a:ext uri="{FF2B5EF4-FFF2-40B4-BE49-F238E27FC236}">
                  <a16:creationId xmlns:a16="http://schemas.microsoft.com/office/drawing/2014/main" id="{A42ABE4D-CC9A-BA0C-C7DF-B05E27B5F73A}"/>
                </a:ext>
              </a:extLst>
            </p:cNvPr>
            <p:cNvGrpSpPr/>
            <p:nvPr/>
          </p:nvGrpSpPr>
          <p:grpSpPr>
            <a:xfrm>
              <a:off x="8679473" y="3276354"/>
              <a:ext cx="640800" cy="868060"/>
              <a:chOff x="825677" y="2659202"/>
              <a:chExt cx="640800" cy="868060"/>
            </a:xfrm>
            <a:solidFill>
              <a:srgbClr val="EF9F63"/>
            </a:solidFill>
          </p:grpSpPr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313CE6E4-1781-4738-98D0-4B8E417C46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06" name="Conector recto 105">
                <a:extLst>
                  <a:ext uri="{FF2B5EF4-FFF2-40B4-BE49-F238E27FC236}">
                    <a16:creationId xmlns:a16="http://schemas.microsoft.com/office/drawing/2014/main" id="{8CBA2F97-B8EA-46FE-E87D-4CD35FBCE3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65920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54">
              <a:extLst>
                <a:ext uri="{FF2B5EF4-FFF2-40B4-BE49-F238E27FC236}">
                  <a16:creationId xmlns:a16="http://schemas.microsoft.com/office/drawing/2014/main" id="{B273ECC5-18C9-73C2-9E12-BF44727A4F8B}"/>
                </a:ext>
              </a:extLst>
            </p:cNvPr>
            <p:cNvSpPr txBox="1"/>
            <p:nvPr/>
          </p:nvSpPr>
          <p:spPr>
            <a:xfrm>
              <a:off x="85333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2009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9" name="TextBox 154">
              <a:extLst>
                <a:ext uri="{FF2B5EF4-FFF2-40B4-BE49-F238E27FC236}">
                  <a16:creationId xmlns:a16="http://schemas.microsoft.com/office/drawing/2014/main" id="{D8E11082-B9C3-1498-1447-BE3656DAE1CF}"/>
                </a:ext>
              </a:extLst>
            </p:cNvPr>
            <p:cNvSpPr txBox="1"/>
            <p:nvPr/>
          </p:nvSpPr>
          <p:spPr>
            <a:xfrm>
              <a:off x="9967616" y="4345620"/>
              <a:ext cx="2248509" cy="1451097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26.773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+ Prestaciones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Opción civil, mutuas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y topes de gastos</a:t>
              </a:r>
            </a:p>
          </p:txBody>
        </p:sp>
        <p:sp>
          <p:nvSpPr>
            <p:cNvPr id="114" name="TextBox 154">
              <a:extLst>
                <a:ext uri="{FF2B5EF4-FFF2-40B4-BE49-F238E27FC236}">
                  <a16:creationId xmlns:a16="http://schemas.microsoft.com/office/drawing/2014/main" id="{0BB0E105-A87B-5DC9-6BEE-EA1BB3B8562C}"/>
                </a:ext>
              </a:extLst>
            </p:cNvPr>
            <p:cNvSpPr txBox="1"/>
            <p:nvPr/>
          </p:nvSpPr>
          <p:spPr>
            <a:xfrm>
              <a:off x="11379042" y="2037840"/>
              <a:ext cx="2118693" cy="11463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Casas particulares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Ley 26.844 y 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467/14</a:t>
              </a:r>
            </a:p>
          </p:txBody>
        </p: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34C1C41E-5214-630F-DE85-FA6A6FE144E3}"/>
                </a:ext>
              </a:extLst>
            </p:cNvPr>
            <p:cNvGrpSpPr/>
            <p:nvPr/>
          </p:nvGrpSpPr>
          <p:grpSpPr>
            <a:xfrm>
              <a:off x="12129395" y="3295634"/>
              <a:ext cx="640800" cy="848780"/>
              <a:chOff x="825677" y="2678482"/>
              <a:chExt cx="640800" cy="848780"/>
            </a:xfrm>
          </p:grpSpPr>
          <p:sp>
            <p:nvSpPr>
              <p:cNvPr id="116" name="Elipse 115">
                <a:extLst>
                  <a:ext uri="{FF2B5EF4-FFF2-40B4-BE49-F238E27FC236}">
                    <a16:creationId xmlns:a16="http://schemas.microsoft.com/office/drawing/2014/main" id="{73664917-CA97-5429-0A63-B2D7B4A949D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17" name="Conector recto 116">
                <a:extLst>
                  <a:ext uri="{FF2B5EF4-FFF2-40B4-BE49-F238E27FC236}">
                    <a16:creationId xmlns:a16="http://schemas.microsoft.com/office/drawing/2014/main" id="{436968BE-C23A-F988-51F0-9D734593CA3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TextBox 154">
              <a:extLst>
                <a:ext uri="{FF2B5EF4-FFF2-40B4-BE49-F238E27FC236}">
                  <a16:creationId xmlns:a16="http://schemas.microsoft.com/office/drawing/2014/main" id="{B649D142-04F5-51BA-404A-D042418D25F6}"/>
                </a:ext>
              </a:extLst>
            </p:cNvPr>
            <p:cNvSpPr txBox="1"/>
            <p:nvPr/>
          </p:nvSpPr>
          <p:spPr>
            <a:xfrm>
              <a:off x="11983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2014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5" name="TextBox 154">
              <a:extLst>
                <a:ext uri="{FF2B5EF4-FFF2-40B4-BE49-F238E27FC236}">
                  <a16:creationId xmlns:a16="http://schemas.microsoft.com/office/drawing/2014/main" id="{2E3E42FD-723F-1263-9407-249F297DEB7E}"/>
                </a:ext>
              </a:extLst>
            </p:cNvPr>
            <p:cNvSpPr txBox="1"/>
            <p:nvPr/>
          </p:nvSpPr>
          <p:spPr>
            <a:xfrm>
              <a:off x="12745495" y="4345620"/>
              <a:ext cx="2281913" cy="1008412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Fallo (+)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CSJN: Espósito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126" name="Grupo 125">
              <a:extLst>
                <a:ext uri="{FF2B5EF4-FFF2-40B4-BE49-F238E27FC236}">
                  <a16:creationId xmlns:a16="http://schemas.microsoft.com/office/drawing/2014/main" id="{6FB879BC-9B3D-9CD2-EC49-2BF22902A128}"/>
                </a:ext>
              </a:extLst>
            </p:cNvPr>
            <p:cNvGrpSpPr/>
            <p:nvPr/>
          </p:nvGrpSpPr>
          <p:grpSpPr>
            <a:xfrm>
              <a:off x="13526395" y="3503614"/>
              <a:ext cx="640800" cy="775815"/>
              <a:chOff x="825677" y="2886462"/>
              <a:chExt cx="640800" cy="775815"/>
            </a:xfrm>
          </p:grpSpPr>
          <p:sp>
            <p:nvSpPr>
              <p:cNvPr id="127" name="Elipse 126">
                <a:extLst>
                  <a:ext uri="{FF2B5EF4-FFF2-40B4-BE49-F238E27FC236}">
                    <a16:creationId xmlns:a16="http://schemas.microsoft.com/office/drawing/2014/main" id="{99D84C71-DE4E-C30C-2C2C-A3F521E1036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28" name="Conector recto 127">
                <a:extLst>
                  <a:ext uri="{FF2B5EF4-FFF2-40B4-BE49-F238E27FC236}">
                    <a16:creationId xmlns:a16="http://schemas.microsoft.com/office/drawing/2014/main" id="{E3E38317-D218-654C-48BB-8F4F949AF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9" name="TextBox 154">
              <a:extLst>
                <a:ext uri="{FF2B5EF4-FFF2-40B4-BE49-F238E27FC236}">
                  <a16:creationId xmlns:a16="http://schemas.microsoft.com/office/drawing/2014/main" id="{F99D4342-0B36-EC58-5B21-BC070A062ED4}"/>
                </a:ext>
              </a:extLst>
            </p:cNvPr>
            <p:cNvSpPr txBox="1"/>
            <p:nvPr/>
          </p:nvSpPr>
          <p:spPr>
            <a:xfrm>
              <a:off x="133802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2016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0" name="TextBox 154">
              <a:extLst>
                <a:ext uri="{FF2B5EF4-FFF2-40B4-BE49-F238E27FC236}">
                  <a16:creationId xmlns:a16="http://schemas.microsoft.com/office/drawing/2014/main" id="{FA43E0E7-A48F-7741-3D64-4C3952938BBA}"/>
                </a:ext>
              </a:extLst>
            </p:cNvPr>
            <p:cNvSpPr txBox="1"/>
            <p:nvPr/>
          </p:nvSpPr>
          <p:spPr>
            <a:xfrm>
              <a:off x="13409901" y="2348093"/>
              <a:ext cx="2234923" cy="703713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EF9F63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Reforma Ley 27.348 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757D90A-AB49-438A-5E43-D0249783844D}"/>
                </a:ext>
              </a:extLst>
            </p:cNvPr>
            <p:cNvGrpSpPr/>
            <p:nvPr/>
          </p:nvGrpSpPr>
          <p:grpSpPr>
            <a:xfrm>
              <a:off x="14202898" y="3022520"/>
              <a:ext cx="648000" cy="1129094"/>
              <a:chOff x="825677" y="2405368"/>
              <a:chExt cx="648000" cy="1129094"/>
            </a:xfrm>
            <a:solidFill>
              <a:srgbClr val="EF9F63"/>
            </a:solidFill>
          </p:grpSpPr>
          <p:sp>
            <p:nvSpPr>
              <p:cNvPr id="132" name="Elipse 131">
                <a:extLst>
                  <a:ext uri="{FF2B5EF4-FFF2-40B4-BE49-F238E27FC236}">
                    <a16:creationId xmlns:a16="http://schemas.microsoft.com/office/drawing/2014/main" id="{4972B320-5004-7814-2A9A-406465A5789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8000" cy="648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133" name="Conector recto 132">
                <a:extLst>
                  <a:ext uri="{FF2B5EF4-FFF2-40B4-BE49-F238E27FC236}">
                    <a16:creationId xmlns:a16="http://schemas.microsoft.com/office/drawing/2014/main" id="{13415B2A-22D5-26EC-5DDC-9C4657FE8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05368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54">
              <a:extLst>
                <a:ext uri="{FF2B5EF4-FFF2-40B4-BE49-F238E27FC236}">
                  <a16:creationId xmlns:a16="http://schemas.microsoft.com/office/drawing/2014/main" id="{3F374E33-25B4-72F6-8763-63C12FB1E74B}"/>
                </a:ext>
              </a:extLst>
            </p:cNvPr>
            <p:cNvSpPr txBox="1"/>
            <p:nvPr/>
          </p:nvSpPr>
          <p:spPr>
            <a:xfrm>
              <a:off x="140567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2017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7" name="TextBox 154">
              <a:extLst>
                <a:ext uri="{FF2B5EF4-FFF2-40B4-BE49-F238E27FC236}">
                  <a16:creationId xmlns:a16="http://schemas.microsoft.com/office/drawing/2014/main" id="{E44229FB-939A-00F8-A01E-25D3994DAEA4}"/>
                </a:ext>
              </a:extLst>
            </p:cNvPr>
            <p:cNvSpPr txBox="1"/>
            <p:nvPr/>
          </p:nvSpPr>
          <p:spPr>
            <a:xfrm>
              <a:off x="15608183" y="2438263"/>
              <a:ext cx="2118693" cy="1063298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009A8B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COVID-19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s-AR" altLang="es-AR" sz="16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Dec</a:t>
              </a: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 367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AR" altLang="es-AR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(13/04/20)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s-AR" altLang="es-A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1" name="TextBox 154">
              <a:extLst>
                <a:ext uri="{FF2B5EF4-FFF2-40B4-BE49-F238E27FC236}">
                  <a16:creationId xmlns:a16="http://schemas.microsoft.com/office/drawing/2014/main" id="{3F0CEFB0-8F80-A4DF-53D4-FA9B04815536}"/>
                </a:ext>
              </a:extLst>
            </p:cNvPr>
            <p:cNvSpPr txBox="1"/>
            <p:nvPr/>
          </p:nvSpPr>
          <p:spPr>
            <a:xfrm>
              <a:off x="16101250" y="4297494"/>
              <a:ext cx="3657760" cy="131311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24 Fallos (+) CSJN: Ledesma (Baremo)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Pogonza-Beherens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(CCMM)</a:t>
              </a:r>
            </a:p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Oliva - </a:t>
              </a:r>
              <a:r>
                <a:rPr lang="es-ES" altLang="es-AR" sz="2200" b="1" dirty="0" err="1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Lacuadra</a:t>
              </a:r>
              <a:r>
                <a:rPr lang="es-ES" altLang="es-AR" sz="2200" b="1" dirty="0">
                  <a:solidFill>
                    <a:srgbClr val="278DD8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(Intereses)</a:t>
              </a:r>
              <a:endParaRPr lang="es-AR" altLang="es-AR" sz="2200" dirty="0">
                <a:solidFill>
                  <a:srgbClr val="278DD8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23D7E3C0-DC43-0916-5CBB-91CA9975E4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81933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E1D35FC1-B7AB-CF6E-C97F-23FCF89E76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4495612" y="3023523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3F883855-53B0-2F1C-68F3-81D68FFDA4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418585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EC4226E0-F2B4-DB85-7A5F-6FF404AE9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75300" y="322085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E5F014E5-8DA6-F544-E904-3C221C321B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73654" y="4276795"/>
              <a:ext cx="90000" cy="90000"/>
            </a:xfrm>
            <a:prstGeom prst="ellipse">
              <a:avLst/>
            </a:prstGeom>
            <a:solidFill>
              <a:srgbClr val="7965A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44A17F63-DC90-D5DD-C751-ED4C0F0908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4204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A61D5442-F815-E396-D8B2-221CEDFA1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7217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097E3E87-F1DF-3C24-11C0-46B7F3012CB3}"/>
                </a:ext>
              </a:extLst>
            </p:cNvPr>
            <p:cNvGrpSpPr/>
            <p:nvPr/>
          </p:nvGrpSpPr>
          <p:grpSpPr>
            <a:xfrm>
              <a:off x="3129989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EB4A5E9E-87FC-C416-D608-2E946D6CB8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8EDE381F-5957-1538-F98B-0E9D75A52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FD9F74EE-2092-275F-971B-A43B0178B1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23020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xtBox 154">
              <a:extLst>
                <a:ext uri="{FF2B5EF4-FFF2-40B4-BE49-F238E27FC236}">
                  <a16:creationId xmlns:a16="http://schemas.microsoft.com/office/drawing/2014/main" id="{9A91DB96-6FEF-C570-71F7-6C28CBB6AC17}"/>
                </a:ext>
              </a:extLst>
            </p:cNvPr>
            <p:cNvSpPr txBox="1"/>
            <p:nvPr/>
          </p:nvSpPr>
          <p:spPr>
            <a:xfrm>
              <a:off x="2983424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1998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91F504BA-5A52-5796-1675-3DD22B1A968D}"/>
                </a:ext>
              </a:extLst>
            </p:cNvPr>
            <p:cNvGrpSpPr/>
            <p:nvPr/>
          </p:nvGrpSpPr>
          <p:grpSpPr>
            <a:xfrm>
              <a:off x="4020717" y="3065421"/>
              <a:ext cx="640800" cy="1078993"/>
              <a:chOff x="825677" y="2448269"/>
              <a:chExt cx="640800" cy="1078993"/>
            </a:xfrm>
            <a:solidFill>
              <a:srgbClr val="EF9F63"/>
            </a:solidFill>
          </p:grpSpPr>
          <p:sp>
            <p:nvSpPr>
              <p:cNvPr id="29" name="Elipse 28">
                <a:extLst>
                  <a:ext uri="{FF2B5EF4-FFF2-40B4-BE49-F238E27FC236}">
                    <a16:creationId xmlns:a16="http://schemas.microsoft.com/office/drawing/2014/main" id="{F9B49909-7F9D-1783-6967-3B47E0568E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30" name="Conector recto 29">
                <a:extLst>
                  <a:ext uri="{FF2B5EF4-FFF2-40B4-BE49-F238E27FC236}">
                    <a16:creationId xmlns:a16="http://schemas.microsoft.com/office/drawing/2014/main" id="{7DA44849-911C-ACB4-14B8-886BEEAC3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2448269"/>
                <a:ext cx="2" cy="936000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A8BE8606-74C1-00F0-2CCB-9B18470DEB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648" y="3001588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3" name="TextBox 154">
              <a:extLst>
                <a:ext uri="{FF2B5EF4-FFF2-40B4-BE49-F238E27FC236}">
                  <a16:creationId xmlns:a16="http://schemas.microsoft.com/office/drawing/2014/main" id="{61D6843F-C007-4691-3E7F-B970E039D6D7}"/>
                </a:ext>
              </a:extLst>
            </p:cNvPr>
            <p:cNvSpPr txBox="1"/>
            <p:nvPr/>
          </p:nvSpPr>
          <p:spPr>
            <a:xfrm>
              <a:off x="3884049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2000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5A10571-977E-555E-B09E-E8E7B2D24DCB}"/>
                </a:ext>
              </a:extLst>
            </p:cNvPr>
            <p:cNvGrpSpPr/>
            <p:nvPr/>
          </p:nvGrpSpPr>
          <p:grpSpPr>
            <a:xfrm>
              <a:off x="10749122" y="3503614"/>
              <a:ext cx="640800" cy="804345"/>
              <a:chOff x="825677" y="2886462"/>
              <a:chExt cx="640800" cy="804345"/>
            </a:xfrm>
            <a:solidFill>
              <a:srgbClr val="EF9F63"/>
            </a:solidFill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6D91C206-32E5-0FA3-ECA1-1ED541ABD2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0" name="Conector recto 49">
                <a:extLst>
                  <a:ext uri="{FF2B5EF4-FFF2-40B4-BE49-F238E27FC236}">
                    <a16:creationId xmlns:a16="http://schemas.microsoft.com/office/drawing/2014/main" id="{2CD47FFF-D11A-A2BA-6DA9-9AAFB8A210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61962"/>
                <a:ext cx="2" cy="528845"/>
              </a:xfrm>
              <a:prstGeom prst="line">
                <a:avLst/>
              </a:prstGeom>
              <a:grpFill/>
              <a:ln w="28575">
                <a:solidFill>
                  <a:srgbClr val="EF9F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E3F1101-35BF-AB95-903C-464DB221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42153" y="4276795"/>
              <a:ext cx="90000" cy="90000"/>
            </a:xfrm>
            <a:prstGeom prst="ellipse">
              <a:avLst/>
            </a:prstGeom>
            <a:solidFill>
              <a:srgbClr val="EF9F6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3" name="TextBox 154">
              <a:extLst>
                <a:ext uri="{FF2B5EF4-FFF2-40B4-BE49-F238E27FC236}">
                  <a16:creationId xmlns:a16="http://schemas.microsoft.com/office/drawing/2014/main" id="{F83B9D04-FA86-8B11-526C-46FC5C73ADDE}"/>
                </a:ext>
              </a:extLst>
            </p:cNvPr>
            <p:cNvSpPr txBox="1"/>
            <p:nvPr/>
          </p:nvSpPr>
          <p:spPr>
            <a:xfrm>
              <a:off x="10598946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2012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35C13E68-B6D0-9F9F-5A79-E0332C51CC19}"/>
                </a:ext>
              </a:extLst>
            </p:cNvPr>
            <p:cNvGrpSpPr/>
            <p:nvPr/>
          </p:nvGrpSpPr>
          <p:grpSpPr>
            <a:xfrm>
              <a:off x="17023215" y="3503614"/>
              <a:ext cx="640800" cy="775815"/>
              <a:chOff x="825677" y="2886462"/>
              <a:chExt cx="640800" cy="775815"/>
            </a:xfrm>
          </p:grpSpPr>
          <p:sp>
            <p:nvSpPr>
              <p:cNvPr id="53" name="Elipse 52">
                <a:extLst>
                  <a:ext uri="{FF2B5EF4-FFF2-40B4-BE49-F238E27FC236}">
                    <a16:creationId xmlns:a16="http://schemas.microsoft.com/office/drawing/2014/main" id="{C0DE7AA1-3799-4151-EE21-1ABE8B4CFC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278DD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4" name="Conector recto 53">
                <a:extLst>
                  <a:ext uri="{FF2B5EF4-FFF2-40B4-BE49-F238E27FC236}">
                    <a16:creationId xmlns:a16="http://schemas.microsoft.com/office/drawing/2014/main" id="{3EFD7FB2-05B1-D532-187E-CA9C4C3B5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63619" y="3133432"/>
                <a:ext cx="2" cy="528845"/>
              </a:xfrm>
              <a:prstGeom prst="line">
                <a:avLst/>
              </a:prstGeom>
              <a:ln w="28575">
                <a:solidFill>
                  <a:srgbClr val="278DD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2E958336-479F-33B6-8A7F-1CD44A740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316157" y="4276795"/>
              <a:ext cx="90000" cy="90000"/>
            </a:xfrm>
            <a:prstGeom prst="ellipse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861E2B6D-CD83-4555-A9FC-6D52AAEC330F}"/>
                </a:ext>
              </a:extLst>
            </p:cNvPr>
            <p:cNvSpPr txBox="1"/>
            <p:nvPr/>
          </p:nvSpPr>
          <p:spPr>
            <a:xfrm>
              <a:off x="16897518" y="3567752"/>
              <a:ext cx="927277" cy="537000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sz="1600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2018 a 2024</a:t>
              </a:r>
              <a:endParaRPr lang="es-AR" altLang="es-AR" sz="1600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56" name="Grupo 55">
              <a:extLst>
                <a:ext uri="{FF2B5EF4-FFF2-40B4-BE49-F238E27FC236}">
                  <a16:creationId xmlns:a16="http://schemas.microsoft.com/office/drawing/2014/main" id="{B329E9D3-E960-BFFC-11C1-27CBA315FCCF}"/>
                </a:ext>
              </a:extLst>
            </p:cNvPr>
            <p:cNvGrpSpPr/>
            <p:nvPr/>
          </p:nvGrpSpPr>
          <p:grpSpPr>
            <a:xfrm>
              <a:off x="16327479" y="3295634"/>
              <a:ext cx="640800" cy="848780"/>
              <a:chOff x="825677" y="2678482"/>
              <a:chExt cx="640800" cy="848780"/>
            </a:xfrm>
          </p:grpSpPr>
          <p:sp>
            <p:nvSpPr>
              <p:cNvPr id="57" name="Elipse 56">
                <a:extLst>
                  <a:ext uri="{FF2B5EF4-FFF2-40B4-BE49-F238E27FC236}">
                    <a16:creationId xmlns:a16="http://schemas.microsoft.com/office/drawing/2014/main" id="{79071222-CCD4-CC76-91A9-041D27FDB5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5677" y="2886462"/>
                <a:ext cx="640800" cy="640800"/>
              </a:xfrm>
              <a:prstGeom prst="ellipse">
                <a:avLst/>
              </a:prstGeom>
              <a:solidFill>
                <a:srgbClr val="009A8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cxnSp>
            <p:nvCxnSpPr>
              <p:cNvPr id="58" name="Conector recto 57">
                <a:extLst>
                  <a:ext uri="{FF2B5EF4-FFF2-40B4-BE49-F238E27FC236}">
                    <a16:creationId xmlns:a16="http://schemas.microsoft.com/office/drawing/2014/main" id="{C72B37C6-4C18-7A82-3225-4786EBA5A3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63619" y="2678482"/>
                <a:ext cx="0" cy="700533"/>
              </a:xfrm>
              <a:prstGeom prst="line">
                <a:avLst/>
              </a:prstGeom>
              <a:ln w="28575">
                <a:solidFill>
                  <a:srgbClr val="009A8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C4185806-1837-BDF9-DAB5-635EBFEFF0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616669" y="3220855"/>
              <a:ext cx="90000" cy="90000"/>
            </a:xfrm>
            <a:prstGeom prst="ellipse">
              <a:avLst/>
            </a:prstGeom>
            <a:solidFill>
              <a:srgbClr val="009A8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6" name="TextBox 154">
              <a:extLst>
                <a:ext uri="{FF2B5EF4-FFF2-40B4-BE49-F238E27FC236}">
                  <a16:creationId xmlns:a16="http://schemas.microsoft.com/office/drawing/2014/main" id="{1B472D4B-A165-05FE-6BC5-8C1C9D7C97E6}"/>
                </a:ext>
              </a:extLst>
            </p:cNvPr>
            <p:cNvSpPr txBox="1"/>
            <p:nvPr/>
          </p:nvSpPr>
          <p:spPr>
            <a:xfrm>
              <a:off x="16206687" y="3649699"/>
              <a:ext cx="927277" cy="343229"/>
            </a:xfrm>
            <a:prstGeom prst="rect">
              <a:avLst/>
            </a:prstGeom>
            <a:noFill/>
          </p:spPr>
          <p:txBody>
            <a:bodyPr wrap="square" lIns="91430" tIns="45717" rIns="91430" bIns="45717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s-ES" altLang="es-AR" b="1" dirty="0">
                  <a:solidFill>
                    <a:schemeClr val="bg1"/>
                  </a:solidFill>
                  <a:latin typeface="Aptos" panose="020B0004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2020</a:t>
              </a:r>
              <a:endParaRPr lang="es-AR" altLang="es-AR" dirty="0">
                <a:solidFill>
                  <a:schemeClr val="bg1"/>
                </a:solidFill>
                <a:latin typeface="Aptos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12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graphicFrame>
        <p:nvGraphicFramePr>
          <p:cNvPr id="13" name="Gráfico 1">
            <a:extLst>
              <a:ext uri="{FF2B5EF4-FFF2-40B4-BE49-F238E27FC236}">
                <a16:creationId xmlns:a16="http://schemas.microsoft.com/office/drawing/2014/main" id="{85BE340F-BAEA-F74C-79B4-5D3FBB6060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04788"/>
              </p:ext>
            </p:extLst>
          </p:nvPr>
        </p:nvGraphicFramePr>
        <p:xfrm>
          <a:off x="3518973" y="5163203"/>
          <a:ext cx="15685649" cy="5919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FD015FF7-56BE-3E13-5425-EBC91792E393}"/>
              </a:ext>
            </a:extLst>
          </p:cNvPr>
          <p:cNvSpPr txBox="1"/>
          <p:nvPr/>
        </p:nvSpPr>
        <p:spPr>
          <a:xfrm>
            <a:off x="25727" y="6451354"/>
            <a:ext cx="7578231" cy="707886"/>
          </a:xfrm>
          <a:prstGeom prst="rect">
            <a:avLst/>
          </a:prstGeom>
          <a:solidFill>
            <a:srgbClr val="752B29"/>
          </a:solidFill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Ingreso de nuevos juicios cada año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5">
            <a:extLst>
              <a:ext uri="{FF2B5EF4-FFF2-40B4-BE49-F238E27FC236}">
                <a16:creationId xmlns:a16="http://schemas.microsoft.com/office/drawing/2014/main" id="{3797DFA0-053E-E839-32C4-0AD22D4FE605}"/>
              </a:ext>
            </a:extLst>
          </p:cNvPr>
          <p:cNvSpPr/>
          <p:nvPr/>
        </p:nvSpPr>
        <p:spPr>
          <a:xfrm>
            <a:off x="0" y="37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DE2CB131-9A42-D68D-242F-1C1966789E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Litigiosidad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AFEE33-2C64-0EB9-2979-88C4833BB89B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76B32243-FACF-2838-77B9-F904E8A44533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rgbClr val="4FDBC5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A pesar de la baja de siniestralidad</a:t>
            </a:r>
            <a:endParaRPr lang="es-AR" sz="3200" b="1" kern="0" dirty="0">
              <a:solidFill>
                <a:srgbClr val="4FDBC5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68C5ADF5-B782-6A10-4923-DE7549691DE2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74B15D-9001-F78D-F9DD-3BB63D3A7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1993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13</a:t>
            </a:fld>
            <a:endParaRPr lang="es-AR" dirty="0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FB9F8956-7AA9-FD80-FC40-7E195AF7EDD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D66E705E-ACBA-A8DB-31C5-EC9A020396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22" name="Gráfico 96">
            <a:extLst>
              <a:ext uri="{FF2B5EF4-FFF2-40B4-BE49-F238E27FC236}">
                <a16:creationId xmlns:a16="http://schemas.microsoft.com/office/drawing/2014/main" id="{704A2970-D20C-6AF9-F370-5DBB1A8F7E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152165"/>
              </p:ext>
            </p:extLst>
          </p:nvPr>
        </p:nvGraphicFramePr>
        <p:xfrm>
          <a:off x="953770" y="2856936"/>
          <a:ext cx="17669871" cy="7872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455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5">
            <a:extLst>
              <a:ext uri="{FF2B5EF4-FFF2-40B4-BE49-F238E27FC236}">
                <a16:creationId xmlns:a16="http://schemas.microsoft.com/office/drawing/2014/main" id="{20613AF7-EBC8-B12E-F6D4-C09F8CCB1AE3}"/>
              </a:ext>
            </a:extLst>
          </p:cNvPr>
          <p:cNvSpPr/>
          <p:nvPr/>
        </p:nvSpPr>
        <p:spPr>
          <a:xfrm>
            <a:off x="0" y="3118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DA3DE938-9AC6-FD98-2C7C-6C8CCC269C2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205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Internacional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034F13B-22F0-9A04-12CF-16DBE2EC836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F9D24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1EC1A91-34D1-396E-0EBE-1E17184B8FD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F9D2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D44D08-F0A4-05E1-D85C-A2B16A0CCC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13384" y="934256"/>
            <a:ext cx="993270" cy="1290322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6BD38ED8-CF41-E0C6-9200-57AD0DE7F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444705"/>
              </p:ext>
            </p:extLst>
          </p:nvPr>
        </p:nvGraphicFramePr>
        <p:xfrm>
          <a:off x="2703715" y="1850857"/>
          <a:ext cx="14378940" cy="822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object 18">
            <a:extLst>
              <a:ext uri="{FF2B5EF4-FFF2-40B4-BE49-F238E27FC236}">
                <a16:creationId xmlns:a16="http://schemas.microsoft.com/office/drawing/2014/main" id="{9E95C9BD-2E5A-8447-9EB4-0268987504AB}"/>
              </a:ext>
            </a:extLst>
          </p:cNvPr>
          <p:cNvSpPr txBox="1">
            <a:spLocks/>
          </p:cNvSpPr>
          <p:nvPr/>
        </p:nvSpPr>
        <p:spPr>
          <a:xfrm>
            <a:off x="1789156" y="1998397"/>
            <a:ext cx="1531645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ctr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6600" b="1" i="0" u="none" strike="noStrike" kern="0" cap="none" spc="-4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Índices de siniestralidad y </a:t>
            </a:r>
            <a:r>
              <a:rPr kumimoji="0" lang="es-AR" sz="6600" b="1" i="0" u="none" strike="noStrike" kern="0" cap="none" spc="-40" normalizeH="0" baseline="0" noProof="0" dirty="0" err="1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Arial" panose="020B0604020202020204" pitchFamily="34" charset="0"/>
              </a:rPr>
              <a:t>judicialidad</a:t>
            </a:r>
            <a:endParaRPr kumimoji="0" lang="es-AR" sz="6600" b="1" i="0" u="none" strike="noStrike" kern="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Aptos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08E6B36-01A0-86A5-219B-5801F90B5DA4}"/>
              </a:ext>
            </a:extLst>
          </p:cNvPr>
          <p:cNvCxnSpPr>
            <a:cxnSpLocks/>
          </p:cNvCxnSpPr>
          <p:nvPr/>
        </p:nvCxnSpPr>
        <p:spPr>
          <a:xfrm>
            <a:off x="3863281" y="9633953"/>
            <a:ext cx="12039328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8">
            <a:extLst>
              <a:ext uri="{FF2B5EF4-FFF2-40B4-BE49-F238E27FC236}">
                <a16:creationId xmlns:a16="http://schemas.microsoft.com/office/drawing/2014/main" id="{C4180CF9-71A8-BEB0-636E-FFC3C573FC52}"/>
              </a:ext>
            </a:extLst>
          </p:cNvPr>
          <p:cNvSpPr txBox="1"/>
          <p:nvPr/>
        </p:nvSpPr>
        <p:spPr>
          <a:xfrm>
            <a:off x="3865817" y="9676616"/>
            <a:ext cx="27346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57" marR="0" lvl="1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Argentina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C4260655-9449-90C6-275C-DEDE8B19A621}"/>
              </a:ext>
            </a:extLst>
          </p:cNvPr>
          <p:cNvSpPr txBox="1"/>
          <p:nvPr/>
        </p:nvSpPr>
        <p:spPr>
          <a:xfrm>
            <a:off x="7961146" y="967661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España</a:t>
            </a:r>
          </a:p>
        </p:txBody>
      </p:sp>
      <p:sp>
        <p:nvSpPr>
          <p:cNvPr id="17" name="TextBox 8">
            <a:extLst>
              <a:ext uri="{FF2B5EF4-FFF2-40B4-BE49-F238E27FC236}">
                <a16:creationId xmlns:a16="http://schemas.microsoft.com/office/drawing/2014/main" id="{27BD66F3-752C-2524-9EEF-53BC49524EAD}"/>
              </a:ext>
            </a:extLst>
          </p:cNvPr>
          <p:cNvSpPr txBox="1"/>
          <p:nvPr/>
        </p:nvSpPr>
        <p:spPr>
          <a:xfrm>
            <a:off x="12783646" y="9661626"/>
            <a:ext cx="3518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A2342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Chile</a:t>
            </a: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114CA643-0A86-899B-5978-8779C305CDF2}"/>
              </a:ext>
            </a:extLst>
          </p:cNvPr>
          <p:cNvSpPr txBox="1"/>
          <p:nvPr/>
        </p:nvSpPr>
        <p:spPr>
          <a:xfrm>
            <a:off x="3865817" y="10320643"/>
            <a:ext cx="15227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SINIESTRALIDAD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Argentina: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ATEP. 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E</a:t>
            </a:r>
            <a:r>
              <a:rPr lang="es-A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spaña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</a:t>
            </a:r>
            <a:r>
              <a:rPr lang="es-A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</a:rPr>
              <a:t>Chile</a:t>
            </a:r>
            <a:r>
              <a:rPr kumimoji="0" lang="es-A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: </a:t>
            </a:r>
            <a:r>
              <a: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</a:rPr>
              <a:t>AT. Incluye trabajadores independientes. 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14</a:t>
            </a:fld>
            <a:endParaRPr lang="es-AR" dirty="0"/>
          </a:p>
        </p:txBody>
      </p:sp>
      <p:sp>
        <p:nvSpPr>
          <p:cNvPr id="20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799" y="10945650"/>
            <a:ext cx="17523330" cy="36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AR" sz="1600" b="1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Fuente:</a:t>
            </a:r>
            <a:r>
              <a:rPr lang="es-AR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</a:rPr>
              <a:t> Elaboraci</a:t>
            </a:r>
            <a:r>
              <a:rPr lang="es-AR" altLang="ja-JP" sz="1600" b="0" i="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ea typeface="ＭＳ Ｐゴシック" pitchFamily="34" charset="-128"/>
              </a:rPr>
              <a:t>ón propia en base a datos de UART y SRT (Argentina); Ministerio de Trabajo y Economía Social y AMAT (España). SUSESO y Poder Judicial Rep. de Chile (Chile)</a:t>
            </a:r>
            <a:endParaRPr lang="es-ES" sz="1600" b="0" i="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</a:endParaRPr>
          </a:p>
        </p:txBody>
      </p:sp>
      <p:pic>
        <p:nvPicPr>
          <p:cNvPr id="2" name="Imagen 7">
            <a:extLst>
              <a:ext uri="{FF2B5EF4-FFF2-40B4-BE49-F238E27FC236}">
                <a16:creationId xmlns:a16="http://schemas.microsoft.com/office/drawing/2014/main" id="{E5A107E4-2000-F91F-71D5-553C686551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5BDFC2-E3C8-1016-D19A-98EE39164FE6}"/>
              </a:ext>
            </a:extLst>
          </p:cNvPr>
          <p:cNvSpPr txBox="1"/>
          <p:nvPr/>
        </p:nvSpPr>
        <p:spPr>
          <a:xfrm>
            <a:off x="3863281" y="8903598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2024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4A96045-4A08-CBC0-7B60-F9399161E57E}"/>
              </a:ext>
            </a:extLst>
          </p:cNvPr>
          <p:cNvSpPr txBox="1"/>
          <p:nvPr/>
        </p:nvSpPr>
        <p:spPr>
          <a:xfrm>
            <a:off x="5275385" y="8903599"/>
            <a:ext cx="1412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>
                <a:solidFill>
                  <a:schemeClr val="bg1"/>
                </a:solidFill>
                <a:latin typeface="Aptos" panose="020B0004020202020204" pitchFamily="34" charset="0"/>
              </a:rPr>
              <a:t>2023</a:t>
            </a:r>
            <a:endParaRPr lang="es-AR" sz="2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42C7231D-D1AB-F19D-245E-25AE183C56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La Paradoja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49E742D-3B8E-09B4-2EFF-8AD6506B6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039" y="871801"/>
            <a:ext cx="905002" cy="1449949"/>
          </a:xfrm>
          <a:prstGeom prst="rect">
            <a:avLst/>
          </a:prstGeom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0ACF4E59-FEA6-3400-BD44-BC7196EB6B3D}"/>
              </a:ext>
            </a:extLst>
          </p:cNvPr>
          <p:cNvGrpSpPr/>
          <p:nvPr/>
        </p:nvGrpSpPr>
        <p:grpSpPr>
          <a:xfrm>
            <a:off x="625278" y="2141199"/>
            <a:ext cx="19072955" cy="5028125"/>
            <a:chOff x="625278" y="2141199"/>
            <a:chExt cx="19072955" cy="5028125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A11E2A6B-7B44-7614-B5A8-B05310C607AA}"/>
                </a:ext>
              </a:extLst>
            </p:cNvPr>
            <p:cNvSpPr txBox="1"/>
            <p:nvPr/>
          </p:nvSpPr>
          <p:spPr>
            <a:xfrm>
              <a:off x="852632" y="2141199"/>
              <a:ext cx="110212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Y MEJORES SERVICIOS:</a:t>
              </a:r>
            </a:p>
          </p:txBody>
        </p:sp>
        <p:sp>
          <p:nvSpPr>
            <p:cNvPr id="9" name="10 Rectángulo">
              <a:extLst>
                <a:ext uri="{FF2B5EF4-FFF2-40B4-BE49-F238E27FC236}">
                  <a16:creationId xmlns:a16="http://schemas.microsoft.com/office/drawing/2014/main" id="{DF52F277-635A-D6F1-8699-3F567BC77777}"/>
                </a:ext>
              </a:extLst>
            </p:cNvPr>
            <p:cNvSpPr/>
            <p:nvPr/>
          </p:nvSpPr>
          <p:spPr>
            <a:xfrm>
              <a:off x="4746292" y="2922007"/>
              <a:ext cx="14951941" cy="42473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Mas prevención, menos siniestros y menos graves</a:t>
              </a:r>
            </a:p>
            <a:p>
              <a:pPr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lvl="2">
                <a:buClr>
                  <a:srgbClr val="278DD8"/>
                </a:buClr>
                <a:defRPr/>
              </a:pPr>
              <a:endParaRPr lang="es-E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Más beneficios y mejor protección: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Indemnizaciones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c/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actualización automática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,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 pisos sin techos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Prestaciones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en especie </a:t>
              </a:r>
              <a:r>
                <a:rPr lang="es-E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médicas </a:t>
              </a: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integrales, automáticas y de calidad</a:t>
              </a:r>
            </a:p>
            <a:p>
              <a:pPr marL="1485814" lvl="2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Mayores que los de España y Chile</a:t>
              </a:r>
            </a:p>
            <a:p>
              <a:pPr lvl="2">
                <a:buClr>
                  <a:srgbClr val="278DD8"/>
                </a:buClr>
                <a:defRPr/>
              </a:pPr>
              <a:endParaRPr lang="es-ES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Alta valoración de servicios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 empleadores y trabajadores                                                  </a:t>
              </a:r>
            </a:p>
            <a:p>
              <a:pPr marL="571500" indent="-571500">
                <a:buClr>
                  <a:srgbClr val="278DD8"/>
                </a:buClr>
                <a:buFont typeface="Arial" panose="020B0604020202020204" pitchFamily="34" charset="0"/>
                <a:buChar char="•"/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Ágil tramitación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y 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resolución de </a:t>
              </a:r>
              <a:r>
                <a:rPr lang="es-E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conflictos (</a:t>
              </a:r>
              <a:r>
                <a:rPr lang="es-ES" sz="3600" dirty="0">
                  <a:solidFill>
                    <a:srgbClr val="404040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validada por CSJN)</a:t>
              </a: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F4A7A89-F708-947F-997D-39AC9D125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5278" y="3377359"/>
              <a:ext cx="3901044" cy="3336612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D083E62-FBC1-FC66-93ED-C26391F0EC4D}"/>
              </a:ext>
            </a:extLst>
          </p:cNvPr>
          <p:cNvGrpSpPr/>
          <p:nvPr/>
        </p:nvGrpSpPr>
        <p:grpSpPr>
          <a:xfrm>
            <a:off x="852632" y="7705630"/>
            <a:ext cx="6631010" cy="1969770"/>
            <a:chOff x="852632" y="7705630"/>
            <a:chExt cx="6631010" cy="1969770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041583F-F4FD-7302-2826-37A68959EEF2}"/>
                </a:ext>
              </a:extLst>
            </p:cNvPr>
            <p:cNvSpPr txBox="1"/>
            <p:nvPr/>
          </p:nvSpPr>
          <p:spPr>
            <a:xfrm>
              <a:off x="2001666" y="7705630"/>
              <a:ext cx="5481976" cy="19697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RESULTADO: </a:t>
              </a:r>
            </a:p>
            <a:p>
              <a:pPr>
                <a:defRPr/>
              </a:pPr>
              <a:r>
                <a:rPr lang="es-ES" sz="54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+86% de JUICIOS</a:t>
              </a:r>
              <a:endParaRPr lang="es-ES" sz="32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  <a:p>
              <a:pPr>
                <a:defRPr/>
              </a:pPr>
              <a:r>
                <a:rPr lang="es-ES" sz="3200" b="1" dirty="0">
                  <a:solidFill>
                    <a:srgbClr val="278DD8"/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Desde 2019</a:t>
              </a:r>
              <a:endParaRPr lang="es-ES" sz="5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2BFDFCCE-2AB8-3637-25B2-DA812A01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2" y="7768196"/>
              <a:ext cx="1149034" cy="1477329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DFC1D759-AC5E-C41A-52BC-66008D48F03A}"/>
              </a:ext>
            </a:extLst>
          </p:cNvPr>
          <p:cNvGrpSpPr/>
          <p:nvPr/>
        </p:nvGrpSpPr>
        <p:grpSpPr>
          <a:xfrm>
            <a:off x="8050402" y="7655580"/>
            <a:ext cx="12053698" cy="1508106"/>
            <a:chOff x="8050403" y="7655580"/>
            <a:chExt cx="11666400" cy="1508106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29195D26-B23C-28AD-7900-02CEE2F904E2}"/>
                </a:ext>
              </a:extLst>
            </p:cNvPr>
            <p:cNvSpPr txBox="1"/>
            <p:nvPr/>
          </p:nvSpPr>
          <p:spPr>
            <a:xfrm>
              <a:off x="10139200" y="7655580"/>
              <a:ext cx="9577603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ES" sz="4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ptos" panose="020B0004020202020204" pitchFamily="34" charset="0"/>
                  <a:ea typeface="맑은 고딕" panose="020B0503020000020004" pitchFamily="34" charset="-127"/>
                  <a:cs typeface="Arial" pitchFamily="34" charset="0"/>
                </a:rPr>
                <a:t>¿La llave para avanzar en una solución? </a:t>
              </a:r>
            </a:p>
          </p:txBody>
        </p:sp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B6357EA9-B87C-B118-86EA-B81DE98B8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403" y="7686357"/>
              <a:ext cx="1914498" cy="1477329"/>
            </a:xfrm>
            <a:prstGeom prst="rect">
              <a:avLst/>
            </a:prstGeom>
          </p:spPr>
        </p:pic>
      </p:grp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9249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15</a:t>
            </a:fld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65D0B1-6CBC-7E44-01C0-FDD825A34AA4}"/>
              </a:ext>
            </a:extLst>
          </p:cNvPr>
          <p:cNvSpPr txBox="1"/>
          <p:nvPr/>
        </p:nvSpPr>
        <p:spPr>
          <a:xfrm>
            <a:off x="10813723" y="8258832"/>
            <a:ext cx="815661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Cuerpos Médicos Forenses, para cerrar la brecha entre el procedimiento administrativo de CCMM y el judicial</a:t>
            </a:r>
            <a:endParaRPr lang="es-ES" sz="4400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3980331B-A646-D036-F100-BBDEF23734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5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5">
            <a:extLst>
              <a:ext uri="{FF2B5EF4-FFF2-40B4-BE49-F238E27FC236}">
                <a16:creationId xmlns:a16="http://schemas.microsoft.com/office/drawing/2014/main" id="{6163B614-671B-0AF1-BD32-CC9D41DAA6F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900679E2-1BC1-11EF-585A-3711C04172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2631" y="308700"/>
            <a:ext cx="16230024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son necesarios los CMF? 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10 Rectángulo">
            <a:extLst>
              <a:ext uri="{FF2B5EF4-FFF2-40B4-BE49-F238E27FC236}">
                <a16:creationId xmlns:a16="http://schemas.microsoft.com/office/drawing/2014/main" id="{1EB9F24D-106B-D265-DC46-156A44A7EE46}"/>
              </a:ext>
            </a:extLst>
          </p:cNvPr>
          <p:cNvSpPr/>
          <p:nvPr/>
        </p:nvSpPr>
        <p:spPr>
          <a:xfrm>
            <a:off x="679537" y="3981740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1.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Es lo que establece la Ley 27.348 en su art. 2: </a:t>
            </a:r>
            <a:endParaRPr lang="es-ES" sz="48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" name="10 Rectángulo">
            <a:extLst>
              <a:ext uri="{FF2B5EF4-FFF2-40B4-BE49-F238E27FC236}">
                <a16:creationId xmlns:a16="http://schemas.microsoft.com/office/drawing/2014/main" id="{A19A843A-EF3C-1A92-6138-252C03795899}"/>
              </a:ext>
            </a:extLst>
          </p:cNvPr>
          <p:cNvSpPr/>
          <p:nvPr/>
        </p:nvSpPr>
        <p:spPr>
          <a:xfrm>
            <a:off x="1324114" y="4875014"/>
            <a:ext cx="16901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Médicos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especialistas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seleccionados por concurso.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Que utilicen adecuadamente el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Baremo y el LEP </a:t>
            </a: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para valorar los daños.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</a:t>
            </a: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 desanclados del resultado del proceso</a:t>
            </a:r>
          </a:p>
          <a:p>
            <a:pPr marL="571500" indent="-571500">
              <a:buClr>
                <a:srgbClr val="278DD8"/>
              </a:buClr>
              <a:buFont typeface="Arial" panose="020B0604020202020204" pitchFamily="34" charset="0"/>
              <a:buChar char="•"/>
              <a:defRPr/>
            </a:pPr>
            <a:r>
              <a:rPr lang="es-E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Con intervención en todos los casos</a:t>
            </a:r>
          </a:p>
        </p:txBody>
      </p:sp>
      <p:sp>
        <p:nvSpPr>
          <p:cNvPr id="3" name="10 Rectángulo">
            <a:extLst>
              <a:ext uri="{FF2B5EF4-FFF2-40B4-BE49-F238E27FC236}">
                <a16:creationId xmlns:a16="http://schemas.microsoft.com/office/drawing/2014/main" id="{450F1A9A-C021-A2E3-DC1D-ADD59FD37AEF}"/>
              </a:ext>
            </a:extLst>
          </p:cNvPr>
          <p:cNvSpPr/>
          <p:nvPr/>
        </p:nvSpPr>
        <p:spPr>
          <a:xfrm>
            <a:off x="852631" y="7689271"/>
            <a:ext cx="169019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2.</a:t>
            </a:r>
            <a:r>
              <a:rPr lang="es-ES" sz="4800" dirty="0">
                <a:solidFill>
                  <a:srgbClr val="278DD8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Hay indicios que indican que son efectivos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EBFE0-3488-074C-71F8-34DDE3921C2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55B76777-7FB3-BA46-5A21-1AA63203FD0E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94AAF43-6592-A3FA-1F12-838C5DA15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16</a:t>
            </a:fld>
            <a:endParaRPr lang="es-AR"/>
          </a:p>
        </p:txBody>
      </p:sp>
      <p:pic>
        <p:nvPicPr>
          <p:cNvPr id="9" name="Imagen 7">
            <a:extLst>
              <a:ext uri="{FF2B5EF4-FFF2-40B4-BE49-F238E27FC236}">
                <a16:creationId xmlns:a16="http://schemas.microsoft.com/office/drawing/2014/main" id="{1B679131-9547-4B27-8C1B-552363FBF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1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1DBBD6E-C7CF-D0AB-0465-0188E78F3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440042"/>
              </p:ext>
            </p:extLst>
          </p:nvPr>
        </p:nvGraphicFramePr>
        <p:xfrm>
          <a:off x="249195" y="2245946"/>
          <a:ext cx="10992873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4CAD80C-F4D9-8FDA-7607-CC759A3EB1B6}"/>
              </a:ext>
            </a:extLst>
          </p:cNvPr>
          <p:cNvCxnSpPr>
            <a:cxnSpLocks/>
          </p:cNvCxnSpPr>
          <p:nvPr/>
        </p:nvCxnSpPr>
        <p:spPr>
          <a:xfrm>
            <a:off x="1552756" y="6752176"/>
            <a:ext cx="9399752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2AA86C9-6692-C06C-A9DC-82631B2A3589}"/>
              </a:ext>
            </a:extLst>
          </p:cNvPr>
          <p:cNvCxnSpPr>
            <a:cxnSpLocks/>
          </p:cNvCxnSpPr>
          <p:nvPr/>
        </p:nvCxnSpPr>
        <p:spPr>
          <a:xfrm flipV="1">
            <a:off x="4356138" y="2490946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ED786868-F8FA-78A6-92DC-BA19A0E7C8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635"/>
              </p:ext>
            </p:extLst>
          </p:nvPr>
        </p:nvGraphicFramePr>
        <p:xfrm>
          <a:off x="11407515" y="2898233"/>
          <a:ext cx="7931616" cy="2916489"/>
        </p:xfrm>
        <a:graphic>
          <a:graphicData uri="http://schemas.openxmlformats.org/drawingml/2006/table">
            <a:tbl>
              <a:tblPr firstRow="1">
                <a:effectLst/>
                <a:tableStyleId>{306799F8-075E-4A3A-A7F6-7FBC6576F1A4}</a:tableStyleId>
              </a:tblPr>
              <a:tblGrid>
                <a:gridCol w="2384108">
                  <a:extLst>
                    <a:ext uri="{9D8B030D-6E8A-4147-A177-3AD203B41FA5}">
                      <a16:colId xmlns:a16="http://schemas.microsoft.com/office/drawing/2014/main" val="1627081370"/>
                    </a:ext>
                  </a:extLst>
                </a:gridCol>
                <a:gridCol w="1831845">
                  <a:extLst>
                    <a:ext uri="{9D8B030D-6E8A-4147-A177-3AD203B41FA5}">
                      <a16:colId xmlns:a16="http://schemas.microsoft.com/office/drawing/2014/main" val="4172981154"/>
                    </a:ext>
                  </a:extLst>
                </a:gridCol>
                <a:gridCol w="1928933">
                  <a:extLst>
                    <a:ext uri="{9D8B030D-6E8A-4147-A177-3AD203B41FA5}">
                      <a16:colId xmlns:a16="http://schemas.microsoft.com/office/drawing/2014/main" val="1048848880"/>
                    </a:ext>
                  </a:extLst>
                </a:gridCol>
                <a:gridCol w="1786730">
                  <a:extLst>
                    <a:ext uri="{9D8B030D-6E8A-4147-A177-3AD203B41FA5}">
                      <a16:colId xmlns:a16="http://schemas.microsoft.com/office/drawing/2014/main" val="2399445055"/>
                    </a:ext>
                  </a:extLst>
                </a:gridCol>
              </a:tblGrid>
              <a:tr h="907580">
                <a:tc>
                  <a:txBody>
                    <a:bodyPr/>
                    <a:lstStyle/>
                    <a:p>
                      <a:pPr algn="l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 Jurisdicción</a:t>
                      </a: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Jujuy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Salta</a:t>
                      </a: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30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30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67561"/>
                  </a:ext>
                </a:extLst>
              </a:tr>
              <a:tr h="1021071">
                <a:tc>
                  <a:txBody>
                    <a:bodyPr/>
                    <a:lstStyle/>
                    <a:p>
                      <a:pPr marL="0"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46,2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48,4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33782"/>
                  </a:ext>
                </a:extLst>
              </a:tr>
              <a:tr h="987838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  <a:b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</a:b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114,4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,0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124,1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110457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8E9C529-873B-DCC1-ED64-A4F14A7F4ABB}"/>
              </a:ext>
            </a:extLst>
          </p:cNvPr>
          <p:cNvSpPr txBox="1"/>
          <p:nvPr/>
        </p:nvSpPr>
        <p:spPr>
          <a:xfrm>
            <a:off x="4392650" y="2182764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3" name="object 15">
            <a:extLst>
              <a:ext uri="{FF2B5EF4-FFF2-40B4-BE49-F238E27FC236}">
                <a16:creationId xmlns:a16="http://schemas.microsoft.com/office/drawing/2014/main" id="{490149B6-DB5B-CEAE-A90C-04D237E7F292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1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B6B62EB-6CD6-3EAA-5419-6EE1C6938447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C89B08C-1403-C68B-809E-153B7A9CDCBC}"/>
              </a:ext>
            </a:extLst>
          </p:cNvPr>
          <p:cNvSpPr txBox="1"/>
          <p:nvPr/>
        </p:nvSpPr>
        <p:spPr>
          <a:xfrm>
            <a:off x="9914675" y="6678243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</a:t>
            </a:r>
            <a:r>
              <a:rPr lang="es-ES" sz="2800" b="1" i="0" dirty="0">
                <a:solidFill>
                  <a:srgbClr val="353E57"/>
                </a:solidFill>
                <a:latin typeface="Aptos" panose="020B0004020202020204" pitchFamily="34" charset="0"/>
              </a:rPr>
              <a:t>,6</a:t>
            </a:r>
          </a:p>
        </p:txBody>
      </p:sp>
      <p:sp>
        <p:nvSpPr>
          <p:cNvPr id="3" name="Text Box 32">
            <a:extLst>
              <a:ext uri="{FF2B5EF4-FFF2-40B4-BE49-F238E27FC236}">
                <a16:creationId xmlns:a16="http://schemas.microsoft.com/office/drawing/2014/main" id="{41EF6733-A833-7463-5E99-14B020821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5" name="Text Box 32">
            <a:extLst>
              <a:ext uri="{FF2B5EF4-FFF2-40B4-BE49-F238E27FC236}">
                <a16:creationId xmlns:a16="http://schemas.microsoft.com/office/drawing/2014/main" id="{56F393CE-B4AD-0BCF-8362-1DA21148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45C1EA4-711E-6F13-257B-7A45C03AF344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ED7D92D-54E4-04E7-0D15-484592580429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8CA30C7-A8A7-F5EE-2373-8E9A734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86B1BD5-7F95-56F3-41C2-B03B71F5E009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20F49F7-7B76-995D-3263-4574FF8C9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16" name="Imagen 7">
            <a:extLst>
              <a:ext uri="{FF2B5EF4-FFF2-40B4-BE49-F238E27FC236}">
                <a16:creationId xmlns:a16="http://schemas.microsoft.com/office/drawing/2014/main" id="{22A07343-ACE6-1174-7766-B39B791AA4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19" name="object 14">
            <a:extLst>
              <a:ext uri="{FF2B5EF4-FFF2-40B4-BE49-F238E27FC236}">
                <a16:creationId xmlns:a16="http://schemas.microsoft.com/office/drawing/2014/main" id="{AAAFE5F9-2AD3-B763-43C2-17E4EFEB33BA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20" name="15 Marcador de número de diapositiva">
            <a:extLst>
              <a:ext uri="{FF2B5EF4-FFF2-40B4-BE49-F238E27FC236}">
                <a16:creationId xmlns:a16="http://schemas.microsoft.com/office/drawing/2014/main" id="{D1D1822B-6BF6-15A4-0229-B36620FA3B6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6689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D55474B-C038-18B8-59B7-B0313FF041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650541"/>
              </p:ext>
            </p:extLst>
          </p:nvPr>
        </p:nvGraphicFramePr>
        <p:xfrm>
          <a:off x="266246" y="2399302"/>
          <a:ext cx="10847230" cy="87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9B3D741-5C3C-8BC3-C395-C0FE4999F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818739"/>
              </p:ext>
            </p:extLst>
          </p:nvPr>
        </p:nvGraphicFramePr>
        <p:xfrm>
          <a:off x="9612361" y="2898117"/>
          <a:ext cx="9726770" cy="2310147"/>
        </p:xfrm>
        <a:graphic>
          <a:graphicData uri="http://schemas.openxmlformats.org/drawingml/2006/table">
            <a:tbl>
              <a:tblPr/>
              <a:tblGrid>
                <a:gridCol w="2335863">
                  <a:extLst>
                    <a:ext uri="{9D8B030D-6E8A-4147-A177-3AD203B41FA5}">
                      <a16:colId xmlns:a16="http://schemas.microsoft.com/office/drawing/2014/main" val="1614766262"/>
                    </a:ext>
                  </a:extLst>
                </a:gridCol>
                <a:gridCol w="1860241">
                  <a:extLst>
                    <a:ext uri="{9D8B030D-6E8A-4147-A177-3AD203B41FA5}">
                      <a16:colId xmlns:a16="http://schemas.microsoft.com/office/drawing/2014/main" val="2236145398"/>
                    </a:ext>
                  </a:extLst>
                </a:gridCol>
                <a:gridCol w="1871663">
                  <a:extLst>
                    <a:ext uri="{9D8B030D-6E8A-4147-A177-3AD203B41FA5}">
                      <a16:colId xmlns:a16="http://schemas.microsoft.com/office/drawing/2014/main" val="1280222875"/>
                    </a:ext>
                  </a:extLst>
                </a:gridCol>
                <a:gridCol w="1928812">
                  <a:extLst>
                    <a:ext uri="{9D8B030D-6E8A-4147-A177-3AD203B41FA5}">
                      <a16:colId xmlns:a16="http://schemas.microsoft.com/office/drawing/2014/main" val="2839676980"/>
                    </a:ext>
                  </a:extLst>
                </a:gridCol>
                <a:gridCol w="1730191">
                  <a:extLst>
                    <a:ext uri="{9D8B030D-6E8A-4147-A177-3AD203B41FA5}">
                      <a16:colId xmlns:a16="http://schemas.microsoft.com/office/drawing/2014/main" val="1209979545"/>
                    </a:ext>
                  </a:extLst>
                </a:gridCol>
              </a:tblGrid>
              <a:tr h="709947"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Jurisdicción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Chubut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Neuquén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Río Negro</a:t>
                      </a: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País</a:t>
                      </a:r>
                      <a:endParaRPr lang="es-AR" sz="28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202" marR="202" marT="202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53E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0308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incidencia</a:t>
                      </a: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52,5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53,5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ES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08741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Índice de</a:t>
                      </a:r>
                    </a:p>
                    <a:p>
                      <a:pPr algn="l" fontAlgn="ctr">
                        <a:lnSpc>
                          <a:spcPts val="2480"/>
                        </a:lnSpc>
                      </a:pPr>
                      <a:r>
                        <a:rPr lang="es-AR" sz="24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AR" sz="2400" b="1" i="0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judicialidad</a:t>
                      </a:r>
                      <a:endParaRPr lang="es-AR" sz="24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164,3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101,8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30,8</a:t>
                      </a:r>
                      <a:endParaRPr lang="es-AR" sz="28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345" marR="345" marT="34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es-AR" sz="28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124,1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80177"/>
                  </a:ext>
                </a:extLst>
              </a:tr>
            </a:tbl>
          </a:graphicData>
        </a:graphic>
      </p:graphicFrame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897B556-2DAC-53A9-E940-DBACED931C85}"/>
              </a:ext>
            </a:extLst>
          </p:cNvPr>
          <p:cNvCxnSpPr>
            <a:cxnSpLocks/>
          </p:cNvCxnSpPr>
          <p:nvPr/>
        </p:nvCxnSpPr>
        <p:spPr>
          <a:xfrm>
            <a:off x="1354808" y="6870791"/>
            <a:ext cx="9378871" cy="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28048BE4-87C9-E8A7-56BA-731E1CE046D6}"/>
              </a:ext>
            </a:extLst>
          </p:cNvPr>
          <p:cNvCxnSpPr>
            <a:cxnSpLocks/>
          </p:cNvCxnSpPr>
          <p:nvPr/>
        </p:nvCxnSpPr>
        <p:spPr>
          <a:xfrm flipV="1">
            <a:off x="4362451" y="2406993"/>
            <a:ext cx="36512" cy="7805080"/>
          </a:xfrm>
          <a:prstGeom prst="line">
            <a:avLst/>
          </a:prstGeom>
          <a:ln w="12700">
            <a:solidFill>
              <a:srgbClr val="353E5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ject 15">
            <a:extLst>
              <a:ext uri="{FF2B5EF4-FFF2-40B4-BE49-F238E27FC236}">
                <a16:creationId xmlns:a16="http://schemas.microsoft.com/office/drawing/2014/main" id="{186983DF-5221-2DAD-7429-556F58D29495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7C8BA1A2-99DA-45E7-5793-9B4C9F939560}"/>
              </a:ext>
            </a:extLst>
          </p:cNvPr>
          <p:cNvSpPr/>
          <p:nvPr/>
        </p:nvSpPr>
        <p:spPr>
          <a:xfrm>
            <a:off x="0" y="442397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188850F-9EAC-9669-41A9-4FD97AF09130}"/>
              </a:ext>
            </a:extLst>
          </p:cNvPr>
          <p:cNvSpPr txBox="1"/>
          <p:nvPr/>
        </p:nvSpPr>
        <p:spPr>
          <a:xfrm>
            <a:off x="4362451" y="2154540"/>
            <a:ext cx="168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14,1%</a:t>
            </a:r>
            <a:endParaRPr lang="es-AR" sz="2800" b="1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8DF280C-AB5F-3B68-8AC0-7A8082A34EAB}"/>
              </a:ext>
            </a:extLst>
          </p:cNvPr>
          <p:cNvSpPr txBox="1"/>
          <p:nvPr/>
        </p:nvSpPr>
        <p:spPr>
          <a:xfrm>
            <a:off x="9786083" y="6332276"/>
            <a:ext cx="132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353E57"/>
                </a:solidFill>
                <a:latin typeface="Aptos" panose="020B0004020202020204" pitchFamily="34" charset="0"/>
              </a:rPr>
              <a:t>236,6</a:t>
            </a:r>
            <a:endParaRPr lang="es-AR" sz="2800" b="1" i="0" dirty="0">
              <a:solidFill>
                <a:srgbClr val="353E57"/>
              </a:solidFill>
              <a:latin typeface="Aptos" panose="020B0004020202020204" pitchFamily="34" charset="0"/>
            </a:endParaRPr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9B90E8B0-8BC9-0A4B-B201-74D6AB589D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370BA053-702C-4D0D-6863-EC40E98DC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227935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EF9F63"/>
                </a:solidFill>
                <a:latin typeface="Aptos" panose="020B0004020202020204" pitchFamily="34" charset="0"/>
              </a:rPr>
              <a:t>SIN</a:t>
            </a:r>
            <a:endParaRPr lang="es-ES" sz="2400" dirty="0">
              <a:solidFill>
                <a:srgbClr val="EF9F63"/>
              </a:solidFill>
              <a:latin typeface="Aptos" panose="020B0004020202020204" pitchFamily="34" charset="0"/>
            </a:endParaRPr>
          </a:p>
        </p:txBody>
      </p:sp>
      <p:sp>
        <p:nvSpPr>
          <p:cNvPr id="12" name="Text Box 32">
            <a:extLst>
              <a:ext uri="{FF2B5EF4-FFF2-40B4-BE49-F238E27FC236}">
                <a16:creationId xmlns:a16="http://schemas.microsoft.com/office/drawing/2014/main" id="{ED44A389-631E-CC36-2EA9-EA9135F54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9994" y="7865196"/>
            <a:ext cx="2577908" cy="46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2400" dirty="0">
                <a:solidFill>
                  <a:srgbClr val="009A8B"/>
                </a:solidFill>
                <a:latin typeface="Aptos" panose="020B0004020202020204" pitchFamily="34" charset="0"/>
              </a:rPr>
              <a:t>CON</a:t>
            </a:r>
            <a:endParaRPr lang="es-ES" sz="24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62DDFDC-CB4A-412C-5A94-E82807924EC3}"/>
              </a:ext>
            </a:extLst>
          </p:cNvPr>
          <p:cNvSpPr/>
          <p:nvPr/>
        </p:nvSpPr>
        <p:spPr>
          <a:xfrm>
            <a:off x="11407515" y="7919305"/>
            <a:ext cx="385003" cy="385003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179D02D-C632-6BFD-D692-079016F5D2A4}"/>
              </a:ext>
            </a:extLst>
          </p:cNvPr>
          <p:cNvSpPr/>
          <p:nvPr/>
        </p:nvSpPr>
        <p:spPr>
          <a:xfrm>
            <a:off x="11421734" y="7292822"/>
            <a:ext cx="370784" cy="370784"/>
          </a:xfrm>
          <a:prstGeom prst="ellipse">
            <a:avLst/>
          </a:prstGeom>
          <a:solidFill>
            <a:srgbClr val="EF9F6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8B7E84E4-2212-DF50-C12C-00A385C914C0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Ejemplo 2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1AE75564-F1CC-A627-4488-B51FEF5A5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137292" y="10796846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962AC0CF-8522-7F99-479C-94ACDC95000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FB6030-DD6B-CA81-37F5-C7398B42F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8" name="7 Marcador de número de diapositiva">
            <a:extLst>
              <a:ext uri="{FF2B5EF4-FFF2-40B4-BE49-F238E27FC236}">
                <a16:creationId xmlns:a16="http://schemas.microsoft.com/office/drawing/2014/main" id="{C786A092-6E29-17D0-6271-8237C9B9248D}"/>
              </a:ext>
            </a:extLst>
          </p:cNvPr>
          <p:cNvSpPr txBox="1">
            <a:spLocks/>
          </p:cNvSpPr>
          <p:nvPr/>
        </p:nvSpPr>
        <p:spPr>
          <a:xfrm>
            <a:off x="-31993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s-AR" smtClean="0"/>
              <a:pPr/>
              <a:t>18</a:t>
            </a:fld>
            <a:endParaRPr lang="es-AR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BBC1B9A8-65F4-4F5F-6A7A-3400E1C574D9}"/>
              </a:ext>
            </a:extLst>
          </p:cNvPr>
          <p:cNvSpPr txBox="1"/>
          <p:nvPr/>
        </p:nvSpPr>
        <p:spPr>
          <a:xfrm>
            <a:off x="728363" y="11047740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7">
            <a:extLst>
              <a:ext uri="{FF2B5EF4-FFF2-40B4-BE49-F238E27FC236}">
                <a16:creationId xmlns:a16="http://schemas.microsoft.com/office/drawing/2014/main" id="{F98DF88C-F91E-09B4-E621-AC4133E628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5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26819B0-087E-9400-7989-2A699D47B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" y="2997412"/>
            <a:ext cx="18687419" cy="2891799"/>
          </a:xfrm>
          <a:prstGeom prst="rect">
            <a:avLst/>
          </a:prstGeom>
        </p:spPr>
      </p:pic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E03D558A-3886-D41C-D2C0-83DE9808EA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33698"/>
              </p:ext>
            </p:extLst>
          </p:nvPr>
        </p:nvGraphicFramePr>
        <p:xfrm>
          <a:off x="1011059" y="6412408"/>
          <a:ext cx="10523342" cy="4033363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9075542">
                  <a:extLst>
                    <a:ext uri="{9D8B030D-6E8A-4147-A177-3AD203B41FA5}">
                      <a16:colId xmlns:a16="http://schemas.microsoft.com/office/drawing/2014/main" val="84037788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500084092"/>
                    </a:ext>
                  </a:extLst>
                </a:gridCol>
              </a:tblGrid>
              <a:tr h="6942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1" i="0" u="none" strike="noStrike" dirty="0">
                          <a:effectLst/>
                          <a:latin typeface="Aptos SemiBold" panose="020B0004020202020204" pitchFamily="34" charset="0"/>
                        </a:rPr>
                        <a:t> </a:t>
                      </a:r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DIAGNÓSTICOS DE LOS RECLAMOS JUDICIALES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rgbClr val="353E57"/>
                          </a:solidFill>
                          <a:effectLst/>
                          <a:latin typeface="Aptos Black" panose="020B0004020202020204" pitchFamily="34" charset="0"/>
                        </a:rPr>
                        <a:t>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9943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Esguinces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en general</a:t>
                      </a: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22267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Lumbalgia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cervicalgia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dorsalgia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23%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095955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Contusiones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17%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524012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Heridas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9%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074826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Distensiones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contracturas</a:t>
                      </a:r>
                      <a:r>
                        <a:rPr lang="en-US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y </a:t>
                      </a:r>
                      <a:r>
                        <a:rPr lang="en-US" sz="32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desgarros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5%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692637"/>
                  </a:ext>
                </a:extLst>
              </a:tr>
              <a:tr h="556515">
                <a:tc>
                  <a:txBody>
                    <a:bodyPr/>
                    <a:lstStyle/>
                    <a:p>
                      <a:pPr algn="l" fontAlgn="b"/>
                      <a:r>
                        <a:rPr lang="es-AR" sz="32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 Resto</a:t>
                      </a:r>
                      <a:endParaRPr lang="en-US" sz="32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71" marR="871" marT="871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ExtraBold" panose="020B0004020202020204" pitchFamily="34" charset="0"/>
                        </a:rPr>
                        <a:t>18%</a:t>
                      </a:r>
                    </a:p>
                  </a:txBody>
                  <a:tcPr marL="871" marR="871" marT="871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295315"/>
                  </a:ext>
                </a:extLst>
              </a:tr>
            </a:tbl>
          </a:graphicData>
        </a:graphic>
      </p:graphicFrame>
      <p:sp>
        <p:nvSpPr>
          <p:cNvPr id="13" name="TextBox 8">
            <a:extLst>
              <a:ext uri="{FF2B5EF4-FFF2-40B4-BE49-F238E27FC236}">
                <a16:creationId xmlns:a16="http://schemas.microsoft.com/office/drawing/2014/main" id="{791F5E0E-C927-6DA9-D0C4-F1EC4803C783}"/>
              </a:ext>
            </a:extLst>
          </p:cNvPr>
          <p:cNvSpPr txBox="1"/>
          <p:nvPr/>
        </p:nvSpPr>
        <p:spPr>
          <a:xfrm>
            <a:off x="11660051" y="9704058"/>
            <a:ext cx="7432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463F"/>
                </a:solidFill>
                <a:latin typeface="Aptos" panose="020B0004020202020204" pitchFamily="34" charset="0"/>
              </a:rPr>
              <a:t>…82% dolencias leves</a:t>
            </a:r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758F139B-CD0A-1B21-175A-27470AF5D9B3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18">
            <a:extLst>
              <a:ext uri="{FF2B5EF4-FFF2-40B4-BE49-F238E27FC236}">
                <a16:creationId xmlns:a16="http://schemas.microsoft.com/office/drawing/2014/main" id="{DFDC0594-1B2C-4B0A-DE17-FE9845FCDF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Sin CMF </a:t>
            </a:r>
            <a:endParaRPr sz="6600" b="1" dirty="0">
              <a:solidFill>
                <a:srgbClr val="EF9F63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88167BB-3253-D922-282C-BADD4BAC0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29771E8-C61C-C724-F708-F2A964CDAB56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3200" b="1" kern="0" spc="-40" dirty="0">
                <a:solidFill>
                  <a:schemeClr val="bg1"/>
                </a:solidFill>
                <a:latin typeface="Aptos SemiBold" panose="020B0004020202020204" pitchFamily="34" charset="0"/>
                <a:cs typeface="Arial" panose="020B0604020202020204" pitchFamily="34" charset="0"/>
              </a:rPr>
              <a:t>Procedimiento caso típico</a:t>
            </a:r>
            <a:endParaRPr lang="es-AR" sz="3200" b="1" kern="0" dirty="0">
              <a:solidFill>
                <a:schemeClr val="bg1"/>
              </a:solidFill>
              <a:latin typeface="Aptos SemiBold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EBF00C5-6661-59AB-81C9-B7D5A42C9D48}"/>
              </a:ext>
            </a:extLst>
          </p:cNvPr>
          <p:cNvSpPr txBox="1"/>
          <p:nvPr/>
        </p:nvSpPr>
        <p:spPr>
          <a:xfrm>
            <a:off x="374072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ACCIDENTE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94B6C3C-85D9-3946-79D6-E7BE3093BA79}"/>
              </a:ext>
            </a:extLst>
          </p:cNvPr>
          <p:cNvSpPr txBox="1"/>
          <p:nvPr/>
        </p:nvSpPr>
        <p:spPr>
          <a:xfrm>
            <a:off x="3587535" y="4536830"/>
            <a:ext cx="2913241" cy="730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AR" sz="2400" b="1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highlight>
                  <a:srgbClr val="FFFFFF"/>
                </a:highlight>
                <a:latin typeface="Aptos SemiBold" panose="020B0004020202020204" pitchFamily="34" charset="0"/>
              </a:rPr>
              <a:t>PRESTACIÓN PLENA</a:t>
            </a:r>
            <a:endPara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CEC1C4F-F92A-4D74-4BC0-F78E820FB354}"/>
              </a:ext>
            </a:extLst>
          </p:cNvPr>
          <p:cNvSpPr txBox="1"/>
          <p:nvPr/>
        </p:nvSpPr>
        <p:spPr>
          <a:xfrm>
            <a:off x="6967569" y="4536830"/>
            <a:ext cx="2396495" cy="1036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DICTAMEN CCMM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INCAP “0”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9B707C7-DBC0-E170-8A31-1C3377987E6D}"/>
              </a:ext>
            </a:extLst>
          </p:cNvPr>
          <p:cNvSpPr txBox="1"/>
          <p:nvPr/>
        </p:nvSpPr>
        <p:spPr>
          <a:xfrm>
            <a:off x="9907476" y="4536830"/>
            <a:ext cx="29132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DEMANDA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935B35D0-ED56-F529-EA8E-77624ABD3D34}"/>
              </a:ext>
            </a:extLst>
          </p:cNvPr>
          <p:cNvSpPr txBox="1"/>
          <p:nvPr/>
        </p:nvSpPr>
        <p:spPr>
          <a:xfrm>
            <a:off x="13027863" y="4536830"/>
            <a:ext cx="2913241" cy="1063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PERITO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DETERMINA</a:t>
            </a:r>
          </a:p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%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70DCCFB0-0600-846A-3E43-58E38D9228B3}"/>
              </a:ext>
            </a:extLst>
          </p:cNvPr>
          <p:cNvSpPr txBox="1"/>
          <p:nvPr/>
        </p:nvSpPr>
        <p:spPr>
          <a:xfrm>
            <a:off x="16369094" y="4536830"/>
            <a:ext cx="2481817" cy="1038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 algn="ctr">
              <a:lnSpc>
                <a:spcPts val="2360"/>
              </a:lnSpc>
              <a:spcBef>
                <a:spcPts val="135"/>
              </a:spcBef>
            </a:pPr>
            <a:r>
              <a:rPr lang="es-E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ptos SemiBold" panose="020B0004020202020204" pitchFamily="34" charset="0"/>
                <a:cs typeface="Calibri"/>
              </a:rPr>
              <a:t>SENTENCIA c/ HONORARIOS en %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6755CDE8-9812-6351-94E0-A1BEE7F6C658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278DD8"/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0EBECE67-B152-6DFB-9028-D2D4E2BB2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8CBE21-90DD-BF2F-CBFD-7D2F0BFD92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35"/>
          <a:stretch/>
        </p:blipFill>
        <p:spPr>
          <a:xfrm>
            <a:off x="1466850" y="3347978"/>
            <a:ext cx="852280" cy="10428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4533AC5-8A7C-BD13-4106-FFECA506278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7" r="71645"/>
          <a:stretch/>
        </p:blipFill>
        <p:spPr>
          <a:xfrm>
            <a:off x="4293703" y="3347978"/>
            <a:ext cx="1298713" cy="10428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046CDF-3C3F-3A0B-C8D0-8811B2ECC07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r="53439"/>
          <a:stretch/>
        </p:blipFill>
        <p:spPr>
          <a:xfrm>
            <a:off x="7421216" y="3347978"/>
            <a:ext cx="1298713" cy="10428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A586672-FC21-49A2-AC4D-F3E26AA44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2" r="34560"/>
          <a:stretch/>
        </p:blipFill>
        <p:spPr>
          <a:xfrm>
            <a:off x="10668556" y="3347978"/>
            <a:ext cx="1298713" cy="104285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302586-4F6B-0BAA-3459-91E3CD3056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8" r="17474"/>
          <a:stretch/>
        </p:blipFill>
        <p:spPr>
          <a:xfrm>
            <a:off x="13796070" y="3347978"/>
            <a:ext cx="1298713" cy="104285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35AB20-34F3-A9F3-260B-1BD880470C3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69" r="-877"/>
          <a:stretch/>
        </p:blipFill>
        <p:spPr>
          <a:xfrm>
            <a:off x="16857322" y="3347978"/>
            <a:ext cx="1298713" cy="104285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19</a:t>
            </a:fld>
            <a:endParaRPr lang="es-AR" dirty="0"/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19C5258F-B7EB-1215-C571-2606D419191D}"/>
              </a:ext>
            </a:extLst>
          </p:cNvPr>
          <p:cNvSpPr txBox="1"/>
          <p:nvPr/>
        </p:nvSpPr>
        <p:spPr>
          <a:xfrm>
            <a:off x="1022277" y="10850194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5" name="Imagen 7">
            <a:extLst>
              <a:ext uri="{FF2B5EF4-FFF2-40B4-BE49-F238E27FC236}">
                <a16:creationId xmlns:a16="http://schemas.microsoft.com/office/drawing/2014/main" id="{470E3454-9E5B-8FDA-8E7D-DF7F2D0363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45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0223B71C-7AD7-0662-B0A7-87457B51CD34}"/>
              </a:ext>
            </a:extLst>
          </p:cNvPr>
          <p:cNvSpPr/>
          <p:nvPr/>
        </p:nvSpPr>
        <p:spPr>
          <a:xfrm>
            <a:off x="736737" y="4534569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B0D7FDF9-A057-067D-BFEF-7278ED88D1AC}"/>
              </a:ext>
            </a:extLst>
          </p:cNvPr>
          <p:cNvSpPr/>
          <p:nvPr/>
        </p:nvSpPr>
        <p:spPr>
          <a:xfrm>
            <a:off x="3437735" y="4829990"/>
            <a:ext cx="2031501" cy="2031501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43ADB38-E191-22AF-D3AA-98AB61E43CAA}"/>
              </a:ext>
            </a:extLst>
          </p:cNvPr>
          <p:cNvSpPr/>
          <p:nvPr/>
        </p:nvSpPr>
        <p:spPr>
          <a:xfrm>
            <a:off x="1011059" y="84000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2B80FF61-A698-97A9-4EBA-3A9613ADCAEE}"/>
              </a:ext>
            </a:extLst>
          </p:cNvPr>
          <p:cNvSpPr/>
          <p:nvPr/>
        </p:nvSpPr>
        <p:spPr>
          <a:xfrm>
            <a:off x="3712057" y="8550985"/>
            <a:ext cx="1482859" cy="1482859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3D0B454-ED95-07DE-5192-0C0ABB041BDC}"/>
              </a:ext>
            </a:extLst>
          </p:cNvPr>
          <p:cNvSpPr/>
          <p:nvPr/>
        </p:nvSpPr>
        <p:spPr>
          <a:xfrm>
            <a:off x="14467606" y="6202605"/>
            <a:ext cx="2771540" cy="2771540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7EA3CDE2-D286-4751-037B-C8F5843199A7}"/>
              </a:ext>
            </a:extLst>
          </p:cNvPr>
          <p:cNvSpPr/>
          <p:nvPr/>
        </p:nvSpPr>
        <p:spPr>
          <a:xfrm>
            <a:off x="14467606" y="1953223"/>
            <a:ext cx="2771540" cy="2771540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82E1A462-FBB5-C4EB-A374-65F22D574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517811"/>
              </p:ext>
            </p:extLst>
          </p:nvPr>
        </p:nvGraphicFramePr>
        <p:xfrm>
          <a:off x="417119" y="1854671"/>
          <a:ext cx="18675922" cy="8826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5">
            <a:extLst>
              <a:ext uri="{FF2B5EF4-FFF2-40B4-BE49-F238E27FC236}">
                <a16:creationId xmlns:a16="http://schemas.microsoft.com/office/drawing/2014/main" id="{D04FCED4-A395-9C21-2674-5FFCA766830A}"/>
              </a:ext>
            </a:extLst>
          </p:cNvPr>
          <p:cNvSpPr/>
          <p:nvPr/>
        </p:nvSpPr>
        <p:spPr>
          <a:xfrm>
            <a:off x="-4252" y="-87526"/>
            <a:ext cx="20104091" cy="186297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AB8EF3F1-CBAD-3048-C7C5-47F27C3979B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B00DD2E-3B9F-6ADC-D749-BED15B8F062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77A002DE-DBA8-F0F7-B6C6-5E6F99634A5E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Evolución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3897D3F-09A4-15B2-A0C7-43729E2D8003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FB4A29-4DE0-2E15-986E-51336F2FA2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11" name="Text Box 32">
            <a:extLst>
              <a:ext uri="{FF2B5EF4-FFF2-40B4-BE49-F238E27FC236}">
                <a16:creationId xmlns:a16="http://schemas.microsoft.com/office/drawing/2014/main" id="{87643ABE-DA5B-6FC1-D4DB-D5A4F420C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281" y="10720800"/>
            <a:ext cx="10401487" cy="31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Fuente: Elaboraci</a:t>
            </a:r>
            <a:r>
              <a:rPr kumimoji="0" lang="es-AR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ＭＳ Ｐゴシック" pitchFamily="34" charset="-128"/>
                <a:cs typeface="+mn-cs"/>
              </a:rPr>
              <a:t>ón propia en base información SRT y estimaciones de UART.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6240D935-219F-7D70-84F6-F8449048F9BD}"/>
              </a:ext>
            </a:extLst>
          </p:cNvPr>
          <p:cNvCxnSpPr/>
          <p:nvPr/>
        </p:nvCxnSpPr>
        <p:spPr>
          <a:xfrm flipV="1">
            <a:off x="1649614" y="6202605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C0A2178-9F7F-5A95-4E0C-6D272BBF08FA}"/>
              </a:ext>
            </a:extLst>
          </p:cNvPr>
          <p:cNvCxnSpPr/>
          <p:nvPr/>
        </p:nvCxnSpPr>
        <p:spPr>
          <a:xfrm flipV="1">
            <a:off x="4491090" y="6042664"/>
            <a:ext cx="0" cy="1475421"/>
          </a:xfrm>
          <a:prstGeom prst="line">
            <a:avLst/>
          </a:prstGeom>
          <a:ln w="28575">
            <a:solidFill>
              <a:srgbClr val="009A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1342142-404B-42F2-DA01-405BE1A54DAA}"/>
              </a:ext>
            </a:extLst>
          </p:cNvPr>
          <p:cNvCxnSpPr>
            <a:cxnSpLocks/>
          </p:cNvCxnSpPr>
          <p:nvPr/>
        </p:nvCxnSpPr>
        <p:spPr>
          <a:xfrm flipV="1">
            <a:off x="4491090" y="8274903"/>
            <a:ext cx="0" cy="568667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E71E1A2-96AE-309D-4869-ED8C836635E4}"/>
              </a:ext>
            </a:extLst>
          </p:cNvPr>
          <p:cNvCxnSpPr>
            <a:cxnSpLocks/>
          </p:cNvCxnSpPr>
          <p:nvPr/>
        </p:nvCxnSpPr>
        <p:spPr>
          <a:xfrm flipV="1">
            <a:off x="1649614" y="8097789"/>
            <a:ext cx="0" cy="453195"/>
          </a:xfrm>
          <a:prstGeom prst="line">
            <a:avLst/>
          </a:prstGeom>
          <a:ln w="28575">
            <a:solidFill>
              <a:srgbClr val="278D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2">
            <a:extLst>
              <a:ext uri="{FF2B5EF4-FFF2-40B4-BE49-F238E27FC236}">
                <a16:creationId xmlns:a16="http://schemas.microsoft.com/office/drawing/2014/main" id="{84BED01F-A4EB-7C3E-C462-C0CD9CFE9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4640436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trabajadores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9A8B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4EF71860-8BF1-B33D-CF76-4BEB6E290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967" y="5277697"/>
            <a:ext cx="2577908" cy="48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empleadores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2C2D5D20-37D2-5743-41B0-9A0C21236519}"/>
              </a:ext>
            </a:extLst>
          </p:cNvPr>
          <p:cNvSpPr/>
          <p:nvPr/>
        </p:nvSpPr>
        <p:spPr>
          <a:xfrm>
            <a:off x="16924488" y="5331806"/>
            <a:ext cx="385003" cy="385003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7FC12C8E-3B06-89A9-6F97-589C9A9C50C4}"/>
              </a:ext>
            </a:extLst>
          </p:cNvPr>
          <p:cNvSpPr/>
          <p:nvPr/>
        </p:nvSpPr>
        <p:spPr>
          <a:xfrm>
            <a:off x="16916400" y="4716379"/>
            <a:ext cx="393091" cy="359728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6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5">
            <a:extLst>
              <a:ext uri="{FF2B5EF4-FFF2-40B4-BE49-F238E27FC236}">
                <a16:creationId xmlns:a16="http://schemas.microsoft.com/office/drawing/2014/main" id="{D387393F-BAD7-787C-CBF9-10DD6CFC9E31}"/>
              </a:ext>
            </a:extLst>
          </p:cNvPr>
          <p:cNvSpPr/>
          <p:nvPr/>
        </p:nvSpPr>
        <p:spPr>
          <a:xfrm>
            <a:off x="0" y="-2214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FCD1E520-5792-758B-2E8B-9467FA0A83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334978"/>
            <a:ext cx="1534033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80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Apartamiento en sede judicial</a:t>
            </a:r>
            <a:endParaRPr sz="80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8CCCD80-F372-4633-732C-3DC50B47496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1EAE592D-2071-2C2D-AAD0-64187CEFFE46}"/>
              </a:ext>
            </a:extLst>
          </p:cNvPr>
          <p:cNvSpPr txBox="1">
            <a:spLocks/>
          </p:cNvSpPr>
          <p:nvPr/>
        </p:nvSpPr>
        <p:spPr>
          <a:xfrm>
            <a:off x="4453024" y="2374294"/>
            <a:ext cx="11192510" cy="204543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600" b="1" kern="0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Desfasaje de las pericias judiciales</a:t>
            </a:r>
            <a:endParaRPr lang="es-AR" sz="6600" b="1" kern="0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B2B1B9A-CCD0-7696-7DD2-42E3C9FFDEDD}"/>
              </a:ext>
            </a:extLst>
          </p:cNvPr>
          <p:cNvGrpSpPr/>
          <p:nvPr/>
        </p:nvGrpSpPr>
        <p:grpSpPr>
          <a:xfrm>
            <a:off x="3281745" y="4156071"/>
            <a:ext cx="5436714" cy="6359529"/>
            <a:chOff x="3281745" y="4156071"/>
            <a:chExt cx="5436714" cy="6359529"/>
          </a:xfrm>
        </p:grpSpPr>
        <p:sp>
          <p:nvSpPr>
            <p:cNvPr id="3" name="Rectángulo redondeado 2">
              <a:extLst>
                <a:ext uri="{FF2B5EF4-FFF2-40B4-BE49-F238E27FC236}">
                  <a16:creationId xmlns:a16="http://schemas.microsoft.com/office/drawing/2014/main" id="{9A59FCDA-3358-BB53-F3C2-9CD63E80442C}"/>
                </a:ext>
              </a:extLst>
            </p:cNvPr>
            <p:cNvSpPr/>
            <p:nvPr/>
          </p:nvSpPr>
          <p:spPr>
            <a:xfrm>
              <a:off x="3281745" y="5654675"/>
              <a:ext cx="5436714" cy="4860925"/>
            </a:xfrm>
            <a:prstGeom prst="roundRect">
              <a:avLst>
                <a:gd name="adj" fmla="val 8859"/>
              </a:avLst>
            </a:prstGeom>
            <a:solidFill>
              <a:srgbClr val="0E4C52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B7C08FBB-24FC-27CD-5986-45322C901DCF}"/>
                </a:ext>
              </a:extLst>
            </p:cNvPr>
            <p:cNvSpPr/>
            <p:nvPr/>
          </p:nvSpPr>
          <p:spPr>
            <a:xfrm>
              <a:off x="4894953" y="4156071"/>
              <a:ext cx="2144933" cy="2144933"/>
            </a:xfrm>
            <a:prstGeom prst="ellipse">
              <a:avLst/>
            </a:prstGeom>
            <a:solidFill>
              <a:srgbClr val="009A8B"/>
            </a:solidFill>
            <a:ln w="127000">
              <a:solidFill>
                <a:srgbClr val="4FDBC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4" name="object 18">
              <a:extLst>
                <a:ext uri="{FF2B5EF4-FFF2-40B4-BE49-F238E27FC236}">
                  <a16:creationId xmlns:a16="http://schemas.microsoft.com/office/drawing/2014/main" id="{F74F2B94-58A0-AFDC-92E6-22DE9397DF03}"/>
                </a:ext>
              </a:extLst>
            </p:cNvPr>
            <p:cNvSpPr txBox="1">
              <a:spLocks/>
            </p:cNvSpPr>
            <p:nvPr/>
          </p:nvSpPr>
          <p:spPr>
            <a:xfrm>
              <a:off x="3568780" y="6339548"/>
              <a:ext cx="4696053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88%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8">
              <a:extLst>
                <a:ext uri="{FF2B5EF4-FFF2-40B4-BE49-F238E27FC236}">
                  <a16:creationId xmlns:a16="http://schemas.microsoft.com/office/drawing/2014/main" id="{DB88244C-B8C0-D0AF-9CE3-2FB0FFB54FF4}"/>
                </a:ext>
              </a:extLst>
            </p:cNvPr>
            <p:cNvSpPr txBox="1"/>
            <p:nvPr/>
          </p:nvSpPr>
          <p:spPr>
            <a:xfrm>
              <a:off x="3692765" y="7998713"/>
              <a:ext cx="4595857" cy="2155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de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juicios ingresados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2023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corresponden a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casos sin incapacidad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o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enfermedades no listadas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3DC8E81-ED94-2389-6A53-57D8FA851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238" y="4630138"/>
              <a:ext cx="1308348" cy="1179782"/>
            </a:xfrm>
            <a:prstGeom prst="rect">
              <a:avLst/>
            </a:prstGeom>
          </p:spPr>
        </p:pic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D702E4F0-35A4-D21C-6159-A51C5BA456CF}"/>
              </a:ext>
            </a:extLst>
          </p:cNvPr>
          <p:cNvGrpSpPr/>
          <p:nvPr/>
        </p:nvGrpSpPr>
        <p:grpSpPr>
          <a:xfrm>
            <a:off x="11418325" y="4131873"/>
            <a:ext cx="5664330" cy="6406369"/>
            <a:chOff x="11418325" y="4131873"/>
            <a:chExt cx="5664330" cy="6406369"/>
          </a:xfrm>
        </p:grpSpPr>
        <p:sp>
          <p:nvSpPr>
            <p:cNvPr id="5" name="Rectángulo redondeado 4">
              <a:extLst>
                <a:ext uri="{FF2B5EF4-FFF2-40B4-BE49-F238E27FC236}">
                  <a16:creationId xmlns:a16="http://schemas.microsoft.com/office/drawing/2014/main" id="{51A39671-AB7D-5E3A-2545-1B4127ED0D90}"/>
                </a:ext>
              </a:extLst>
            </p:cNvPr>
            <p:cNvSpPr/>
            <p:nvPr/>
          </p:nvSpPr>
          <p:spPr>
            <a:xfrm>
              <a:off x="11418325" y="5646166"/>
              <a:ext cx="5664330" cy="4892076"/>
            </a:xfrm>
            <a:prstGeom prst="roundRect">
              <a:avLst>
                <a:gd name="adj" fmla="val 8859"/>
              </a:avLst>
            </a:prstGeom>
            <a:solidFill>
              <a:srgbClr val="513C83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4241705E-E7A3-D0C0-BD99-CF37AF41752A}"/>
                </a:ext>
              </a:extLst>
            </p:cNvPr>
            <p:cNvSpPr/>
            <p:nvPr/>
          </p:nvSpPr>
          <p:spPr>
            <a:xfrm>
              <a:off x="13218447" y="4131873"/>
              <a:ext cx="2144933" cy="2144933"/>
            </a:xfrm>
            <a:prstGeom prst="ellipse">
              <a:avLst/>
            </a:prstGeom>
            <a:solidFill>
              <a:srgbClr val="7965A7"/>
            </a:solidFill>
            <a:ln w="127000">
              <a:solidFill>
                <a:srgbClr val="9D90B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7" name="object 18">
              <a:extLst>
                <a:ext uri="{FF2B5EF4-FFF2-40B4-BE49-F238E27FC236}">
                  <a16:creationId xmlns:a16="http://schemas.microsoft.com/office/drawing/2014/main" id="{CFD9DCCC-0D90-5B47-2B8F-07293CEDDF20}"/>
                </a:ext>
              </a:extLst>
            </p:cNvPr>
            <p:cNvSpPr txBox="1">
              <a:spLocks/>
            </p:cNvSpPr>
            <p:nvPr/>
          </p:nvSpPr>
          <p:spPr>
            <a:xfrm>
              <a:off x="11880803" y="6220480"/>
              <a:ext cx="5201852" cy="1860765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12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12,5 PI</a:t>
              </a:r>
              <a:endParaRPr lang="es-AR" sz="12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B0FCB62-ED48-37FF-3EDF-494A1C900715}"/>
                </a:ext>
              </a:extLst>
            </p:cNvPr>
            <p:cNvSpPr txBox="1"/>
            <p:nvPr/>
          </p:nvSpPr>
          <p:spPr>
            <a:xfrm>
              <a:off x="12078427" y="7990204"/>
              <a:ext cx="4743928" cy="2537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Son los puntos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adicionales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que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,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 promedio, otorgan los </a:t>
              </a:r>
              <a:r>
                <a:rPr lang="es-ES" sz="32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peritos judiciales </a:t>
              </a:r>
              <a:r>
                <a:rPr lang="es-ES" sz="24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 sobre la administrativa, con mucha variabilidad  por caso y jurisdicción</a:t>
              </a:r>
            </a:p>
          </p:txBody>
        </p:sp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82E6E455-F654-B5F0-FBD3-C201A4391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95163" y="4482000"/>
              <a:ext cx="1391500" cy="1444678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9BB2E9E-8630-A493-7315-3F05E66589ED}"/>
              </a:ext>
            </a:extLst>
          </p:cNvPr>
          <p:cNvGrpSpPr/>
          <p:nvPr/>
        </p:nvGrpSpPr>
        <p:grpSpPr>
          <a:xfrm>
            <a:off x="9169390" y="6996064"/>
            <a:ext cx="1807914" cy="1938992"/>
            <a:chOff x="8780960" y="3298222"/>
            <a:chExt cx="1307744" cy="1402558"/>
          </a:xfrm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4E9BFEBB-ACA8-D91D-0D31-6423C4873E3D}"/>
                </a:ext>
              </a:extLst>
            </p:cNvPr>
            <p:cNvSpPr/>
            <p:nvPr/>
          </p:nvSpPr>
          <p:spPr>
            <a:xfrm>
              <a:off x="8780960" y="3330464"/>
              <a:ext cx="1307744" cy="1307744"/>
            </a:xfrm>
            <a:prstGeom prst="ellipse">
              <a:avLst/>
            </a:prstGeom>
            <a:solidFill>
              <a:srgbClr val="6E9EC8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AFF2FA-3801-C5CE-DACF-429C9CABB7C7}"/>
                </a:ext>
              </a:extLst>
            </p:cNvPr>
            <p:cNvSpPr txBox="1"/>
            <p:nvPr/>
          </p:nvSpPr>
          <p:spPr>
            <a:xfrm>
              <a:off x="8867188" y="3298222"/>
              <a:ext cx="1167299" cy="14025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+</a:t>
              </a: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D5E16A7E-864A-D32C-35CD-470290F07BA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02E9F5-C158-7DAD-16FD-57AF38B0BE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20</a:t>
            </a:fld>
            <a:endParaRPr lang="es-AR" dirty="0"/>
          </a:p>
        </p:txBody>
      </p:sp>
      <p:sp>
        <p:nvSpPr>
          <p:cNvPr id="19" name="object 14">
            <a:extLst>
              <a:ext uri="{FF2B5EF4-FFF2-40B4-BE49-F238E27FC236}">
                <a16:creationId xmlns:a16="http://schemas.microsoft.com/office/drawing/2014/main" id="{D995FDF7-7004-BC29-1203-3B607E2D8A14}"/>
              </a:ext>
            </a:extLst>
          </p:cNvPr>
          <p:cNvSpPr txBox="1"/>
          <p:nvPr/>
        </p:nvSpPr>
        <p:spPr>
          <a:xfrm>
            <a:off x="695706" y="10884454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2" name="Imagen 7">
            <a:extLst>
              <a:ext uri="{FF2B5EF4-FFF2-40B4-BE49-F238E27FC236}">
                <a16:creationId xmlns:a16="http://schemas.microsoft.com/office/drawing/2014/main" id="{4E5BF844-3FF4-7C6C-5227-49F633CC80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5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30A84A4-7A47-6CAD-C164-0803EA7DA4B8}"/>
              </a:ext>
            </a:extLst>
          </p:cNvPr>
          <p:cNvGraphicFramePr>
            <a:graphicFrameLocks noGrp="1"/>
          </p:cNvGraphicFramePr>
          <p:nvPr/>
        </p:nvGraphicFramePr>
        <p:xfrm>
          <a:off x="743738" y="3170705"/>
          <a:ext cx="18616613" cy="7154326"/>
        </p:xfrm>
        <a:graphic>
          <a:graphicData uri="http://schemas.openxmlformats.org/drawingml/2006/table">
            <a:tbl>
              <a:tblPr>
                <a:effectLst/>
                <a:tableStyleId>{D113A9D2-9D6B-4929-AA2D-F23B5EE8CBE7}</a:tableStyleId>
              </a:tblPr>
              <a:tblGrid>
                <a:gridCol w="1193613">
                  <a:extLst>
                    <a:ext uri="{9D8B030D-6E8A-4147-A177-3AD203B41FA5}">
                      <a16:colId xmlns:a16="http://schemas.microsoft.com/office/drawing/2014/main" val="3165398957"/>
                    </a:ext>
                  </a:extLst>
                </a:gridCol>
                <a:gridCol w="4677762">
                  <a:extLst>
                    <a:ext uri="{9D8B030D-6E8A-4147-A177-3AD203B41FA5}">
                      <a16:colId xmlns:a16="http://schemas.microsoft.com/office/drawing/2014/main" val="1848791940"/>
                    </a:ext>
                  </a:extLst>
                </a:gridCol>
                <a:gridCol w="5857875">
                  <a:extLst>
                    <a:ext uri="{9D8B030D-6E8A-4147-A177-3AD203B41FA5}">
                      <a16:colId xmlns:a16="http://schemas.microsoft.com/office/drawing/2014/main" val="227537739"/>
                    </a:ext>
                  </a:extLst>
                </a:gridCol>
                <a:gridCol w="6887363">
                  <a:extLst>
                    <a:ext uri="{9D8B030D-6E8A-4147-A177-3AD203B41FA5}">
                      <a16:colId xmlns:a16="http://schemas.microsoft.com/office/drawing/2014/main" val="25076159"/>
                    </a:ext>
                  </a:extLst>
                </a:gridCol>
              </a:tblGrid>
              <a:tr h="88242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ATRIBUTO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3200" b="0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SIN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Black" panose="020B0004020202020204" pitchFamily="34" charset="0"/>
                        </a:rPr>
                        <a:t>CON CMF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253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Elección de peritos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Anotarse en una lista y sorteo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Especializados y por Concurso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49795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Determinación del Daño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A criterio de cada perito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Aplicación 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ptos" panose="020B0004020202020204" pitchFamily="34" charset="0"/>
                        </a:rPr>
                        <a:t>adecuada</a:t>
                      </a:r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 de Baremo Ley 27.348 + Listado EP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615281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Honorarios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Ligado al % de la pericia/juicio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Sueldo Fijo u Honorario por acto médico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73983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Porcentaje adicional al</a:t>
                      </a:r>
                    </a:p>
                    <a:p>
                      <a:pPr algn="l" fontAlgn="b">
                        <a:lnSpc>
                          <a:spcPts val="2660"/>
                        </a:lnSpc>
                      </a:pPr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Baremo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12,5%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0%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592729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Equidad para trabajadores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813380"/>
                  </a:ext>
                </a:extLst>
              </a:tr>
              <a:tr h="882426">
                <a:tc>
                  <a:txBody>
                    <a:bodyPr/>
                    <a:lstStyle/>
                    <a:p>
                      <a:pPr algn="l" fontAlgn="b"/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2800" b="1" u="none" strike="noStrike" dirty="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 Sobrecostos evitables</a:t>
                      </a:r>
                      <a:endParaRPr lang="es-ES" sz="2800" b="1" i="0" u="none" strike="noStrike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1984" marR="1984" marT="198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EF9F63"/>
                          </a:solidFill>
                          <a:effectLst/>
                          <a:latin typeface="Aptos" panose="020B0004020202020204" pitchFamily="34" charset="0"/>
                        </a:rPr>
                        <a:t>Si</a:t>
                      </a:r>
                      <a:endParaRPr lang="es-ES" sz="2800" b="1" i="0" u="none" strike="noStrike" dirty="0">
                        <a:solidFill>
                          <a:srgbClr val="EF9F63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800" b="1" u="none" strike="noStrike" dirty="0">
                          <a:solidFill>
                            <a:srgbClr val="009A8B"/>
                          </a:solidFill>
                          <a:effectLst/>
                          <a:latin typeface="Aptos" panose="020B0004020202020204" pitchFamily="34" charset="0"/>
                        </a:rPr>
                        <a:t>No</a:t>
                      </a:r>
                      <a:endParaRPr lang="es-ES" sz="2800" b="1" i="0" u="none" strike="noStrike" dirty="0">
                        <a:solidFill>
                          <a:srgbClr val="009A8B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74038"/>
                  </a:ext>
                </a:extLst>
              </a:tr>
              <a:tr h="95075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RESULTADO</a:t>
                      </a:r>
                    </a:p>
                  </a:txBody>
                  <a:tcPr marL="1984" marR="1984" marT="1984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E4C5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VICIOSO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MAYOR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F9F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CIRCULO VIRTUOSO </a:t>
                      </a:r>
                    </a:p>
                    <a:p>
                      <a:pPr algn="ctr" fontAlgn="b"/>
                      <a:r>
                        <a:rPr lang="es-E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Aptos SemiBold" panose="020B0004020202020204" pitchFamily="34" charset="0"/>
                        </a:rPr>
                        <a:t>MENOR LITIGIOSIDAD</a:t>
                      </a:r>
                    </a:p>
                  </a:txBody>
                  <a:tcPr marL="1984" marR="1984" marT="1984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66152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EF77DC66-3108-5719-F522-CB6F4B6CC63F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6282924-EAEA-0C1C-84C6-19CA4426B786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18">
            <a:extLst>
              <a:ext uri="{FF2B5EF4-FFF2-40B4-BE49-F238E27FC236}">
                <a16:creationId xmlns:a16="http://schemas.microsoft.com/office/drawing/2014/main" id="{99611D1E-D1C4-134B-DD26-60BD2E3C43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5780" y="401365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CMF – </a:t>
            </a:r>
            <a:r>
              <a:rPr lang="es-AR" sz="6600" b="1" spc="-40" dirty="0">
                <a:solidFill>
                  <a:srgbClr val="EF9F63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“Sin” </a:t>
            </a:r>
            <a:r>
              <a:rPr lang="es-AR" sz="6600" b="1" spc="-4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vs </a:t>
            </a:r>
            <a:r>
              <a:rPr lang="es-AR" sz="6600" b="1" spc="-40" dirty="0">
                <a:solidFill>
                  <a:srgbClr val="009A8B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“Con”</a:t>
            </a:r>
            <a:endParaRPr sz="6600" b="1" dirty="0">
              <a:solidFill>
                <a:srgbClr val="009A8B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E8EAF2-47D7-24D7-C8B5-81C1214D84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6" t="-13050" b="1"/>
          <a:stretch/>
        </p:blipFill>
        <p:spPr>
          <a:xfrm>
            <a:off x="957220" y="4107834"/>
            <a:ext cx="671514" cy="7076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81077A6-7A99-0C38-FF08-0E3B764BFE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33" b="-6808"/>
          <a:stretch/>
        </p:blipFill>
        <p:spPr>
          <a:xfrm>
            <a:off x="1057273" y="5050383"/>
            <a:ext cx="671514" cy="70224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4EFED70-7A4F-E9D4-549E-EA5996A273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5" r="-1471" b="-6808"/>
          <a:stretch/>
        </p:blipFill>
        <p:spPr>
          <a:xfrm>
            <a:off x="957256" y="5921920"/>
            <a:ext cx="785815" cy="70224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F959654-C0B2-2650-8FFC-6BAB088E1C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4" r="50000" b="-6808"/>
          <a:stretch/>
        </p:blipFill>
        <p:spPr>
          <a:xfrm>
            <a:off x="1000120" y="6822033"/>
            <a:ext cx="785815" cy="70224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E9348AC-E597-87C5-407F-DEB8512B3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7" r="16577" b="-6808"/>
          <a:stretch/>
        </p:blipFill>
        <p:spPr>
          <a:xfrm>
            <a:off x="942968" y="7722146"/>
            <a:ext cx="785815" cy="70224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2ED7980-893E-FB27-2BDD-D00F8F6797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0" r="34224" b="-6808"/>
          <a:stretch/>
        </p:blipFill>
        <p:spPr>
          <a:xfrm>
            <a:off x="914392" y="8579396"/>
            <a:ext cx="785815" cy="702243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7B0A2E80-4C08-B368-B3FE-C740002B493A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8411F-7C5B-2CE2-51D3-9E9A709246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6995" y="1005965"/>
            <a:ext cx="1154038" cy="1205557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04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497194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bject 13">
            <a:extLst>
              <a:ext uri="{FF2B5EF4-FFF2-40B4-BE49-F238E27FC236}">
                <a16:creationId xmlns:a16="http://schemas.microsoft.com/office/drawing/2014/main" id="{94705F7C-320F-9A09-C916-D12DFD5E1AC9}"/>
              </a:ext>
            </a:extLst>
          </p:cNvPr>
          <p:cNvSpPr txBox="1"/>
          <p:nvPr/>
        </p:nvSpPr>
        <p:spPr>
          <a:xfrm>
            <a:off x="13684821" y="6925607"/>
            <a:ext cx="5827700" cy="368113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DATOS DEL EJEMPLO:</a:t>
            </a: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  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28-feb-15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actualización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30-jun-24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Fecha de notiﬁcación de la demanda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31-dec-16      </a:t>
            </a:r>
            <a:b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</a:br>
            <a:r>
              <a:rPr kumimoji="0" lang="es-MX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 a la fecha del siniestro</a:t>
            </a:r>
          </a:p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$ 216.684</a:t>
            </a: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3724756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Cambio de tasas (a junio 2024)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Ejemplo CABA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A5D5160A-0013-8ED9-C5B9-380E36017BC8}"/>
              </a:ext>
            </a:extLst>
          </p:cNvPr>
          <p:cNvSpPr/>
          <p:nvPr/>
        </p:nvSpPr>
        <p:spPr>
          <a:xfrm>
            <a:off x="9198313" y="4168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8A7DDB8-B090-17E4-1A38-9AE401387763}"/>
              </a:ext>
            </a:extLst>
          </p:cNvPr>
          <p:cNvSpPr/>
          <p:nvPr/>
        </p:nvSpPr>
        <p:spPr>
          <a:xfrm>
            <a:off x="3829345" y="3024996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A79344FD-75FA-04FE-117E-97D5F6A28265}"/>
              </a:ext>
            </a:extLst>
          </p:cNvPr>
          <p:cNvSpPr/>
          <p:nvPr/>
        </p:nvSpPr>
        <p:spPr>
          <a:xfrm>
            <a:off x="4002640" y="5311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F2EBD8AE-7EB4-DB5B-3B38-5D33376E5C6B}"/>
              </a:ext>
            </a:extLst>
          </p:cNvPr>
          <p:cNvSpPr/>
          <p:nvPr/>
        </p:nvSpPr>
        <p:spPr>
          <a:xfrm>
            <a:off x="7648516" y="64547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03F73BA-E310-ACC4-EF12-540A141CFC0B}"/>
              </a:ext>
            </a:extLst>
          </p:cNvPr>
          <p:cNvSpPr/>
          <p:nvPr/>
        </p:nvSpPr>
        <p:spPr>
          <a:xfrm>
            <a:off x="10019349" y="7623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715F07EF-E622-48AF-8F1B-8ED0EC73CA60}"/>
              </a:ext>
            </a:extLst>
          </p:cNvPr>
          <p:cNvSpPr/>
          <p:nvPr/>
        </p:nvSpPr>
        <p:spPr>
          <a:xfrm>
            <a:off x="6734651" y="8766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B0837DA2-5F28-259D-E3AF-5874604C46F4}"/>
              </a:ext>
            </a:extLst>
          </p:cNvPr>
          <p:cNvSpPr/>
          <p:nvPr/>
        </p:nvSpPr>
        <p:spPr>
          <a:xfrm>
            <a:off x="7765273" y="9909175"/>
            <a:ext cx="787400" cy="787400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E7D7FFA-1FFE-2BA0-ED17-202637F047D3}"/>
              </a:ext>
            </a:extLst>
          </p:cNvPr>
          <p:cNvSpPr txBox="1"/>
          <p:nvPr/>
        </p:nvSpPr>
        <p:spPr>
          <a:xfrm>
            <a:off x="3956345" y="3116601"/>
            <a:ext cx="558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7FB65F4-B5F0-04B5-A764-E9E22852DBBC}"/>
              </a:ext>
            </a:extLst>
          </p:cNvPr>
          <p:cNvSpPr txBox="1"/>
          <p:nvPr/>
        </p:nvSpPr>
        <p:spPr>
          <a:xfrm>
            <a:off x="9147513" y="42790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131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A3AFE6D-73BD-DB0B-E756-382E7B21B3BE}"/>
              </a:ext>
            </a:extLst>
          </p:cNvPr>
          <p:cNvSpPr txBox="1"/>
          <p:nvPr/>
        </p:nvSpPr>
        <p:spPr>
          <a:xfrm>
            <a:off x="3917875" y="54093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12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FCEC896-6734-8D89-2E4C-2C0718C813DC}"/>
              </a:ext>
            </a:extLst>
          </p:cNvPr>
          <p:cNvSpPr txBox="1"/>
          <p:nvPr/>
        </p:nvSpPr>
        <p:spPr>
          <a:xfrm>
            <a:off x="7580881" y="656948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0C014925-4132-E8D9-4F1F-7B293CEC47C2}"/>
              </a:ext>
            </a:extLst>
          </p:cNvPr>
          <p:cNvSpPr txBox="1"/>
          <p:nvPr/>
        </p:nvSpPr>
        <p:spPr>
          <a:xfrm>
            <a:off x="9943149" y="7720754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149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92D9CE-EDEA-88A3-C226-DE78B0C2841E}"/>
              </a:ext>
            </a:extLst>
          </p:cNvPr>
          <p:cNvSpPr txBox="1"/>
          <p:nvPr/>
        </p:nvSpPr>
        <p:spPr>
          <a:xfrm>
            <a:off x="6671151" y="885961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75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EDBB77FE-AFFC-D22B-9E83-D02681ECABB3}"/>
              </a:ext>
            </a:extLst>
          </p:cNvPr>
          <p:cNvSpPr txBox="1"/>
          <p:nvPr/>
        </p:nvSpPr>
        <p:spPr>
          <a:xfrm>
            <a:off x="7691448" y="10003559"/>
            <a:ext cx="93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98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362CF1B-5415-0E01-406E-EE32990E638A}"/>
              </a:ext>
            </a:extLst>
          </p:cNvPr>
          <p:cNvSpPr/>
          <p:nvPr/>
        </p:nvSpPr>
        <p:spPr>
          <a:xfrm>
            <a:off x="9204343" y="2287195"/>
            <a:ext cx="225407" cy="223795"/>
          </a:xfrm>
          <a:prstGeom prst="ellipse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86E92599-7703-03FE-2DDE-781B611429D5}"/>
              </a:ext>
            </a:extLst>
          </p:cNvPr>
          <p:cNvSpPr/>
          <p:nvPr/>
        </p:nvSpPr>
        <p:spPr>
          <a:xfrm>
            <a:off x="3517942" y="2312236"/>
            <a:ext cx="225407" cy="225407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E4185FE4-23BB-7245-043C-8E66C246B2FD}"/>
              </a:ext>
            </a:extLst>
          </p:cNvPr>
          <p:cNvSpPr txBox="1"/>
          <p:nvPr/>
        </p:nvSpPr>
        <p:spPr>
          <a:xfrm>
            <a:off x="3958979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Cant. de veces el monto original</a:t>
            </a:r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20CF505B-C878-2AF7-BF5D-CC90EACC4F0D}"/>
              </a:ext>
            </a:extLst>
          </p:cNvPr>
          <p:cNvSpPr txBox="1"/>
          <p:nvPr/>
        </p:nvSpPr>
        <p:spPr>
          <a:xfrm>
            <a:off x="9577400" y="2068998"/>
            <a:ext cx="5827700" cy="516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5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9A8B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 Light"/>
              </a:rPr>
              <a:t>Monto del juicio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38" name="Rectángulo redondeado 23">
            <a:extLst>
              <a:ext uri="{FF2B5EF4-FFF2-40B4-BE49-F238E27FC236}">
                <a16:creationId xmlns:a16="http://schemas.microsoft.com/office/drawing/2014/main" id="{4F647690-D3D1-3E97-999E-FFDC631E0E5B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Triángulo 22">
            <a:extLst>
              <a:ext uri="{FF2B5EF4-FFF2-40B4-BE49-F238E27FC236}">
                <a16:creationId xmlns:a16="http://schemas.microsoft.com/office/drawing/2014/main" id="{43C1CF7C-6A1F-B338-6BC3-92A20EE7B30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3E306CAD-6D38-99D6-37C8-E1C52997AC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41" name="object 84">
            <a:extLst>
              <a:ext uri="{FF2B5EF4-FFF2-40B4-BE49-F238E27FC236}">
                <a16:creationId xmlns:a16="http://schemas.microsoft.com/office/drawing/2014/main" id="{BA124A2D-99B1-C951-24DD-70ECC7F5C47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22</a:t>
            </a:fld>
            <a:endParaRPr lang="es-AR" dirty="0"/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D28D1587-FD18-6CA1-0605-2E430FBB995E}"/>
              </a:ext>
            </a:extLst>
          </p:cNvPr>
          <p:cNvSpPr txBox="1"/>
          <p:nvPr/>
        </p:nvSpPr>
        <p:spPr>
          <a:xfrm>
            <a:off x="810006" y="10882851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6" name="Imagen 7">
            <a:extLst>
              <a:ext uri="{FF2B5EF4-FFF2-40B4-BE49-F238E27FC236}">
                <a16:creationId xmlns:a16="http://schemas.microsoft.com/office/drawing/2014/main" id="{E72128C9-B13D-ECDD-0D75-E696FD8939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6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1 Gráfico">
            <a:extLst>
              <a:ext uri="{FF2B5EF4-FFF2-40B4-BE49-F238E27FC236}">
                <a16:creationId xmlns:a16="http://schemas.microsoft.com/office/drawing/2014/main" id="{33967C4F-7743-862F-0FC7-1C8572D042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72673"/>
              </p:ext>
            </p:extLst>
          </p:nvPr>
        </p:nvGraphicFramePr>
        <p:xfrm>
          <a:off x="88900" y="2842996"/>
          <a:ext cx="18783300" cy="8189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5">
            <a:extLst>
              <a:ext uri="{FF2B5EF4-FFF2-40B4-BE49-F238E27FC236}">
                <a16:creationId xmlns:a16="http://schemas.microsoft.com/office/drawing/2014/main" id="{1D67DCB9-462F-CDD8-7C28-B5FCF5B36EBF}"/>
              </a:ext>
            </a:extLst>
          </p:cNvPr>
          <p:cNvSpPr/>
          <p:nvPr/>
        </p:nvSpPr>
        <p:spPr>
          <a:xfrm>
            <a:off x="0" y="-3256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B74283F3-6F28-BF1F-69E8-E0D05F6234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8" y="236499"/>
            <a:ext cx="17117663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Impacto del Acta CNAT 2783/24</a:t>
            </a:r>
            <a:r>
              <a:rPr lang="es-AR" sz="5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(a junio 2024)</a:t>
            </a:r>
            <a:endParaRPr sz="5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B22A1F4-116A-0650-9CE9-71C76BAAE783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26C9388-A8AC-085C-C0E6-EEB7A6ABA787}"/>
              </a:ext>
            </a:extLst>
          </p:cNvPr>
          <p:cNvSpPr txBox="1">
            <a:spLocks/>
          </p:cNvSpPr>
          <p:nvPr/>
        </p:nvSpPr>
        <p:spPr>
          <a:xfrm>
            <a:off x="1011058" y="1175025"/>
            <a:ext cx="14025771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6% del total del stock judicial (17.000 juicios de 282.000 en stock)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01CE77E-4ECE-B160-3379-3402D65E699C}"/>
              </a:ext>
            </a:extLst>
          </p:cNvPr>
          <p:cNvSpPr/>
          <p:nvPr/>
        </p:nvSpPr>
        <p:spPr>
          <a:xfrm>
            <a:off x="0" y="450995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54AD8C-49A1-4A95-8740-4412B6683D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88483" y="1010907"/>
            <a:ext cx="980647" cy="1074041"/>
          </a:xfrm>
          <a:prstGeom prst="rect">
            <a:avLst/>
          </a:prstGeom>
        </p:spPr>
      </p:pic>
      <p:sp>
        <p:nvSpPr>
          <p:cNvPr id="5" name="Rectángulo redondeado 23">
            <a:extLst>
              <a:ext uri="{FF2B5EF4-FFF2-40B4-BE49-F238E27FC236}">
                <a16:creationId xmlns:a16="http://schemas.microsoft.com/office/drawing/2014/main" id="{27081ECC-A1DB-9028-6E6C-3CB25A1BD91A}"/>
              </a:ext>
            </a:extLst>
          </p:cNvPr>
          <p:cNvSpPr/>
          <p:nvPr/>
        </p:nvSpPr>
        <p:spPr>
          <a:xfrm>
            <a:off x="11936768" y="2975466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riángulo 22">
            <a:extLst>
              <a:ext uri="{FF2B5EF4-FFF2-40B4-BE49-F238E27FC236}">
                <a16:creationId xmlns:a16="http://schemas.microsoft.com/office/drawing/2014/main" id="{2069D29B-67B1-F083-FE65-574D468EA48A}"/>
              </a:ext>
            </a:extLst>
          </p:cNvPr>
          <p:cNvSpPr/>
          <p:nvPr/>
        </p:nvSpPr>
        <p:spPr>
          <a:xfrm>
            <a:off x="17466519" y="2807465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9AEACAE-3ADB-0863-4E2A-F86C43317A7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7001131" y="2793610"/>
            <a:ext cx="1851503" cy="1345233"/>
          </a:xfrm>
          <a:prstGeom prst="rect">
            <a:avLst/>
          </a:prstGeom>
        </p:spPr>
      </p:pic>
      <p:sp>
        <p:nvSpPr>
          <p:cNvPr id="14" name="object 84">
            <a:extLst>
              <a:ext uri="{FF2B5EF4-FFF2-40B4-BE49-F238E27FC236}">
                <a16:creationId xmlns:a16="http://schemas.microsoft.com/office/drawing/2014/main" id="{E0C48876-2F19-0204-9A90-BFEF6140DD95}"/>
              </a:ext>
            </a:extLst>
          </p:cNvPr>
          <p:cNvSpPr txBox="1"/>
          <p:nvPr/>
        </p:nvSpPr>
        <p:spPr>
          <a:xfrm>
            <a:off x="12242571" y="3241529"/>
            <a:ext cx="6294761" cy="457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Aplicaciones retroactivas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23</a:t>
            </a:fld>
            <a:endParaRPr lang="es-AR"/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30D21953-C7AE-6D76-7FB8-453A4427F38B}"/>
              </a:ext>
            </a:extLst>
          </p:cNvPr>
          <p:cNvSpPr txBox="1"/>
          <p:nvPr/>
        </p:nvSpPr>
        <p:spPr>
          <a:xfrm>
            <a:off x="793677" y="10866522"/>
            <a:ext cx="4606998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lang="es-AR"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SSN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33674002-3027-CF40-5FD0-CB8EC337ED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401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5">
            <a:extLst>
              <a:ext uri="{FF2B5EF4-FFF2-40B4-BE49-F238E27FC236}">
                <a16:creationId xmlns:a16="http://schemas.microsoft.com/office/drawing/2014/main" id="{A0D080B7-4464-0013-3E3C-4782A256DBD7}"/>
              </a:ext>
            </a:extLst>
          </p:cNvPr>
          <p:cNvSpPr/>
          <p:nvPr/>
        </p:nvSpPr>
        <p:spPr>
          <a:xfrm>
            <a:off x="0" y="-183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D534C7-28D6-250F-6096-95D6DA9BED3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10 Rectángulo">
            <a:extLst>
              <a:ext uri="{FF2B5EF4-FFF2-40B4-BE49-F238E27FC236}">
                <a16:creationId xmlns:a16="http://schemas.microsoft.com/office/drawing/2014/main" id="{DF52F277-635A-D6F1-8699-3F567BC77777}"/>
              </a:ext>
            </a:extLst>
          </p:cNvPr>
          <p:cNvSpPr/>
          <p:nvPr/>
        </p:nvSpPr>
        <p:spPr>
          <a:xfrm>
            <a:off x="882548" y="2210691"/>
            <a:ext cx="19255354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CSJN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 CSJN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Oliva + 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EF9F63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Lacuadra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 estipulando: la no acumulación de intereses sobre intereses y la no aplicación de índices. Recordando art. 768 del CCyC (en caso de mora TI pacto de partes o la establecida por ley especial -caso Ley 27.348- o las reglamentadas por el BCRA)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Córdoba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 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2 Fallos del STJ estipulando: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RIPTE simple para casos post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Romero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485814" marR="0" lvl="2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Pasiva BCRA +2% (hasta 31/12/22) y +3% desde el 1/1/23 para casos pre Ley 27.348 (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srgbClr val="0071D1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Bustos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)</a:t>
            </a:r>
          </a:p>
          <a:p>
            <a:pPr marL="1028657" marR="0" lvl="1" indent="-5715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8DD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Honorarios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Fallo del STJ que no se devengan hasta tanto finalice el proceso judicial (“</a:t>
            </a:r>
            <a:r>
              <a:rPr kumimoji="0" lang="es-E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Amadei</a:t>
            </a:r>
            <a: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”).</a:t>
            </a:r>
            <a:br>
              <a:rPr kumimoji="0" lang="es-E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CABA y PBA</a:t>
            </a:r>
            <a:b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</a:b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Intereses.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En algunas Salas CNAT: 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Tasa Activa con 1 capitalización. </a:t>
            </a:r>
            <a:r>
              <a:rPr lang="es-ES" sz="3000" dirty="0">
                <a:solidFill>
                  <a:srgbClr val="7965A7"/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Algunas localidades de PBA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endParaRPr lang="es-ES" sz="3000" dirty="0">
              <a:latin typeface="Aptos" panose="020B0004020202020204" pitchFamily="34" charset="0"/>
              <a:ea typeface="맑은 고딕" panose="020B0503020000020004" pitchFamily="34" charset="-127"/>
              <a:cs typeface="Arial" pitchFamily="34" charset="0"/>
            </a:endParaRPr>
          </a:p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65A7"/>
              </a:buClr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Mendoza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3000" b="1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Intereses</a:t>
            </a:r>
            <a:r>
              <a:rPr lang="es-ES" sz="3000" dirty="0"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Tasa Activa</a:t>
            </a:r>
          </a:p>
          <a:p>
            <a:pPr marL="457200" marR="0" lvl="0" indent="-45720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CMF</a:t>
            </a:r>
            <a:r>
              <a:rPr kumimoji="0" lang="es-E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. No tal cual previsión en ley, pero al menos es un comienzo 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11E2A6B-7B44-7614-B5A8-B05310C607AA}"/>
              </a:ext>
            </a:extLst>
          </p:cNvPr>
          <p:cNvSpPr txBox="1"/>
          <p:nvPr/>
        </p:nvSpPr>
        <p:spPr>
          <a:xfrm>
            <a:off x="1011059" y="471421"/>
            <a:ext cx="1102129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맑은 고딕" panose="020B0503020000020004" pitchFamily="34" charset="-127"/>
                <a:cs typeface="Arial" pitchFamily="34" charset="0"/>
              </a:rPr>
              <a:t>BUENAS NOVEDADES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0E85055-9CD7-0B5F-1DFF-43CCFFCC61F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EB07B0-7DF7-6837-5848-B058DA1291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504" y="968337"/>
            <a:ext cx="1122688" cy="125071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2BEF22-9F6D-B72B-A55B-68AB3FE11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2" y="4415316"/>
            <a:ext cx="490537" cy="49053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99E31-107E-BE3D-98B0-3F182315D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4" y="7715080"/>
            <a:ext cx="490537" cy="49053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834B8F-4DDC-3AB6-D7C6-FE2D8EEDBD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31" y="2274897"/>
            <a:ext cx="490537" cy="490537"/>
          </a:xfrm>
          <a:prstGeom prst="rect">
            <a:avLst/>
          </a:prstGeom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28995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5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5AAEEB2-5736-C81F-7F50-61AB1A8659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11" y="9034453"/>
            <a:ext cx="490537" cy="490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522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15">
            <a:extLst>
              <a:ext uri="{FF2B5EF4-FFF2-40B4-BE49-F238E27FC236}">
                <a16:creationId xmlns:a16="http://schemas.microsoft.com/office/drawing/2014/main" id="{73B50EBD-103C-63BC-7C9F-E2F93D4A0C9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2E9A47F6-924F-B4DF-0259-1D054C2BEB32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74184FDA-1527-543A-79E5-9BE874EE7C9A}"/>
              </a:ext>
            </a:extLst>
          </p:cNvPr>
          <p:cNvSpPr txBox="1">
            <a:spLocks/>
          </p:cNvSpPr>
          <p:nvPr/>
        </p:nvSpPr>
        <p:spPr>
          <a:xfrm>
            <a:off x="852631" y="308700"/>
            <a:ext cx="17170673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Escenarios alternativos </a:t>
            </a:r>
            <a:r>
              <a:rPr lang="es-AR" sz="7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¿Cuál elegir?</a:t>
            </a:r>
            <a:endParaRPr lang="es-AR" sz="7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26F477-DC14-04B2-1843-8D8CB841DC99}"/>
              </a:ext>
            </a:extLst>
          </p:cNvPr>
          <p:cNvGrpSpPr/>
          <p:nvPr/>
        </p:nvGrpSpPr>
        <p:grpSpPr>
          <a:xfrm>
            <a:off x="6614160" y="3749040"/>
            <a:ext cx="13530387" cy="3138692"/>
            <a:chOff x="6683828" y="3868054"/>
            <a:chExt cx="13460719" cy="3019678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D448349F-7B9C-820C-554B-0A21248A2CFA}"/>
                </a:ext>
              </a:extLst>
            </p:cNvPr>
            <p:cNvSpPr/>
            <p:nvPr/>
          </p:nvSpPr>
          <p:spPr>
            <a:xfrm>
              <a:off x="6683828" y="4360244"/>
              <a:ext cx="8134831" cy="2145057"/>
            </a:xfrm>
            <a:prstGeom prst="rect">
              <a:avLst/>
            </a:prstGeom>
            <a:solidFill>
              <a:srgbClr val="800000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9DA50090-CE21-75B6-EBDD-BA850A9B8A01}"/>
                </a:ext>
              </a:extLst>
            </p:cNvPr>
            <p:cNvSpPr txBox="1"/>
            <p:nvPr/>
          </p:nvSpPr>
          <p:spPr>
            <a:xfrm>
              <a:off x="17123101" y="4225485"/>
              <a:ext cx="3021446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Necesidad de aumento por </a:t>
              </a:r>
              <a:r>
                <a:rPr lang="es-ES" sz="3200" b="1" dirty="0" err="1">
                  <a:solidFill>
                    <a:srgbClr val="A23425"/>
                  </a:solidFill>
                  <a:latin typeface="Aptos" panose="020B0004020202020204" pitchFamily="34" charset="0"/>
                </a:rPr>
                <a:t>judicialidad</a:t>
              </a:r>
              <a:r>
                <a:rPr lang="es-ES" sz="32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 </a:t>
              </a:r>
            </a:p>
            <a:p>
              <a:pPr algn="ctr"/>
              <a:r>
                <a:rPr lang="es-ES" sz="3000" b="1" dirty="0">
                  <a:solidFill>
                    <a:srgbClr val="A23425"/>
                  </a:solidFill>
                  <a:latin typeface="Aptos" panose="020B0004020202020204" pitchFamily="34" charset="0"/>
                </a:rPr>
                <a:t>(de no corregirse)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2FD7CFE0-F6EB-1679-2E94-596F9F37AC38}"/>
                </a:ext>
              </a:extLst>
            </p:cNvPr>
            <p:cNvSpPr/>
            <p:nvPr/>
          </p:nvSpPr>
          <p:spPr>
            <a:xfrm>
              <a:off x="14225644" y="3868054"/>
              <a:ext cx="3019678" cy="3019678"/>
            </a:xfrm>
            <a:prstGeom prst="ellipse">
              <a:avLst/>
            </a:prstGeom>
            <a:solidFill>
              <a:srgbClr val="A23425"/>
            </a:solidFill>
            <a:ln w="762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B066CB2F-D43B-7F63-7A9D-9034F12FB7E5}"/>
                </a:ext>
              </a:extLst>
            </p:cNvPr>
            <p:cNvSpPr txBox="1">
              <a:spLocks/>
            </p:cNvSpPr>
            <p:nvPr/>
          </p:nvSpPr>
          <p:spPr>
            <a:xfrm>
              <a:off x="14347864" y="4755287"/>
              <a:ext cx="2775237" cy="1245212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AR" sz="8000" b="1" kern="0" spc="-40" dirty="0">
                  <a:solidFill>
                    <a:schemeClr val="bg1"/>
                  </a:solidFill>
                  <a:latin typeface="Aptos Black" panose="020B0004020202020204" pitchFamily="34" charset="0"/>
                  <a:cs typeface="Arial" panose="020B0604020202020204" pitchFamily="34" charset="0"/>
                </a:rPr>
                <a:t>78%</a:t>
              </a:r>
              <a:endParaRPr lang="es-AR" sz="8000" b="1" kern="0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187BB88-EE88-95A5-863E-473F22D3955C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78636679-1959-863F-4157-F340F7D8B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0501" y="1068093"/>
            <a:ext cx="963648" cy="102264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B6EA0D5-01F3-B26C-3251-FD376CB8F5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040636"/>
              </p:ext>
            </p:extLst>
          </p:nvPr>
        </p:nvGraphicFramePr>
        <p:xfrm>
          <a:off x="830190" y="2488271"/>
          <a:ext cx="12817649" cy="859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551080A6-05A3-7BD9-186E-65F595F7A726}"/>
              </a:ext>
            </a:extLst>
          </p:cNvPr>
          <p:cNvCxnSpPr/>
          <p:nvPr/>
        </p:nvCxnSpPr>
        <p:spPr>
          <a:xfrm>
            <a:off x="1517645" y="9284992"/>
            <a:ext cx="11675165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25</a:t>
            </a:fld>
            <a:endParaRPr lang="es-AR" dirty="0"/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92CE691C-D4CD-6DBD-0624-60E6AB376BB7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23F000F-2234-3FFB-3DCC-3C201194452B}"/>
              </a:ext>
            </a:extLst>
          </p:cNvPr>
          <p:cNvSpPr txBox="1"/>
          <p:nvPr/>
        </p:nvSpPr>
        <p:spPr>
          <a:xfrm>
            <a:off x="1125524" y="9452299"/>
            <a:ext cx="229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9A8B"/>
                </a:solidFill>
                <a:latin typeface="Aptos" panose="020B0004020202020204" pitchFamily="34" charset="0"/>
              </a:rPr>
              <a:t>Alícuota técnica sin juicios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C5D2A0E1-DB52-2D9D-6400-7514282CDC47}"/>
              </a:ext>
            </a:extLst>
          </p:cNvPr>
          <p:cNvSpPr txBox="1"/>
          <p:nvPr/>
        </p:nvSpPr>
        <p:spPr>
          <a:xfrm>
            <a:off x="6296447" y="9452299"/>
            <a:ext cx="203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7965A7"/>
                </a:solidFill>
                <a:latin typeface="Aptos" panose="020B0004020202020204" pitchFamily="34" charset="0"/>
              </a:rPr>
              <a:t>Alícuota actual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EE53DC4-662A-AF4D-BC44-0DA90A22F2BB}"/>
              </a:ext>
            </a:extLst>
          </p:cNvPr>
          <p:cNvSpPr txBox="1"/>
          <p:nvPr/>
        </p:nvSpPr>
        <p:spPr>
          <a:xfrm>
            <a:off x="8735375" y="9452299"/>
            <a:ext cx="2243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400" b="1" dirty="0">
                <a:solidFill>
                  <a:srgbClr val="EF9F63"/>
                </a:solidFill>
                <a:latin typeface="Aptos" panose="020B0004020202020204" pitchFamily="34" charset="0"/>
              </a:rPr>
              <a:t>con juicios actuales</a:t>
            </a: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512123C6-1DE9-7270-459B-6B2264C1DF03}"/>
              </a:ext>
            </a:extLst>
          </p:cNvPr>
          <p:cNvSpPr txBox="1"/>
          <p:nvPr/>
        </p:nvSpPr>
        <p:spPr>
          <a:xfrm>
            <a:off x="3635214" y="9445194"/>
            <a:ext cx="2312689" cy="1500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Alícuota técnica con CMF (</a:t>
            </a:r>
            <a:r>
              <a:rPr lang="es-ES" sz="2200" b="1" dirty="0" err="1">
                <a:solidFill>
                  <a:srgbClr val="31859C"/>
                </a:solidFill>
                <a:latin typeface="Aptos" panose="020B0004020202020204" pitchFamily="34" charset="0"/>
              </a:rPr>
              <a:t>judicialidad</a:t>
            </a:r>
            <a:r>
              <a:rPr lang="es-ES" sz="2200" b="1" dirty="0">
                <a:solidFill>
                  <a:srgbClr val="31859C"/>
                </a:solidFill>
                <a:latin typeface="Aptos" panose="020B0004020202020204" pitchFamily="34" charset="0"/>
              </a:rPr>
              <a:t> marginal)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C2DCC5F-74E7-C2EC-E497-90E9E536D715}"/>
              </a:ext>
            </a:extLst>
          </p:cNvPr>
          <p:cNvSpPr txBox="1"/>
          <p:nvPr/>
        </p:nvSpPr>
        <p:spPr>
          <a:xfrm>
            <a:off x="10852198" y="9357334"/>
            <a:ext cx="2473678" cy="1851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Alícuota técnica</a:t>
            </a:r>
          </a:p>
          <a:p>
            <a:pPr algn="ctr"/>
            <a:r>
              <a:rPr lang="es-ES" sz="2200" b="1" dirty="0">
                <a:solidFill>
                  <a:srgbClr val="C0504D"/>
                </a:solidFill>
                <a:latin typeface="Aptos" panose="020B0004020202020204" pitchFamily="34" charset="0"/>
              </a:rPr>
              <a:t>con juicios actuales y desproporción de tasas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FCD97B8-16D0-D3DE-3770-2E4553A2BDAA}"/>
              </a:ext>
            </a:extLst>
          </p:cNvPr>
          <p:cNvSpPr txBox="1"/>
          <p:nvPr/>
        </p:nvSpPr>
        <p:spPr>
          <a:xfrm>
            <a:off x="2103134" y="2549507"/>
            <a:ext cx="102717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6600" b="1" i="0" u="none" strike="noStrike" kern="1200" baseline="0">
                <a:solidFill>
                  <a:srgbClr val="0E4C52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Alícuotas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ante </a:t>
            </a:r>
            <a:r>
              <a:rPr lang="en-US" sz="4400" b="1" i="0" u="none" strike="noStrike" baseline="0" dirty="0" err="1">
                <a:solidFill>
                  <a:srgbClr val="0E4C52"/>
                </a:solidFill>
                <a:latin typeface="Aptos" panose="020B0004020202020204" pitchFamily="34" charset="0"/>
              </a:rPr>
              <a:t>escenarios</a:t>
            </a:r>
            <a:r>
              <a:rPr lang="en-US" sz="4400" b="1" i="0" u="none" strike="noStrike" baseline="0" dirty="0">
                <a:solidFill>
                  <a:srgbClr val="0E4C52"/>
                </a:solidFill>
                <a:latin typeface="Aptos" panose="020B0004020202020204" pitchFamily="34" charset="0"/>
              </a:rPr>
              <a:t> alternativos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C2F85D1-A4C7-604C-E625-EB6612638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category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Círculo Virtuoso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26</a:t>
            </a:fld>
            <a:endParaRPr lang="es-AR" dirty="0"/>
          </a:p>
        </p:txBody>
      </p:sp>
      <p:grpSp>
        <p:nvGrpSpPr>
          <p:cNvPr id="19" name="Grupo 67">
            <a:extLst>
              <a:ext uri="{FF2B5EF4-FFF2-40B4-BE49-F238E27FC236}">
                <a16:creationId xmlns:a16="http://schemas.microsoft.com/office/drawing/2014/main" id="{8638C87E-26DD-9607-43E1-740CEAF63257}"/>
              </a:ext>
            </a:extLst>
          </p:cNvPr>
          <p:cNvGrpSpPr/>
          <p:nvPr/>
        </p:nvGrpSpPr>
        <p:grpSpPr>
          <a:xfrm>
            <a:off x="6189884" y="3917709"/>
            <a:ext cx="6526346" cy="6105730"/>
            <a:chOff x="11005530" y="1796681"/>
            <a:chExt cx="4499762" cy="4499762"/>
          </a:xfrm>
        </p:grpSpPr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>
                <a:solidFill>
                  <a:srgbClr val="335657"/>
                </a:solidFill>
              </a:endParaRPr>
            </a:p>
          </p:txBody>
        </p:sp>
        <p:sp>
          <p:nvSpPr>
            <p:cNvPr id="44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5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452342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6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04685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7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603123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8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50781" tIns="75390" rIns="150781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  <p:sp>
          <p:nvSpPr>
            <p:cNvPr id="49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150781" tIns="75390" rIns="753904" bIns="75390" numCol="1" anchor="ctr" anchorCtr="0" compatLnSpc="1">
              <a:prstTxWarp prst="textNoShape">
                <a:avLst/>
              </a:prstTxWarp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968" dirty="0">
                <a:solidFill>
                  <a:srgbClr val="335657"/>
                </a:solidFill>
              </a:endParaRPr>
            </a:p>
          </p:txBody>
        </p:sp>
      </p:grpSp>
      <p:sp>
        <p:nvSpPr>
          <p:cNvPr id="20" name="Text Box 28">
            <a:extLst>
              <a:ext uri="{FF2B5EF4-FFF2-40B4-BE49-F238E27FC236}">
                <a16:creationId xmlns:a16="http://schemas.microsoft.com/office/drawing/2014/main" id="{42D1CA99-F904-06F2-CE7B-049D8E09A8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3062604"/>
            <a:ext cx="53581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Favorece los estímulos a la prevención y cumplimiento de responsabilidades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C16FA6E0-6EA9-C4DF-AB70-BB6BC11C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133" y="5770037"/>
            <a:ext cx="47157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Estructura de incentivos adecuada + instrumentos específicos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4" name="Text Box 26">
            <a:extLst>
              <a:ext uri="{FF2B5EF4-FFF2-40B4-BE49-F238E27FC236}">
                <a16:creationId xmlns:a16="http://schemas.microsoft.com/office/drawing/2014/main" id="{76A50C18-12FF-81AF-3FA7-E2586B022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769" y="9048597"/>
            <a:ext cx="5570892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Precios en función del riesgo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257BB802-718E-7023-B591-2B32133C7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5847" y="10492291"/>
            <a:ext cx="4104134" cy="549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Costos predecibles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D2353B1C-4EF4-470A-9403-F0384BF2B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3657" y="8098561"/>
            <a:ext cx="47439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Prestaciones dinerarias y en especie oportunas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cs typeface="Calibri" pitchFamily="34" charset="0"/>
            </a:endParaRPr>
          </a:p>
        </p:txBody>
      </p:sp>
      <p:sp>
        <p:nvSpPr>
          <p:cNvPr id="30" name="Text Box 23">
            <a:extLst>
              <a:ext uri="{FF2B5EF4-FFF2-40B4-BE49-F238E27FC236}">
                <a16:creationId xmlns:a16="http://schemas.microsoft.com/office/drawing/2014/main" id="{04CBDD90-0810-ABA2-DD42-9495E42D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0396" y="5146843"/>
            <a:ext cx="5248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31" name="Text Box 22">
            <a:extLst>
              <a:ext uri="{FF2B5EF4-FFF2-40B4-BE49-F238E27FC236}">
                <a16:creationId xmlns:a16="http://schemas.microsoft.com/office/drawing/2014/main" id="{62A09B40-C4F8-56FF-E22F-C199C339B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72" y="2850692"/>
            <a:ext cx="5642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MX" altLang="es-A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</a:rPr>
              <a:t>Contingencias y prestaciones precisas y predeterminadas</a:t>
            </a:r>
            <a:endParaRPr lang="es-ES" altLang="es-AR" sz="3000" b="1" dirty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33" name="Elipse 36">
            <a:extLst>
              <a:ext uri="{FF2B5EF4-FFF2-40B4-BE49-F238E27FC236}">
                <a16:creationId xmlns:a16="http://schemas.microsoft.com/office/drawing/2014/main" id="{8D53ED0E-C589-FACB-F0F4-8D7D5873AF10}"/>
              </a:ext>
            </a:extLst>
          </p:cNvPr>
          <p:cNvSpPr/>
          <p:nvPr/>
        </p:nvSpPr>
        <p:spPr>
          <a:xfrm rot="1417873">
            <a:off x="10390865" y="2171099"/>
            <a:ext cx="7929878" cy="451845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968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71C5DD97-4162-738B-CD09-AE2183493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3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5" grpId="0"/>
      <p:bldP spid="27" grpId="0"/>
      <p:bldP spid="30" grpId="0"/>
      <p:bldP spid="31" grpId="0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15">
            <a:extLst>
              <a:ext uri="{FF2B5EF4-FFF2-40B4-BE49-F238E27FC236}">
                <a16:creationId xmlns:a16="http://schemas.microsoft.com/office/drawing/2014/main" id="{FCAC56E0-12D6-7524-AAD2-F6F3767A4A41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18">
            <a:extLst>
              <a:ext uri="{FF2B5EF4-FFF2-40B4-BE49-F238E27FC236}">
                <a16:creationId xmlns:a16="http://schemas.microsoft.com/office/drawing/2014/main" id="{12B44BC3-F129-AC3A-C7BB-8DC50467BF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69" y="470902"/>
            <a:ext cx="16128885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¿Por qué DESPEJAR la litigiosidad?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FEA752-B2F8-2E54-948C-7113ECC85F0A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AB9FCC"/>
              </a:solidFill>
            </a:endParaRPr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BCCB6FDF-DB46-E588-8E09-C2743C697AB4}"/>
              </a:ext>
            </a:extLst>
          </p:cNvPr>
          <p:cNvSpPr txBox="1">
            <a:spLocks/>
          </p:cNvSpPr>
          <p:nvPr/>
        </p:nvSpPr>
        <p:spPr>
          <a:xfrm>
            <a:off x="414217" y="2361422"/>
            <a:ext cx="18139271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278DD8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Volver al círculo virtuoso y esencia del sistema</a:t>
            </a:r>
            <a:endParaRPr lang="es-AR" sz="6000" b="1" kern="0" dirty="0">
              <a:solidFill>
                <a:srgbClr val="278DD8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FE7C5D-7685-AF17-996E-DCB2A5C17A20}"/>
              </a:ext>
            </a:extLst>
          </p:cNvPr>
          <p:cNvGrpSpPr/>
          <p:nvPr/>
        </p:nvGrpSpPr>
        <p:grpSpPr>
          <a:xfrm>
            <a:off x="1226767" y="3598895"/>
            <a:ext cx="18472464" cy="2264578"/>
            <a:chOff x="1226767" y="3598895"/>
            <a:chExt cx="18472464" cy="2264578"/>
          </a:xfrm>
        </p:grpSpPr>
        <p:sp>
          <p:nvSpPr>
            <p:cNvPr id="42" name="Rectángulo redondeado 41">
              <a:extLst>
                <a:ext uri="{FF2B5EF4-FFF2-40B4-BE49-F238E27FC236}">
                  <a16:creationId xmlns:a16="http://schemas.microsoft.com/office/drawing/2014/main" id="{F6E593CB-5665-7C77-B791-AA43EAE4592A}"/>
                </a:ext>
              </a:extLst>
            </p:cNvPr>
            <p:cNvSpPr/>
            <p:nvPr/>
          </p:nvSpPr>
          <p:spPr>
            <a:xfrm>
              <a:off x="2673927" y="3920837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E7245F8-636E-C765-81C2-E70D1DBE2A09}"/>
                </a:ext>
              </a:extLst>
            </p:cNvPr>
            <p:cNvSpPr/>
            <p:nvPr/>
          </p:nvSpPr>
          <p:spPr>
            <a:xfrm>
              <a:off x="1226767" y="3598895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D06C4527-22FB-9F0C-528E-04DC66D897B5}"/>
                </a:ext>
              </a:extLst>
            </p:cNvPr>
            <p:cNvSpPr txBox="1"/>
            <p:nvPr/>
          </p:nvSpPr>
          <p:spPr>
            <a:xfrm>
              <a:off x="4329598" y="4415713"/>
              <a:ext cx="15369633" cy="63094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indent="0" algn="l" fontAlgn="ctr">
                <a:lnSpc>
                  <a:spcPts val="4000"/>
                </a:lnSpc>
                <a:buClr>
                  <a:srgbClr val="6AA5A6"/>
                </a:buClr>
                <a:buFont typeface="Wingdings" pitchFamily="2" charset="2"/>
                <a:buNone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Creciente cobertura de población trabajadora</a:t>
              </a:r>
            </a:p>
          </p:txBody>
        </p:sp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D9355C0-63AD-8363-66BB-F105904E4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6336" y="4144974"/>
              <a:ext cx="1045440" cy="12650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4BA82C6A-F9FD-C46E-40D0-6E0E23C0F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4336774"/>
              <a:ext cx="630943" cy="630943"/>
            </a:xfrm>
            <a:prstGeom prst="rect">
              <a:avLst/>
            </a:prstGeom>
          </p:spPr>
        </p:pic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5EB43B7-E995-6A5A-0D4B-9222D6690DE4}"/>
              </a:ext>
            </a:extLst>
          </p:cNvPr>
          <p:cNvGrpSpPr/>
          <p:nvPr/>
        </p:nvGrpSpPr>
        <p:grpSpPr>
          <a:xfrm>
            <a:off x="1226767" y="5912604"/>
            <a:ext cx="15952869" cy="2264578"/>
            <a:chOff x="1226767" y="5912604"/>
            <a:chExt cx="15952869" cy="2264578"/>
          </a:xfrm>
        </p:grpSpPr>
        <p:sp>
          <p:nvSpPr>
            <p:cNvPr id="41" name="Rectángulo redondeado 40">
              <a:extLst>
                <a:ext uri="{FF2B5EF4-FFF2-40B4-BE49-F238E27FC236}">
                  <a16:creationId xmlns:a16="http://schemas.microsoft.com/office/drawing/2014/main" id="{116D05FF-3558-9DE5-A2C3-7D2E1A522A63}"/>
                </a:ext>
              </a:extLst>
            </p:cNvPr>
            <p:cNvSpPr/>
            <p:nvPr/>
          </p:nvSpPr>
          <p:spPr>
            <a:xfrm>
              <a:off x="2673927" y="6220691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7E71A9B9-06E4-B597-70E7-D9C21AC04FAB}"/>
                </a:ext>
              </a:extLst>
            </p:cNvPr>
            <p:cNvSpPr txBox="1"/>
            <p:nvPr/>
          </p:nvSpPr>
          <p:spPr>
            <a:xfrm>
              <a:off x="4329598" y="6520134"/>
              <a:ext cx="12683781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ART abocadas a PREVENCIÓN y ATENCIÓN INTEGRAL de trabajadores que sufrieron algún siniestro</a:t>
              </a: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B58D992D-9D81-1FD4-A323-0A8EE9B4A050}"/>
                </a:ext>
              </a:extLst>
            </p:cNvPr>
            <p:cNvSpPr/>
            <p:nvPr/>
          </p:nvSpPr>
          <p:spPr>
            <a:xfrm>
              <a:off x="1226767" y="5912604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FDD30EB9-7E69-73D6-B1EE-23FDAE543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4413" y="6475702"/>
              <a:ext cx="1157363" cy="1182164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7E9EE8D7-E8B8-0029-DF5B-4499D8D1A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6428811"/>
              <a:ext cx="630943" cy="630943"/>
            </a:xfrm>
            <a:prstGeom prst="rect">
              <a:avLst/>
            </a:prstGeom>
          </p:spPr>
        </p:pic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743A0830-C372-BF0E-6C0E-62F2544E8EC0}"/>
              </a:ext>
            </a:extLst>
          </p:cNvPr>
          <p:cNvGrpSpPr/>
          <p:nvPr/>
        </p:nvGrpSpPr>
        <p:grpSpPr>
          <a:xfrm>
            <a:off x="1226767" y="8267869"/>
            <a:ext cx="15952869" cy="2264578"/>
            <a:chOff x="1226767" y="8267869"/>
            <a:chExt cx="15952869" cy="2264578"/>
          </a:xfrm>
        </p:grpSpPr>
        <p:sp>
          <p:nvSpPr>
            <p:cNvPr id="43" name="Rectángulo redondeado 42">
              <a:extLst>
                <a:ext uri="{FF2B5EF4-FFF2-40B4-BE49-F238E27FC236}">
                  <a16:creationId xmlns:a16="http://schemas.microsoft.com/office/drawing/2014/main" id="{71E5DDED-C96A-A482-8F5A-81928618DC1C}"/>
                </a:ext>
              </a:extLst>
            </p:cNvPr>
            <p:cNvSpPr/>
            <p:nvPr/>
          </p:nvSpPr>
          <p:spPr>
            <a:xfrm>
              <a:off x="2673927" y="8575812"/>
              <a:ext cx="14505709" cy="1648691"/>
            </a:xfrm>
            <a:prstGeom prst="roundRect">
              <a:avLst/>
            </a:prstGeom>
            <a:solidFill>
              <a:srgbClr val="278DD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AC001856-DE80-1E76-AE24-6710D0E970DB}"/>
                </a:ext>
              </a:extLst>
            </p:cNvPr>
            <p:cNvSpPr txBox="1"/>
            <p:nvPr/>
          </p:nvSpPr>
          <p:spPr>
            <a:xfrm>
              <a:off x="4329598" y="8834104"/>
              <a:ext cx="12237029" cy="1132105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Sistema competitivo para el Empleador y</a:t>
              </a:r>
            </a:p>
            <a:p>
              <a:pPr marL="0" marR="0" indent="0" algn="l" defTabSz="91440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4000" b="1" i="0" dirty="0">
                  <a:solidFill>
                    <a:schemeClr val="bg1"/>
                  </a:solidFill>
                  <a:latin typeface="Aptos" panose="020B0004020202020204" pitchFamily="34" charset="0"/>
                </a:rPr>
                <a:t>servicio para el Trabajador</a:t>
              </a: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67D1C701-D514-45BE-A23F-603E5921B05A}"/>
                </a:ext>
              </a:extLst>
            </p:cNvPr>
            <p:cNvSpPr/>
            <p:nvPr/>
          </p:nvSpPr>
          <p:spPr>
            <a:xfrm>
              <a:off x="1226767" y="8267869"/>
              <a:ext cx="2264578" cy="2264578"/>
            </a:xfrm>
            <a:prstGeom prst="ellipse">
              <a:avLst/>
            </a:prstGeom>
            <a:solidFill>
              <a:srgbClr val="26BBE3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7FA389B-0622-70A3-3C32-5CC4AF83E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961" y="8740223"/>
              <a:ext cx="1358485" cy="1339875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8A467057-6284-0D5B-69FB-77DB6796E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7993" y="8770228"/>
              <a:ext cx="630943" cy="630943"/>
            </a:xfrm>
            <a:prstGeom prst="rect">
              <a:avLst/>
            </a:prstGeom>
          </p:spPr>
        </p:pic>
      </p:grpSp>
      <p:sp>
        <p:nvSpPr>
          <p:cNvPr id="6" name="Elipse 5">
            <a:extLst>
              <a:ext uri="{FF2B5EF4-FFF2-40B4-BE49-F238E27FC236}">
                <a16:creationId xmlns:a16="http://schemas.microsoft.com/office/drawing/2014/main" id="{CD8C62F8-CDC6-B95B-D3F8-E0C8F209FF2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EB06FC5-A113-0E84-BC27-68A740B369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7587" y="966280"/>
            <a:ext cx="1220522" cy="1128407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0494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27</a:t>
            </a:fld>
            <a:endParaRPr lang="es-AR" dirty="0"/>
          </a:p>
        </p:txBody>
      </p:sp>
      <p:pic>
        <p:nvPicPr>
          <p:cNvPr id="14" name="Imagen 7">
            <a:extLst>
              <a:ext uri="{FF2B5EF4-FFF2-40B4-BE49-F238E27FC236}">
                <a16:creationId xmlns:a16="http://schemas.microsoft.com/office/drawing/2014/main" id="{78BF2F78-2BF5-467A-B0D7-F66EA6472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A733D5E1-90B4-EB2C-D61A-0FDF0D754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75965" y="10124661"/>
            <a:ext cx="2028135" cy="1184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FCF84A2E-5B3B-7AA4-B032-FAC76D316ACC}"/>
              </a:ext>
            </a:extLst>
          </p:cNvPr>
          <p:cNvSpPr/>
          <p:nvPr/>
        </p:nvSpPr>
        <p:spPr>
          <a:xfrm>
            <a:off x="9" y="0"/>
            <a:ext cx="20104091" cy="1130935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AD00A9AE-BCB5-6BD3-9FC5-4C2CE4EE0D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1705997"/>
            <a:ext cx="746136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Muchas gracias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0D7961C5-314F-DE48-70FC-98FE25E3C97A}"/>
              </a:ext>
            </a:extLst>
          </p:cNvPr>
          <p:cNvSpPr/>
          <p:nvPr/>
        </p:nvSpPr>
        <p:spPr>
          <a:xfrm rot="8057980">
            <a:off x="8755090" y="-5870847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>
              <a:alpha val="5058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ángulo redondeado 10">
            <a:extLst>
              <a:ext uri="{FF2B5EF4-FFF2-40B4-BE49-F238E27FC236}">
                <a16:creationId xmlns:a16="http://schemas.microsoft.com/office/drawing/2014/main" id="{9C238E4C-3DF7-2784-EEBA-2C974251AC0C}"/>
              </a:ext>
            </a:extLst>
          </p:cNvPr>
          <p:cNvSpPr/>
          <p:nvPr/>
        </p:nvSpPr>
        <p:spPr>
          <a:xfrm rot="2696262">
            <a:off x="11676161" y="6442241"/>
            <a:ext cx="7841917" cy="7841917"/>
          </a:xfrm>
          <a:prstGeom prst="roundRect">
            <a:avLst>
              <a:gd name="adj" fmla="val 18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0678F86-E993-A196-E9EC-B35C8888C7CE}"/>
              </a:ext>
            </a:extLst>
          </p:cNvPr>
          <p:cNvSpPr/>
          <p:nvPr/>
        </p:nvSpPr>
        <p:spPr>
          <a:xfrm rot="8057980">
            <a:off x="17136902" y="-1974751"/>
            <a:ext cx="7841917" cy="12641576"/>
          </a:xfrm>
          <a:prstGeom prst="roundRect">
            <a:avLst>
              <a:gd name="adj" fmla="val 18010"/>
            </a:avLst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843" y="7964557"/>
            <a:ext cx="4342278" cy="2894852"/>
          </a:xfrm>
          <a:prstGeom prst="rect">
            <a:avLst/>
          </a:prstGeom>
        </p:spPr>
      </p:pic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382592A6-1AB6-2AAD-FA4D-52FA6828953E}"/>
              </a:ext>
            </a:extLst>
          </p:cNvPr>
          <p:cNvSpPr/>
          <p:nvPr/>
        </p:nvSpPr>
        <p:spPr>
          <a:xfrm rot="8057980">
            <a:off x="17136903" y="-384489"/>
            <a:ext cx="7841917" cy="12641576"/>
          </a:xfrm>
          <a:prstGeom prst="roundRect">
            <a:avLst>
              <a:gd name="adj" fmla="val 18010"/>
            </a:avLst>
          </a:prstGeom>
          <a:noFill/>
          <a:ln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49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953770" y="10310724"/>
            <a:ext cx="10450830" cy="87588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800" b="0" i="0" u="none" strike="noStrike" kern="1200" cap="none" spc="4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IV </a:t>
            </a:r>
            <a:r>
              <a:rPr kumimoji="0" sz="2800" b="0" i="0" u="none" strike="noStrike" kern="1200" cap="none" spc="5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Trimestre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202</a:t>
            </a:r>
            <a:r>
              <a:rPr kumimoji="0" lang="es-ES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4</a:t>
            </a:r>
            <a:r>
              <a:rPr kumimoji="0" sz="2800" b="0" i="0" u="none" strike="noStrike" kern="1200" cap="none" spc="409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-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Es</a:t>
            </a:r>
            <a:r>
              <a:rPr kumimoji="0" lang="es-AR" sz="2800" b="0" i="0" u="none" strike="noStrike" kern="1200" cap="none" spc="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ti</a:t>
            </a:r>
            <a:r>
              <a:rPr kumimoji="0" sz="2800" b="0" i="0" u="none" strike="noStrike" kern="1200" cap="none" spc="4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mación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r>
              <a:rPr kumimoji="0" sz="2800" b="0" i="0" u="none" strike="noStrike" kern="1200" cap="none" spc="-1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</a:t>
            </a:r>
            <a:r>
              <a:rPr kumimoji="0" sz="2800" b="0" i="0" u="none" strike="noStrike" kern="1200" cap="none" spc="-91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2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base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SRT,</a:t>
            </a:r>
            <a:r>
              <a:rPr kumimoji="0" sz="2800" b="0" i="0" u="none" strike="noStrike" kern="1200" cap="none" spc="1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5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MTEySS e</a:t>
            </a:r>
            <a:r>
              <a:rPr kumimoji="0" sz="2800" b="0" i="0" u="none" strike="noStrike" kern="1200" cap="none" spc="54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sz="2800" b="0" i="0" u="none" strike="noStrike" kern="1200" cap="none" spc="-13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INDEC.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object 15">
            <a:extLst>
              <a:ext uri="{FF2B5EF4-FFF2-40B4-BE49-F238E27FC236}">
                <a16:creationId xmlns:a16="http://schemas.microsoft.com/office/drawing/2014/main" id="{B1FB3591-DC2F-C129-419E-C0ACD95A551B}"/>
              </a:ext>
            </a:extLst>
          </p:cNvPr>
          <p:cNvSpPr/>
          <p:nvPr/>
        </p:nvSpPr>
        <p:spPr>
          <a:xfrm>
            <a:off x="0" y="-111582"/>
            <a:ext cx="20104091" cy="1958148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18">
            <a:extLst>
              <a:ext uri="{FF2B5EF4-FFF2-40B4-BE49-F238E27FC236}">
                <a16:creationId xmlns:a16="http://schemas.microsoft.com/office/drawing/2014/main" id="{B8ACF1FF-B9E9-5718-7AE6-E21DF6B2E9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236499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Cobertura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BA9AAA9-E82B-E49D-D6A1-C1A64573778D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4FDBC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9A837C57-4CE6-D321-A169-6FBA0F7ED5C5}"/>
              </a:ext>
            </a:extLst>
          </p:cNvPr>
          <p:cNvSpPr txBox="1">
            <a:spLocks/>
          </p:cNvSpPr>
          <p:nvPr/>
        </p:nvSpPr>
        <p:spPr>
          <a:xfrm>
            <a:off x="1011059" y="1175025"/>
            <a:ext cx="11192510" cy="50654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3200" b="1" i="0" u="none" strike="noStrike" kern="0" cap="none" spc="-40" normalizeH="0" baseline="0" noProof="0" dirty="0">
                <a:ln>
                  <a:noFill/>
                </a:ln>
                <a:solidFill>
                  <a:srgbClr val="4FDBC5"/>
                </a:solidFill>
                <a:effectLst/>
                <a:uLnTx/>
                <a:uFillTx/>
                <a:latin typeface="Aptos SemiBold" panose="020B0004020202020204" pitchFamily="34" charset="0"/>
                <a:ea typeface="+mj-ea"/>
                <a:cs typeface="Arial" panose="020B0604020202020204" pitchFamily="34" charset="0"/>
              </a:rPr>
              <a:t>En contexto</a:t>
            </a:r>
            <a:endParaRPr kumimoji="0" lang="es-AR" sz="3200" b="1" i="0" u="none" strike="noStrike" kern="0" cap="none" spc="0" normalizeH="0" baseline="0" noProof="0" dirty="0">
              <a:ln>
                <a:noFill/>
              </a:ln>
              <a:solidFill>
                <a:srgbClr val="4FDBC5"/>
              </a:solidFill>
              <a:effectLst/>
              <a:uLnTx/>
              <a:uFillTx/>
              <a:latin typeface="Aptos SemiBold" panose="020B00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7BB425D-02AD-2270-A2CC-75BD2B7E0F8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4FDB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EE1646E-E5AF-C2AC-94E4-92C21C8FB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98431" y="1027051"/>
            <a:ext cx="978834" cy="118447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9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A8B30B6C-7638-880C-6A1B-7E480CE30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765852"/>
              </p:ext>
            </p:extLst>
          </p:nvPr>
        </p:nvGraphicFramePr>
        <p:xfrm>
          <a:off x="-2557640" y="1175025"/>
          <a:ext cx="16324440" cy="8714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1E7612EA-B11F-ADCA-9D06-5C509C152D33}"/>
              </a:ext>
            </a:extLst>
          </p:cNvPr>
          <p:cNvGrpSpPr/>
          <p:nvPr/>
        </p:nvGrpSpPr>
        <p:grpSpPr>
          <a:xfrm>
            <a:off x="9093200" y="6400800"/>
            <a:ext cx="9833655" cy="3488230"/>
            <a:chOff x="9093200" y="6400800"/>
            <a:chExt cx="9833655" cy="3488230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FC390F21-9196-83C2-655D-5E399F38554C}"/>
                </a:ext>
              </a:extLst>
            </p:cNvPr>
            <p:cNvGrpSpPr/>
            <p:nvPr/>
          </p:nvGrpSpPr>
          <p:grpSpPr>
            <a:xfrm>
              <a:off x="10774631" y="7485332"/>
              <a:ext cx="8152224" cy="963918"/>
              <a:chOff x="10774631" y="7485332"/>
              <a:chExt cx="8152224" cy="963918"/>
            </a:xfrm>
          </p:grpSpPr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37094CD5-3FD6-FC8A-7793-A3389AB04063}"/>
                  </a:ext>
                </a:extLst>
              </p:cNvPr>
              <p:cNvSpPr txBox="1"/>
              <p:nvPr/>
            </p:nvSpPr>
            <p:spPr>
              <a:xfrm>
                <a:off x="13261335" y="7485332"/>
                <a:ext cx="5665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10.121.534</a:t>
                </a:r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 </a:t>
                </a: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2F4E198-99DC-78C1-83FD-541742D877E0}"/>
                  </a:ext>
                </a:extLst>
              </p:cNvPr>
              <p:cNvSpPr txBox="1"/>
              <p:nvPr/>
            </p:nvSpPr>
            <p:spPr>
              <a:xfrm>
                <a:off x="11404600" y="7614854"/>
                <a:ext cx="3572026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Cobertura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Actual</a:t>
                </a:r>
              </a:p>
            </p:txBody>
          </p:sp>
          <p:sp>
            <p:nvSpPr>
              <p:cNvPr id="10" name="Flecha derecha 44">
                <a:extLst>
                  <a:ext uri="{FF2B5EF4-FFF2-40B4-BE49-F238E27FC236}">
                    <a16:creationId xmlns:a16="http://schemas.microsoft.com/office/drawing/2014/main" id="{933769DA-4C11-C96B-B3C8-9843215B14DD}"/>
                  </a:ext>
                </a:extLst>
              </p:cNvPr>
              <p:cNvSpPr/>
              <p:nvPr/>
            </p:nvSpPr>
            <p:spPr>
              <a:xfrm>
                <a:off x="10774631" y="7600644"/>
                <a:ext cx="539315" cy="692706"/>
              </a:xfrm>
              <a:prstGeom prst="rightArrow">
                <a:avLst>
                  <a:gd name="adj1" fmla="val 36716"/>
                  <a:gd name="adj2" fmla="val 70292"/>
                </a:avLst>
              </a:prstGeom>
              <a:solidFill>
                <a:srgbClr val="4FDBC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20" name="Cerrar corchete 19">
              <a:extLst>
                <a:ext uri="{FF2B5EF4-FFF2-40B4-BE49-F238E27FC236}">
                  <a16:creationId xmlns:a16="http://schemas.microsoft.com/office/drawing/2014/main" id="{98CA5774-0B83-42D5-C85B-A397DB3B448F}"/>
                </a:ext>
              </a:extLst>
            </p:cNvPr>
            <p:cNvSpPr/>
            <p:nvPr/>
          </p:nvSpPr>
          <p:spPr>
            <a:xfrm>
              <a:off x="9093200" y="6400800"/>
              <a:ext cx="280987" cy="3488230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E718EF0-671F-D308-2D97-62402861DE4F}"/>
              </a:ext>
            </a:extLst>
          </p:cNvPr>
          <p:cNvGrpSpPr/>
          <p:nvPr/>
        </p:nvGrpSpPr>
        <p:grpSpPr>
          <a:xfrm>
            <a:off x="9093200" y="5264396"/>
            <a:ext cx="9397323" cy="1323439"/>
            <a:chOff x="9093200" y="5264396"/>
            <a:chExt cx="9397323" cy="1323439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92CA379C-5A4A-C390-B153-55C4DAC077D6}"/>
                </a:ext>
              </a:extLst>
            </p:cNvPr>
            <p:cNvGrpSpPr/>
            <p:nvPr/>
          </p:nvGrpSpPr>
          <p:grpSpPr>
            <a:xfrm>
              <a:off x="10490935" y="5264396"/>
              <a:ext cx="7999588" cy="1323439"/>
              <a:chOff x="10490935" y="5264396"/>
              <a:chExt cx="7999588" cy="1323439"/>
            </a:xfrm>
          </p:grpSpPr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B5EE9BE6-23AB-B5FD-56F2-4777EC47E793}"/>
                  </a:ext>
                </a:extLst>
              </p:cNvPr>
              <p:cNvSpPr txBox="1"/>
              <p:nvPr/>
            </p:nvSpPr>
            <p:spPr>
              <a:xfrm>
                <a:off x="13896906" y="5402228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13.263.243</a:t>
                </a:r>
              </a:p>
            </p:txBody>
          </p:sp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255C5421-0046-39B5-6D44-8212105A0D11}"/>
                  </a:ext>
                </a:extLst>
              </p:cNvPr>
              <p:cNvSpPr txBox="1"/>
              <p:nvPr/>
            </p:nvSpPr>
            <p:spPr>
              <a:xfrm>
                <a:off x="10490935" y="5264396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7BF36F44-2E9C-D843-9525-B868D214C173}"/>
                  </a:ext>
                </a:extLst>
              </p:cNvPr>
              <p:cNvSpPr txBox="1"/>
              <p:nvPr/>
            </p:nvSpPr>
            <p:spPr>
              <a:xfrm>
                <a:off x="11404600" y="5522871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 err="1">
                    <a:solidFill>
                      <a:srgbClr val="0E4C52"/>
                    </a:solidFill>
                    <a:latin typeface="Aptos" panose="020B0004020202020204" pitchFamily="34" charset="0"/>
                  </a:rPr>
                  <a:t>Independ</a:t>
                </a: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.</a:t>
                </a:r>
                <a:b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</a:b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1" name="Cerrar corchete 20">
              <a:extLst>
                <a:ext uri="{FF2B5EF4-FFF2-40B4-BE49-F238E27FC236}">
                  <a16:creationId xmlns:a16="http://schemas.microsoft.com/office/drawing/2014/main" id="{9142E56D-B844-4440-525C-DF8E211A6A6D}"/>
                </a:ext>
              </a:extLst>
            </p:cNvPr>
            <p:cNvSpPr/>
            <p:nvPr/>
          </p:nvSpPr>
          <p:spPr>
            <a:xfrm>
              <a:off x="9093200" y="5264396"/>
              <a:ext cx="280987" cy="1092872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564CB0F7-99AD-7A50-4FF1-C87FF9BB35EB}"/>
              </a:ext>
            </a:extLst>
          </p:cNvPr>
          <p:cNvGrpSpPr/>
          <p:nvPr/>
        </p:nvGrpSpPr>
        <p:grpSpPr>
          <a:xfrm>
            <a:off x="9093200" y="2680301"/>
            <a:ext cx="9431231" cy="2535715"/>
            <a:chOff x="9093200" y="2680301"/>
            <a:chExt cx="9431231" cy="2535715"/>
          </a:xfrm>
        </p:grpSpPr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4CB6782-A184-5624-C9BA-513518729539}"/>
                </a:ext>
              </a:extLst>
            </p:cNvPr>
            <p:cNvGrpSpPr/>
            <p:nvPr/>
          </p:nvGrpSpPr>
          <p:grpSpPr>
            <a:xfrm>
              <a:off x="10490935" y="3286440"/>
              <a:ext cx="8033496" cy="1323439"/>
              <a:chOff x="10490935" y="3286440"/>
              <a:chExt cx="8033496" cy="1323439"/>
            </a:xfrm>
          </p:grpSpPr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B8CB12E6-CC29-FC29-05A5-627955F4F263}"/>
                  </a:ext>
                </a:extLst>
              </p:cNvPr>
              <p:cNvSpPr txBox="1"/>
              <p:nvPr/>
            </p:nvSpPr>
            <p:spPr>
              <a:xfrm>
                <a:off x="13930814" y="3413040"/>
                <a:ext cx="4593617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54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=  </a:t>
                </a:r>
                <a:r>
                  <a:rPr lang="es-ES" sz="5400" b="1" dirty="0">
                    <a:solidFill>
                      <a:srgbClr val="0E4C52"/>
                    </a:solidFill>
                    <a:latin typeface="Aptos Black" panose="020B0004020202020204" pitchFamily="34" charset="0"/>
                  </a:rPr>
                  <a:t>21.509.912</a:t>
                </a:r>
              </a:p>
            </p:txBody>
          </p: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9CDFB1E-A6AC-4C45-0E79-87CDA786AD4C}"/>
                  </a:ext>
                </a:extLst>
              </p:cNvPr>
              <p:cNvSpPr txBox="1"/>
              <p:nvPr/>
            </p:nvSpPr>
            <p:spPr>
              <a:xfrm>
                <a:off x="10490935" y="3286440"/>
                <a:ext cx="91366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8000" b="1" dirty="0">
                    <a:solidFill>
                      <a:srgbClr val="4FDBC5"/>
                    </a:solidFill>
                    <a:latin typeface="Aptos Black" panose="020B0004020202020204" pitchFamily="34" charset="0"/>
                  </a:rPr>
                  <a:t>+</a:t>
                </a:r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3A9E53-2BBF-CDE5-AA11-183F2F8C9BF0}"/>
                  </a:ext>
                </a:extLst>
              </p:cNvPr>
              <p:cNvSpPr txBox="1"/>
              <p:nvPr/>
            </p:nvSpPr>
            <p:spPr>
              <a:xfrm>
                <a:off x="11404600" y="3518844"/>
                <a:ext cx="3617710" cy="834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No</a:t>
                </a:r>
              </a:p>
              <a:p>
                <a:pPr>
                  <a:lnSpc>
                    <a:spcPts val="2840"/>
                  </a:lnSpc>
                </a:pPr>
                <a:r>
                  <a:rPr lang="es-ES" sz="3200" b="1" dirty="0">
                    <a:solidFill>
                      <a:srgbClr val="0E4C52"/>
                    </a:solidFill>
                    <a:latin typeface="Aptos" panose="020B0004020202020204" pitchFamily="34" charset="0"/>
                  </a:rPr>
                  <a:t>Registrados</a:t>
                </a:r>
              </a:p>
            </p:txBody>
          </p:sp>
        </p:grpSp>
        <p:sp>
          <p:nvSpPr>
            <p:cNvPr id="25" name="Cerrar corchete 24">
              <a:extLst>
                <a:ext uri="{FF2B5EF4-FFF2-40B4-BE49-F238E27FC236}">
                  <a16:creationId xmlns:a16="http://schemas.microsoft.com/office/drawing/2014/main" id="{39856510-BA62-5503-5583-5867A1FB4D05}"/>
                </a:ext>
              </a:extLst>
            </p:cNvPr>
            <p:cNvSpPr/>
            <p:nvPr/>
          </p:nvSpPr>
          <p:spPr>
            <a:xfrm>
              <a:off x="9093200" y="2680301"/>
              <a:ext cx="300666" cy="2535715"/>
            </a:xfrm>
            <a:prstGeom prst="righ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188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Chart bld="series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1FD33830-5A5D-25A0-11C4-9E8FE5809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30" name="Text Box 32">
            <a:extLst>
              <a:ext uri="{FF2B5EF4-FFF2-40B4-BE49-F238E27FC236}">
                <a16:creationId xmlns:a16="http://schemas.microsoft.com/office/drawing/2014/main" id="{3793BD63-8893-76B3-DC20-F84BC8E5D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E73EB30-2E24-104D-AAA2-6E7EB65E6FB6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1165AC1-B81D-B921-96CE-570C8D2ABED6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9" name="Object 55">
            <a:extLst>
              <a:ext uri="{FF2B5EF4-FFF2-40B4-BE49-F238E27FC236}">
                <a16:creationId xmlns:a16="http://schemas.microsoft.com/office/drawing/2014/main" id="{C4B8064E-874E-82C5-9DC7-3BE1FA3EA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9704"/>
              </p:ext>
            </p:extLst>
          </p:nvPr>
        </p:nvGraphicFramePr>
        <p:xfrm>
          <a:off x="485492" y="3864450"/>
          <a:ext cx="18783293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object 18">
            <a:extLst>
              <a:ext uri="{FF2B5EF4-FFF2-40B4-BE49-F238E27FC236}">
                <a16:creationId xmlns:a16="http://schemas.microsoft.com/office/drawing/2014/main" id="{7C6D8900-A860-EBD8-82D2-668288B8406F}"/>
              </a:ext>
            </a:extLst>
          </p:cNvPr>
          <p:cNvSpPr txBox="1">
            <a:spLocks/>
          </p:cNvSpPr>
          <p:nvPr/>
        </p:nvSpPr>
        <p:spPr>
          <a:xfrm>
            <a:off x="8087609" y="6500192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19.000 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13178D18-9B55-D8AE-9F8E-0267C3B0F610}"/>
              </a:ext>
            </a:extLst>
          </p:cNvPr>
          <p:cNvSpPr txBox="1"/>
          <p:nvPr/>
        </p:nvSpPr>
        <p:spPr>
          <a:xfrm>
            <a:off x="8087609" y="76981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VIDAS SALVADAS</a:t>
            </a:r>
          </a:p>
        </p:txBody>
      </p:sp>
      <p:sp>
        <p:nvSpPr>
          <p:cNvPr id="27" name="object 64">
            <a:extLst>
              <a:ext uri="{FF2B5EF4-FFF2-40B4-BE49-F238E27FC236}">
                <a16:creationId xmlns:a16="http://schemas.microsoft.com/office/drawing/2014/main" id="{23157CA6-55D8-F15E-2BB8-BF1E578ED1DF}"/>
              </a:ext>
            </a:extLst>
          </p:cNvPr>
          <p:cNvSpPr txBox="1"/>
          <p:nvPr/>
        </p:nvSpPr>
        <p:spPr>
          <a:xfrm>
            <a:off x="5839881" y="3611242"/>
            <a:ext cx="807451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fallecimientos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millón de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604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6099888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553" y="7122798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57581" y="7602679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-81%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6399335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-78%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14">
            <a:extLst>
              <a:ext uri="{FF2B5EF4-FFF2-40B4-BE49-F238E27FC236}">
                <a16:creationId xmlns:a16="http://schemas.microsoft.com/office/drawing/2014/main" id="{B48FBBBE-AAA6-F73A-BBCC-477AEB1D0B80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3CD1C654-FB6C-6B16-6479-FE965063D5B4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DAF1A1D-A00B-C4C9-1B95-A3F275804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4</a:t>
            </a:fld>
            <a:endParaRPr lang="es-A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36BD0A-856C-D00E-7E13-ED8868A08B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61585" y="10584336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1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55">
            <a:extLst>
              <a:ext uri="{FF2B5EF4-FFF2-40B4-BE49-F238E27FC236}">
                <a16:creationId xmlns:a16="http://schemas.microsoft.com/office/drawing/2014/main" id="{04C7668F-C6DD-2CD9-D7EF-0178D5DA5A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43937"/>
              </p:ext>
            </p:extLst>
          </p:nvPr>
        </p:nvGraphicFramePr>
        <p:xfrm>
          <a:off x="567878" y="3950530"/>
          <a:ext cx="18382732" cy="694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F788524D-006D-5AC6-69BE-B6843CD7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object 15">
            <a:extLst>
              <a:ext uri="{FF2B5EF4-FFF2-40B4-BE49-F238E27FC236}">
                <a16:creationId xmlns:a16="http://schemas.microsoft.com/office/drawing/2014/main" id="{3F03473F-4718-2F33-70F5-6D04954AA0F9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4A26C2BB-1B9B-CC6F-6034-698AFC800D34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32766CD-EAAB-4CAF-CEBE-8C4E40019479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19731727-7776-274D-0423-308853715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DB5C7616-1F6D-A5DF-DC49-F1DCFBE818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7326147" y="4458824"/>
            <a:ext cx="2510369" cy="1755503"/>
          </a:xfrm>
          <a:prstGeom prst="rect">
            <a:avLst/>
          </a:prstGeom>
        </p:spPr>
      </p:pic>
      <p:pic>
        <p:nvPicPr>
          <p:cNvPr id="67" name="Imagen 66">
            <a:extLst>
              <a:ext uri="{FF2B5EF4-FFF2-40B4-BE49-F238E27FC236}">
                <a16:creationId xmlns:a16="http://schemas.microsoft.com/office/drawing/2014/main" id="{036EC307-3739-406E-4B52-1F99E5591F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8938" y="6324746"/>
            <a:ext cx="2510369" cy="1755503"/>
          </a:xfrm>
          <a:prstGeom prst="rect">
            <a:avLst/>
          </a:prstGeom>
        </p:spPr>
      </p:pic>
      <p:sp>
        <p:nvSpPr>
          <p:cNvPr id="40" name="object 18">
            <a:extLst>
              <a:ext uri="{FF2B5EF4-FFF2-40B4-BE49-F238E27FC236}">
                <a16:creationId xmlns:a16="http://schemas.microsoft.com/office/drawing/2014/main" id="{75421E3B-92D7-966F-1250-8DBBD0434135}"/>
              </a:ext>
            </a:extLst>
          </p:cNvPr>
          <p:cNvSpPr txBox="1">
            <a:spLocks/>
          </p:cNvSpPr>
          <p:nvPr/>
        </p:nvSpPr>
        <p:spPr>
          <a:xfrm>
            <a:off x="391853" y="680329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7965A7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-55%</a:t>
            </a:r>
            <a:endParaRPr lang="es-AR" sz="6000" b="1" kern="0" dirty="0">
              <a:solidFill>
                <a:srgbClr val="7965A7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18">
            <a:extLst>
              <a:ext uri="{FF2B5EF4-FFF2-40B4-BE49-F238E27FC236}">
                <a16:creationId xmlns:a16="http://schemas.microsoft.com/office/drawing/2014/main" id="{AEBE34A0-4114-4647-FA94-34EFCD184D57}"/>
              </a:ext>
            </a:extLst>
          </p:cNvPr>
          <p:cNvSpPr txBox="1">
            <a:spLocks/>
          </p:cNvSpPr>
          <p:nvPr/>
        </p:nvSpPr>
        <p:spPr>
          <a:xfrm>
            <a:off x="17551199" y="4758271"/>
            <a:ext cx="2104538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6000" b="1" kern="0" spc="-40" dirty="0">
                <a:solidFill>
                  <a:srgbClr val="009A8B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-43%</a:t>
            </a:r>
            <a:endParaRPr lang="es-AR" sz="6000" b="1" kern="0" dirty="0">
              <a:solidFill>
                <a:srgbClr val="009A8B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487F9E4C-F052-8E55-45DE-078534C7FD41}"/>
              </a:ext>
            </a:extLst>
          </p:cNvPr>
          <p:cNvSpPr txBox="1">
            <a:spLocks/>
          </p:cNvSpPr>
          <p:nvPr/>
        </p:nvSpPr>
        <p:spPr>
          <a:xfrm>
            <a:off x="8180375" y="5841994"/>
            <a:ext cx="3504802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4,7</a:t>
            </a:r>
            <a:r>
              <a:rPr lang="es-AR" sz="3600" b="1" kern="0" spc="-40" dirty="0">
                <a:solidFill>
                  <a:srgbClr val="FFFFFF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 millones</a:t>
            </a:r>
            <a:endParaRPr lang="es-AR" sz="3600" b="1" kern="0" dirty="0">
              <a:solidFill>
                <a:srgbClr val="FFFFFF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907DBF3-27BD-4F61-90C8-D1973D1CB7C7}"/>
              </a:ext>
            </a:extLst>
          </p:cNvPr>
          <p:cNvSpPr txBox="1"/>
          <p:nvPr/>
        </p:nvSpPr>
        <p:spPr>
          <a:xfrm>
            <a:off x="8166895" y="7272008"/>
            <a:ext cx="3518282" cy="108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SINIESTROS</a:t>
            </a:r>
          </a:p>
          <a:p>
            <a:pPr algn="ctr">
              <a:lnSpc>
                <a:spcPts val="3800"/>
              </a:lnSpc>
            </a:pPr>
            <a:r>
              <a:rPr lang="es-ES" sz="4000" b="1" dirty="0">
                <a:solidFill>
                  <a:srgbClr val="FFFFFF"/>
                </a:solidFill>
                <a:latin typeface="Aptos" panose="020B0004020202020204" pitchFamily="34" charset="0"/>
              </a:rPr>
              <a:t>EVITADOS</a:t>
            </a:r>
          </a:p>
        </p:txBody>
      </p:sp>
      <p:sp>
        <p:nvSpPr>
          <p:cNvPr id="9" name="object 64">
            <a:extLst>
              <a:ext uri="{FF2B5EF4-FFF2-40B4-BE49-F238E27FC236}">
                <a16:creationId xmlns:a16="http://schemas.microsoft.com/office/drawing/2014/main" id="{7ED52FE3-9A2E-14A9-7FDE-3FDC4925E37E}"/>
              </a:ext>
            </a:extLst>
          </p:cNvPr>
          <p:cNvSpPr txBox="1"/>
          <p:nvPr/>
        </p:nvSpPr>
        <p:spPr>
          <a:xfrm>
            <a:off x="5077326" y="3635568"/>
            <a:ext cx="9336505" cy="95218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0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del índice de accidentes y enfermedades</a:t>
            </a:r>
          </a:p>
          <a:p>
            <a:pPr algn="ctr">
              <a:spcBef>
                <a:spcPts val="125"/>
              </a:spcBef>
            </a:pPr>
            <a:r>
              <a:rPr lang="es-ES" sz="28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(por cada mil trabajadores cubiertos)</a:t>
            </a:r>
            <a:endParaRPr sz="28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3" name="Text Box 32">
            <a:extLst>
              <a:ext uri="{FF2B5EF4-FFF2-40B4-BE49-F238E27FC236}">
                <a16:creationId xmlns:a16="http://schemas.microsoft.com/office/drawing/2014/main" id="{5368EBF1-36E8-E2C4-629D-AC8DDE861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456" y="2141199"/>
            <a:ext cx="2577908" cy="48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009A8B"/>
                </a:solidFill>
                <a:latin typeface="Aptos" panose="020B0004020202020204" pitchFamily="34" charset="0"/>
              </a:rPr>
              <a:t>CON in itinere</a:t>
            </a:r>
            <a:endParaRPr lang="es-ES" sz="3000" dirty="0">
              <a:solidFill>
                <a:srgbClr val="009A8B"/>
              </a:solidFill>
              <a:latin typeface="Aptos" panose="020B0004020202020204" pitchFamily="34" charset="0"/>
            </a:endParaRPr>
          </a:p>
        </p:txBody>
      </p:sp>
      <p:sp>
        <p:nvSpPr>
          <p:cNvPr id="14" name="Text Box 32">
            <a:extLst>
              <a:ext uri="{FF2B5EF4-FFF2-40B4-BE49-F238E27FC236}">
                <a16:creationId xmlns:a16="http://schemas.microsoft.com/office/drawing/2014/main" id="{0A8448A5-41DD-DD2E-ABD6-8B522584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669" y="2861178"/>
            <a:ext cx="2577908" cy="49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es-AR" sz="3000" dirty="0">
                <a:solidFill>
                  <a:srgbClr val="7965A7"/>
                </a:solidFill>
                <a:latin typeface="Aptos" panose="020B0004020202020204" pitchFamily="34" charset="0"/>
              </a:rPr>
              <a:t>SIN in itinere</a:t>
            </a:r>
            <a:endParaRPr lang="es-ES" sz="3000" dirty="0">
              <a:solidFill>
                <a:srgbClr val="7965A7"/>
              </a:solidFill>
              <a:latin typeface="Aptos" panose="020B0004020202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0FDAB66-2801-A137-62B0-D2FBEA6D1B0C}"/>
              </a:ext>
            </a:extLst>
          </p:cNvPr>
          <p:cNvSpPr/>
          <p:nvPr/>
        </p:nvSpPr>
        <p:spPr>
          <a:xfrm>
            <a:off x="993113" y="292286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787B9E3-6CE1-580F-FEEE-A6D04795E9C2}"/>
              </a:ext>
            </a:extLst>
          </p:cNvPr>
          <p:cNvSpPr/>
          <p:nvPr/>
        </p:nvSpPr>
        <p:spPr>
          <a:xfrm>
            <a:off x="951830" y="2202886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FC7ACF44-8379-3442-1F10-6D30A77D6CD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9F69D9-5664-FD96-174F-4D2E2E428D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5</a:t>
            </a:fld>
            <a:endParaRPr lang="es-AR" dirty="0"/>
          </a:p>
        </p:txBody>
      </p:sp>
      <p:sp>
        <p:nvSpPr>
          <p:cNvPr id="22" name="object 14">
            <a:extLst>
              <a:ext uri="{FF2B5EF4-FFF2-40B4-BE49-F238E27FC236}">
                <a16:creationId xmlns:a16="http://schemas.microsoft.com/office/drawing/2014/main" id="{D222C92C-B3AE-730A-B6DD-F984A5F3F6DD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049F3A-6AE7-C216-99C3-0B2BC29376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86985" y="10579675"/>
            <a:ext cx="1042506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4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50AA6E0C-52E8-6360-517B-D8E1A1EC0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25" y="5124488"/>
            <a:ext cx="2728912" cy="1889247"/>
          </a:xfrm>
          <a:prstGeom prst="rect">
            <a:avLst/>
          </a:prstGeom>
        </p:spPr>
      </p:pic>
      <p:graphicFrame>
        <p:nvGraphicFramePr>
          <p:cNvPr id="5" name="Gráfico 12">
            <a:extLst>
              <a:ext uri="{FF2B5EF4-FFF2-40B4-BE49-F238E27FC236}">
                <a16:creationId xmlns:a16="http://schemas.microsoft.com/office/drawing/2014/main" id="{F4E5EFA1-B43A-9EDA-037E-E96FA91E69AA}"/>
              </a:ext>
            </a:extLst>
          </p:cNvPr>
          <p:cNvGraphicFramePr>
            <a:graphicFrameLocks/>
          </p:cNvGraphicFramePr>
          <p:nvPr/>
        </p:nvGraphicFramePr>
        <p:xfrm>
          <a:off x="1830855" y="3356136"/>
          <a:ext cx="16064509" cy="6675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ítulo 1">
            <a:extLst>
              <a:ext uri="{FF2B5EF4-FFF2-40B4-BE49-F238E27FC236}">
                <a16:creationId xmlns:a16="http://schemas.microsoft.com/office/drawing/2014/main" id="{535FFDF1-FCA6-DF43-6160-FA9C54C60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205FCD62-3472-4EE4-A529-DA4C58F53ACC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3DA47BDD-392B-38C1-90CD-3191882A317F}"/>
              </a:ext>
            </a:extLst>
          </p:cNvPr>
          <p:cNvSpPr txBox="1">
            <a:spLocks/>
          </p:cNvSpPr>
          <p:nvPr/>
        </p:nvSpPr>
        <p:spPr>
          <a:xfrm>
            <a:off x="852632" y="308700"/>
            <a:ext cx="11192510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8000" b="1" kern="0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Primero prevenir</a:t>
            </a:r>
            <a:endParaRPr lang="es-AR" sz="8000" b="1" kern="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A2F821-BC89-88E7-1ECB-5A803D2B9510}"/>
              </a:ext>
            </a:extLst>
          </p:cNvPr>
          <p:cNvSpPr/>
          <p:nvPr/>
        </p:nvSpPr>
        <p:spPr>
          <a:xfrm>
            <a:off x="0" y="4423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object 64">
            <a:extLst>
              <a:ext uri="{FF2B5EF4-FFF2-40B4-BE49-F238E27FC236}">
                <a16:creationId xmlns:a16="http://schemas.microsoft.com/office/drawing/2014/main" id="{B3DEB868-C85F-F549-1A4F-05A733FAF4FC}"/>
              </a:ext>
            </a:extLst>
          </p:cNvPr>
          <p:cNvSpPr txBox="1"/>
          <p:nvPr/>
        </p:nvSpPr>
        <p:spPr>
          <a:xfrm>
            <a:off x="5606716" y="3643808"/>
            <a:ext cx="9454223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es-ES" sz="3200" b="1" dirty="0">
                <a:solidFill>
                  <a:srgbClr val="0E4C52"/>
                </a:solidFill>
                <a:latin typeface="Aptos SemiBold" panose="020B0004020202020204" pitchFamily="34" charset="0"/>
                <a:cs typeface="Calibri"/>
              </a:rPr>
              <a:t>Baja de la Incapacidad Permanente Promedio</a:t>
            </a:r>
            <a:endParaRPr sz="3200" b="1" dirty="0">
              <a:solidFill>
                <a:srgbClr val="0E4C52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0A4972-5143-3ADC-6FFF-71FE5B5AF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575" y="2202886"/>
            <a:ext cx="1313070" cy="1333912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91B27ADF-FFF9-6ABB-CF47-1248F1CE6166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8BF0B22-58C9-47E6-F686-15BD0A8B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006" y="882921"/>
            <a:ext cx="1060471" cy="1392992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6</a:t>
            </a:fld>
            <a:endParaRPr lang="es-AR"/>
          </a:p>
        </p:txBody>
      </p:sp>
      <p:sp>
        <p:nvSpPr>
          <p:cNvPr id="10" name="object 14">
            <a:extLst>
              <a:ext uri="{FF2B5EF4-FFF2-40B4-BE49-F238E27FC236}">
                <a16:creationId xmlns:a16="http://schemas.microsoft.com/office/drawing/2014/main" id="{ECC5BF9F-D5F1-3680-76B1-1D9DB86A2365}"/>
              </a:ext>
            </a:extLst>
          </p:cNvPr>
          <p:cNvSpPr txBox="1"/>
          <p:nvPr/>
        </p:nvSpPr>
        <p:spPr>
          <a:xfrm>
            <a:off x="728363" y="10931838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12B8ECAF-C8A0-FA5D-05C0-9B8E1E2CEA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6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30F9233-472C-1629-B5E7-E527B25CD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473842" y="3127883"/>
            <a:ext cx="1644395" cy="517900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E43F32D-69E6-CDD0-D19A-037DE838A7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9" t="37442" r="95950" b="39086"/>
          <a:stretch/>
        </p:blipFill>
        <p:spPr>
          <a:xfrm>
            <a:off x="4158568" y="5620682"/>
            <a:ext cx="400745" cy="1213888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ED4B9A-15A6-76CB-8B21-72FD1272B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0621" y="3474399"/>
            <a:ext cx="9960455" cy="5124391"/>
          </a:xfrm>
          <a:prstGeom prst="rect">
            <a:avLst/>
          </a:prstGeom>
        </p:spPr>
      </p:pic>
      <p:sp>
        <p:nvSpPr>
          <p:cNvPr id="42" name="object 15">
            <a:extLst>
              <a:ext uri="{FF2B5EF4-FFF2-40B4-BE49-F238E27FC236}">
                <a16:creationId xmlns:a16="http://schemas.microsoft.com/office/drawing/2014/main" id="{C1182BF0-5AC1-26B8-8F8C-C0F9E7A5B807}"/>
              </a:ext>
            </a:extLst>
          </p:cNvPr>
          <p:cNvSpPr/>
          <p:nvPr/>
        </p:nvSpPr>
        <p:spPr>
          <a:xfrm>
            <a:off x="0" y="0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48E8C1DC-D236-CD83-E121-D097D47BEC4C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9A8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8397AAE-E6BD-7196-661E-594B8DF6D38B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object 18">
            <a:extLst>
              <a:ext uri="{FF2B5EF4-FFF2-40B4-BE49-F238E27FC236}">
                <a16:creationId xmlns:a16="http://schemas.microsoft.com/office/drawing/2014/main" id="{C9D4C4B5-FFF2-AC53-4002-47AF788F04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7013" y="534937"/>
            <a:ext cx="16775090" cy="9374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58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integrales, inmediatas y de calidad</a:t>
            </a:r>
            <a:endParaRPr sz="58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bject 30">
            <a:extLst>
              <a:ext uri="{FF2B5EF4-FFF2-40B4-BE49-F238E27FC236}">
                <a16:creationId xmlns:a16="http://schemas.microsoft.com/office/drawing/2014/main" id="{E7364E9A-40F9-BEEF-6A2A-77FEB6049164}"/>
              </a:ext>
            </a:extLst>
          </p:cNvPr>
          <p:cNvSpPr txBox="1"/>
          <p:nvPr/>
        </p:nvSpPr>
        <p:spPr>
          <a:xfrm>
            <a:off x="-88414" y="6525663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74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5" dirty="0" err="1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permanentes</a:t>
            </a:r>
            <a:r>
              <a:rPr lang="es-ES" sz="3200" spc="-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366DBBE9-6CDD-249C-C19F-A82717447229}"/>
              </a:ext>
            </a:extLst>
          </p:cNvPr>
          <p:cNvSpPr txBox="1"/>
          <p:nvPr/>
        </p:nvSpPr>
        <p:spPr>
          <a:xfrm>
            <a:off x="3228684" y="9660444"/>
            <a:ext cx="12620915" cy="96628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…</a:t>
            </a:r>
            <a:r>
              <a:rPr sz="2600" spc="-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desde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momento</a:t>
            </a:r>
            <a:r>
              <a:rPr sz="2600" spc="-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en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que</a:t>
            </a:r>
            <a:r>
              <a:rPr sz="2600" spc="-5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</a:t>
            </a:r>
            <a:r>
              <a:rPr sz="2600" spc="3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produce</a:t>
            </a:r>
            <a:r>
              <a:rPr sz="2600" spc="-6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siniestro</a:t>
            </a:r>
            <a:r>
              <a:rPr sz="2600" spc="-1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hasta</a:t>
            </a:r>
            <a:r>
              <a:rPr sz="2600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el </a:t>
            </a:r>
            <a:r>
              <a:rPr sz="2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alta </a:t>
            </a:r>
            <a:r>
              <a:rPr sz="2600" spc="-59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-2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laboral</a:t>
            </a:r>
            <a:r>
              <a:rPr sz="2600" spc="3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deﬁni</a:t>
            </a:r>
            <a:r>
              <a:rPr lang="es-AR" sz="2600" spc="54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ti</a:t>
            </a:r>
            <a:r>
              <a:rPr sz="2600" spc="54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va</a:t>
            </a:r>
            <a:r>
              <a:rPr sz="2600" spc="-96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2600" spc="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o</a:t>
            </a:r>
            <a:r>
              <a:rPr sz="2600" spc="2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1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mientras</a:t>
            </a:r>
            <a:r>
              <a:rPr sz="3600" spc="49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duren</a:t>
            </a:r>
            <a:r>
              <a:rPr sz="3600" spc="4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-5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1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secuelas</a:t>
            </a:r>
            <a:r>
              <a:rPr sz="3600" spc="-40" dirty="0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spc="5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ptos" panose="020B0004020202020204" pitchFamily="34" charset="0"/>
                <a:cs typeface="Calibri"/>
              </a:rPr>
              <a:t>incapacitantes</a:t>
            </a:r>
            <a:endParaRPr sz="2600" dirty="0">
              <a:solidFill>
                <a:schemeClr val="tx1">
                  <a:lumMod val="75000"/>
                  <a:lumOff val="25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49" name="object 25">
            <a:extLst>
              <a:ext uri="{FF2B5EF4-FFF2-40B4-BE49-F238E27FC236}">
                <a16:creationId xmlns:a16="http://schemas.microsoft.com/office/drawing/2014/main" id="{C9C12A15-02D5-8E6D-60FB-960F53E8931A}"/>
              </a:ext>
            </a:extLst>
          </p:cNvPr>
          <p:cNvSpPr txBox="1"/>
          <p:nvPr/>
        </p:nvSpPr>
        <p:spPr>
          <a:xfrm>
            <a:off x="10979426" y="5942598"/>
            <a:ext cx="3227951" cy="103386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EN </a:t>
            </a:r>
            <a:endParaRPr lang="es-ES" sz="3600" b="1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36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ESPECIE</a:t>
            </a:r>
          </a:p>
        </p:txBody>
      </p:sp>
      <p:sp>
        <p:nvSpPr>
          <p:cNvPr id="50" name="object 26">
            <a:extLst>
              <a:ext uri="{FF2B5EF4-FFF2-40B4-BE49-F238E27FC236}">
                <a16:creationId xmlns:a16="http://schemas.microsoft.com/office/drawing/2014/main" id="{17B716B9-66B0-ABA2-1F3B-494FCA7C3516}"/>
              </a:ext>
            </a:extLst>
          </p:cNvPr>
          <p:cNvSpPr txBox="1"/>
          <p:nvPr/>
        </p:nvSpPr>
        <p:spPr>
          <a:xfrm>
            <a:off x="5044558" y="6622859"/>
            <a:ext cx="3905141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3600" b="1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DINERARIAS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D4B6FBA0-0D1E-35AB-EE1E-2C0718C05920}"/>
              </a:ext>
            </a:extLst>
          </p:cNvPr>
          <p:cNvSpPr/>
          <p:nvPr/>
        </p:nvSpPr>
        <p:spPr>
          <a:xfrm>
            <a:off x="13340822" y="318290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object 31">
            <a:extLst>
              <a:ext uri="{FF2B5EF4-FFF2-40B4-BE49-F238E27FC236}">
                <a16:creationId xmlns:a16="http://schemas.microsoft.com/office/drawing/2014/main" id="{6A24C2E3-1A20-4569-24D7-4AE0D9B37DB0}"/>
              </a:ext>
            </a:extLst>
          </p:cNvPr>
          <p:cNvSpPr txBox="1"/>
          <p:nvPr/>
        </p:nvSpPr>
        <p:spPr>
          <a:xfrm>
            <a:off x="13716126" y="2730566"/>
            <a:ext cx="3799407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3" name="object 31">
            <a:extLst>
              <a:ext uri="{FF2B5EF4-FFF2-40B4-BE49-F238E27FC236}">
                <a16:creationId xmlns:a16="http://schemas.microsoft.com/office/drawing/2014/main" id="{24F39CB5-D972-BFD9-AFA0-F956E71D7C2E}"/>
              </a:ext>
            </a:extLst>
          </p:cNvPr>
          <p:cNvSpPr txBox="1"/>
          <p:nvPr/>
        </p:nvSpPr>
        <p:spPr>
          <a:xfrm>
            <a:off x="14858018" y="3588840"/>
            <a:ext cx="4757224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3200" spc="-14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ES" sz="3200" spc="5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farmaceútica</a:t>
            </a:r>
            <a:endParaRPr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4" name="object 31">
            <a:extLst>
              <a:ext uri="{FF2B5EF4-FFF2-40B4-BE49-F238E27FC236}">
                <a16:creationId xmlns:a16="http://schemas.microsoft.com/office/drawing/2014/main" id="{E7BC7A78-B81B-9DCD-318C-77FE203A182C}"/>
              </a:ext>
            </a:extLst>
          </p:cNvPr>
          <p:cNvSpPr txBox="1"/>
          <p:nvPr/>
        </p:nvSpPr>
        <p:spPr>
          <a:xfrm>
            <a:off x="15387478" y="4741156"/>
            <a:ext cx="3907189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Prótesis</a:t>
            </a:r>
            <a:r>
              <a:rPr lang="es-AR" sz="3200" spc="-18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y</a:t>
            </a:r>
            <a:r>
              <a:rPr lang="es-AR" sz="3200" spc="-54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ortopedia</a:t>
            </a:r>
          </a:p>
        </p:txBody>
      </p:sp>
      <p:sp>
        <p:nvSpPr>
          <p:cNvPr id="55" name="object 31">
            <a:extLst>
              <a:ext uri="{FF2B5EF4-FFF2-40B4-BE49-F238E27FC236}">
                <a16:creationId xmlns:a16="http://schemas.microsoft.com/office/drawing/2014/main" id="{C4CF8D85-511B-3263-7EE5-8A15A948386A}"/>
              </a:ext>
            </a:extLst>
          </p:cNvPr>
          <p:cNvSpPr txBox="1"/>
          <p:nvPr/>
        </p:nvSpPr>
        <p:spPr>
          <a:xfrm>
            <a:off x="15472087" y="5940874"/>
            <a:ext cx="3494703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Rehabilitación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6" name="object 31">
            <a:extLst>
              <a:ext uri="{FF2B5EF4-FFF2-40B4-BE49-F238E27FC236}">
                <a16:creationId xmlns:a16="http://schemas.microsoft.com/office/drawing/2014/main" id="{102F3CA4-4B79-562B-C841-A503B1D683E0}"/>
              </a:ext>
            </a:extLst>
          </p:cNvPr>
          <p:cNvSpPr txBox="1"/>
          <p:nvPr/>
        </p:nvSpPr>
        <p:spPr>
          <a:xfrm>
            <a:off x="14954674" y="7068620"/>
            <a:ext cx="4616328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-10" dirty="0" err="1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Recaliﬁcación</a:t>
            </a:r>
            <a:r>
              <a:rPr lang="es-AR" sz="3200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1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profesional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7" name="object 31">
            <a:extLst>
              <a:ext uri="{FF2B5EF4-FFF2-40B4-BE49-F238E27FC236}">
                <a16:creationId xmlns:a16="http://schemas.microsoft.com/office/drawing/2014/main" id="{F005253A-216F-060E-D026-69AB3E660BC1}"/>
              </a:ext>
            </a:extLst>
          </p:cNvPr>
          <p:cNvSpPr txBox="1"/>
          <p:nvPr/>
        </p:nvSpPr>
        <p:spPr>
          <a:xfrm>
            <a:off x="13813734" y="8019312"/>
            <a:ext cx="3701800" cy="504624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3200" spc="5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Servicio</a:t>
            </a:r>
            <a:r>
              <a:rPr lang="es-AR" sz="3200" spc="-9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3200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funerario</a:t>
            </a:r>
            <a:endParaRPr lang="es-AR" sz="3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F128DCB2-2A1C-D05A-42B5-64672C407CA7}"/>
              </a:ext>
            </a:extLst>
          </p:cNvPr>
          <p:cNvSpPr/>
          <p:nvPr/>
        </p:nvSpPr>
        <p:spPr>
          <a:xfrm>
            <a:off x="14214881" y="3801472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B41051BE-4A57-CB31-CDB3-E5719297F206}"/>
              </a:ext>
            </a:extLst>
          </p:cNvPr>
          <p:cNvSpPr/>
          <p:nvPr/>
        </p:nvSpPr>
        <p:spPr>
          <a:xfrm>
            <a:off x="14860339" y="4877237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70505B18-E420-F034-3981-2745FB37E049}"/>
              </a:ext>
            </a:extLst>
          </p:cNvPr>
          <p:cNvSpPr/>
          <p:nvPr/>
        </p:nvSpPr>
        <p:spPr>
          <a:xfrm>
            <a:off x="14887233" y="6060578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4D0E7611-65DE-6BFE-9A30-3E01FDB13AFE}"/>
              </a:ext>
            </a:extLst>
          </p:cNvPr>
          <p:cNvSpPr/>
          <p:nvPr/>
        </p:nvSpPr>
        <p:spPr>
          <a:xfrm>
            <a:off x="14430034" y="7082555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29FFF298-A983-AC07-8AC0-B4293013619E}"/>
              </a:ext>
            </a:extLst>
          </p:cNvPr>
          <p:cNvSpPr/>
          <p:nvPr/>
        </p:nvSpPr>
        <p:spPr>
          <a:xfrm>
            <a:off x="13340822" y="7956614"/>
            <a:ext cx="296072" cy="296072"/>
          </a:xfrm>
          <a:prstGeom prst="ellipse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4499EE81-0D33-9172-A2E3-E8CB8CAAC10C}"/>
              </a:ext>
            </a:extLst>
          </p:cNvPr>
          <p:cNvSpPr/>
          <p:nvPr/>
        </p:nvSpPr>
        <p:spPr>
          <a:xfrm>
            <a:off x="4290951" y="5549590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7B9FB95-FF4E-DCE7-2C86-677DDC1B72C1}"/>
              </a:ext>
            </a:extLst>
          </p:cNvPr>
          <p:cNvSpPr/>
          <p:nvPr/>
        </p:nvSpPr>
        <p:spPr>
          <a:xfrm>
            <a:off x="4317845" y="6732931"/>
            <a:ext cx="296072" cy="296072"/>
          </a:xfrm>
          <a:prstGeom prst="ellipse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object 30">
            <a:extLst>
              <a:ext uri="{FF2B5EF4-FFF2-40B4-BE49-F238E27FC236}">
                <a16:creationId xmlns:a16="http://schemas.microsoft.com/office/drawing/2014/main" id="{E49A9DD5-E34E-B22A-478D-A14D8D931BF6}"/>
              </a:ext>
            </a:extLst>
          </p:cNvPr>
          <p:cNvSpPr txBox="1"/>
          <p:nvPr/>
        </p:nvSpPr>
        <p:spPr>
          <a:xfrm>
            <a:off x="-128755" y="5313790"/>
            <a:ext cx="4178876" cy="1063744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3200" spc="-1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Por</a:t>
            </a:r>
            <a:r>
              <a:rPr sz="3200" spc="-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incapacidades</a:t>
            </a:r>
            <a:r>
              <a:rPr sz="3200" spc="-69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temporarias</a:t>
            </a:r>
            <a:r>
              <a:rPr sz="3200" spc="140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200" spc="-25" dirty="0">
                <a:solidFill>
                  <a:srgbClr val="278DD8"/>
                </a:solidFill>
                <a:latin typeface="Aptos" panose="020B0004020202020204" pitchFamily="34" charset="0"/>
                <a:cs typeface="Calibri"/>
              </a:rPr>
              <a:t>(ILT)</a:t>
            </a:r>
            <a:endParaRPr sz="3200" dirty="0">
              <a:solidFill>
                <a:srgbClr val="278DD8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5A0B43A9-5F1D-2235-7E98-643F916FEC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924656" y="4364146"/>
            <a:ext cx="1442244" cy="14478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2107EA-80BF-D7E5-42B9-C724B9236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848" y="5118413"/>
            <a:ext cx="1716962" cy="128495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82032FB-FA64-B657-6C12-DD3B2B46AD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48" y="2706512"/>
            <a:ext cx="1041400" cy="23749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55E232F-08A2-7527-8839-0759181A7C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9030" y="964018"/>
            <a:ext cx="1216704" cy="1216704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3492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7</a:t>
            </a:fld>
            <a:endParaRPr lang="es-AR"/>
          </a:p>
        </p:txBody>
      </p:sp>
      <p:pic>
        <p:nvPicPr>
          <p:cNvPr id="4" name="Imagen 7">
            <a:extLst>
              <a:ext uri="{FF2B5EF4-FFF2-40B4-BE49-F238E27FC236}">
                <a16:creationId xmlns:a16="http://schemas.microsoft.com/office/drawing/2014/main" id="{5F671917-1189-024A-B9E6-8CA3B6A94F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31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028EEF69-A144-9B9A-83CC-93585B65A7EE}"/>
              </a:ext>
            </a:extLst>
          </p:cNvPr>
          <p:cNvSpPr/>
          <p:nvPr/>
        </p:nvSpPr>
        <p:spPr>
          <a:xfrm>
            <a:off x="579463" y="4096265"/>
            <a:ext cx="5650230" cy="4368800"/>
          </a:xfrm>
          <a:prstGeom prst="roundRect">
            <a:avLst>
              <a:gd name="adj" fmla="val 6465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ACDDFC8E-2060-E167-6B77-BB9B634D0D07}"/>
              </a:ext>
            </a:extLst>
          </p:cNvPr>
          <p:cNvSpPr/>
          <p:nvPr/>
        </p:nvSpPr>
        <p:spPr>
          <a:xfrm>
            <a:off x="719193" y="4515366"/>
            <a:ext cx="5370769" cy="5545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2964E911-3169-D74E-F793-616295DD4C92}"/>
              </a:ext>
            </a:extLst>
          </p:cNvPr>
          <p:cNvSpPr/>
          <p:nvPr/>
        </p:nvSpPr>
        <p:spPr>
          <a:xfrm>
            <a:off x="6668252" y="4090737"/>
            <a:ext cx="6807116" cy="4379856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ángulo redondeado 32">
            <a:extLst>
              <a:ext uri="{FF2B5EF4-FFF2-40B4-BE49-F238E27FC236}">
                <a16:creationId xmlns:a16="http://schemas.microsoft.com/office/drawing/2014/main" id="{DE7E928E-3515-E7E3-BFCA-5ADA2B41F767}"/>
              </a:ext>
            </a:extLst>
          </p:cNvPr>
          <p:cNvSpPr/>
          <p:nvPr/>
        </p:nvSpPr>
        <p:spPr>
          <a:xfrm>
            <a:off x="13921655" y="4096265"/>
            <a:ext cx="5650230" cy="4368800"/>
          </a:xfrm>
          <a:prstGeom prst="roundRect">
            <a:avLst>
              <a:gd name="adj" fmla="val 6287"/>
            </a:avLst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1AF67C1-F44B-36A9-D5D8-7516CAF55D03}"/>
              </a:ext>
            </a:extLst>
          </p:cNvPr>
          <p:cNvSpPr txBox="1"/>
          <p:nvPr/>
        </p:nvSpPr>
        <p:spPr>
          <a:xfrm>
            <a:off x="579462" y="8945454"/>
            <a:ext cx="160000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*Valores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vigentes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al 31/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Aptos" panose="020B0004020202020204" pitchFamily="34" charset="0"/>
                <a:cs typeface="Calibri"/>
              </a:rPr>
              <a:t>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/25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actualizables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semestral 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automáticamente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por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RIPTE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BC3D7E9A-CA46-27A1-1805-AD0659CAE681}"/>
              </a:ext>
            </a:extLst>
          </p:cNvPr>
          <p:cNvSpPr/>
          <p:nvPr/>
        </p:nvSpPr>
        <p:spPr>
          <a:xfrm>
            <a:off x="0" y="1"/>
            <a:ext cx="20104091" cy="1842910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pPr marL="0" marR="0" lvl="0" indent="0" algn="l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70A1600-BEF8-9EC5-707F-8F3A686EDC55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278DD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EC337C4-A25D-8903-E6E1-58F7FF89E4AD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278DD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89A5A0B3-0B43-85E4-0515-8A6EFDEDF8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dinerarias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8EC414B5-D660-0E6A-CEBA-CF8DE601117E}"/>
              </a:ext>
            </a:extLst>
          </p:cNvPr>
          <p:cNvSpPr txBox="1"/>
          <p:nvPr/>
        </p:nvSpPr>
        <p:spPr>
          <a:xfrm>
            <a:off x="14361177" y="4775044"/>
            <a:ext cx="4855415" cy="366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En ocasión del trabajo</a:t>
            </a: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ts val="3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20% adicional</a:t>
            </a:r>
            <a:endParaRPr kumimoji="0" lang="es-E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B3E2288-6125-A22E-B8BF-BA17288A71EC}"/>
              </a:ext>
            </a:extLst>
          </p:cNvPr>
          <p:cNvSpPr txBox="1"/>
          <p:nvPr/>
        </p:nvSpPr>
        <p:spPr>
          <a:xfrm>
            <a:off x="483905" y="6886432"/>
            <a:ext cx="57457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Con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piso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 prestacional de</a:t>
            </a:r>
          </a:p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$ 71.799.818*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E56999D-0A1A-DDD4-7785-5EE8876533E1}"/>
              </a:ext>
            </a:extLst>
          </p:cNvPr>
          <p:cNvSpPr txBox="1"/>
          <p:nvPr/>
        </p:nvSpPr>
        <p:spPr>
          <a:xfrm>
            <a:off x="887507" y="4531559"/>
            <a:ext cx="5129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53 x Salarios x PI x 65 / Edad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8C6FC949-72AB-BC63-6D7E-EEDD3C96436F}"/>
              </a:ext>
            </a:extLst>
          </p:cNvPr>
          <p:cNvSpPr/>
          <p:nvPr/>
        </p:nvSpPr>
        <p:spPr>
          <a:xfrm>
            <a:off x="5743090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3909CF4B-0821-3E73-0833-75D4586C0544}"/>
              </a:ext>
            </a:extLst>
          </p:cNvPr>
          <p:cNvSpPr/>
          <p:nvPr/>
        </p:nvSpPr>
        <p:spPr>
          <a:xfrm>
            <a:off x="13040082" y="5648718"/>
            <a:ext cx="1307744" cy="1307744"/>
          </a:xfrm>
          <a:prstGeom prst="ellipse">
            <a:avLst/>
          </a:prstGeom>
          <a:solidFill>
            <a:srgbClr val="6E9EC8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873C31-CD23-56C8-D5BD-97F41B30C0D8}"/>
              </a:ext>
            </a:extLst>
          </p:cNvPr>
          <p:cNvSpPr txBox="1"/>
          <p:nvPr/>
        </p:nvSpPr>
        <p:spPr>
          <a:xfrm>
            <a:off x="5819988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7811250-845D-FAD2-3E2D-751A2C2BD540}"/>
              </a:ext>
            </a:extLst>
          </p:cNvPr>
          <p:cNvSpPr txBox="1"/>
          <p:nvPr/>
        </p:nvSpPr>
        <p:spPr>
          <a:xfrm>
            <a:off x="13116980" y="5556906"/>
            <a:ext cx="11672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9D0CCD6-200B-DCDA-61BE-2F5A2EA38668}"/>
              </a:ext>
            </a:extLst>
          </p:cNvPr>
          <p:cNvSpPr txBox="1"/>
          <p:nvPr/>
        </p:nvSpPr>
        <p:spPr>
          <a:xfrm>
            <a:off x="579463" y="3188432"/>
            <a:ext cx="574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FÓRMULA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5A3DC2-D32A-24CF-ED78-CAB78C927732}"/>
              </a:ext>
            </a:extLst>
          </p:cNvPr>
          <p:cNvSpPr txBox="1"/>
          <p:nvPr/>
        </p:nvSpPr>
        <p:spPr>
          <a:xfrm>
            <a:off x="6570824" y="3160225"/>
            <a:ext cx="7129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rgbClr val="278DD8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SUMA ÚNICA ADICIONAL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FF7A88-77B0-9D4F-2D6A-26925DA3570E}"/>
              </a:ext>
            </a:extLst>
          </p:cNvPr>
          <p:cNvSpPr txBox="1"/>
          <p:nvPr/>
        </p:nvSpPr>
        <p:spPr>
          <a:xfrm>
            <a:off x="14034878" y="3188432"/>
            <a:ext cx="5350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800" b="1" dirty="0">
                <a:solidFill>
                  <a:srgbClr val="278DD8"/>
                </a:solidFill>
                <a:latin typeface="Aptos" panose="020B0004020202020204" pitchFamily="34" charset="0"/>
              </a:rPr>
              <a:t>OTROS DAÑOS</a:t>
            </a:r>
            <a:endParaRPr kumimoji="0" lang="es-ES" sz="4800" b="1" i="0" u="none" strike="noStrike" kern="1200" cap="none" spc="0" normalizeH="0" baseline="0" noProof="0" dirty="0">
              <a:ln>
                <a:noFill/>
              </a:ln>
              <a:solidFill>
                <a:srgbClr val="278DD8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AD3D5B23-2F65-A452-BCAB-911A769A0A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36" y="954387"/>
            <a:ext cx="1519293" cy="113701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4991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24" name="Imagen 7">
            <a:extLst>
              <a:ext uri="{FF2B5EF4-FFF2-40B4-BE49-F238E27FC236}">
                <a16:creationId xmlns:a16="http://schemas.microsoft.com/office/drawing/2014/main" id="{A14E1DD2-5736-474A-6DF4-3435243F67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E2F294-9FB9-0299-09F0-A7D21B437F73}"/>
              </a:ext>
            </a:extLst>
          </p:cNvPr>
          <p:cNvSpPr txBox="1"/>
          <p:nvPr/>
        </p:nvSpPr>
        <p:spPr>
          <a:xfrm>
            <a:off x="7687973" y="4115981"/>
            <a:ext cx="485541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IP &gt; 50% y &lt; 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31.911.034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IT &gt;66%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$ 39.888.793*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Fallecimiento =</a:t>
            </a:r>
          </a:p>
          <a:p>
            <a:pPr marL="0" marR="0" lvl="0" indent="0" algn="ctr" defTabSz="914400" rtl="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$ </a:t>
            </a:r>
            <a:r>
              <a:rPr lang="es-ES" sz="4200" b="1" dirty="0">
                <a:solidFill>
                  <a:prstClr val="white"/>
                </a:solidFill>
                <a:latin typeface="Aptos" panose="020B0004020202020204" pitchFamily="34" charset="0"/>
              </a:rPr>
              <a:t>47.866.537</a:t>
            </a:r>
            <a:r>
              <a:rPr kumimoji="0" lang="es-ES" sz="4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9856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D8FA1A9C-BFB4-563E-76C8-745B48F04C74}"/>
              </a:ext>
            </a:extLst>
          </p:cNvPr>
          <p:cNvSpPr/>
          <p:nvPr/>
        </p:nvSpPr>
        <p:spPr>
          <a:xfrm>
            <a:off x="11725395" y="9465373"/>
            <a:ext cx="6200122" cy="99796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Triángulo 22">
            <a:extLst>
              <a:ext uri="{FF2B5EF4-FFF2-40B4-BE49-F238E27FC236}">
                <a16:creationId xmlns:a16="http://schemas.microsoft.com/office/drawing/2014/main" id="{3D9C16B3-E0CA-4604-B75D-6B85D7E2786C}"/>
              </a:ext>
            </a:extLst>
          </p:cNvPr>
          <p:cNvSpPr/>
          <p:nvPr/>
        </p:nvSpPr>
        <p:spPr>
          <a:xfrm>
            <a:off x="17255146" y="9297372"/>
            <a:ext cx="1291696" cy="11659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93CF7F83-1CFE-3952-A2F1-98CAD0C786A3}"/>
              </a:ext>
            </a:extLst>
          </p:cNvPr>
          <p:cNvSpPr/>
          <p:nvPr/>
        </p:nvSpPr>
        <p:spPr>
          <a:xfrm rot="10800000">
            <a:off x="11625379" y="4965537"/>
            <a:ext cx="6805565" cy="745985"/>
          </a:xfrm>
          <a:prstGeom prst="round2Same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7965A7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02A0AF9-59C9-6939-D0E8-DEC7173843A7}"/>
              </a:ext>
            </a:extLst>
          </p:cNvPr>
          <p:cNvSpPr/>
          <p:nvPr/>
        </p:nvSpPr>
        <p:spPr>
          <a:xfrm>
            <a:off x="11625380" y="3374413"/>
            <a:ext cx="6805565" cy="16923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aphicFrame>
        <p:nvGraphicFramePr>
          <p:cNvPr id="87" name="Tabla 86"/>
          <p:cNvGraphicFramePr>
            <a:graphicFrameLocks noGrp="1"/>
          </p:cNvGraphicFramePr>
          <p:nvPr/>
        </p:nvGraphicFramePr>
        <p:xfrm>
          <a:off x="1011059" y="2249906"/>
          <a:ext cx="10210801" cy="815529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5654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6155146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  <a:gridCol w="3810001">
                  <a:extLst>
                    <a:ext uri="{9D8B030D-6E8A-4147-A177-3AD203B41FA5}">
                      <a16:colId xmlns:a16="http://schemas.microsoft.com/office/drawing/2014/main" val="3677616065"/>
                    </a:ext>
                  </a:extLst>
                </a:gridCol>
              </a:tblGrid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</a:t>
                      </a: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2.440.164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</a:t>
                      </a:r>
                      <a:r>
                        <a:rPr lang="es-ES" sz="2800" b="1" baseline="0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  135.817</a:t>
                      </a: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1.143.860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+ 645.637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CIRUGIAS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104.544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178.359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9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965A7"/>
                          </a:solidFill>
                          <a:latin typeface="Aptos" panose="020B0004020202020204" pitchFamily="34" charset="0"/>
                        </a:rPr>
                        <a:t>RADIOGRAFIAS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1.009.554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65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6.103.153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>
                        <a:alpha val="4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009A8B"/>
                          </a:solidFill>
                          <a:latin typeface="Aptos" panose="020B0004020202020204" pitchFamily="34" charset="0"/>
                        </a:rPr>
                        <a:t>TRASLADOS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2.792.376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A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4272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599.376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305.755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6084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800" b="1" dirty="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180000" marR="0" marT="0" marB="0"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278DD8"/>
                          </a:solidFill>
                          <a:latin typeface="Aptos" panose="020B0004020202020204" pitchFamily="34" charset="0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+  4.545</a:t>
                      </a:r>
                    </a:p>
                  </a:txBody>
                  <a:tcPr marL="18000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78D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sp>
        <p:nvSpPr>
          <p:cNvPr id="7" name="object 15">
            <a:extLst>
              <a:ext uri="{FF2B5EF4-FFF2-40B4-BE49-F238E27FC236}">
                <a16:creationId xmlns:a16="http://schemas.microsoft.com/office/drawing/2014/main" id="{932F4A4A-7161-92A7-90A4-C302EBD87A3E}"/>
              </a:ext>
            </a:extLst>
          </p:cNvPr>
          <p:cNvSpPr/>
          <p:nvPr/>
        </p:nvSpPr>
        <p:spPr>
          <a:xfrm>
            <a:off x="0" y="-4829"/>
            <a:ext cx="20104091" cy="1832499"/>
          </a:xfrm>
          <a:custGeom>
            <a:avLst/>
            <a:gdLst/>
            <a:ahLst/>
            <a:cxnLst/>
            <a:rect l="l" t="t" r="r" b="b"/>
            <a:pathLst>
              <a:path w="8898890" h="1990089">
                <a:moveTo>
                  <a:pt x="8898462" y="0"/>
                </a:moveTo>
                <a:lnTo>
                  <a:pt x="0" y="0"/>
                </a:lnTo>
                <a:lnTo>
                  <a:pt x="0" y="1989468"/>
                </a:lnTo>
                <a:lnTo>
                  <a:pt x="8898462" y="1989468"/>
                </a:lnTo>
                <a:lnTo>
                  <a:pt x="8898462" y="0"/>
                </a:lnTo>
                <a:close/>
              </a:path>
            </a:pathLst>
          </a:custGeom>
          <a:solidFill>
            <a:srgbClr val="0E4C5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86376A58-318B-38FC-EDAC-0F39C7BE1AE0}"/>
              </a:ext>
            </a:extLst>
          </p:cNvPr>
          <p:cNvSpPr/>
          <p:nvPr/>
        </p:nvSpPr>
        <p:spPr>
          <a:xfrm>
            <a:off x="17082655" y="580160"/>
            <a:ext cx="2010386" cy="2010386"/>
          </a:xfrm>
          <a:prstGeom prst="ellipse">
            <a:avLst/>
          </a:prstGeom>
          <a:solidFill>
            <a:schemeClr val="bg1"/>
          </a:solidFill>
          <a:ln w="76200">
            <a:solidFill>
              <a:srgbClr val="7965A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ABB1FB6-73DD-8FF0-E95E-8746FBD44522}"/>
              </a:ext>
            </a:extLst>
          </p:cNvPr>
          <p:cNvSpPr/>
          <p:nvPr/>
        </p:nvSpPr>
        <p:spPr>
          <a:xfrm>
            <a:off x="0" y="429698"/>
            <a:ext cx="374073" cy="1137019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object 18">
            <a:extLst>
              <a:ext uri="{FF2B5EF4-FFF2-40B4-BE49-F238E27FC236}">
                <a16:creationId xmlns:a16="http://schemas.microsoft.com/office/drawing/2014/main" id="{6888556A-1D93-7428-FEBA-FD5DC0F832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3770" y="483323"/>
            <a:ext cx="11192510" cy="102976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 marL="12699">
              <a:spcBef>
                <a:spcPts val="110"/>
              </a:spcBef>
            </a:pPr>
            <a:r>
              <a:rPr lang="es-AR" sz="6600" b="1" spc="-40" dirty="0">
                <a:solidFill>
                  <a:srgbClr val="FFFFFF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Prestaciones en especie</a:t>
            </a:r>
            <a:endParaRPr sz="6600" b="1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86">
            <a:extLst>
              <a:ext uri="{FF2B5EF4-FFF2-40B4-BE49-F238E27FC236}">
                <a16:creationId xmlns:a16="http://schemas.microsoft.com/office/drawing/2014/main" id="{281D22E3-D6F3-7FCD-DB6C-D5A18A16188D}"/>
              </a:ext>
            </a:extLst>
          </p:cNvPr>
          <p:cNvSpPr txBox="1"/>
          <p:nvPr/>
        </p:nvSpPr>
        <p:spPr>
          <a:xfrm>
            <a:off x="11808473" y="1445443"/>
            <a:ext cx="6680176" cy="387541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699">
              <a:spcBef>
                <a:spcPts val="101"/>
              </a:spcBef>
            </a:pPr>
            <a:r>
              <a:rPr lang="es-ES" sz="25100" b="1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+</a:t>
            </a:r>
            <a:r>
              <a:rPr sz="25100" b="1" spc="-2729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5</a:t>
            </a:r>
            <a:r>
              <a:rPr sz="25100" b="1" spc="-1110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,</a:t>
            </a:r>
            <a:r>
              <a:rPr lang="es-ES" sz="25100" b="1" spc="-165" dirty="0">
                <a:solidFill>
                  <a:srgbClr val="7965A7"/>
                </a:solidFill>
                <a:latin typeface="Aptos ExtraBold" panose="020B0004020202020204" pitchFamily="34" charset="0"/>
                <a:cs typeface="Calibri"/>
              </a:rPr>
              <a:t>6</a:t>
            </a:r>
            <a:endParaRPr sz="25100" b="1" dirty="0">
              <a:solidFill>
                <a:srgbClr val="7965A7"/>
              </a:solidFill>
              <a:latin typeface="Aptos ExtraBold" panose="020B0004020202020204" pitchFamily="34" charset="0"/>
              <a:cs typeface="Calibri"/>
            </a:endParaRPr>
          </a:p>
        </p:txBody>
      </p:sp>
      <p:sp>
        <p:nvSpPr>
          <p:cNvPr id="4" name="object 84">
            <a:extLst>
              <a:ext uri="{FF2B5EF4-FFF2-40B4-BE49-F238E27FC236}">
                <a16:creationId xmlns:a16="http://schemas.microsoft.com/office/drawing/2014/main" id="{53BE28CF-8EF2-6607-A1F9-FE5379F4CDAB}"/>
              </a:ext>
            </a:extLst>
          </p:cNvPr>
          <p:cNvSpPr txBox="1"/>
          <p:nvPr/>
        </p:nvSpPr>
        <p:spPr>
          <a:xfrm>
            <a:off x="11683227" y="5212818"/>
            <a:ext cx="6689870" cy="3852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 algn="ctr">
              <a:lnSpc>
                <a:spcPct val="100899"/>
              </a:lnSpc>
              <a:spcBef>
                <a:spcPts val="96"/>
              </a:spcBef>
            </a:pPr>
            <a:r>
              <a:rPr lang="es-AR" sz="24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DE</a:t>
            </a:r>
            <a:r>
              <a:rPr lang="es-AR" sz="2400" b="1" spc="-69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PRESTACIONES </a:t>
            </a:r>
            <a:r>
              <a:rPr lang="es-AR" sz="2400" b="1" spc="-89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 </a:t>
            </a:r>
            <a:r>
              <a:rPr lang="es-AR" sz="2400" b="1" spc="10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ASISTENCIALES</a:t>
            </a:r>
            <a:endParaRPr lang="es-AR" sz="24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6C8DD70-F2DF-AD3E-BBCA-35AB7EEAB3FE}"/>
              </a:ext>
            </a:extLst>
          </p:cNvPr>
          <p:cNvSpPr txBox="1"/>
          <p:nvPr/>
        </p:nvSpPr>
        <p:spPr>
          <a:xfrm>
            <a:off x="15861991" y="4420508"/>
            <a:ext cx="25403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99">
              <a:spcBef>
                <a:spcPts val="251"/>
              </a:spcBef>
            </a:pPr>
            <a:r>
              <a:rPr lang="es-AR" sz="4000" b="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millones</a:t>
            </a:r>
            <a:endParaRPr lang="es-AR" sz="40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D40FF2C-54CE-E140-464F-A1760928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6" r="374"/>
          <a:stretch/>
        </p:blipFill>
        <p:spPr>
          <a:xfrm>
            <a:off x="16789758" y="9283517"/>
            <a:ext cx="1851503" cy="1345233"/>
          </a:xfrm>
          <a:prstGeom prst="rect">
            <a:avLst/>
          </a:prstGeom>
        </p:spPr>
      </p:pic>
      <p:sp>
        <p:nvSpPr>
          <p:cNvPr id="26" name="object 84">
            <a:extLst>
              <a:ext uri="{FF2B5EF4-FFF2-40B4-BE49-F238E27FC236}">
                <a16:creationId xmlns:a16="http://schemas.microsoft.com/office/drawing/2014/main" id="{E76ED94B-8451-B002-86BF-4EB9264A49BE}"/>
              </a:ext>
            </a:extLst>
          </p:cNvPr>
          <p:cNvSpPr txBox="1"/>
          <p:nvPr/>
        </p:nvSpPr>
        <p:spPr>
          <a:xfrm>
            <a:off x="12115745" y="9574033"/>
            <a:ext cx="6294761" cy="880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En un contexto de</a:t>
            </a:r>
          </a:p>
          <a:p>
            <a:pPr marL="12699" marR="5081">
              <a:lnSpc>
                <a:spcPts val="3320"/>
              </a:lnSpc>
              <a:spcBef>
                <a:spcPts val="96"/>
              </a:spcBef>
            </a:pPr>
            <a:r>
              <a:rPr lang="es-AR" sz="3600" b="1" spc="15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crisis del sector SALUD</a:t>
            </a:r>
            <a:endParaRPr lang="es-AR" sz="36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D72A9E4-E6B5-660A-FAA5-A565BCD3EB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53713" y="970135"/>
            <a:ext cx="1110863" cy="112969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35A7535F-E8FD-BDDF-7458-C7B763D94ACE}"/>
              </a:ext>
            </a:extLst>
          </p:cNvPr>
          <p:cNvSpPr/>
          <p:nvPr/>
        </p:nvSpPr>
        <p:spPr>
          <a:xfrm>
            <a:off x="11599854" y="5916546"/>
            <a:ext cx="3364255" cy="336425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FEC6C4C-7C6B-DF70-3267-4D2C8E31C402}"/>
              </a:ext>
            </a:extLst>
          </p:cNvPr>
          <p:cNvSpPr/>
          <p:nvPr/>
        </p:nvSpPr>
        <p:spPr>
          <a:xfrm>
            <a:off x="14424520" y="8007083"/>
            <a:ext cx="3885970" cy="59605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object 85">
            <a:extLst>
              <a:ext uri="{FF2B5EF4-FFF2-40B4-BE49-F238E27FC236}">
                <a16:creationId xmlns:a16="http://schemas.microsoft.com/office/drawing/2014/main" id="{CA6894EE-2E9E-265A-E27D-2B8FE064B305}"/>
              </a:ext>
            </a:extLst>
          </p:cNvPr>
          <p:cNvSpPr txBox="1"/>
          <p:nvPr/>
        </p:nvSpPr>
        <p:spPr>
          <a:xfrm>
            <a:off x="14424520" y="6278585"/>
            <a:ext cx="4668521" cy="23732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699">
              <a:lnSpc>
                <a:spcPts val="7080"/>
              </a:lnSpc>
              <a:spcBef>
                <a:spcPts val="115"/>
              </a:spcBef>
            </a:pPr>
            <a:r>
              <a:rPr sz="5400" b="1" spc="-2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ASISTENCIA</a:t>
            </a:r>
            <a:r>
              <a:rPr sz="5400" b="1" spc="-81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8200" b="1" spc="-30" dirty="0">
                <a:solidFill>
                  <a:srgbClr val="7965A7"/>
                </a:solidFill>
                <a:latin typeface="Aptos" panose="020B0004020202020204" pitchFamily="34" charset="0"/>
                <a:cs typeface="Calibri"/>
              </a:rPr>
              <a:t>MÉDICA</a:t>
            </a:r>
            <a:endParaRPr sz="8200" dirty="0">
              <a:solidFill>
                <a:srgbClr val="7965A7"/>
              </a:solidFill>
              <a:latin typeface="Aptos" panose="020B0004020202020204" pitchFamily="34" charset="0"/>
              <a:cs typeface="Calibri"/>
            </a:endParaRPr>
          </a:p>
          <a:p>
            <a:pPr marL="12699">
              <a:lnSpc>
                <a:spcPts val="3995"/>
              </a:lnSpc>
            </a:pPr>
            <a:r>
              <a:rPr lang="es-ES" sz="4300" dirty="0">
                <a:solidFill>
                  <a:srgbClr val="353E57"/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INTEGRAL </a:t>
            </a:r>
            <a:r>
              <a:rPr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202</a:t>
            </a:r>
            <a:r>
              <a:rPr lang="es-ES" sz="3200" b="1" dirty="0">
                <a:solidFill>
                  <a:schemeClr val="bg1"/>
                </a:solidFill>
                <a:latin typeface="Aptos SemiBold" panose="020B0004020202020204" pitchFamily="34" charset="0"/>
                <a:cs typeface="Calibri"/>
              </a:rPr>
              <a:t>3</a:t>
            </a:r>
            <a:endParaRPr sz="3200" b="1" dirty="0">
              <a:solidFill>
                <a:schemeClr val="bg1"/>
              </a:solidFill>
              <a:latin typeface="Aptos SemiBold" panose="020B0004020202020204" pitchFamily="34" charset="0"/>
              <a:cs typeface="Calibri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DB37F2F-58C3-EA69-EF25-92F77FC73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7456" y="6335541"/>
            <a:ext cx="1848067" cy="23387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364909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9</a:t>
            </a:fld>
            <a:endParaRPr lang="es-AR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EC404D15-13A3-0427-C4C1-2FD1A34549FD}"/>
              </a:ext>
            </a:extLst>
          </p:cNvPr>
          <p:cNvSpPr txBox="1"/>
          <p:nvPr/>
        </p:nvSpPr>
        <p:spPr>
          <a:xfrm>
            <a:off x="1038606" y="10915509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cs typeface="Calibri"/>
              </a:rPr>
              <a:t>UART en base a datos propios </a:t>
            </a:r>
            <a:endParaRPr sz="1600" dirty="0">
              <a:solidFill>
                <a:schemeClr val="bg1">
                  <a:lumMod val="50000"/>
                </a:scheme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3" name="Imagen 7">
            <a:extLst>
              <a:ext uri="{FF2B5EF4-FFF2-40B4-BE49-F238E27FC236}">
                <a16:creationId xmlns:a16="http://schemas.microsoft.com/office/drawing/2014/main" id="{FCCD7465-7E50-BBD6-9FCB-CB8A98846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25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DeS">
  <a:themeElements>
    <a:clrScheme name="CIDeS">
      <a:dk1>
        <a:srgbClr val="000000"/>
      </a:dk1>
      <a:lt1>
        <a:srgbClr val="FFFFFF"/>
      </a:lt1>
      <a:dk2>
        <a:srgbClr val="7D7D7D"/>
      </a:dk2>
      <a:lt2>
        <a:srgbClr val="DEDEDE"/>
      </a:lt2>
      <a:accent1>
        <a:srgbClr val="343D59"/>
      </a:accent1>
      <a:accent2>
        <a:srgbClr val="7380AD"/>
      </a:accent2>
      <a:accent3>
        <a:srgbClr val="B4BFD8"/>
      </a:accent3>
      <a:accent4>
        <a:srgbClr val="F7B176"/>
      </a:accent4>
      <a:accent5>
        <a:srgbClr val="43B7C2"/>
      </a:accent5>
      <a:accent6>
        <a:srgbClr val="207BB5"/>
      </a:accent6>
      <a:hlink>
        <a:srgbClr val="FFAD48"/>
      </a:hlink>
      <a:folHlink>
        <a:srgbClr val="BA5800"/>
      </a:folHlink>
    </a:clrScheme>
    <a:fontScheme name="PwC Fonts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PwC Effects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27000" dist="63500" dir="2700000" algn="b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600"/>
        </a:defPPr>
      </a:lstStyle>
      <a:style>
        <a:lnRef idx="0">
          <a:schemeClr val="accent1"/>
        </a:lnRef>
        <a:fillRef idx="1">
          <a:schemeClr val="accent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dk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/>
      <a:lstStyle>
        <a:defPPr marL="182880" indent="-182880">
          <a:lnSpc>
            <a:spcPct val="100000"/>
          </a:lnSpc>
          <a:spcAft>
            <a:spcPts val="600"/>
          </a:spcAft>
          <a:buSzPct val="100000"/>
          <a:buFont typeface="Arial"/>
          <a:buChar char="•"/>
          <a:defRPr sz="1600"/>
        </a:defPPr>
      </a:lstStyle>
    </a:txDef>
  </a:objectDefaults>
  <a:extraClrSchemeLst/>
  <a:custClrLst>
    <a:custClr name="Dark Orange 2">
      <a:srgbClr val="571F01"/>
    </a:custClr>
    <a:custClr name="Dark Orange 1">
      <a:srgbClr val="933401"/>
    </a:custClr>
    <a:custClr name="Primary Orange">
      <a:srgbClr val="D04A02"/>
    </a:custClr>
    <a:custClr name="Light Orange 1">
      <a:srgbClr val="FD6412"/>
    </a:custClr>
    <a:custClr name="Light Orange 2">
      <a:srgbClr val="FEB791"/>
    </a:custClr>
    <a:custClr name="Dark Tangerine 2">
      <a:srgbClr val="714300"/>
    </a:custClr>
    <a:custClr name="Dark Tangerine 1">
      <a:srgbClr val="AE6800"/>
    </a:custClr>
    <a:custClr name="Primary Tangerine">
      <a:srgbClr val="EB8C00"/>
    </a:custClr>
    <a:custClr name="Light Tangerine 1">
      <a:srgbClr val="FFA929"/>
    </a:custClr>
    <a:custClr name="Light Tangerine 2">
      <a:srgbClr val="FFDCA9"/>
    </a:custClr>
    <a:custClr name="Dark Yellow 2">
      <a:srgbClr val="855F00"/>
    </a:custClr>
    <a:custClr name="Dark Yellow 1">
      <a:srgbClr val="C28A00"/>
    </a:custClr>
    <a:custClr name="Primary Yellow">
      <a:srgbClr val="FFB600"/>
    </a:custClr>
    <a:custClr name="Light Yellow 1">
      <a:srgbClr val="FFC83D"/>
    </a:custClr>
    <a:custClr name="Light Yellow 2">
      <a:srgbClr val="FFECBD"/>
    </a:custClr>
    <a:custClr name="Dark Rose 2">
      <a:srgbClr val="6E2A35"/>
    </a:custClr>
    <a:custClr name="Dark Rose 1">
      <a:srgbClr val="A43E50"/>
    </a:custClr>
    <a:custClr name="Primary Rose">
      <a:srgbClr val="DB536A"/>
    </a:custClr>
    <a:custClr name="Light Rose 1">
      <a:srgbClr val="E27588"/>
    </a:custClr>
    <a:custClr name="Light Rose 2">
      <a:srgbClr val="F1BAC3"/>
    </a:custClr>
    <a:custClr name="Dark Red 2">
      <a:srgbClr val="741910"/>
    </a:custClr>
    <a:custClr name="Dark Red 1">
      <a:srgbClr val="AA2417"/>
    </a:custClr>
    <a:custClr name="Primary Red">
      <a:srgbClr val="E0301E"/>
    </a:custClr>
    <a:custClr name="Light Red 1">
      <a:srgbClr val="E86153"/>
    </a:custClr>
    <a:custClr name="Light Red 2">
      <a:srgbClr val="F7C8C4"/>
    </a:custClr>
    <a:custClr name="Black">
      <a:srgbClr val="000000"/>
    </a:custClr>
    <a:custClr name="Dark Grey">
      <a:srgbClr val="2D2D2D"/>
    </a:custClr>
    <a:custClr name="Medium Grey">
      <a:srgbClr val="464646"/>
    </a:custClr>
    <a:custClr name="Grey">
      <a:srgbClr val="7D7D7D"/>
    </a:custClr>
    <a:custClr name="Light Grey">
      <a:srgbClr val="DEDEDE"/>
    </a:custClr>
    <a:custClr name="Dark Purple 2">
      <a:srgbClr val="4B06B2"/>
    </a:custClr>
    <a:custClr name="Dark Purple 1">
      <a:srgbClr val="6A1CE2"/>
    </a:custClr>
    <a:custClr name="Secondary Purple">
      <a:srgbClr val="9013FE"/>
    </a:custClr>
    <a:custClr name="Light Purple 1">
      <a:srgbClr val="B15AFE"/>
    </a:custClr>
    <a:custClr name="Light Purple 2">
      <a:srgbClr val="DEB8FF"/>
    </a:custClr>
    <a:custClr name="Dark Blue 2">
      <a:srgbClr val="003DAB"/>
    </a:custClr>
    <a:custClr name="Dark Blue 1">
      <a:srgbClr val="0060D7"/>
    </a:custClr>
    <a:custClr name="Secondary Blue">
      <a:srgbClr val="0089EB"/>
    </a:custClr>
    <a:custClr name="Light Blue 1">
      <a:srgbClr val="4DACF1"/>
    </a:custClr>
    <a:custClr name="Light Blue 2">
      <a:srgbClr val="B3DCF9"/>
    </a:custClr>
    <a:custClr name="Dark Green 2">
      <a:srgbClr val="175C2C"/>
    </a:custClr>
    <a:custClr name="Dark Green 1">
      <a:srgbClr val="2C8646"/>
    </a:custClr>
    <a:custClr name="Secondary Green">
      <a:srgbClr val="4EB523"/>
    </a:custClr>
    <a:custClr name="Light Green 1">
      <a:srgbClr val="86DB4F"/>
    </a:custClr>
    <a:custClr name="Light Green 2">
      <a:srgbClr val="C4FC9F"/>
    </a:custClr>
    <a:custClr name="Status Red">
      <a:srgbClr val="E0301E"/>
    </a:custClr>
    <a:custClr name="Status Yellow">
      <a:srgbClr val="FFB600"/>
    </a:custClr>
    <a:custClr name="Status Green">
      <a:srgbClr val="175C2C"/>
    </a:custClr>
  </a:custClrLst>
  <a:extLst>
    <a:ext uri="{05A4C25C-085E-4340-85A3-A5531E510DB2}">
      <thm15:themeFamily xmlns:thm15="http://schemas.microsoft.com/office/thememl/2012/main" name="PwC_16x9_PowerPoint_Template_2018.potx" id="{788BFF83-75E5-4FC7-BA32-73C9FC43C91B}" vid="{1C2C0F13-8BA6-4182-9B91-01076BE6396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</TotalTime>
  <Words>1998</Words>
  <Application>Microsoft Office PowerPoint</Application>
  <PresentationFormat>Personalizado</PresentationFormat>
  <Paragraphs>568</Paragraphs>
  <Slides>28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28</vt:i4>
      </vt:variant>
    </vt:vector>
  </HeadingPairs>
  <TitlesOfParts>
    <vt:vector size="42" baseType="lpstr">
      <vt:lpstr>Aptos</vt:lpstr>
      <vt:lpstr>Aptos Black</vt:lpstr>
      <vt:lpstr>Aptos ExtraBold</vt:lpstr>
      <vt:lpstr>Aptos SemiBold</vt:lpstr>
      <vt:lpstr>Arial</vt:lpstr>
      <vt:lpstr>Arial Black</vt:lpstr>
      <vt:lpstr>Calibri</vt:lpstr>
      <vt:lpstr>Courier New</vt:lpstr>
      <vt:lpstr>Georgia</vt:lpstr>
      <vt:lpstr>Merriweather</vt:lpstr>
      <vt:lpstr>Montserrat</vt:lpstr>
      <vt:lpstr>Wingdings</vt:lpstr>
      <vt:lpstr>1_Office Theme</vt:lpstr>
      <vt:lpstr>1_CIDeS</vt:lpstr>
      <vt:lpstr>La Paradoja</vt:lpstr>
      <vt:lpstr>Cobertura</vt:lpstr>
      <vt:lpstr>Cobertura</vt:lpstr>
      <vt:lpstr>Presentación de PowerPoint</vt:lpstr>
      <vt:lpstr>Presentación de PowerPoint</vt:lpstr>
      <vt:lpstr>Presentación de PowerPoint</vt:lpstr>
      <vt:lpstr>Prestaciones integrales, inmediatas y de calidad</vt:lpstr>
      <vt:lpstr>Prestaciones dinerarias</vt:lpstr>
      <vt:lpstr>Prestaciones en especie</vt:lpstr>
      <vt:lpstr>Recalificación</vt:lpstr>
      <vt:lpstr>Internacional</vt:lpstr>
      <vt:lpstr>Litigiosidad</vt:lpstr>
      <vt:lpstr>Litigiosidad</vt:lpstr>
      <vt:lpstr>Internacional</vt:lpstr>
      <vt:lpstr>La Paradoja</vt:lpstr>
      <vt:lpstr>¿Por qué son necesarios los CMF? </vt:lpstr>
      <vt:lpstr>CMF – “Sin” vs “Con”</vt:lpstr>
      <vt:lpstr>CMF – “Sin” vs “Con”</vt:lpstr>
      <vt:lpstr>Sin CMF </vt:lpstr>
      <vt:lpstr>Apartamiento en sede judicial</vt:lpstr>
      <vt:lpstr>CMF – “Sin” vs “Con”</vt:lpstr>
      <vt:lpstr>Cambio de tasas (a junio 2024)</vt:lpstr>
      <vt:lpstr>Impacto del Acta CNAT 2783/24 (a junio 2024)</vt:lpstr>
      <vt:lpstr>Presentación de PowerPoint</vt:lpstr>
      <vt:lpstr>Presentación de PowerPoint</vt:lpstr>
      <vt:lpstr>Círculo Virtuoso</vt:lpstr>
      <vt:lpstr>¿Por qué DESPEJAR la litigiosidad?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Andros Perez Moreno</cp:lastModifiedBy>
  <cp:revision>269</cp:revision>
  <cp:lastPrinted>2024-08-19T17:40:06Z</cp:lastPrinted>
  <dcterms:created xsi:type="dcterms:W3CDTF">2023-09-12T19:17:28Z</dcterms:created>
  <dcterms:modified xsi:type="dcterms:W3CDTF">2025-04-23T14:16:33Z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