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14"/>
  </p:notesMasterIdLst>
  <p:handoutMasterIdLst>
    <p:handoutMasterId r:id="rId15"/>
  </p:handoutMasterIdLst>
  <p:sldIdLst>
    <p:sldId id="618" r:id="rId2"/>
    <p:sldId id="580" r:id="rId3"/>
    <p:sldId id="627" r:id="rId4"/>
    <p:sldId id="598" r:id="rId5"/>
    <p:sldId id="619" r:id="rId6"/>
    <p:sldId id="606" r:id="rId7"/>
    <p:sldId id="614" r:id="rId8"/>
    <p:sldId id="610" r:id="rId9"/>
    <p:sldId id="602" r:id="rId10"/>
    <p:sldId id="629" r:id="rId11"/>
    <p:sldId id="603" r:id="rId12"/>
    <p:sldId id="616" r:id="rId13"/>
  </p:sldIdLst>
  <p:sldSz cx="20104100" cy="11309350"/>
  <p:notesSz cx="6797675" cy="9928225"/>
  <p:embeddedFontLst>
    <p:embeddedFont>
      <p:font typeface="Aptos Black" panose="020B0004020202020204" pitchFamily="34" charset="0"/>
      <p:bold r:id="rId16"/>
      <p:italic r:id="rId17"/>
      <p:boldItalic r:id="rId18"/>
    </p:embeddedFon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News Gothic MT" panose="020B0504020203020204" pitchFamily="34" charset="0"/>
      <p:regular r:id="rId27"/>
      <p:bold r:id="rId28"/>
      <p:italic r:id="rId29"/>
      <p:boldItalic r:id="rId30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4DB"/>
    <a:srgbClr val="1279BF"/>
    <a:srgbClr val="94C89A"/>
    <a:srgbClr val="D6EDF7"/>
    <a:srgbClr val="093F64"/>
    <a:srgbClr val="99282B"/>
    <a:srgbClr val="D02C33"/>
    <a:srgbClr val="922F22"/>
    <a:srgbClr val="F3901E"/>
    <a:srgbClr val="FDE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22" autoAdjust="0"/>
    <p:restoredTop sz="95196" autoAdjust="0"/>
  </p:normalViewPr>
  <p:slideViewPr>
    <p:cSldViewPr snapToGrid="0">
      <p:cViewPr varScale="1">
        <p:scale>
          <a:sx n="50" d="100"/>
          <a:sy n="50" d="100"/>
        </p:scale>
        <p:origin x="984" y="29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8965665006158E-2"/>
          <c:y val="0"/>
          <c:w val="0.81971490170871497"/>
          <c:h val="0.9817970152091161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1279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1F3-45CD-B354-12F2F32572CF}"/>
              </c:ext>
            </c:extLst>
          </c:dPt>
          <c:dPt>
            <c:idx val="1"/>
            <c:bubble3D val="0"/>
            <c:spPr>
              <a:solidFill>
                <a:srgbClr val="5335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F3-45CD-B354-12F2F32572CF}"/>
              </c:ext>
            </c:extLst>
          </c:dPt>
          <c:cat>
            <c:strRef>
              <c:f>Hoja1!$A$2:$A$3</c:f>
              <c:strCache>
                <c:ptCount val="2"/>
                <c:pt idx="0">
                  <c:v>Riesgos del Trabajo</c:v>
                </c:pt>
                <c:pt idx="1">
                  <c:v>Resto de laborales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126055</c:v>
                </c:pt>
                <c:pt idx="1">
                  <c:v>134914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3-45CD-B354-12F2F3257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 (2025)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34A4DC"/>
                  </a:gs>
                  <a:gs pos="0">
                    <a:srgbClr val="094064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276-EA4A-B308-E5700300C9C6}"/>
              </c:ext>
            </c:extLst>
          </c:dPt>
          <c:dLbls>
            <c:dLbl>
              <c:idx val="0"/>
              <c:layout>
                <c:manualLayout>
                  <c:x val="-4.5343145859855407E-3"/>
                  <c:y val="4.16154074437839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rgbClr val="33A4DB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7586403387621"/>
                      <c:h val="7.2618885989403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76-EA4A-B308-E5700300C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134141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76-EA4A-B308-E5700300C9C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F3901E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76-EA4A-B308-E5700300C9C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76-EA4A-B308-E5700300C9C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76-EA4A-B308-E5700300C9C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76-EA4A-B308-E5700300C9C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76-EA4A-B308-E5700300C9C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76-EA4A-B308-E5700300C9C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76-EA4A-B308-E5700300C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F3901E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76-EA4A-B308-E5700300C9C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276-EA4A-B308-E5700300C9C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76-EA4A-B308-E5700300C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276-EA4A-B308-E5700300C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28791424"/>
        <c:axId val="228792960"/>
      </c:barChart>
      <c:catAx>
        <c:axId val="228791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8792960"/>
        <c:crosses val="autoZero"/>
        <c:auto val="1"/>
        <c:lblAlgn val="ctr"/>
        <c:lblOffset val="100"/>
        <c:noMultiLvlLbl val="0"/>
      </c:catAx>
      <c:valAx>
        <c:axId val="2287929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22879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34A4DC"/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7.9298259477758828E-2"/>
          <c:y val="0.79326033561242315"/>
          <c:w val="0.88976938428411323"/>
          <c:h val="0.1706729779362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ews Gothic MT" panose="020B0503020103020203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1-4DDD-83A2-5072CB853A62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1-4DDD-83A2-5072CB853A6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7E1-4DDD-83A2-5072CB853A6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7E1-4DDD-83A2-5072CB853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E1-4DDD-83A2-5072CB853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3.4750077365437358E-2"/>
          <c:w val="0.97801100488605863"/>
          <c:h val="0.75916560925180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01-49DF-9F27-D3E28DE3CB92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01-49DF-9F27-D3E28DE3CB92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01-49DF-9F27-D3E28DE3CB92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01-49DF-9F27-D3E28DE3CB92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01-49DF-9F27-D3E28DE3CB92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01-49DF-9F27-D3E28DE3CB92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01-49DF-9F27-D3E28DE3CB92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01-49DF-9F27-D3E28DE3CB9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21D-684B-91DB-AFC4A62DE9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01-49DF-9F27-D3E28DE3C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29236736"/>
        <c:axId val="229238272"/>
      </c:barChart>
      <c:catAx>
        <c:axId val="229236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9238272"/>
        <c:crosses val="autoZero"/>
        <c:auto val="1"/>
        <c:lblAlgn val="ctr"/>
        <c:lblOffset val="100"/>
        <c:noMultiLvlLbl val="0"/>
      </c:catAx>
      <c:valAx>
        <c:axId val="2292382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2923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4.4524509776706897E-2"/>
          <c:w val="0.86292109442181308"/>
          <c:h val="0.8627209960471236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B050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5FF-4F43-B35C-AAD22C955BE4}"/>
              </c:ext>
            </c:extLst>
          </c:dPt>
          <c:dLbls>
            <c:dLbl>
              <c:idx val="0"/>
              <c:layout>
                <c:manualLayout>
                  <c:x val="3.1001902339568492E-3"/>
                  <c:y val="-7.23345669879304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  <a:ea typeface="+mn-ea"/>
                        <a:cs typeface="+mn-cs"/>
                      </a:defRPr>
                    </a:pPr>
                    <a:r>
                      <a:rPr lang="en-US" sz="2800" b="1" i="0" u="none" strike="noStrike" kern="1200" baseline="0" dirty="0">
                        <a:solidFill>
                          <a:srgbClr val="00B050"/>
                        </a:solidFill>
                        <a:latin typeface="News Gothic MT" panose="020B0503020103020203" pitchFamily="34" charset="0"/>
                      </a:rPr>
                      <a:t>Salta</a:t>
                    </a:r>
                  </a:p>
                  <a:p>
                    <a:pPr algn="l">
                      <a:defRPr sz="36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ews Gothic MT" panose="020B0503020103020203" pitchFamily="34" charset="0"/>
                      </a:rPr>
                      <a:t>Juicios</a:t>
                    </a:r>
                    <a:fld id="{266CF2E6-982B-4482-9276-B949E3A0DED7}" type="BUBBLESIZE">
                      <a:rPr lang="en-US" sz="2800" b="1" i="0" u="none" strike="noStrike" kern="1200" baseline="0" smtClean="0">
                        <a:solidFill>
                          <a:srgbClr val="00B050"/>
                        </a:solidFill>
                        <a:latin typeface="News Gothic MT" panose="020B0503020103020203" pitchFamily="34" charset="0"/>
                      </a:rPr>
                      <a:pPr algn="l">
                        <a:defRPr sz="3600">
                          <a:latin typeface="News Gothic MT" panose="020B0503020103020203" pitchFamily="34" charset="0"/>
                        </a:defRPr>
                      </a:pPr>
                      <a:t>[TAMAÑO DE BURBUJA]</a:t>
                    </a:fld>
                    <a:endParaRPr lang="en-US" sz="2800" b="1" i="0" u="none" strike="noStrike" kern="1200" baseline="0" dirty="0">
                      <a:solidFill>
                        <a:srgbClr val="00B050"/>
                      </a:solidFill>
                      <a:latin typeface="News Gothic MT" panose="020B0503020103020203" pitchFamily="34" charset="0"/>
                    </a:endParaRPr>
                  </a:p>
                  <a:p>
                    <a:pPr algn="l">
                      <a:defRPr sz="36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ews Gothic MT" panose="020B0503020103020203" pitchFamily="34" charset="0"/>
                      </a:rPr>
                      <a:t>PI </a:t>
                    </a:r>
                    <a:r>
                      <a:rPr lang="en-US" sz="2800" b="1" i="0" u="none" strike="noStrike" kern="1200" baseline="0" dirty="0">
                        <a:solidFill>
                          <a:srgbClr val="00B050"/>
                        </a:solidFill>
                        <a:latin typeface="News Gothic MT" panose="020B0503020103020203" pitchFamily="34" charset="0"/>
                      </a:rPr>
                      <a:t>21%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2212812919"/>
                      <c:h val="0.34890692141992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5FF-4F43-B35C-AAD22C955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Tabla!$D$11</c:f>
              <c:numCache>
                <c:formatCode>#,##0</c:formatCode>
                <c:ptCount val="1"/>
                <c:pt idx="0">
                  <c:v>124.82796422503232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35FF-4F43-B35C-AAD22C955BE4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C00000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5FF-4F43-B35C-AAD22C955BE4}"/>
              </c:ext>
            </c:extLst>
          </c:dPt>
          <c:dLbls>
            <c:dLbl>
              <c:idx val="0"/>
              <c:layout>
                <c:manualLayout>
                  <c:x val="-6.7647542511529192E-3"/>
                  <c:y val="-2.24286351750481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  <a:ea typeface="+mn-ea"/>
                        <a:cs typeface="+mn-cs"/>
                      </a:defRPr>
                    </a:pPr>
                    <a:r>
                      <a:rPr lang="en-US" sz="2800" b="1" i="0" u="none" strike="noStrike" kern="1200" baseline="0" dirty="0">
                        <a:solidFill>
                          <a:srgbClr val="C00000"/>
                        </a:solidFill>
                        <a:latin typeface="News Gothic MT" panose="020B0503020103020203" pitchFamily="34" charset="0"/>
                      </a:rPr>
                      <a:t>Jujuy</a:t>
                    </a:r>
                  </a:p>
                  <a:p>
                    <a:pPr algn="l">
                      <a:defRPr sz="28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</a:rPr>
                      <a:t>Juicios</a:t>
                    </a:r>
                    <a:fld id="{2951B974-0D6B-4EB8-90B6-660AB89B3BC1}" type="BUBBLESIZE">
                      <a:rPr lang="en-US" sz="2800" b="1" i="0" u="none" strike="noStrike" kern="1200" baseline="0" smtClean="0">
                        <a:solidFill>
                          <a:srgbClr val="C00000"/>
                        </a:solidFill>
                        <a:latin typeface="News Gothic MT" panose="020B0503020103020203" pitchFamily="34" charset="0"/>
                      </a:rPr>
                      <a:pPr algn="l">
                        <a:defRPr sz="2800">
                          <a:latin typeface="News Gothic MT" panose="020B0503020103020203" pitchFamily="34" charset="0"/>
                        </a:defRPr>
                      </a:pPr>
                      <a:t>[TAMAÑO DE BURBUJA]</a:t>
                    </a:fld>
                    <a:endParaRPr lang="en-US" sz="2800" b="1" i="0" u="none" strike="noStrike" kern="1200" baseline="0" dirty="0">
                      <a:solidFill>
                        <a:srgbClr val="C00000"/>
                      </a:solidFill>
                      <a:latin typeface="News Gothic MT" panose="020B0503020103020203" pitchFamily="34" charset="0"/>
                    </a:endParaRPr>
                  </a:p>
                  <a:p>
                    <a:pPr algn="l">
                      <a:defRPr sz="28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</a:rPr>
                      <a:t>PI</a:t>
                    </a:r>
                    <a:r>
                      <a:rPr lang="en-US" sz="28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</a:rPr>
                      <a:t> </a:t>
                    </a:r>
                    <a:r>
                      <a:rPr lang="en-US" sz="2800" b="1" i="0" u="none" strike="noStrike" kern="1200" baseline="0" dirty="0">
                        <a:solidFill>
                          <a:srgbClr val="C00000"/>
                        </a:solidFill>
                        <a:latin typeface="News Gothic MT" panose="020B0503020103020203" pitchFamily="34" charset="0"/>
                      </a:rPr>
                      <a:t>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6923448943261"/>
                      <c:h val="0.401094293034720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5FF-4F43-B35C-AAD22C955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23.99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228.97</c:v>
                </c:pt>
              </c:numCache>
            </c:numRef>
          </c:yVal>
          <c:bubbleSize>
            <c:numRef>
              <c:f>Tabla!$D$18</c:f>
              <c:numCache>
                <c:formatCode>#,##0</c:formatCode>
                <c:ptCount val="1"/>
                <c:pt idx="0">
                  <c:v>1303.2862250648197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35FF-4F43-B35C-AAD22C955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9294080"/>
        <c:axId val="229296000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35FF-4F43-B35C-AAD22C955BE4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5FF-4F43-B35C-AAD22C955BE4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5FF-4F43-B35C-AAD22C955BE4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3984.5440571143431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5FF-4F43-B35C-AAD22C955BE4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35FF-4F43-B35C-AAD22C955BE4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35FF-4F43-B35C-AAD22C955BE4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35FF-4F43-B35C-AAD22C955BE4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35FF-4F43-B35C-AAD22C955BE4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35FF-4F43-B35C-AAD22C955BE4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35FF-4F43-B35C-AAD22C955BE4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35FF-4F43-B35C-AAD22C955BE4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35FF-4F43-B35C-AAD22C955BE4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2717.3328320126207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35FF-4F43-B35C-AAD22C955BE4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659.80124178568065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35FF-4F43-B35C-AAD22C955BE4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35FF-4F43-B35C-AAD22C955BE4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35FF-4F43-B35C-AAD22C955BE4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35FF-4F43-B35C-AAD22C955BE4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35FF-4F43-B35C-AAD22C955BE4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35FF-4F43-B35C-AAD22C955BE4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35FF-4F43-B35C-AAD22C955BE4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35FF-4F43-B35C-AAD22C955BE4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35FF-4F43-B35C-AAD22C955BE4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35FF-4F43-B35C-AAD22C955BE4}"/>
                  </c:ext>
                </c:extLst>
              </c15:ser>
            </c15:filteredBubbleSeries>
          </c:ext>
        </c:extLst>
      </c:bubbleChart>
      <c:valAx>
        <c:axId val="229294080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r>
                  <a:rPr lang="es-AR" sz="16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</a:rPr>
                  <a:t>PORCENTAJE POR INCAPACIDAD</a:t>
                </a:r>
              </a:p>
            </c:rich>
          </c:tx>
          <c:layout>
            <c:manualLayout>
              <c:xMode val="edge"/>
              <c:yMode val="edge"/>
              <c:x val="0.13261285399708445"/>
              <c:y val="0.838239672277678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 panose="020B0503020103020203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  <c:crossAx val="229296000"/>
        <c:crosses val="autoZero"/>
        <c:crossBetween val="midCat"/>
        <c:majorUnit val="5"/>
      </c:valAx>
      <c:valAx>
        <c:axId val="229296000"/>
        <c:scaling>
          <c:orientation val="minMax"/>
          <c:max val="3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r>
                  <a:rPr lang="es-AR" sz="18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</a:rPr>
                  <a:t>INDICADOR</a:t>
                </a:r>
                <a:r>
                  <a:rPr lang="es-AR" sz="18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</a:rPr>
                  <a:t> JUICIOS S/ SINIESTROS</a:t>
                </a:r>
                <a:endParaRPr lang="es-AR" sz="18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 panose="020B0503020103020203" pitchFamily="34" charset="0"/>
                </a:endParaRPr>
              </a:p>
            </c:rich>
          </c:tx>
          <c:layout>
            <c:manualLayout>
              <c:xMode val="edge"/>
              <c:yMode val="edge"/>
              <c:x val="8.4135885324744953E-4"/>
              <c:y val="3.61178812138439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 panose="020B0503020103020203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  <c:crossAx val="229294080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45587" cy="496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6"/>
            <a:ext cx="2946674" cy="496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27/1/2026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9734"/>
            <a:ext cx="2945587" cy="496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4"/>
            <a:ext cx="2946674" cy="496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27/1/2026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4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35F76-31FE-15D8-8CD5-401E01F4B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BF2DBC5-C419-5FEB-D421-EE1B8A794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601FE7D-0E62-3126-6ABA-EF3AE0BA2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24B6B33-DF8F-9CDF-BB9A-9D79FEA3EB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97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E6430-00EB-4A4D-DE82-8F364957F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B46F4820-47E9-3099-17DB-51213E722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15AB3B7-6D7E-D60B-4D05-AE355BA9B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F642DA4-5E6D-50D4-0654-6F68CF0BB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72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6A48-6FA6-20F5-939D-B8DC775F5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91170EC-4EC8-DD0C-ACE0-5916990C2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D757146A-0599-2512-3DBE-8418EC958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CCFD53-1154-7554-21E9-982274D05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5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E979F-9A8E-8494-4B31-4216C652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C0CDC1C-53AE-2AC6-5988-3642EB6DE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271C202-BCFC-1ECC-4020-312DA3C31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3F75FF7-3D22-E11E-2855-1F862A52E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5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6F51C-2B3A-4E40-0018-3CC08B104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41100F9-2350-BA98-606F-4A714405F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1EAC978-589D-C463-5E78-F465FC0F3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01F7A26-2C63-1317-3590-31E49B53AA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35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52CAD-C270-E210-F225-FF9923FC9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66754E9C-9BC0-6AA5-5DB1-5844559D6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4E91E05-97D2-6CFF-7435-4C6193104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19020D-A78A-7FAD-3B3E-46DB3343C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61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A79CD-545A-E493-5801-2C33D0F22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E3E744C4-2C2A-85CB-27B6-4CD1ABF4C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B7DF681E-B230-5003-50A3-C6CFC6FBE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F282170-2DC7-3648-CF45-36DAD03A34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39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  <a:prstGeom prst="rect">
            <a:avLst/>
          </a:prstGeo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4F4E6E7A-6C6F-4517-AE4A-8569DBF597D5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70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74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6D157EF-B1E2-DEDE-6ED9-0839084F76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1726" y="-180432"/>
            <a:ext cx="20747151" cy="11815763"/>
          </a:xfrm>
          <a:prstGeom prst="rect">
            <a:avLst/>
          </a:prstGeom>
          <a:solidFill>
            <a:srgbClr val="D6ED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33026566-3FA8-9FCD-1DAB-3DD75AA4D8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22" y="1238566"/>
            <a:ext cx="17573655" cy="11870041"/>
          </a:xfrm>
          <a:prstGeom prst="rect">
            <a:avLst/>
          </a:prstGeom>
        </p:spPr>
      </p:pic>
      <p:sp>
        <p:nvSpPr>
          <p:cNvPr id="10" name="object 18">
            <a:extLst>
              <a:ext uri="{FF2B5EF4-FFF2-40B4-BE49-F238E27FC236}">
                <a16:creationId xmlns:a16="http://schemas.microsoft.com/office/drawing/2014/main" id="{8AC01EB1-5213-31F1-9C34-084F07C5CF56}"/>
              </a:ext>
            </a:extLst>
          </p:cNvPr>
          <p:cNvSpPr txBox="1">
            <a:spLocks/>
          </p:cNvSpPr>
          <p:nvPr/>
        </p:nvSpPr>
        <p:spPr>
          <a:xfrm>
            <a:off x="426690" y="304951"/>
            <a:ext cx="7017098" cy="29687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9600" b="1" i="0" u="none" strike="noStrike" kern="1200" cap="none" spc="-100" normalizeH="0" baseline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NIVELAR LA CANCHA </a:t>
            </a:r>
            <a:endParaRPr kumimoji="0" lang="es-ES" sz="9600" b="0" i="1" u="none" strike="noStrike" kern="1200" cap="none" spc="-100" normalizeH="0" baseline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D540AA7B-8DFA-4E85-2CB6-E1B5CE916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8964" y="10106812"/>
            <a:ext cx="3046428" cy="1024544"/>
          </a:xfrm>
          <a:prstGeom prst="rect">
            <a:avLst/>
          </a:prstGeom>
        </p:spPr>
      </p:pic>
      <p:pic>
        <p:nvPicPr>
          <p:cNvPr id="33" name="Imagen 32" descr="Forma&#10;&#10;Descripción generada automáticamente con confianza media">
            <a:extLst>
              <a:ext uri="{FF2B5EF4-FFF2-40B4-BE49-F238E27FC236}">
                <a16:creationId xmlns:a16="http://schemas.microsoft.com/office/drawing/2014/main" id="{36552261-8ED3-BE56-6F52-1F226CC2D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00" y="5146368"/>
            <a:ext cx="2708769" cy="9665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CEC214-E8CE-2ABA-CE7B-5EA5A3145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2967" y="2716808"/>
            <a:ext cx="2935860" cy="2935860"/>
          </a:xfrm>
          <a:prstGeom prst="rect">
            <a:avLst/>
          </a:prstGeom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7DC7B64-DAEC-4BE4-5BA3-EBBF2B10B182}"/>
              </a:ext>
            </a:extLst>
          </p:cNvPr>
          <p:cNvSpPr txBox="1">
            <a:spLocks/>
          </p:cNvSpPr>
          <p:nvPr/>
        </p:nvSpPr>
        <p:spPr>
          <a:xfrm>
            <a:off x="13522921" y="2046721"/>
            <a:ext cx="4500703" cy="12452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5200" b="1" i="0" u="none" strike="noStrike" kern="1200" cap="none" spc="-100" normalizeH="0" baseline="0" noProof="0" dirty="0">
                <a:ln>
                  <a:noFill/>
                </a:ln>
                <a:solidFill>
                  <a:srgbClr val="33A4D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5200" b="0" i="1" u="none" strike="noStrike" kern="1200" cap="none" spc="-100" normalizeH="0" baseline="0" noProof="0" dirty="0">
              <a:ln>
                <a:noFill/>
              </a:ln>
              <a:solidFill>
                <a:srgbClr val="33A4D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854CC3B5-C78F-CEE8-EE6B-3E5FF8C8DE3B}"/>
              </a:ext>
            </a:extLst>
          </p:cNvPr>
          <p:cNvSpPr txBox="1">
            <a:spLocks/>
          </p:cNvSpPr>
          <p:nvPr/>
        </p:nvSpPr>
        <p:spPr>
          <a:xfrm>
            <a:off x="13616912" y="410543"/>
            <a:ext cx="3726971" cy="14452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DAE5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FALLOS JUDICIALES </a:t>
            </a:r>
            <a:r>
              <a:rPr kumimoji="0" lang="es-ES" sz="2900" b="1" i="0" u="none" strike="noStrike" kern="1200" cap="none" spc="0" normalizeH="0" baseline="0" noProof="0" dirty="0">
                <a:ln>
                  <a:noFill/>
                </a:ln>
                <a:solidFill>
                  <a:srgbClr val="EDAE5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CONTRADICTORI</a:t>
            </a:r>
            <a:r>
              <a:rPr lang="es-ES" sz="2900" b="1" dirty="0">
                <a:solidFill>
                  <a:srgbClr val="EDAE5B"/>
                </a:solidFill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OS</a:t>
            </a:r>
            <a:endParaRPr kumimoji="0" lang="es-ES" sz="2900" b="1" i="0" u="none" strike="noStrike" kern="1200" cap="none" spc="0" normalizeH="0" baseline="0" noProof="0" dirty="0">
              <a:ln>
                <a:noFill/>
              </a:ln>
              <a:solidFill>
                <a:srgbClr val="EDAE5B"/>
              </a:solidFill>
              <a:effectLst/>
              <a:uLnTx/>
              <a:uFillTx/>
              <a:latin typeface="News Gothic MT" panose="020B0503020103020203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549B4916-9782-590D-CDB9-67E5051AE74C}"/>
              </a:ext>
            </a:extLst>
          </p:cNvPr>
          <p:cNvSpPr txBox="1">
            <a:spLocks/>
          </p:cNvSpPr>
          <p:nvPr/>
        </p:nvSpPr>
        <p:spPr>
          <a:xfrm>
            <a:off x="17887267" y="2497841"/>
            <a:ext cx="2563305" cy="752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INTERESES</a:t>
            </a:r>
          </a:p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IMPAGABLES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52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ABB811A5-A0F0-BB56-A797-381528D622E9}"/>
              </a:ext>
            </a:extLst>
          </p:cNvPr>
          <p:cNvSpPr txBox="1">
            <a:spLocks/>
          </p:cNvSpPr>
          <p:nvPr/>
        </p:nvSpPr>
        <p:spPr>
          <a:xfrm>
            <a:off x="16640959" y="349552"/>
            <a:ext cx="177560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VOLATILIDAD</a:t>
            </a:r>
          </a:p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EN FALLOS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A22A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7849114-A269-642C-B06D-D456A5157D5E}"/>
              </a:ext>
            </a:extLst>
          </p:cNvPr>
          <p:cNvSpPr txBox="1">
            <a:spLocks/>
          </p:cNvSpPr>
          <p:nvPr/>
        </p:nvSpPr>
        <p:spPr>
          <a:xfrm>
            <a:off x="15708929" y="4003068"/>
            <a:ext cx="3999433" cy="4449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DA9CB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IMPULSO/CADUCIDAD</a:t>
            </a:r>
            <a:endParaRPr kumimoji="0" lang="es-ES" sz="2800" b="0" i="1" u="none" strike="noStrike" kern="1200" cap="none" spc="0" normalizeH="0" baseline="0" noProof="0" dirty="0">
              <a:ln>
                <a:noFill/>
              </a:ln>
              <a:solidFill>
                <a:srgbClr val="DA9CB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DDCC4420-5CCF-79D9-2139-E9ED138FCCE2}"/>
              </a:ext>
            </a:extLst>
          </p:cNvPr>
          <p:cNvSpPr txBox="1">
            <a:spLocks/>
          </p:cNvSpPr>
          <p:nvPr/>
        </p:nvSpPr>
        <p:spPr>
          <a:xfrm>
            <a:off x="12767713" y="4130264"/>
            <a:ext cx="335233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5DFE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CONFLICTOS PERMANENTES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E5DFE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6732F4F9-B172-7821-BEB1-5808AACDC627}"/>
              </a:ext>
            </a:extLst>
          </p:cNvPr>
          <p:cNvSpPr txBox="1">
            <a:spLocks/>
          </p:cNvSpPr>
          <p:nvPr/>
        </p:nvSpPr>
        <p:spPr>
          <a:xfrm>
            <a:off x="11341861" y="1113935"/>
            <a:ext cx="240759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IN DUBIO</a:t>
            </a:r>
          </a:p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PRO OPERARIO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A22A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083DA3CC-C2E7-0867-275B-DAD93DC1ACEF}"/>
              </a:ext>
            </a:extLst>
          </p:cNvPr>
          <p:cNvSpPr txBox="1">
            <a:spLocks/>
          </p:cNvSpPr>
          <p:nvPr/>
        </p:nvSpPr>
        <p:spPr>
          <a:xfrm>
            <a:off x="17193095" y="1078689"/>
            <a:ext cx="3352330" cy="11221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PERITOS DE LISTA CON HONORARIOS A PROPORCIÓN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52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213B6307-13D7-9E24-E3F7-CD3A74290400}"/>
              </a:ext>
            </a:extLst>
          </p:cNvPr>
          <p:cNvSpPr txBox="1">
            <a:spLocks/>
          </p:cNvSpPr>
          <p:nvPr/>
        </p:nvSpPr>
        <p:spPr>
          <a:xfrm>
            <a:off x="11409368" y="488812"/>
            <a:ext cx="3352330" cy="5065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DAE5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solidFill>
                  <a:srgbClr val="A22A64"/>
                </a:solidFill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ULTRA PETITIA</a:t>
            </a: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8C96AE3B-314C-C387-1BBA-8188F749675B}"/>
              </a:ext>
            </a:extLst>
          </p:cNvPr>
          <p:cNvSpPr txBox="1">
            <a:spLocks/>
          </p:cNvSpPr>
          <p:nvPr/>
        </p:nvSpPr>
        <p:spPr>
          <a:xfrm>
            <a:off x="11102706" y="1947835"/>
            <a:ext cx="2563305" cy="752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 DESIGUALDAD PROCESAL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52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A7FBB27-D1C7-A145-FF62-AFF48EFF1B16}"/>
              </a:ext>
            </a:extLst>
          </p:cNvPr>
          <p:cNvSpPr/>
          <p:nvPr/>
        </p:nvSpPr>
        <p:spPr>
          <a:xfrm>
            <a:off x="13338973" y="3445038"/>
            <a:ext cx="3091814" cy="344087"/>
          </a:xfrm>
          <a:prstGeom prst="rect">
            <a:avLst/>
          </a:prstGeom>
          <a:solidFill>
            <a:srgbClr val="093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99EB1C5F-4072-FFAF-0D52-3D01E98C9CE1}"/>
              </a:ext>
            </a:extLst>
          </p:cNvPr>
          <p:cNvSpPr txBox="1">
            <a:spLocks/>
          </p:cNvSpPr>
          <p:nvPr/>
        </p:nvSpPr>
        <p:spPr>
          <a:xfrm>
            <a:off x="12947101" y="3429437"/>
            <a:ext cx="5469458" cy="6317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>
              <a:lnSpc>
                <a:spcPct val="100000"/>
              </a:lnSpc>
              <a:buClr>
                <a:prstClr val="black"/>
              </a:buClr>
              <a:defRPr/>
            </a:pPr>
            <a:r>
              <a:rPr lang="es-ES" sz="2000" b="1" dirty="0">
                <a:solidFill>
                  <a:srgbClr val="D6EDF7"/>
                </a:solidFill>
                <a:latin typeface="News Gothic MT"/>
                <a:ea typeface="Roboto"/>
                <a:cs typeface="Arial"/>
              </a:rPr>
              <a:t>NO APLICACIÓN DE PARAMETROS DEL SISTEMA</a:t>
            </a:r>
            <a:endParaRPr lang="es-ES" sz="2000" b="1" u="none" strike="noStrike" kern="1200" cap="none" spc="0" normalizeH="0" baseline="0" noProof="0" dirty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News Gothic MT" panose="020B0503020103020203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7939BF0-FB46-2BD2-5314-4556F53DD3EC}"/>
              </a:ext>
            </a:extLst>
          </p:cNvPr>
          <p:cNvSpPr/>
          <p:nvPr/>
        </p:nvSpPr>
        <p:spPr>
          <a:xfrm>
            <a:off x="5401248" y="8240480"/>
            <a:ext cx="4232310" cy="1910854"/>
          </a:xfrm>
          <a:prstGeom prst="rect">
            <a:avLst/>
          </a:prstGeom>
          <a:solidFill>
            <a:srgbClr val="093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A18EB4BB-AD51-5648-2BDD-D677983B85F4}"/>
              </a:ext>
            </a:extLst>
          </p:cNvPr>
          <p:cNvSpPr txBox="1">
            <a:spLocks/>
          </p:cNvSpPr>
          <p:nvPr/>
        </p:nvSpPr>
        <p:spPr>
          <a:xfrm>
            <a:off x="5019628" y="8573301"/>
            <a:ext cx="5676577" cy="12452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5200" b="1" i="0" u="none" strike="noStrike" kern="1200" cap="none" spc="-10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COMPETITIVIDAD Y EMPLEO</a:t>
            </a:r>
            <a:endParaRPr kumimoji="0" lang="es-ES" sz="5200" b="0" i="1" u="none" strike="noStrike" kern="1200" cap="none" spc="-100" normalizeH="0" baseline="0" noProof="0" dirty="0">
              <a:ln>
                <a:noFill/>
              </a:ln>
              <a:solidFill>
                <a:srgbClr val="2FAC66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E8BAD3D5-A1F6-0DE7-B6EE-AD52EC4B8A21}"/>
              </a:ext>
            </a:extLst>
          </p:cNvPr>
          <p:cNvSpPr txBox="1">
            <a:spLocks/>
          </p:cNvSpPr>
          <p:nvPr/>
        </p:nvSpPr>
        <p:spPr>
          <a:xfrm>
            <a:off x="9524859" y="7826041"/>
            <a:ext cx="3046428" cy="5065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D6EDF7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PREVENCIÓN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object 18">
            <a:extLst>
              <a:ext uri="{FF2B5EF4-FFF2-40B4-BE49-F238E27FC236}">
                <a16:creationId xmlns:a16="http://schemas.microsoft.com/office/drawing/2014/main" id="{1E192E54-5686-866D-C134-D6B8ADCEF78C}"/>
              </a:ext>
            </a:extLst>
          </p:cNvPr>
          <p:cNvSpPr txBox="1">
            <a:spLocks/>
          </p:cNvSpPr>
          <p:nvPr/>
        </p:nvSpPr>
        <p:spPr>
          <a:xfrm>
            <a:off x="7257465" y="9969052"/>
            <a:ext cx="2563305" cy="383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D6EDF7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PREVISIBILIDAD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" name="object 18">
            <a:extLst>
              <a:ext uri="{FF2B5EF4-FFF2-40B4-BE49-F238E27FC236}">
                <a16:creationId xmlns:a16="http://schemas.microsoft.com/office/drawing/2014/main" id="{F0E820AE-2791-C071-B93D-A52253267F90}"/>
              </a:ext>
            </a:extLst>
          </p:cNvPr>
          <p:cNvSpPr txBox="1">
            <a:spLocks/>
          </p:cNvSpPr>
          <p:nvPr/>
        </p:nvSpPr>
        <p:spPr>
          <a:xfrm>
            <a:off x="9863061" y="9284677"/>
            <a:ext cx="2150679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REGLAS CLARAS Y UNIFORMES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E8872AA-BB30-C6E4-F50B-CDE992E953A2}"/>
              </a:ext>
            </a:extLst>
          </p:cNvPr>
          <p:cNvSpPr txBox="1">
            <a:spLocks/>
          </p:cNvSpPr>
          <p:nvPr/>
        </p:nvSpPr>
        <p:spPr>
          <a:xfrm>
            <a:off x="2643543" y="7988988"/>
            <a:ext cx="240759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ASEGURABLE Y SOSTENIBLE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2FAC66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7373D1E2-C4A6-429B-C361-941D285EBBB2}"/>
              </a:ext>
            </a:extLst>
          </p:cNvPr>
          <p:cNvSpPr txBox="1">
            <a:spLocks/>
          </p:cNvSpPr>
          <p:nvPr/>
        </p:nvSpPr>
        <p:spPr>
          <a:xfrm>
            <a:off x="6140835" y="7756928"/>
            <a:ext cx="3352330" cy="5065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A9CB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COSTOS LABORALES RAZONABLES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rgbClr val="DA9CB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31B98F04-E1BC-CFA2-26DF-287D631ACDD3}"/>
              </a:ext>
            </a:extLst>
          </p:cNvPr>
          <p:cNvSpPr txBox="1">
            <a:spLocks/>
          </p:cNvSpPr>
          <p:nvPr/>
        </p:nvSpPr>
        <p:spPr>
          <a:xfrm>
            <a:off x="4203820" y="7113511"/>
            <a:ext cx="2830294" cy="9989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COBERTURA ART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47F42A21-9768-6BBE-42A1-E1A3BDA7CC50}"/>
              </a:ext>
            </a:extLst>
          </p:cNvPr>
          <p:cNvSpPr txBox="1">
            <a:spLocks/>
          </p:cNvSpPr>
          <p:nvPr/>
        </p:nvSpPr>
        <p:spPr>
          <a:xfrm>
            <a:off x="1944803" y="8958118"/>
            <a:ext cx="3017689" cy="752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 PROTECCIÓN REAL AL TRABAJADOR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7B619C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9" name="object 18">
            <a:extLst>
              <a:ext uri="{FF2B5EF4-FFF2-40B4-BE49-F238E27FC236}">
                <a16:creationId xmlns:a16="http://schemas.microsoft.com/office/drawing/2014/main" id="{0B92F7F3-7145-4B76-8718-483E4864A472}"/>
              </a:ext>
            </a:extLst>
          </p:cNvPr>
          <p:cNvSpPr txBox="1">
            <a:spLocks/>
          </p:cNvSpPr>
          <p:nvPr/>
        </p:nvSpPr>
        <p:spPr>
          <a:xfrm>
            <a:off x="3343463" y="9746427"/>
            <a:ext cx="335233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DA9CB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SEGURO</a:t>
            </a:r>
            <a:endParaRPr kumimoji="0" lang="es-ES" sz="4000" b="0" i="1" u="none" strike="noStrike" kern="1200" cap="none" spc="0" normalizeH="0" baseline="0" noProof="0" dirty="0">
              <a:ln>
                <a:noFill/>
              </a:ln>
              <a:solidFill>
                <a:srgbClr val="DA9CB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Imagen 1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7B05D26C-9A28-E07B-11AD-26F240A1D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4"/>
          <a:stretch/>
        </p:blipFill>
        <p:spPr>
          <a:xfrm>
            <a:off x="-201726" y="-163984"/>
            <a:ext cx="12407901" cy="4359824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85E7462B-D885-8860-A37E-81C0742286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8"/>
          <a:stretch/>
        </p:blipFill>
        <p:spPr>
          <a:xfrm>
            <a:off x="7738025" y="-180432"/>
            <a:ext cx="4592276" cy="31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5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45C50-D1D7-44C0-3401-3EA25B089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D5EAE8-F66D-7DBB-A6EE-F2BE58A40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DA51695-3030-D269-F6A6-75EC4336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5A7483B-939A-709E-9B53-8FDC02178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5213"/>
              </p:ext>
            </p:extLst>
          </p:nvPr>
        </p:nvGraphicFramePr>
        <p:xfrm>
          <a:off x="476325" y="2162549"/>
          <a:ext cx="19155002" cy="3215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5002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500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A4DB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b="1" dirty="0">
                          <a:solidFill>
                            <a:srgbClr val="5C3E86"/>
                          </a:solidFill>
                          <a:latin typeface="News Gothic MT" panose="020B0503020103020203" pitchFamily="34" charset="0"/>
                        </a:rPr>
                        <a:t>CUERPOS MÉDICOS FORENSES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2715395">
                <a:tc>
                  <a:txBody>
                    <a:bodyPr/>
                    <a:lstStyle/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Intervención en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todos los casos</a:t>
                      </a: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, no sólo algunos</a:t>
                      </a:r>
                      <a:endParaRPr lang="es-AR" sz="2800" dirty="0">
                        <a:solidFill>
                          <a:schemeClr val="tx1"/>
                        </a:solidFill>
                        <a:latin typeface="News Gothic MT" panose="020B0503020103020203" pitchFamily="34" charset="0"/>
                      </a:endParaRP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Concursado,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no lista</a:t>
                      </a: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Remuneración u honorarios por tarea,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desanclada de la pericia</a:t>
                      </a: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Aplicación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adecuada</a:t>
                      </a: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 Baremo y Listado de Enfermedades Profesionales</a:t>
                      </a: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33A4DB"/>
                        </a:buClr>
                        <a:buFont typeface="Wingdings" panose="05000000000000000000" pitchFamily="2" charset="2"/>
                        <a:buChar char="§"/>
                      </a:pP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News Gothic MT" panose="020B0503020103020203" pitchFamily="34" charset="0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</a:tbl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C534E10-B518-28B1-C84A-152E2B92F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51242"/>
              </p:ext>
            </p:extLst>
          </p:nvPr>
        </p:nvGraphicFramePr>
        <p:xfrm>
          <a:off x="764969" y="5197642"/>
          <a:ext cx="10477099" cy="576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6D62C50-D514-0BBB-9FD0-2B525C77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30927"/>
              </p:ext>
            </p:extLst>
          </p:nvPr>
        </p:nvGraphicFramePr>
        <p:xfrm>
          <a:off x="11672562" y="5332322"/>
          <a:ext cx="6144886" cy="2916489"/>
        </p:xfrm>
        <a:graphic>
          <a:graphicData uri="http://schemas.openxmlformats.org/drawingml/2006/table">
            <a:tbl>
              <a:tblPr firstRow="1"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/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</a:tblGrid>
              <a:tr h="907580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A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F64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A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3039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A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A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accidentes</a:t>
                      </a:r>
                      <a:endParaRPr lang="es-AR" sz="2400" b="1" i="0" u="none" strike="noStrike" dirty="0">
                        <a:solidFill>
                          <a:srgbClr val="093F64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AR" sz="2800" b="1" i="0" u="none" strike="noStrike" dirty="0">
                          <a:solidFill>
                            <a:srgbClr val="CF3039"/>
                          </a:solidFill>
                          <a:effectLst/>
                          <a:latin typeface="News Gothic MT" panose="020B0503020103020203" pitchFamily="34" charset="0"/>
                        </a:rPr>
                        <a:t>46,1</a:t>
                      </a:r>
                      <a:endParaRPr lang="es-AR" sz="2800" b="1" i="0" u="none" strike="noStrike" dirty="0">
                        <a:solidFill>
                          <a:srgbClr val="CF3039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2CA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AR" sz="2800" b="1" i="0" u="none" strike="noStrike" dirty="0">
                          <a:solidFill>
                            <a:srgbClr val="2FAC66"/>
                          </a:solidFill>
                          <a:effectLst/>
                          <a:latin typeface="News Gothic MT" panose="020B0503020103020203" pitchFamily="34" charset="0"/>
                        </a:rPr>
                        <a:t>53,1</a:t>
                      </a:r>
                      <a:endParaRPr lang="es-AR" sz="2800" b="1" i="0" u="none" strike="noStrike" dirty="0">
                        <a:solidFill>
                          <a:srgbClr val="2FAC66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rgbClr val="093F64"/>
                        </a:solidFill>
                        <a:effectLst/>
                        <a:latin typeface="News Gothic MT" panose="020B0503020103020203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ES" sz="2800" b="1" i="0" u="none" strike="noStrike" dirty="0">
                          <a:solidFill>
                            <a:srgbClr val="CF3039"/>
                          </a:solidFill>
                          <a:effectLst/>
                          <a:latin typeface="News Gothic MT" panose="020B0503020103020203" pitchFamily="34" charset="0"/>
                          <a:ea typeface="+mn-ea"/>
                          <a:cs typeface="+mn-cs"/>
                        </a:rPr>
                        <a:t>178,6</a:t>
                      </a:r>
                      <a:endParaRPr lang="es-AR" sz="2800" b="1" i="0" u="none" strike="noStrike" dirty="0">
                        <a:solidFill>
                          <a:srgbClr val="CF3039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A5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ES" sz="2800" b="1" i="0" u="none" strike="noStrike" dirty="0">
                          <a:solidFill>
                            <a:srgbClr val="2FAC66"/>
                          </a:solidFill>
                          <a:effectLst/>
                          <a:latin typeface="News Gothic MT" panose="020B0503020103020203" pitchFamily="34" charset="0"/>
                          <a:ea typeface="+mn-ea"/>
                          <a:cs typeface="+mn-cs"/>
                        </a:rPr>
                        <a:t>4,9</a:t>
                      </a:r>
                      <a:endParaRPr lang="es-AR" sz="2800" b="1" i="0" u="none" strike="noStrike" dirty="0">
                        <a:solidFill>
                          <a:srgbClr val="2FAC66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4FB175CC-F818-23B2-0F25-1D5307908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11" name="object 18">
            <a:extLst>
              <a:ext uri="{FF2B5EF4-FFF2-40B4-BE49-F238E27FC236}">
                <a16:creationId xmlns:a16="http://schemas.microsoft.com/office/drawing/2014/main" id="{D829CB7F-AD1A-0B51-229D-8779BE62C896}"/>
              </a:ext>
            </a:extLst>
          </p:cNvPr>
          <p:cNvSpPr txBox="1">
            <a:spLocks/>
          </p:cNvSpPr>
          <p:nvPr/>
        </p:nvSpPr>
        <p:spPr>
          <a:xfrm>
            <a:off x="340964" y="409796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lang="es-ES" sz="4300" b="1" spc="-100" dirty="0">
                <a:solidFill>
                  <a:srgbClr val="53357F"/>
                </a:solidFill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Experiencia alentadora </a:t>
            </a:r>
            <a:r>
              <a:rPr kumimoji="0" lang="es-ES" sz="4300" b="1" i="0" u="none" strike="noStrike" kern="1200" cap="none" spc="-10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1</a:t>
            </a:r>
            <a:endParaRPr kumimoji="0" lang="es-ES" sz="4300" b="0" i="1" u="none" strike="noStrike" kern="1200" cap="none" spc="-100" normalizeH="0" baseline="0" noProof="0" dirty="0">
              <a:ln>
                <a:noFill/>
              </a:ln>
              <a:solidFill>
                <a:srgbClr val="53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B185D427-C875-CA75-7FBF-AC952546F4CC}"/>
              </a:ext>
            </a:extLst>
          </p:cNvPr>
          <p:cNvSpPr txBox="1">
            <a:spLocks/>
          </p:cNvSpPr>
          <p:nvPr/>
        </p:nvSpPr>
        <p:spPr>
          <a:xfrm>
            <a:off x="10052050" y="32977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+mj-ea"/>
                <a:cs typeface="Calibri"/>
              </a:rPr>
              <a:t>Acatar lo previsto en la Ley Nacional y las 18 Adhesiones</a:t>
            </a: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2B18C13-FD41-FE11-EA51-F81D220C5237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 y SRT.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58">
            <a:extLst>
              <a:ext uri="{FF2B5EF4-FFF2-40B4-BE49-F238E27FC236}">
                <a16:creationId xmlns:a16="http://schemas.microsoft.com/office/drawing/2014/main" id="{E4F528B5-586F-A20A-01AA-6D88D3CC4F37}"/>
              </a:ext>
            </a:extLst>
          </p:cNvPr>
          <p:cNvSpPr txBox="1"/>
          <p:nvPr/>
        </p:nvSpPr>
        <p:spPr>
          <a:xfrm>
            <a:off x="9264496" y="10559682"/>
            <a:ext cx="9320985" cy="735200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684467" algn="r">
              <a:lnSpc>
                <a:spcPct val="112599"/>
              </a:lnSpc>
              <a:spcBef>
                <a:spcPts val="96"/>
              </a:spcBef>
            </a:pPr>
            <a:r>
              <a:rPr lang="es-AR" sz="2100" b="1" spc="10" dirty="0">
                <a:solidFill>
                  <a:srgbClr val="5F5F5F"/>
                </a:solidFill>
                <a:latin typeface="Calibri Light"/>
                <a:cs typeface="Calibri Light"/>
              </a:rPr>
              <a:t>Juicios:</a:t>
            </a:r>
            <a:r>
              <a:rPr lang="es-AR" sz="2100" spc="10" dirty="0">
                <a:solidFill>
                  <a:srgbClr val="5F5F5F"/>
                </a:solidFill>
                <a:latin typeface="Calibri Light"/>
                <a:cs typeface="Calibri Light"/>
              </a:rPr>
              <a:t> 2025  . </a:t>
            </a:r>
            <a:r>
              <a:rPr lang="es-AR" sz="2100" b="1" spc="10" dirty="0">
                <a:solidFill>
                  <a:srgbClr val="5F5F5F"/>
                </a:solidFill>
                <a:latin typeface="Calibri Light"/>
                <a:cs typeface="Calibri Light"/>
              </a:rPr>
              <a:t>Índice de judicialidad: </a:t>
            </a:r>
            <a:r>
              <a:rPr lang="es-AR" sz="2100" spc="10" dirty="0">
                <a:solidFill>
                  <a:srgbClr val="5F5F5F"/>
                </a:solidFill>
                <a:latin typeface="Calibri Light"/>
                <a:cs typeface="Calibri Light"/>
              </a:rPr>
              <a:t>2025</a:t>
            </a:r>
          </a:p>
          <a:p>
            <a:pPr marL="12699" marR="5081" indent="684467" algn="r">
              <a:lnSpc>
                <a:spcPct val="112599"/>
              </a:lnSpc>
              <a:spcBef>
                <a:spcPts val="96"/>
              </a:spcBef>
            </a:pPr>
            <a:r>
              <a:rPr lang="es-AR" sz="2100" b="1" spc="10" dirty="0">
                <a:solidFill>
                  <a:srgbClr val="5F5F5F"/>
                </a:solidFill>
                <a:latin typeface="Calibri Light"/>
                <a:cs typeface="Calibri Light"/>
              </a:rPr>
              <a:t>Juicios </a:t>
            </a:r>
            <a:r>
              <a:rPr lang="en-US" sz="2100" b="1" dirty="0">
                <a:solidFill>
                  <a:srgbClr val="5F5F5F"/>
                </a:solidFill>
                <a:latin typeface="Calibri Light"/>
                <a:cs typeface="Calibri Light"/>
              </a:rPr>
              <a:t>/</a:t>
            </a:r>
            <a:r>
              <a:rPr sz="2100" b="1" spc="5" dirty="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lang="es-AR" sz="2100" b="1" spc="5" dirty="0">
                <a:solidFill>
                  <a:srgbClr val="5F5F5F"/>
                </a:solidFill>
                <a:latin typeface="Calibri Light"/>
                <a:cs typeface="Calibri Light"/>
              </a:rPr>
              <a:t>Siniestros</a:t>
            </a:r>
            <a:r>
              <a:rPr lang="es-AR" sz="2100" spc="5" dirty="0">
                <a:solidFill>
                  <a:srgbClr val="5F5F5F"/>
                </a:solidFill>
                <a:latin typeface="Calibri Light"/>
                <a:cs typeface="Calibri Light"/>
              </a:rPr>
              <a:t>: 2024       </a:t>
            </a:r>
            <a:r>
              <a:rPr lang="es-AR" sz="2100" b="1" spc="5" dirty="0">
                <a:solidFill>
                  <a:srgbClr val="5F5F5F"/>
                </a:solidFill>
                <a:latin typeface="Calibri Light"/>
                <a:cs typeface="Calibri Light"/>
              </a:rPr>
              <a:t>Índice de incidencia</a:t>
            </a:r>
            <a:r>
              <a:rPr lang="es-AR" sz="2100" spc="5" dirty="0">
                <a:solidFill>
                  <a:srgbClr val="5F5F5F"/>
                </a:solidFill>
                <a:latin typeface="Calibri Light"/>
                <a:cs typeface="Calibri Light"/>
              </a:rPr>
              <a:t>: 2024</a:t>
            </a:r>
            <a:endParaRPr sz="21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31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4C85F-A687-D493-B2F4-FC6B30E5F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9836F30-A182-07B4-4272-2913003D1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0C4DDBCD-93F9-2AF4-8A26-702DC98D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7AA02C4-F815-C12E-0045-D2DE110A6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2DA0B876-E64F-3A9C-5FE6-B758D3BC494F}"/>
              </a:ext>
            </a:extLst>
          </p:cNvPr>
          <p:cNvSpPr txBox="1">
            <a:spLocks/>
          </p:cNvSpPr>
          <p:nvPr/>
        </p:nvSpPr>
        <p:spPr>
          <a:xfrm>
            <a:off x="340964" y="439343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900" b="1" i="0" u="none" strike="noStrike" kern="1200" cap="none" spc="-100" normalizeH="0" noProof="0" dirty="0">
                <a:ln>
                  <a:noFill/>
                </a:ln>
                <a:solidFill>
                  <a:srgbClr val="1B7D5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LA FIGURA DEL SEGURO EN RT</a:t>
            </a:r>
            <a:endParaRPr kumimoji="0" lang="es-ES" sz="3900" b="0" i="1" u="none" strike="noStrike" kern="1200" cap="none" spc="-100" normalizeH="0" noProof="0" dirty="0">
              <a:ln>
                <a:noFill/>
              </a:ln>
              <a:solidFill>
                <a:srgbClr val="1B7D5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BDF64A61-533B-93A6-7AED-6BDC82ECBEC8}"/>
              </a:ext>
            </a:extLst>
          </p:cNvPr>
          <p:cNvSpPr txBox="1">
            <a:spLocks/>
          </p:cNvSpPr>
          <p:nvPr/>
        </p:nvSpPr>
        <p:spPr>
          <a:xfrm>
            <a:off x="10052050" y="614077"/>
            <a:ext cx="10317544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</a:rPr>
              <a:t>Las ART </a:t>
            </a:r>
            <a:r>
              <a:rPr lang="es-ES" sz="4800" dirty="0">
                <a:solidFill>
                  <a:prstClr val="white"/>
                </a:solidFill>
                <a:latin typeface="News Gothic MT"/>
              </a:rPr>
              <a:t>entes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</a:rPr>
              <a:t> gestores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D1E8C8B-79BA-104E-A838-4DB61D8E798B}"/>
              </a:ext>
            </a:extLst>
          </p:cNvPr>
          <p:cNvGrpSpPr/>
          <p:nvPr/>
        </p:nvGrpSpPr>
        <p:grpSpPr>
          <a:xfrm>
            <a:off x="476325" y="2298229"/>
            <a:ext cx="19627765" cy="1947583"/>
            <a:chOff x="476325" y="2298229"/>
            <a:chExt cx="19627765" cy="1947583"/>
          </a:xfrm>
        </p:grpSpPr>
        <p:sp>
          <p:nvSpPr>
            <p:cNvPr id="22" name="Recortar rectángulo de una esquina 21">
              <a:extLst>
                <a:ext uri="{FF2B5EF4-FFF2-40B4-BE49-F238E27FC236}">
                  <a16:creationId xmlns:a16="http://schemas.microsoft.com/office/drawing/2014/main" id="{2F63F70D-1E97-243F-A4BA-D1783D10722D}"/>
                </a:ext>
              </a:extLst>
            </p:cNvPr>
            <p:cNvSpPr/>
            <p:nvPr/>
          </p:nvSpPr>
          <p:spPr>
            <a:xfrm flipH="1">
              <a:off x="744774" y="2298229"/>
              <a:ext cx="19359316" cy="1947583"/>
            </a:xfrm>
            <a:prstGeom prst="snip1Rect">
              <a:avLst>
                <a:gd name="adj" fmla="val 35739"/>
              </a:avLst>
            </a:prstGeom>
            <a:solidFill>
              <a:srgbClr val="D6E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7C4D0C3-C5A7-2AAD-ADC1-D7DA17B2AB7B}"/>
                </a:ext>
              </a:extLst>
            </p:cNvPr>
            <p:cNvSpPr txBox="1"/>
            <p:nvPr/>
          </p:nvSpPr>
          <p:spPr>
            <a:xfrm>
              <a:off x="1362941" y="2525831"/>
              <a:ext cx="18341732" cy="15029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lnSpc>
                  <a:spcPts val="428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2FAC66"/>
                </a:buClr>
                <a:buFont typeface="Arial" panose="020B0604020202020204" pitchFamily="34" charset="0"/>
                <a:buChar char="•"/>
              </a:pPr>
              <a:r>
                <a:rPr lang="es-ES" sz="36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</a:t>
              </a:r>
              <a:r>
                <a:rPr lang="es-ES" sz="44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Paraguas</a:t>
              </a: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para el empleador</a:t>
              </a:r>
            </a:p>
            <a:p>
              <a:pPr marL="571500" indent="-571500">
                <a:lnSpc>
                  <a:spcPts val="428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2FAC66"/>
                </a:buClr>
                <a:buFont typeface="Arial" panose="020B0604020202020204" pitchFamily="34" charset="0"/>
                <a:buChar char="•"/>
              </a:pP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Más </a:t>
              </a:r>
              <a:r>
                <a:rPr lang="es-ES" sz="44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prevención</a:t>
              </a: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y garantía de </a:t>
              </a:r>
              <a:r>
                <a:rPr lang="es-ES" sz="44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atención y cobertura </a:t>
              </a: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para el trabajador</a:t>
              </a:r>
            </a:p>
          </p:txBody>
        </p:sp>
        <p:pic>
          <p:nvPicPr>
            <p:cNvPr id="29" name="Imagen 28" descr="Icono&#10;&#10;Descripción generada automáticamente">
              <a:extLst>
                <a:ext uri="{FF2B5EF4-FFF2-40B4-BE49-F238E27FC236}">
                  <a16:creationId xmlns:a16="http://schemas.microsoft.com/office/drawing/2014/main" id="{B1077553-C50E-D1F5-7C12-064BE4FE1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36"/>
            <a:stretch/>
          </p:blipFill>
          <p:spPr>
            <a:xfrm>
              <a:off x="476325" y="2395109"/>
              <a:ext cx="1371316" cy="84698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1B09954-7417-949F-BEC9-3C33FD91C63A}"/>
              </a:ext>
            </a:extLst>
          </p:cNvPr>
          <p:cNvGrpSpPr/>
          <p:nvPr/>
        </p:nvGrpSpPr>
        <p:grpSpPr>
          <a:xfrm>
            <a:off x="673682" y="5607202"/>
            <a:ext cx="17787193" cy="4667766"/>
            <a:chOff x="673682" y="5607202"/>
            <a:chExt cx="17787193" cy="466776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45C523D-D60D-0F3D-C09E-877E00299E90}"/>
                </a:ext>
              </a:extLst>
            </p:cNvPr>
            <p:cNvSpPr txBox="1"/>
            <p:nvPr/>
          </p:nvSpPr>
          <p:spPr>
            <a:xfrm>
              <a:off x="2436091" y="5607202"/>
              <a:ext cx="131481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En UART con el objetivo de eliminar la litigiosidad en su génesis:</a:t>
              </a: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2995024-34BF-3F4E-885E-8266D78EF222}"/>
                </a:ext>
              </a:extLst>
            </p:cNvPr>
            <p:cNvGrpSpPr/>
            <p:nvPr/>
          </p:nvGrpSpPr>
          <p:grpSpPr>
            <a:xfrm>
              <a:off x="673682" y="6771527"/>
              <a:ext cx="4254447" cy="3503441"/>
              <a:chOff x="673682" y="6771527"/>
              <a:chExt cx="4254447" cy="3503441"/>
            </a:xfrm>
          </p:grpSpPr>
          <p:sp>
            <p:nvSpPr>
              <p:cNvPr id="10" name="Recortar rectángulo de una esquina 9">
                <a:extLst>
                  <a:ext uri="{FF2B5EF4-FFF2-40B4-BE49-F238E27FC236}">
                    <a16:creationId xmlns:a16="http://schemas.microsoft.com/office/drawing/2014/main" id="{205C61D5-B290-051A-464E-225C9A468CE1}"/>
                  </a:ext>
                </a:extLst>
              </p:cNvPr>
              <p:cNvSpPr/>
              <p:nvPr/>
            </p:nvSpPr>
            <p:spPr>
              <a:xfrm flipH="1">
                <a:off x="673682" y="7595944"/>
                <a:ext cx="4183355" cy="2679024"/>
              </a:xfrm>
              <a:prstGeom prst="snip1Rect">
                <a:avLst>
                  <a:gd name="adj" fmla="val 22586"/>
                </a:avLst>
              </a:prstGeom>
              <a:solidFill>
                <a:srgbClr val="33A4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9" name="Elipse 78">
                <a:extLst>
                  <a:ext uri="{FF2B5EF4-FFF2-40B4-BE49-F238E27FC236}">
                    <a16:creationId xmlns:a16="http://schemas.microsoft.com/office/drawing/2014/main" id="{5C493C4D-1C4A-5BB9-D882-4F24A532EA73}"/>
                  </a:ext>
                </a:extLst>
              </p:cNvPr>
              <p:cNvSpPr/>
              <p:nvPr/>
            </p:nvSpPr>
            <p:spPr>
              <a:xfrm>
                <a:off x="2086714" y="6771527"/>
                <a:ext cx="1542644" cy="1542644"/>
              </a:xfrm>
              <a:prstGeom prst="ellipse">
                <a:avLst/>
              </a:prstGeom>
              <a:solidFill>
                <a:srgbClr val="093F64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6A123B9B-3AEC-32F3-2493-E70D4A54F09F}"/>
                  </a:ext>
                </a:extLst>
              </p:cNvPr>
              <p:cNvSpPr txBox="1"/>
              <p:nvPr/>
            </p:nvSpPr>
            <p:spPr>
              <a:xfrm>
                <a:off x="744774" y="8622965"/>
                <a:ext cx="418335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28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Gestión con propuestas de solución</a:t>
                </a:r>
              </a:p>
            </p:txBody>
          </p:sp>
          <p:pic>
            <p:nvPicPr>
              <p:cNvPr id="80" name="Imagen 79">
                <a:extLst>
                  <a:ext uri="{FF2B5EF4-FFF2-40B4-BE49-F238E27FC236}">
                    <a16:creationId xmlns:a16="http://schemas.microsoft.com/office/drawing/2014/main" id="{67E86071-FAFB-CD80-3FA8-9EC8BE750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785" r="-771"/>
              <a:stretch/>
            </p:blipFill>
            <p:spPr>
              <a:xfrm>
                <a:off x="2365148" y="7083463"/>
                <a:ext cx="950168" cy="899658"/>
              </a:xfrm>
              <a:prstGeom prst="rect">
                <a:avLst/>
              </a:prstGeom>
            </p:spPr>
          </p:pic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D542F546-58C8-A3C0-93C5-7695F77EFDFD}"/>
                </a:ext>
              </a:extLst>
            </p:cNvPr>
            <p:cNvGrpSpPr/>
            <p:nvPr/>
          </p:nvGrpSpPr>
          <p:grpSpPr>
            <a:xfrm>
              <a:off x="9734464" y="6771527"/>
              <a:ext cx="4196894" cy="3503441"/>
              <a:chOff x="9734464" y="6771527"/>
              <a:chExt cx="4196894" cy="3503441"/>
            </a:xfrm>
          </p:grpSpPr>
          <p:sp>
            <p:nvSpPr>
              <p:cNvPr id="18" name="Recortar rectángulo de una esquina 17">
                <a:extLst>
                  <a:ext uri="{FF2B5EF4-FFF2-40B4-BE49-F238E27FC236}">
                    <a16:creationId xmlns:a16="http://schemas.microsoft.com/office/drawing/2014/main" id="{3FAC1D33-5783-4D8E-DB7D-66F526A85993}"/>
                  </a:ext>
                </a:extLst>
              </p:cNvPr>
              <p:cNvSpPr/>
              <p:nvPr/>
            </p:nvSpPr>
            <p:spPr>
              <a:xfrm flipH="1">
                <a:off x="9734464" y="7595945"/>
                <a:ext cx="4183355" cy="2679023"/>
              </a:xfrm>
              <a:prstGeom prst="snip1Rect">
                <a:avLst>
                  <a:gd name="adj" fmla="val 22586"/>
                </a:avLst>
              </a:prstGeom>
              <a:solidFill>
                <a:srgbClr val="53357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9" name="Elipse 68">
                <a:extLst>
                  <a:ext uri="{FF2B5EF4-FFF2-40B4-BE49-F238E27FC236}">
                    <a16:creationId xmlns:a16="http://schemas.microsoft.com/office/drawing/2014/main" id="{AB929186-2051-EBD3-E9A8-2C067DB269CF}"/>
                  </a:ext>
                </a:extLst>
              </p:cNvPr>
              <p:cNvSpPr/>
              <p:nvPr/>
            </p:nvSpPr>
            <p:spPr>
              <a:xfrm>
                <a:off x="11085054" y="6771527"/>
                <a:ext cx="1542644" cy="1542644"/>
              </a:xfrm>
              <a:prstGeom prst="ellipse">
                <a:avLst/>
              </a:prstGeom>
              <a:solidFill>
                <a:srgbClr val="7B619C"/>
              </a:solidFill>
              <a:ln w="76200">
                <a:solidFill>
                  <a:srgbClr val="E5DFE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73B729D8-09A7-7FD6-B341-CA73A1541D0A}"/>
                  </a:ext>
                </a:extLst>
              </p:cNvPr>
              <p:cNvSpPr txBox="1"/>
              <p:nvPr/>
            </p:nvSpPr>
            <p:spPr>
              <a:xfrm>
                <a:off x="9829290" y="8622965"/>
                <a:ext cx="410206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28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Comunicación institucional</a:t>
                </a:r>
              </a:p>
            </p:txBody>
          </p:sp>
          <p:pic>
            <p:nvPicPr>
              <p:cNvPr id="83" name="Imagen 82">
                <a:extLst>
                  <a:ext uri="{FF2B5EF4-FFF2-40B4-BE49-F238E27FC236}">
                    <a16:creationId xmlns:a16="http://schemas.microsoft.com/office/drawing/2014/main" id="{7B20B5D0-7015-B67B-4DB7-519CFFBB5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03" r="50039"/>
              <a:stretch/>
            </p:blipFill>
            <p:spPr>
              <a:xfrm>
                <a:off x="11272267" y="7021620"/>
                <a:ext cx="1122467" cy="975546"/>
              </a:xfrm>
              <a:prstGeom prst="rect">
                <a:avLst/>
              </a:prstGeom>
            </p:spPr>
          </p:pic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8D77FA5-79D6-8A22-29EE-EB6126A470BF}"/>
                </a:ext>
              </a:extLst>
            </p:cNvPr>
            <p:cNvGrpSpPr/>
            <p:nvPr/>
          </p:nvGrpSpPr>
          <p:grpSpPr>
            <a:xfrm>
              <a:off x="5204073" y="6771527"/>
              <a:ext cx="4209805" cy="3503441"/>
              <a:chOff x="5204073" y="6771527"/>
              <a:chExt cx="4209805" cy="3503441"/>
            </a:xfrm>
          </p:grpSpPr>
          <p:sp>
            <p:nvSpPr>
              <p:cNvPr id="12" name="Recortar rectángulo de una esquina 11">
                <a:extLst>
                  <a:ext uri="{FF2B5EF4-FFF2-40B4-BE49-F238E27FC236}">
                    <a16:creationId xmlns:a16="http://schemas.microsoft.com/office/drawing/2014/main" id="{352A9AAE-975F-8052-3589-E31FD03F71DA}"/>
                  </a:ext>
                </a:extLst>
              </p:cNvPr>
              <p:cNvSpPr/>
              <p:nvPr/>
            </p:nvSpPr>
            <p:spPr>
              <a:xfrm flipH="1">
                <a:off x="5204073" y="7595945"/>
                <a:ext cx="4183355" cy="2679023"/>
              </a:xfrm>
              <a:prstGeom prst="snip1Rect">
                <a:avLst>
                  <a:gd name="adj" fmla="val 22586"/>
                </a:avLst>
              </a:prstGeom>
              <a:solidFill>
                <a:srgbClr val="A12A6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A7DD8957-76E1-2370-B15F-60C92AAF37C6}"/>
                  </a:ext>
                </a:extLst>
              </p:cNvPr>
              <p:cNvSpPr/>
              <p:nvPr/>
            </p:nvSpPr>
            <p:spPr>
              <a:xfrm>
                <a:off x="6585884" y="6771527"/>
                <a:ext cx="1542644" cy="1542644"/>
              </a:xfrm>
              <a:prstGeom prst="ellipse">
                <a:avLst/>
              </a:prstGeom>
              <a:solidFill>
                <a:srgbClr val="871A54"/>
              </a:solidFill>
              <a:ln w="76200">
                <a:solidFill>
                  <a:srgbClr val="DA9CB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B33E6DCE-73FE-C55A-B343-4026F01EBEB7}"/>
                  </a:ext>
                </a:extLst>
              </p:cNvPr>
              <p:cNvSpPr txBox="1"/>
              <p:nvPr/>
            </p:nvSpPr>
            <p:spPr>
              <a:xfrm>
                <a:off x="5311810" y="8622965"/>
                <a:ext cx="410206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28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Respaldo técnico, estadístico y jurídico</a:t>
                </a:r>
              </a:p>
            </p:txBody>
          </p:sp>
          <p:pic>
            <p:nvPicPr>
              <p:cNvPr id="84" name="Imagen 83">
                <a:extLst>
                  <a:ext uri="{FF2B5EF4-FFF2-40B4-BE49-F238E27FC236}">
                    <a16:creationId xmlns:a16="http://schemas.microsoft.com/office/drawing/2014/main" id="{4CE665BA-8EBC-D32B-30D3-3C7CF048B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483" r="24159"/>
              <a:stretch/>
            </p:blipFill>
            <p:spPr>
              <a:xfrm>
                <a:off x="6762260" y="7021620"/>
                <a:ext cx="1122467" cy="975546"/>
              </a:xfrm>
              <a:prstGeom prst="rect">
                <a:avLst/>
              </a:prstGeom>
            </p:spPr>
          </p:pic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A6BE105D-0640-8C37-AA5D-D2739EDB6833}"/>
                </a:ext>
              </a:extLst>
            </p:cNvPr>
            <p:cNvGrpSpPr/>
            <p:nvPr/>
          </p:nvGrpSpPr>
          <p:grpSpPr>
            <a:xfrm>
              <a:off x="14264858" y="6771527"/>
              <a:ext cx="4196017" cy="3503441"/>
              <a:chOff x="14264858" y="6771527"/>
              <a:chExt cx="4196017" cy="3503441"/>
            </a:xfrm>
          </p:grpSpPr>
          <p:sp>
            <p:nvSpPr>
              <p:cNvPr id="21" name="Recortar rectángulo de una esquina 20">
                <a:extLst>
                  <a:ext uri="{FF2B5EF4-FFF2-40B4-BE49-F238E27FC236}">
                    <a16:creationId xmlns:a16="http://schemas.microsoft.com/office/drawing/2014/main" id="{EEDF09FE-1894-4712-836F-A01E2CD53D71}"/>
                  </a:ext>
                </a:extLst>
              </p:cNvPr>
              <p:cNvSpPr/>
              <p:nvPr/>
            </p:nvSpPr>
            <p:spPr>
              <a:xfrm flipH="1">
                <a:off x="14264858" y="7595945"/>
                <a:ext cx="4183355" cy="2679023"/>
              </a:xfrm>
              <a:prstGeom prst="snip1Rect">
                <a:avLst>
                  <a:gd name="adj" fmla="val 22586"/>
                </a:avLst>
              </a:prstGeom>
              <a:solidFill>
                <a:srgbClr val="EDAE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ADD26B7E-D3F6-C8A0-E854-FFE16495B627}"/>
                  </a:ext>
                </a:extLst>
              </p:cNvPr>
              <p:cNvSpPr/>
              <p:nvPr/>
            </p:nvSpPr>
            <p:spPr>
              <a:xfrm>
                <a:off x="15584222" y="6771527"/>
                <a:ext cx="1542644" cy="1542644"/>
              </a:xfrm>
              <a:prstGeom prst="ellipse">
                <a:avLst/>
              </a:prstGeom>
              <a:solidFill>
                <a:srgbClr val="F3901E"/>
              </a:solidFill>
              <a:ln w="76200">
                <a:solidFill>
                  <a:srgbClr val="FCD78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pic>
            <p:nvPicPr>
              <p:cNvPr id="82" name="Imagen 81">
                <a:extLst>
                  <a:ext uri="{FF2B5EF4-FFF2-40B4-BE49-F238E27FC236}">
                    <a16:creationId xmlns:a16="http://schemas.microsoft.com/office/drawing/2014/main" id="{DACA429D-C5C5-586E-4115-3ADC1363B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23" r="78165"/>
              <a:stretch/>
            </p:blipFill>
            <p:spPr>
              <a:xfrm>
                <a:off x="15830657" y="7021620"/>
                <a:ext cx="1122467" cy="975546"/>
              </a:xfrm>
              <a:prstGeom prst="rect">
                <a:avLst/>
              </a:prstGeom>
            </p:spPr>
          </p:pic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2F6C39D-A987-4B6C-FC13-BEA9D12F8929}"/>
                  </a:ext>
                </a:extLst>
              </p:cNvPr>
              <p:cNvSpPr txBox="1"/>
              <p:nvPr/>
            </p:nvSpPr>
            <p:spPr>
              <a:xfrm>
                <a:off x="14358807" y="8644484"/>
                <a:ext cx="410206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+mn-ea"/>
                    <a:cs typeface="+mn-cs"/>
                  </a:rPr>
                  <a:t>Articulación público- privado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22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CA322-5417-A0A6-A924-D4554CDF4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F0F3AA0-08E7-FA52-C3B3-CA6ABF52B438}"/>
              </a:ext>
            </a:extLst>
          </p:cNvPr>
          <p:cNvSpPr/>
          <p:nvPr/>
        </p:nvSpPr>
        <p:spPr>
          <a:xfrm>
            <a:off x="8897202" y="1947583"/>
            <a:ext cx="11206884" cy="9361767"/>
          </a:xfrm>
          <a:prstGeom prst="rect">
            <a:avLst/>
          </a:prstGeom>
          <a:solidFill>
            <a:srgbClr val="FDE9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BC3D88-7642-F037-3172-C7024086F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2BEBD14-1F01-EE4A-6658-7906905EE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C479E2C4-48E3-38EB-5A8D-7E328338B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8" name="object 18">
            <a:extLst>
              <a:ext uri="{FF2B5EF4-FFF2-40B4-BE49-F238E27FC236}">
                <a16:creationId xmlns:a16="http://schemas.microsoft.com/office/drawing/2014/main" id="{8D760B86-81EF-172D-BC39-70617F1F4382}"/>
              </a:ext>
            </a:extLst>
          </p:cNvPr>
          <p:cNvSpPr txBox="1">
            <a:spLocks/>
          </p:cNvSpPr>
          <p:nvPr/>
        </p:nvSpPr>
        <p:spPr>
          <a:xfrm>
            <a:off x="340964" y="439343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BE4F2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¿LUZ AL FINAL DEL TÚNEL?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BE4F2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627F10CB-C23A-98A1-0010-B0C79185BED8}"/>
              </a:ext>
            </a:extLst>
          </p:cNvPr>
          <p:cNvSpPr txBox="1">
            <a:spLocks/>
          </p:cNvSpPr>
          <p:nvPr/>
        </p:nvSpPr>
        <p:spPr>
          <a:xfrm>
            <a:off x="10052049" y="261417"/>
            <a:ext cx="9839341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prstClr val="white"/>
                </a:solidFill>
                <a:latin typeface="News Gothic MT" panose="020B0503020103020203" pitchFamily="34" charset="0"/>
              </a:rPr>
              <a:t>Punto de partida y</a:t>
            </a: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prstClr val="white"/>
                </a:solidFill>
                <a:latin typeface="News Gothic MT" panose="020B0503020103020203" pitchFamily="34" charset="0"/>
              </a:rPr>
              <a:t>Novedades judiciales en 2025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 panose="020B0503020103020203" pitchFamily="34" charset="0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B425C97-8167-0BFB-2E7E-0DD415795803}"/>
              </a:ext>
            </a:extLst>
          </p:cNvPr>
          <p:cNvGrpSpPr/>
          <p:nvPr/>
        </p:nvGrpSpPr>
        <p:grpSpPr>
          <a:xfrm>
            <a:off x="476324" y="2221554"/>
            <a:ext cx="8053288" cy="7614298"/>
            <a:chOff x="476324" y="2221554"/>
            <a:chExt cx="8053288" cy="7614298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140C7115-89DA-A029-984F-39CD2DC63871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1247646" y="3475590"/>
              <a:ext cx="0" cy="5100228"/>
            </a:xfrm>
            <a:prstGeom prst="line">
              <a:avLst/>
            </a:prstGeom>
            <a:ln w="127000">
              <a:solidFill>
                <a:srgbClr val="FCD7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ortar rectángulo de una esquina 10">
              <a:extLst>
                <a:ext uri="{FF2B5EF4-FFF2-40B4-BE49-F238E27FC236}">
                  <a16:creationId xmlns:a16="http://schemas.microsoft.com/office/drawing/2014/main" id="{799B986C-D3BF-0754-82BE-42A2016608ED}"/>
                </a:ext>
              </a:extLst>
            </p:cNvPr>
            <p:cNvSpPr/>
            <p:nvPr/>
          </p:nvSpPr>
          <p:spPr>
            <a:xfrm flipV="1">
              <a:off x="1007600" y="2386926"/>
              <a:ext cx="6986870" cy="1192926"/>
            </a:xfrm>
            <a:prstGeom prst="snip1Rect">
              <a:avLst/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3F16117-43E9-7B77-8964-52E220DD29BF}"/>
                </a:ext>
              </a:extLst>
            </p:cNvPr>
            <p:cNvSpPr txBox="1"/>
            <p:nvPr/>
          </p:nvSpPr>
          <p:spPr>
            <a:xfrm>
              <a:off x="1870672" y="4203541"/>
              <a:ext cx="6658940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Sistema que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funciona y en riesgo de colapso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s-ES" sz="2400" b="1" dirty="0">
                <a:solidFill>
                  <a:srgbClr val="BE4E24"/>
                </a:solidFill>
                <a:latin typeface="News Gothic MT" panose="020B0503020103020203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Ley 27.348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18 adhesiones provinciales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s-ES" sz="2400" b="1" dirty="0">
                <a:solidFill>
                  <a:srgbClr val="BE4E24"/>
                </a:solidFill>
                <a:latin typeface="News Gothic MT" panose="020B0503020103020203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Fallos favorables de CSJN: 14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temáticas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PBA: 4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Santa Fe: 6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Córdoba: 7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 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Mendoza: 3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Otras cortes provinciales: 18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1F1B52B-2A31-2BCC-E4AB-A08DCAFB7ECC}"/>
                </a:ext>
              </a:extLst>
            </p:cNvPr>
            <p:cNvSpPr txBox="1"/>
            <p:nvPr/>
          </p:nvSpPr>
          <p:spPr>
            <a:xfrm>
              <a:off x="2292061" y="2608156"/>
              <a:ext cx="591141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Punto de partida: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FAEA6D8-8131-1094-B60D-7E481C8334F4}"/>
                </a:ext>
              </a:extLst>
            </p:cNvPr>
            <p:cNvSpPr/>
            <p:nvPr/>
          </p:nvSpPr>
          <p:spPr>
            <a:xfrm>
              <a:off x="476324" y="2221554"/>
              <a:ext cx="1542644" cy="1542644"/>
            </a:xfrm>
            <a:prstGeom prst="ellipse">
              <a:avLst/>
            </a:prstGeom>
            <a:solidFill>
              <a:srgbClr val="BE4E24"/>
            </a:solidFill>
            <a:ln w="76200">
              <a:solidFill>
                <a:srgbClr val="FCD7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69278DAD-5BCE-D44A-E336-E1D2BF90C51B}"/>
                </a:ext>
              </a:extLst>
            </p:cNvPr>
            <p:cNvSpPr/>
            <p:nvPr/>
          </p:nvSpPr>
          <p:spPr>
            <a:xfrm>
              <a:off x="803074" y="4145570"/>
              <a:ext cx="889144" cy="889144"/>
            </a:xfrm>
            <a:prstGeom prst="ellipse">
              <a:avLst/>
            </a:prstGeom>
            <a:solidFill>
              <a:srgbClr val="F3901E"/>
            </a:solidFill>
            <a:ln w="38100">
              <a:solidFill>
                <a:srgbClr val="FCD7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7EE01C7-C575-5F3E-E372-29F538305FB6}"/>
                </a:ext>
              </a:extLst>
            </p:cNvPr>
            <p:cNvSpPr/>
            <p:nvPr/>
          </p:nvSpPr>
          <p:spPr>
            <a:xfrm>
              <a:off x="803074" y="5930281"/>
              <a:ext cx="889144" cy="889144"/>
            </a:xfrm>
            <a:prstGeom prst="ellipse">
              <a:avLst/>
            </a:prstGeom>
            <a:solidFill>
              <a:srgbClr val="F3901E"/>
            </a:solidFill>
            <a:ln w="38100">
              <a:solidFill>
                <a:srgbClr val="FCD7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AD89CE57-0CF3-F0EA-A97B-EDA439FBE950}"/>
                </a:ext>
              </a:extLst>
            </p:cNvPr>
            <p:cNvSpPr txBox="1"/>
            <p:nvPr/>
          </p:nvSpPr>
          <p:spPr>
            <a:xfrm>
              <a:off x="803074" y="4213221"/>
              <a:ext cx="88914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1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530592A-BB8E-7793-C999-E9D94DC7C2C6}"/>
                </a:ext>
              </a:extLst>
            </p:cNvPr>
            <p:cNvSpPr txBox="1"/>
            <p:nvPr/>
          </p:nvSpPr>
          <p:spPr>
            <a:xfrm>
              <a:off x="803074" y="5984869"/>
              <a:ext cx="88914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2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F0F2D150-9122-A0A2-12FF-6F49B3F28463}"/>
                </a:ext>
              </a:extLst>
            </p:cNvPr>
            <p:cNvGrpSpPr/>
            <p:nvPr/>
          </p:nvGrpSpPr>
          <p:grpSpPr>
            <a:xfrm>
              <a:off x="803074" y="7751789"/>
              <a:ext cx="889144" cy="889144"/>
              <a:chOff x="827257" y="7875622"/>
              <a:chExt cx="889144" cy="889144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6DC6C0BB-4AEA-F498-4119-E2879B2BA34B}"/>
                  </a:ext>
                </a:extLst>
              </p:cNvPr>
              <p:cNvSpPr/>
              <p:nvPr/>
            </p:nvSpPr>
            <p:spPr>
              <a:xfrm>
                <a:off x="827257" y="7875622"/>
                <a:ext cx="889144" cy="889144"/>
              </a:xfrm>
              <a:prstGeom prst="ellipse">
                <a:avLst/>
              </a:prstGeom>
              <a:solidFill>
                <a:srgbClr val="F3901E"/>
              </a:solidFill>
              <a:ln w="38100">
                <a:solidFill>
                  <a:srgbClr val="FCD78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CE011A81-A99C-856A-6E55-26A15350E756}"/>
                  </a:ext>
                </a:extLst>
              </p:cNvPr>
              <p:cNvSpPr txBox="1"/>
              <p:nvPr/>
            </p:nvSpPr>
            <p:spPr>
              <a:xfrm>
                <a:off x="827257" y="7930210"/>
                <a:ext cx="88914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S" sz="44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3</a:t>
                </a:r>
                <a:endParaRPr lang="es-ES" sz="4200" dirty="0">
                  <a:solidFill>
                    <a:schemeClr val="bg1"/>
                  </a:solidFill>
                  <a:latin typeface="News Gothic MT" panose="020B0503020103020203" pitchFamily="34" charset="0"/>
                </a:endParaRPr>
              </a:p>
            </p:txBody>
          </p:sp>
        </p:grpSp>
        <p:pic>
          <p:nvPicPr>
            <p:cNvPr id="57" name="Imagen 56" descr="Icono&#10;&#10;Descripción generada automáticamente">
              <a:extLst>
                <a:ext uri="{FF2B5EF4-FFF2-40B4-BE49-F238E27FC236}">
                  <a16:creationId xmlns:a16="http://schemas.microsoft.com/office/drawing/2014/main" id="{DADF4B65-2CF2-89CD-A730-B5E570D6C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52" y="2544584"/>
              <a:ext cx="720402" cy="900503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3B10CE1-DB03-B5FE-E71F-0558989DB864}"/>
              </a:ext>
            </a:extLst>
          </p:cNvPr>
          <p:cNvGrpSpPr/>
          <p:nvPr/>
        </p:nvGrpSpPr>
        <p:grpSpPr>
          <a:xfrm>
            <a:off x="9580100" y="2372637"/>
            <a:ext cx="10208088" cy="8143871"/>
            <a:chOff x="9580100" y="2372637"/>
            <a:chExt cx="10208088" cy="8143871"/>
          </a:xfrm>
        </p:grpSpPr>
        <p:sp>
          <p:nvSpPr>
            <p:cNvPr id="42" name="Recortar rectángulo de una esquina 41">
              <a:extLst>
                <a:ext uri="{FF2B5EF4-FFF2-40B4-BE49-F238E27FC236}">
                  <a16:creationId xmlns:a16="http://schemas.microsoft.com/office/drawing/2014/main" id="{D2EF5767-AC54-F681-44AB-725AD938C2FF}"/>
                </a:ext>
              </a:extLst>
            </p:cNvPr>
            <p:cNvSpPr/>
            <p:nvPr/>
          </p:nvSpPr>
          <p:spPr>
            <a:xfrm flipV="1">
              <a:off x="9580100" y="2372637"/>
              <a:ext cx="10208088" cy="8143871"/>
            </a:xfrm>
            <a:prstGeom prst="snip1Rect">
              <a:avLst>
                <a:gd name="adj" fmla="val 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Recortar rectángulo de una esquina 42">
              <a:extLst>
                <a:ext uri="{FF2B5EF4-FFF2-40B4-BE49-F238E27FC236}">
                  <a16:creationId xmlns:a16="http://schemas.microsoft.com/office/drawing/2014/main" id="{2786C8D6-A2C8-00C4-3FCF-782FC90F48AE}"/>
                </a:ext>
              </a:extLst>
            </p:cNvPr>
            <p:cNvSpPr/>
            <p:nvPr/>
          </p:nvSpPr>
          <p:spPr>
            <a:xfrm flipV="1">
              <a:off x="10300475" y="3555406"/>
              <a:ext cx="9127300" cy="1339697"/>
            </a:xfrm>
            <a:prstGeom prst="snip1Rect">
              <a:avLst>
                <a:gd name="adj" fmla="val 23462"/>
              </a:avLst>
            </a:prstGeom>
            <a:solidFill>
              <a:srgbClr val="FDE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5" name="Recortar rectángulo de una esquina 44">
              <a:extLst>
                <a:ext uri="{FF2B5EF4-FFF2-40B4-BE49-F238E27FC236}">
                  <a16:creationId xmlns:a16="http://schemas.microsoft.com/office/drawing/2014/main" id="{F5174FE0-C60B-CB95-7641-D2C74568A47B}"/>
                </a:ext>
              </a:extLst>
            </p:cNvPr>
            <p:cNvSpPr/>
            <p:nvPr/>
          </p:nvSpPr>
          <p:spPr>
            <a:xfrm flipV="1">
              <a:off x="10376339" y="8640933"/>
              <a:ext cx="9127300" cy="1459291"/>
            </a:xfrm>
            <a:prstGeom prst="snip1Rect">
              <a:avLst>
                <a:gd name="adj" fmla="val 2132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6" name="Recortar rectángulo de una esquina 45">
              <a:extLst>
                <a:ext uri="{FF2B5EF4-FFF2-40B4-BE49-F238E27FC236}">
                  <a16:creationId xmlns:a16="http://schemas.microsoft.com/office/drawing/2014/main" id="{DA102B2A-2A45-CB77-CB87-1ED1DF65D8C2}"/>
                </a:ext>
              </a:extLst>
            </p:cNvPr>
            <p:cNvSpPr/>
            <p:nvPr/>
          </p:nvSpPr>
          <p:spPr>
            <a:xfrm flipV="1">
              <a:off x="10306450" y="6926121"/>
              <a:ext cx="9127300" cy="1339697"/>
            </a:xfrm>
            <a:prstGeom prst="snip1Rect">
              <a:avLst>
                <a:gd name="adj" fmla="val 27728"/>
              </a:avLst>
            </a:prstGeom>
            <a:solidFill>
              <a:srgbClr val="FDE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6FC35E6-88F0-7A55-6D63-F6894031F30E}"/>
                </a:ext>
              </a:extLst>
            </p:cNvPr>
            <p:cNvSpPr txBox="1"/>
            <p:nvPr/>
          </p:nvSpPr>
          <p:spPr>
            <a:xfrm>
              <a:off x="10944754" y="3630411"/>
              <a:ext cx="790285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314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BE4E24"/>
                  </a:solidFill>
                  <a:effectLst/>
                  <a:uLnTx/>
                  <a:uFillTx/>
                  <a:latin typeface="News Gothic MT" panose="020B0503020103020203" pitchFamily="34" charset="0"/>
                </a:rPr>
                <a:t>Corte PBA</a:t>
              </a: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BE4E24"/>
                  </a:solidFill>
                  <a:effectLst/>
                  <a:uLnTx/>
                  <a:uFillTx/>
                  <a:latin typeface="News Gothic MT" panose="020B0503020103020203" pitchFamily="34" charset="0"/>
                </a:rPr>
                <a:t>. NO aplicabilidad del fallo Barrios para Riesgos del Trabajo</a:t>
              </a:r>
              <a:endParaRPr lang="es-ES" sz="3200" dirty="0">
                <a:solidFill>
                  <a:srgbClr val="BE4E2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E0C62D0-771C-A02F-ABFA-6D6740559270}"/>
                </a:ext>
              </a:extLst>
            </p:cNvPr>
            <p:cNvSpPr txBox="1"/>
            <p:nvPr/>
          </p:nvSpPr>
          <p:spPr>
            <a:xfrm>
              <a:off x="11502537" y="2509267"/>
              <a:ext cx="80193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Novedades judiciales 2025: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B4CD431E-63C7-F34E-C840-BF8E1B44FE2A}"/>
                </a:ext>
              </a:extLst>
            </p:cNvPr>
            <p:cNvSpPr txBox="1"/>
            <p:nvPr/>
          </p:nvSpPr>
          <p:spPr>
            <a:xfrm>
              <a:off x="11020617" y="8807564"/>
              <a:ext cx="873742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314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BE4E24"/>
                  </a:solidFill>
                  <a:effectLst/>
                  <a:uLnTx/>
                  <a:uFillTx/>
                  <a:latin typeface="News Gothic MT" panose="020B0503020103020203" pitchFamily="34" charset="0"/>
                </a:rPr>
                <a:t>Fallo sobre intereses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BE4E24"/>
                  </a:solidFill>
                  <a:effectLst/>
                  <a:uLnTx/>
                  <a:uFillTx/>
                  <a:latin typeface="News Gothic MT" panose="020B0503020103020203" pitchFamily="34" charset="0"/>
                </a:rPr>
                <a:t>TSJ CABA </a:t>
              </a: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BE4E24"/>
                  </a:solidFill>
                  <a:effectLst/>
                  <a:uLnTx/>
                  <a:uFillTx/>
                  <a:latin typeface="News Gothic MT" panose="020B0503020103020203" pitchFamily="34" charset="0"/>
                </a:rPr>
                <a:t>criterio similar a fallos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BE4E24"/>
                  </a:solidFill>
                  <a:effectLst/>
                  <a:uLnTx/>
                  <a:uFillTx/>
                  <a:latin typeface="News Gothic MT" panose="020B0503020103020203" pitchFamily="34" charset="0"/>
                </a:rPr>
                <a:t>CNAT y Acta 2764</a:t>
              </a: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21358C3C-F36E-3C56-262A-A3B4CDC3BE3A}"/>
                </a:ext>
              </a:extLst>
            </p:cNvPr>
            <p:cNvSpPr txBox="1"/>
            <p:nvPr/>
          </p:nvSpPr>
          <p:spPr>
            <a:xfrm>
              <a:off x="10950728" y="7079577"/>
              <a:ext cx="857111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2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CSJN. Revocación de incapacidad psicológica</a:t>
              </a:r>
              <a:r>
                <a:rPr lang="es-ES" sz="32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otorgada por la CNAT</a:t>
              </a:r>
            </a:p>
          </p:txBody>
        </p:sp>
        <p:sp>
          <p:nvSpPr>
            <p:cNvPr id="52" name="Triángulo 51">
              <a:extLst>
                <a:ext uri="{FF2B5EF4-FFF2-40B4-BE49-F238E27FC236}">
                  <a16:creationId xmlns:a16="http://schemas.microsoft.com/office/drawing/2014/main" id="{FA777836-FB64-4D70-A2B3-7AC5968F5453}"/>
                </a:ext>
              </a:extLst>
            </p:cNvPr>
            <p:cNvSpPr/>
            <p:nvPr/>
          </p:nvSpPr>
          <p:spPr>
            <a:xfrm rot="5400000">
              <a:off x="9569288" y="3829262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" name="Triángulo 52">
              <a:extLst>
                <a:ext uri="{FF2B5EF4-FFF2-40B4-BE49-F238E27FC236}">
                  <a16:creationId xmlns:a16="http://schemas.microsoft.com/office/drawing/2014/main" id="{2603F301-73C9-36BE-D19A-FA22CEE4F6D9}"/>
                </a:ext>
              </a:extLst>
            </p:cNvPr>
            <p:cNvSpPr/>
            <p:nvPr/>
          </p:nvSpPr>
          <p:spPr>
            <a:xfrm rot="5400000">
              <a:off x="9645150" y="8916679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" name="Triángulo 53">
              <a:extLst>
                <a:ext uri="{FF2B5EF4-FFF2-40B4-BE49-F238E27FC236}">
                  <a16:creationId xmlns:a16="http://schemas.microsoft.com/office/drawing/2014/main" id="{03B41EC1-6E05-86AE-2060-50FDF9A3336D}"/>
                </a:ext>
              </a:extLst>
            </p:cNvPr>
            <p:cNvSpPr/>
            <p:nvPr/>
          </p:nvSpPr>
          <p:spPr>
            <a:xfrm rot="5400000">
              <a:off x="9569288" y="7191430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8" name="Imagen 57" descr="Texto, Icono&#10;&#10;Descripción generada automáticamente">
              <a:extLst>
                <a:ext uri="{FF2B5EF4-FFF2-40B4-BE49-F238E27FC236}">
                  <a16:creationId xmlns:a16="http://schemas.microsoft.com/office/drawing/2014/main" id="{9B8625C9-C7FE-2739-C1F2-A811BF06B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282" y="2469138"/>
              <a:ext cx="1044728" cy="920073"/>
            </a:xfrm>
            <a:prstGeom prst="rect">
              <a:avLst/>
            </a:prstGeom>
          </p:spPr>
        </p:pic>
        <p:sp>
          <p:nvSpPr>
            <p:cNvPr id="12" name="Recortar rectángulo de una esquina 45">
              <a:extLst>
                <a:ext uri="{FF2B5EF4-FFF2-40B4-BE49-F238E27FC236}">
                  <a16:creationId xmlns:a16="http://schemas.microsoft.com/office/drawing/2014/main" id="{62EBB2BD-388B-94D0-2340-A406E5307310}"/>
                </a:ext>
              </a:extLst>
            </p:cNvPr>
            <p:cNvSpPr/>
            <p:nvPr/>
          </p:nvSpPr>
          <p:spPr>
            <a:xfrm flipV="1">
              <a:off x="10333768" y="5222551"/>
              <a:ext cx="9127300" cy="1339697"/>
            </a:xfrm>
            <a:prstGeom prst="snip1Rect">
              <a:avLst>
                <a:gd name="adj" fmla="val 27728"/>
              </a:avLst>
            </a:prstGeom>
            <a:solidFill>
              <a:srgbClr val="FDE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B63B91D-CE93-735C-1A6F-78C7923DF1FD}"/>
                </a:ext>
              </a:extLst>
            </p:cNvPr>
            <p:cNvSpPr txBox="1"/>
            <p:nvPr/>
          </p:nvSpPr>
          <p:spPr>
            <a:xfrm>
              <a:off x="10978046" y="5376007"/>
              <a:ext cx="857111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2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Corte Santa Fe</a:t>
              </a:r>
              <a:r>
                <a:rPr lang="es-ES" sz="32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. Llamado a concurso para la integración del </a:t>
              </a:r>
              <a:r>
                <a:rPr lang="es-ES" sz="32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CMF</a:t>
              </a:r>
            </a:p>
          </p:txBody>
        </p:sp>
        <p:sp>
          <p:nvSpPr>
            <p:cNvPr id="16" name="Triángulo 53">
              <a:extLst>
                <a:ext uri="{FF2B5EF4-FFF2-40B4-BE49-F238E27FC236}">
                  <a16:creationId xmlns:a16="http://schemas.microsoft.com/office/drawing/2014/main" id="{E5D6BBC5-D40B-C177-3B39-8E2331BE6516}"/>
                </a:ext>
              </a:extLst>
            </p:cNvPr>
            <p:cNvSpPr/>
            <p:nvPr/>
          </p:nvSpPr>
          <p:spPr>
            <a:xfrm rot="5400000">
              <a:off x="9602581" y="5514470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7821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87356"/>
              </p:ext>
            </p:extLst>
          </p:nvPr>
        </p:nvGraphicFramePr>
        <p:xfrm>
          <a:off x="9418321" y="687475"/>
          <a:ext cx="5040568" cy="10341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10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19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4,7 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13,7 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News Gothic MT" panose="020B0503020103020203" pitchFamily="34" charset="0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63% de los trabajadores recalificados vuelven a trabajar</a:t>
                      </a:r>
                      <a:endParaRPr lang="es-ES" sz="2500" dirty="0">
                        <a:latin typeface="News Gothic MT" panose="020B0503020103020203" pitchFamily="34" charset="0"/>
                      </a:endParaRP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30905"/>
              </p:ext>
            </p:extLst>
          </p:nvPr>
        </p:nvGraphicFramePr>
        <p:xfrm>
          <a:off x="14417912" y="687475"/>
          <a:ext cx="5763738" cy="1065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738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910655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73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134.000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61619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23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 de Chile y 16 la de España</a:t>
                      </a:r>
                      <a:endParaRPr lang="es-ES" sz="2500" dirty="0">
                        <a:latin typeface="News Gothic MT" panose="020B0503020103020203" pitchFamily="34" charset="0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9866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Aumentó 94% vs actividad y el empleo, 6% y 5%, </a:t>
                      </a:r>
                      <a:r>
                        <a:rPr lang="es-ES" sz="23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61619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88% de los juicios ingresados es por caso sin incapacidad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20699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Contradicciones entre instancias + Anatocismo e indexaciones contrarios a</a:t>
                      </a:r>
                      <a:r>
                        <a:rPr lang="es-ES" sz="2500" b="0" i="0" baseline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 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la ley y a fallos de la CSJN y TSJ </a:t>
                      </a:r>
                      <a:r>
                        <a:rPr lang="es-ES" sz="2500" b="0" i="0" baseline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de algunas provincias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News Gothic MT" panose="020B0503020103020203" pitchFamily="34" charset="0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798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60% de las demandas ingresadas son fuera del plazo de caducidad de ley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72286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C2069-6D38-0607-AB68-8DCA76A93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33283994-E301-D096-CDAD-FF432207A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5" t="3155" r="-503" b="-2271"/>
          <a:stretch>
            <a:fillRect/>
          </a:stretch>
        </p:blipFill>
        <p:spPr>
          <a:xfrm>
            <a:off x="-2030" y="9709"/>
            <a:ext cx="20274027" cy="2035389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03D2958-6B01-B566-F5EC-C7916D9F7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26045E59-81FB-7A78-C6EF-5CEE2CB093D0}"/>
              </a:ext>
            </a:extLst>
          </p:cNvPr>
          <p:cNvSpPr txBox="1">
            <a:spLocks/>
          </p:cNvSpPr>
          <p:nvPr/>
        </p:nvSpPr>
        <p:spPr>
          <a:xfrm>
            <a:off x="461334" y="476226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4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TOTAL JUICIOS LABORALES</a:t>
            </a:r>
            <a:endParaRPr kumimoji="0" lang="es-ES" sz="4400" b="0" i="1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F02A5B-C1A8-A086-3FB4-CE3CD8B376A2}"/>
              </a:ext>
            </a:extLst>
          </p:cNvPr>
          <p:cNvSpPr txBox="1"/>
          <p:nvPr/>
        </p:nvSpPr>
        <p:spPr>
          <a:xfrm>
            <a:off x="461334" y="2070214"/>
            <a:ext cx="1041629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</a:rPr>
              <a:t>Ingresos 2024</a:t>
            </a: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</a:rPr>
              <a:t> = </a:t>
            </a:r>
            <a:r>
              <a:rPr lang="es-AR" sz="7200" dirty="0">
                <a:solidFill>
                  <a:prstClr val="black"/>
                </a:solidFill>
                <a:latin typeface="News Gothic MT"/>
              </a:rPr>
              <a:t>260.969</a:t>
            </a:r>
            <a:r>
              <a:rPr kumimoji="0" lang="es-A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</a:rPr>
              <a:t> 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39231FDC-9D9C-43CB-6182-8C619CA79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430043"/>
              </p:ext>
            </p:extLst>
          </p:nvPr>
        </p:nvGraphicFramePr>
        <p:xfrm>
          <a:off x="6073541" y="3791684"/>
          <a:ext cx="7467600" cy="608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AC0ABE65-14D8-1C98-89CF-1083BE199186}"/>
              </a:ext>
            </a:extLst>
          </p:cNvPr>
          <p:cNvSpPr txBox="1"/>
          <p:nvPr/>
        </p:nvSpPr>
        <p:spPr>
          <a:xfrm>
            <a:off x="11623811" y="3761451"/>
            <a:ext cx="7888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Por Riesgos del Trabajo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CD4D116-A0D0-C385-A1A2-48D54580CA43}"/>
              </a:ext>
            </a:extLst>
          </p:cNvPr>
          <p:cNvSpPr txBox="1"/>
          <p:nvPr/>
        </p:nvSpPr>
        <p:spPr>
          <a:xfrm>
            <a:off x="1132573" y="3833023"/>
            <a:ext cx="544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Por resto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temas laborales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A1B8867-B5E8-DB50-8708-165D4E62A98C}"/>
              </a:ext>
            </a:extLst>
          </p:cNvPr>
          <p:cNvSpPr txBox="1"/>
          <p:nvPr/>
        </p:nvSpPr>
        <p:spPr>
          <a:xfrm>
            <a:off x="6679130" y="6141762"/>
            <a:ext cx="3128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134.914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2044B22-4603-A82A-FF24-7D34D3889D83}"/>
              </a:ext>
            </a:extLst>
          </p:cNvPr>
          <p:cNvSpPr txBox="1"/>
          <p:nvPr/>
        </p:nvSpPr>
        <p:spPr>
          <a:xfrm>
            <a:off x="9981398" y="6154186"/>
            <a:ext cx="2905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126.055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76F8406-6921-4096-A67C-C272091B48F8}"/>
              </a:ext>
            </a:extLst>
          </p:cNvPr>
          <p:cNvSpPr txBox="1"/>
          <p:nvPr/>
        </p:nvSpPr>
        <p:spPr>
          <a:xfrm>
            <a:off x="13654238" y="6273254"/>
            <a:ext cx="4373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Distribuidos en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23 </a:t>
            </a:r>
            <a:r>
              <a:rPr kumimoji="0" lang="es-A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ARTs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1279BF"/>
              </a:solidFill>
              <a:effectLst/>
              <a:uLnTx/>
              <a:uFillTx/>
              <a:latin typeface="News Gothic MT" panose="020B0504020203020204" pitchFamily="34" charset="0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7A64750-3461-CB8B-92B1-8A103B9C4AD5}"/>
              </a:ext>
            </a:extLst>
          </p:cNvPr>
          <p:cNvSpPr txBox="1"/>
          <p:nvPr/>
        </p:nvSpPr>
        <p:spPr>
          <a:xfrm>
            <a:off x="1526408" y="6524089"/>
            <a:ext cx="4653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Distribuidos en </a:t>
            </a:r>
            <a:r>
              <a:rPr kumimoji="0" lang="es-AR" sz="40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1.000.000 </a:t>
            </a: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de empleadores</a:t>
            </a: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4A330D50-EB58-1B9A-9DF8-0BB8E9117CD6}"/>
              </a:ext>
            </a:extLst>
          </p:cNvPr>
          <p:cNvSpPr txBox="1">
            <a:spLocks/>
          </p:cNvSpPr>
          <p:nvPr/>
        </p:nvSpPr>
        <p:spPr>
          <a:xfrm>
            <a:off x="10090672" y="562075"/>
            <a:ext cx="9792693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  <a:buClr>
                <a:prstClr val="black"/>
              </a:buClr>
              <a:defRPr/>
            </a:pPr>
            <a:r>
              <a:rPr lang="es-ES" sz="4800" spc="-100" dirty="0">
                <a:solidFill>
                  <a:schemeClr val="bg1"/>
                </a:solidFill>
                <a:latin typeface="News Gothic MT"/>
                <a:ea typeface="Roboto"/>
                <a:cs typeface="Arial"/>
              </a:rPr>
              <a:t>Impacto en la Competitividad</a:t>
            </a:r>
            <a:endParaRPr lang="es-ES" sz="480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ws Gothic MT" panose="020B0503020103020203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4F6F1DE5-198E-E388-F602-DCF0970BB40B}"/>
              </a:ext>
            </a:extLst>
          </p:cNvPr>
          <p:cNvSpPr txBox="1"/>
          <p:nvPr/>
        </p:nvSpPr>
        <p:spPr>
          <a:xfrm>
            <a:off x="812941" y="10132398"/>
            <a:ext cx="17293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Riesgos del Trabajo: UART.</a:t>
            </a:r>
          </a:p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Resto de Temas Laborales: Elaborado a partir de la información de las páginas judiciales oficiales de: PBA, CABA, Santa Fe, Córdoba, Mendoza, Neuquén, San Luis, Río Negro, Santiago del Estero y San Juan y expandido al total país considerando la proporción promedio de estas 10 provincias, que en conjunto representan el 94% de los juicios en 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0EABF-A565-6935-38CC-F59F8691AA47}"/>
              </a:ext>
            </a:extLst>
          </p:cNvPr>
          <p:cNvSpPr txBox="1"/>
          <p:nvPr/>
        </p:nvSpPr>
        <p:spPr>
          <a:xfrm>
            <a:off x="13456118" y="4815378"/>
            <a:ext cx="4605935" cy="831116"/>
          </a:xfrm>
          <a:prstGeom prst="roundRect">
            <a:avLst>
              <a:gd name="adj" fmla="val 25991"/>
            </a:avLst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ews Gothic MT" panose="020B0504020203020204" pitchFamily="34" charset="0"/>
              </a:rPr>
              <a:t>134.141 </a:t>
            </a:r>
            <a:r>
              <a:rPr lang="en-US" sz="4000" b="1" dirty="0" err="1">
                <a:solidFill>
                  <a:schemeClr val="bg1"/>
                </a:solidFill>
                <a:latin typeface="News Gothic MT" panose="020B0504020203020204" pitchFamily="34" charset="0"/>
              </a:rPr>
              <a:t>en</a:t>
            </a:r>
            <a:r>
              <a:rPr lang="en-US" sz="4000" b="1" dirty="0">
                <a:solidFill>
                  <a:schemeClr val="bg1"/>
                </a:solidFill>
                <a:latin typeface="News Gothic MT" panose="020B0504020203020204" pitchFamily="34" charset="0"/>
              </a:rPr>
              <a:t>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4F7FD5-C8E3-B057-82EC-19CBB8C14B0E}"/>
              </a:ext>
            </a:extLst>
          </p:cNvPr>
          <p:cNvCxnSpPr>
            <a:cxnSpLocks/>
          </p:cNvCxnSpPr>
          <p:nvPr/>
        </p:nvCxnSpPr>
        <p:spPr>
          <a:xfrm flipV="1">
            <a:off x="12405360" y="5139496"/>
            <a:ext cx="1172678" cy="895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9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992DD-A8FC-8988-E1CD-EEB91F2A7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3B21620-A08F-49EA-795F-68A94D0B6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883812D1-7A1D-3900-8397-C2070626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FAAEABD-0FF5-B065-4BC0-0DE3DDB48944}"/>
              </a:ext>
            </a:extLst>
          </p:cNvPr>
          <p:cNvSpPr txBox="1"/>
          <p:nvPr/>
        </p:nvSpPr>
        <p:spPr>
          <a:xfrm>
            <a:off x="494087" y="2087369"/>
            <a:ext cx="19115916" cy="15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/>
            <a:r>
              <a:rPr lang="es-ES" sz="3200" b="1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EVALUACIÓN JUDICIAL DE LUMBALGIA NO ESPECIFICADA</a:t>
            </a:r>
          </a:p>
          <a:p>
            <a:pPr algn="ctr" defTabSz="1507846"/>
            <a:r>
              <a:rPr lang="es-ES" sz="2800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(que es la más frecuente)</a:t>
            </a:r>
          </a:p>
          <a:p>
            <a:pPr algn="ctr" defTabSz="1507846">
              <a:lnSpc>
                <a:spcPct val="150000"/>
              </a:lnSpc>
            </a:pPr>
            <a:r>
              <a:rPr lang="es-ES" sz="2400" b="1" dirty="0">
                <a:solidFill>
                  <a:srgbClr val="34A4DC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Porcentaje promedio de incapacidad y desviación estándar en los extremos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7CB74F-B4AE-DBB4-837B-01849812A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6" name="object 18">
            <a:extLst>
              <a:ext uri="{FF2B5EF4-FFF2-40B4-BE49-F238E27FC236}">
                <a16:creationId xmlns:a16="http://schemas.microsoft.com/office/drawing/2014/main" id="{430CA947-0C9B-7371-312A-9803144B3F50}"/>
              </a:ext>
            </a:extLst>
          </p:cNvPr>
          <p:cNvSpPr txBox="1">
            <a:spLocks/>
          </p:cNvSpPr>
          <p:nvPr/>
        </p:nvSpPr>
        <p:spPr>
          <a:xfrm>
            <a:off x="340964" y="455424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400" b="1" i="0" u="none" strike="noStrike" kern="1200" cap="none" spc="-100" normalizeH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LA INCAPACIDAD JUDICIAL</a:t>
            </a:r>
            <a:endParaRPr kumimoji="0" lang="es-ES" sz="4400" b="0" i="1" u="none" strike="noStrike" kern="1200" cap="none" spc="-100" normalizeH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FC2B9A19-4A6B-A6C8-FA8A-0DDC2AB5D932}"/>
              </a:ext>
            </a:extLst>
          </p:cNvPr>
          <p:cNvSpPr txBox="1">
            <a:spLocks/>
          </p:cNvSpPr>
          <p:nvPr/>
        </p:nvSpPr>
        <p:spPr>
          <a:xfrm>
            <a:off x="10027987" y="32977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Sin reglas. Suma volatilidad, gravedad y alienta la litigiosidad</a:t>
            </a:r>
          </a:p>
        </p:txBody>
      </p:sp>
      <p:sp>
        <p:nvSpPr>
          <p:cNvPr id="21" name="Recortar rectángulo de una esquina 20">
            <a:extLst>
              <a:ext uri="{FF2B5EF4-FFF2-40B4-BE49-F238E27FC236}">
                <a16:creationId xmlns:a16="http://schemas.microsoft.com/office/drawing/2014/main" id="{FA4E1527-9EC4-9225-A934-9069B06421BD}"/>
              </a:ext>
            </a:extLst>
          </p:cNvPr>
          <p:cNvSpPr/>
          <p:nvPr/>
        </p:nvSpPr>
        <p:spPr>
          <a:xfrm flipH="1">
            <a:off x="16158411" y="5918025"/>
            <a:ext cx="3660978" cy="3580669"/>
          </a:xfrm>
          <a:prstGeom prst="snip1Rect">
            <a:avLst/>
          </a:prstGeom>
          <a:solidFill>
            <a:srgbClr val="2FA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41591D-5145-F0B7-0FEC-DB7B2E7705D5}"/>
              </a:ext>
            </a:extLst>
          </p:cNvPr>
          <p:cNvSpPr txBox="1"/>
          <p:nvPr/>
        </p:nvSpPr>
        <p:spPr>
          <a:xfrm>
            <a:off x="16320102" y="6362337"/>
            <a:ext cx="3486019" cy="267765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Promedio:</a:t>
            </a: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kern="0" dirty="0">
              <a:solidFill>
                <a:schemeClr val="bg1"/>
              </a:solidFill>
              <a:latin typeface="News Gothic MT" panose="020B0503020103020203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0" dirty="0">
                <a:solidFill>
                  <a:schemeClr val="bg1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En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Comisión Médica =</a:t>
            </a:r>
            <a:r>
              <a:rPr lang="es-ES" sz="2800" b="1" kern="0" dirty="0">
                <a:solidFill>
                  <a:schemeClr val="bg1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0%</a:t>
            </a: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kern="0" dirty="0">
              <a:solidFill>
                <a:schemeClr val="bg1"/>
              </a:solidFill>
              <a:latin typeface="News Gothic MT" panose="020B0503020103020203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En Justicia = 14%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ws Gothic MT" panose="020B0503020103020203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23D9CA3F-FDDD-F2D4-2711-FF40595B0486}"/>
              </a:ext>
            </a:extLst>
          </p:cNvPr>
          <p:cNvGrpSpPr/>
          <p:nvPr/>
        </p:nvGrpSpPr>
        <p:grpSpPr>
          <a:xfrm>
            <a:off x="4106132" y="3533983"/>
            <a:ext cx="11104690" cy="7052956"/>
            <a:chOff x="4188311" y="3349542"/>
            <a:chExt cx="11104690" cy="7052956"/>
          </a:xfrm>
        </p:grpSpPr>
        <p:grpSp>
          <p:nvGrpSpPr>
            <p:cNvPr id="113" name="Grupo 112">
              <a:extLst>
                <a:ext uri="{FF2B5EF4-FFF2-40B4-BE49-F238E27FC236}">
                  <a16:creationId xmlns:a16="http://schemas.microsoft.com/office/drawing/2014/main" id="{0E69AFC6-37DB-1B2C-FA3C-94D41DFFE1DC}"/>
                </a:ext>
              </a:extLst>
            </p:cNvPr>
            <p:cNvGrpSpPr/>
            <p:nvPr/>
          </p:nvGrpSpPr>
          <p:grpSpPr>
            <a:xfrm>
              <a:off x="5147670" y="3788229"/>
              <a:ext cx="10145331" cy="6354303"/>
              <a:chOff x="5147670" y="3788229"/>
              <a:chExt cx="10145331" cy="6354303"/>
            </a:xfrm>
          </p:grpSpPr>
          <p:cxnSp>
            <p:nvCxnSpPr>
              <p:cNvPr id="67" name="Conector recto 66">
                <a:extLst>
                  <a:ext uri="{FF2B5EF4-FFF2-40B4-BE49-F238E27FC236}">
                    <a16:creationId xmlns:a16="http://schemas.microsoft.com/office/drawing/2014/main" id="{ECF8AEB2-6963-E7CA-F111-D9DAB526A3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378822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cto 67">
                <a:extLst>
                  <a:ext uri="{FF2B5EF4-FFF2-40B4-BE49-F238E27FC236}">
                    <a16:creationId xmlns:a16="http://schemas.microsoft.com/office/drawing/2014/main" id="{AC4A1D11-5DBA-17DE-9C82-DA7C62851B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442365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cto 68">
                <a:extLst>
                  <a:ext uri="{FF2B5EF4-FFF2-40B4-BE49-F238E27FC236}">
                    <a16:creationId xmlns:a16="http://schemas.microsoft.com/office/drawing/2014/main" id="{4C356478-1D23-33D7-DA71-413D24B0E5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505908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cto 69">
                <a:extLst>
                  <a:ext uri="{FF2B5EF4-FFF2-40B4-BE49-F238E27FC236}">
                    <a16:creationId xmlns:a16="http://schemas.microsoft.com/office/drawing/2014/main" id="{B5A9B086-78AB-1014-C40F-3AA99D3BC7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569451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ector recto 70">
                <a:extLst>
                  <a:ext uri="{FF2B5EF4-FFF2-40B4-BE49-F238E27FC236}">
                    <a16:creationId xmlns:a16="http://schemas.microsoft.com/office/drawing/2014/main" id="{F8D227A6-A06A-2A2E-CC64-6F4FACF6E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632994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cto 71">
                <a:extLst>
                  <a:ext uri="{FF2B5EF4-FFF2-40B4-BE49-F238E27FC236}">
                    <a16:creationId xmlns:a16="http://schemas.microsoft.com/office/drawing/2014/main" id="{D524DB2F-F051-4139-EB18-A07A2FA132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696537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cto 72">
                <a:extLst>
                  <a:ext uri="{FF2B5EF4-FFF2-40B4-BE49-F238E27FC236}">
                    <a16:creationId xmlns:a16="http://schemas.microsoft.com/office/drawing/2014/main" id="{45C7F563-58F5-EF4F-D7A8-C6FCCA6E3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760080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recto 73">
                <a:extLst>
                  <a:ext uri="{FF2B5EF4-FFF2-40B4-BE49-F238E27FC236}">
                    <a16:creationId xmlns:a16="http://schemas.microsoft.com/office/drawing/2014/main" id="{107599A6-1872-3A27-AB61-42B3FA11A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823623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ector recto 78">
                <a:extLst>
                  <a:ext uri="{FF2B5EF4-FFF2-40B4-BE49-F238E27FC236}">
                    <a16:creationId xmlns:a16="http://schemas.microsoft.com/office/drawing/2014/main" id="{35F43686-55C9-72A4-D991-82A16329C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887166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79">
                <a:extLst>
                  <a:ext uri="{FF2B5EF4-FFF2-40B4-BE49-F238E27FC236}">
                    <a16:creationId xmlns:a16="http://schemas.microsoft.com/office/drawing/2014/main" id="{7C77316C-2532-3369-699C-4A61D50897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950709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ector recto 80">
                <a:extLst>
                  <a:ext uri="{FF2B5EF4-FFF2-40B4-BE49-F238E27FC236}">
                    <a16:creationId xmlns:a16="http://schemas.microsoft.com/office/drawing/2014/main" id="{CBB33565-51F1-AB35-D73F-898EC63E81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10142532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48E86AC2-3170-1EF8-F11C-F2C427A75CDA}"/>
                </a:ext>
              </a:extLst>
            </p:cNvPr>
            <p:cNvSpPr txBox="1"/>
            <p:nvPr/>
          </p:nvSpPr>
          <p:spPr>
            <a:xfrm>
              <a:off x="4188311" y="3349542"/>
              <a:ext cx="870132" cy="7052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18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16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F541344-FC3A-9A5F-C9B4-C83BCE8939D5}"/>
              </a:ext>
            </a:extLst>
          </p:cNvPr>
          <p:cNvSpPr txBox="1"/>
          <p:nvPr/>
        </p:nvSpPr>
        <p:spPr>
          <a:xfrm>
            <a:off x="5663676" y="10431650"/>
            <a:ext cx="98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CABA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CE04078-C4CF-72C2-2816-6FD91D7BBCDC}"/>
              </a:ext>
            </a:extLst>
          </p:cNvPr>
          <p:cNvSpPr txBox="1"/>
          <p:nvPr/>
        </p:nvSpPr>
        <p:spPr>
          <a:xfrm>
            <a:off x="7346027" y="10431650"/>
            <a:ext cx="1726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MENDOZA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958E665-2C9A-5997-5B23-47C01542E060}"/>
              </a:ext>
            </a:extLst>
          </p:cNvPr>
          <p:cNvSpPr txBox="1"/>
          <p:nvPr/>
        </p:nvSpPr>
        <p:spPr>
          <a:xfrm>
            <a:off x="9102133" y="10431650"/>
            <a:ext cx="233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BUENOS AIRES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F9F41D2-6FEA-335D-0C1E-9437363E1C88}"/>
              </a:ext>
            </a:extLst>
          </p:cNvPr>
          <p:cNvSpPr txBox="1"/>
          <p:nvPr/>
        </p:nvSpPr>
        <p:spPr>
          <a:xfrm>
            <a:off x="11459270" y="10431650"/>
            <a:ext cx="1663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CÓRDOBA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9796AF2-BC82-62F3-2843-B0B1E75A1588}"/>
              </a:ext>
            </a:extLst>
          </p:cNvPr>
          <p:cNvSpPr txBox="1"/>
          <p:nvPr/>
        </p:nvSpPr>
        <p:spPr>
          <a:xfrm>
            <a:off x="13586773" y="10431650"/>
            <a:ext cx="1564595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SANTA FE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7963C1B-37C5-2C78-88D6-A6FF11D90AF0}"/>
              </a:ext>
            </a:extLst>
          </p:cNvPr>
          <p:cNvCxnSpPr>
            <a:cxnSpLocks/>
          </p:cNvCxnSpPr>
          <p:nvPr/>
        </p:nvCxnSpPr>
        <p:spPr>
          <a:xfrm>
            <a:off x="6155799" y="4288614"/>
            <a:ext cx="0" cy="3167768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o 45">
            <a:extLst>
              <a:ext uri="{FF2B5EF4-FFF2-40B4-BE49-F238E27FC236}">
                <a16:creationId xmlns:a16="http://schemas.microsoft.com/office/drawing/2014/main" id="{656CAC26-D6FF-81AB-40F4-9832A308CD46}"/>
              </a:ext>
            </a:extLst>
          </p:cNvPr>
          <p:cNvGrpSpPr/>
          <p:nvPr/>
        </p:nvGrpSpPr>
        <p:grpSpPr>
          <a:xfrm>
            <a:off x="5865722" y="5543447"/>
            <a:ext cx="580153" cy="580153"/>
            <a:chOff x="5865722" y="5372969"/>
            <a:chExt cx="580153" cy="580153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46E62F48-35BB-A3B2-5BF0-24CCE25492E4}"/>
                </a:ext>
              </a:extLst>
            </p:cNvPr>
            <p:cNvSpPr/>
            <p:nvPr/>
          </p:nvSpPr>
          <p:spPr>
            <a:xfrm>
              <a:off x="5865722" y="5372969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E83D51C3-821F-6105-2EF2-293D38E8CA5B}"/>
                </a:ext>
              </a:extLst>
            </p:cNvPr>
            <p:cNvSpPr txBox="1"/>
            <p:nvPr/>
          </p:nvSpPr>
          <p:spPr>
            <a:xfrm>
              <a:off x="5885805" y="5479315"/>
              <a:ext cx="5399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14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A144B2A-BE1D-56E0-20EA-9235931B54F9}"/>
              </a:ext>
            </a:extLst>
          </p:cNvPr>
          <p:cNvCxnSpPr>
            <a:cxnSpLocks/>
          </p:cNvCxnSpPr>
          <p:nvPr/>
        </p:nvCxnSpPr>
        <p:spPr>
          <a:xfrm>
            <a:off x="8200953" y="5216011"/>
            <a:ext cx="0" cy="2555276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46">
            <a:extLst>
              <a:ext uri="{FF2B5EF4-FFF2-40B4-BE49-F238E27FC236}">
                <a16:creationId xmlns:a16="http://schemas.microsoft.com/office/drawing/2014/main" id="{E7C1E658-FB5A-255C-74B1-9946486049EA}"/>
              </a:ext>
            </a:extLst>
          </p:cNvPr>
          <p:cNvGrpSpPr/>
          <p:nvPr/>
        </p:nvGrpSpPr>
        <p:grpSpPr>
          <a:xfrm>
            <a:off x="7919040" y="6114947"/>
            <a:ext cx="580153" cy="580153"/>
            <a:chOff x="7923122" y="5944469"/>
            <a:chExt cx="580153" cy="580153"/>
          </a:xfrm>
        </p:grpSpPr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65F9BE25-0D41-CBA3-2A8D-90D873D2E7DB}"/>
                </a:ext>
              </a:extLst>
            </p:cNvPr>
            <p:cNvSpPr/>
            <p:nvPr/>
          </p:nvSpPr>
          <p:spPr>
            <a:xfrm>
              <a:off x="7923122" y="5944469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F3E1A886-82ED-596C-3FD4-50FB6779D8D5}"/>
                </a:ext>
              </a:extLst>
            </p:cNvPr>
            <p:cNvSpPr txBox="1"/>
            <p:nvPr/>
          </p:nvSpPr>
          <p:spPr>
            <a:xfrm>
              <a:off x="7943205" y="6050815"/>
              <a:ext cx="5399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12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F3DC9C4C-FC6D-B5D3-D2FB-8ECE4C497F9C}"/>
              </a:ext>
            </a:extLst>
          </p:cNvPr>
          <p:cNvCxnSpPr/>
          <p:nvPr/>
        </p:nvCxnSpPr>
        <p:spPr>
          <a:xfrm>
            <a:off x="6013342" y="7456382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66532EF6-274C-4532-D012-1C59FC65145B}"/>
              </a:ext>
            </a:extLst>
          </p:cNvPr>
          <p:cNvCxnSpPr/>
          <p:nvPr/>
        </p:nvCxnSpPr>
        <p:spPr>
          <a:xfrm>
            <a:off x="6013342" y="4288614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70C0A72A-16DC-19EF-A11D-1D17E7CBB6DC}"/>
              </a:ext>
            </a:extLst>
          </p:cNvPr>
          <p:cNvCxnSpPr/>
          <p:nvPr/>
        </p:nvCxnSpPr>
        <p:spPr>
          <a:xfrm>
            <a:off x="8059118" y="7775732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7887E85D-AFB6-F86C-DD66-43EA0DC24523}"/>
              </a:ext>
            </a:extLst>
          </p:cNvPr>
          <p:cNvCxnSpPr/>
          <p:nvPr/>
        </p:nvCxnSpPr>
        <p:spPr>
          <a:xfrm>
            <a:off x="8059118" y="5234010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B8C585B4-8F7B-CFED-B16E-6A094C2C6359}"/>
              </a:ext>
            </a:extLst>
          </p:cNvPr>
          <p:cNvSpPr txBox="1"/>
          <p:nvPr/>
        </p:nvSpPr>
        <p:spPr>
          <a:xfrm>
            <a:off x="14132718" y="7549194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7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0F81059E-394A-3AD7-4E96-3DE1AFB2BD19}"/>
              </a:ext>
            </a:extLst>
          </p:cNvPr>
          <p:cNvSpPr txBox="1"/>
          <p:nvPr/>
        </p:nvSpPr>
        <p:spPr>
          <a:xfrm>
            <a:off x="14132718" y="9037032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4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FAB76BB6-B36F-2A4C-CA72-EDBCB1E69F58}"/>
              </a:ext>
            </a:extLst>
          </p:cNvPr>
          <p:cNvCxnSpPr>
            <a:cxnSpLocks/>
          </p:cNvCxnSpPr>
          <p:nvPr/>
        </p:nvCxnSpPr>
        <p:spPr>
          <a:xfrm>
            <a:off x="14402711" y="7976674"/>
            <a:ext cx="0" cy="1027560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43ADFC2-A2CC-2243-9A10-5885AB51EC3F}"/>
              </a:ext>
            </a:extLst>
          </p:cNvPr>
          <p:cNvGrpSpPr/>
          <p:nvPr/>
        </p:nvGrpSpPr>
        <p:grpSpPr>
          <a:xfrm>
            <a:off x="14112635" y="8122531"/>
            <a:ext cx="580153" cy="580153"/>
            <a:chOff x="9980522" y="6336355"/>
            <a:chExt cx="580153" cy="580153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36B8F6DB-6C93-6327-8499-35FB1AC4EE3E}"/>
                </a:ext>
              </a:extLst>
            </p:cNvPr>
            <p:cNvSpPr/>
            <p:nvPr/>
          </p:nvSpPr>
          <p:spPr>
            <a:xfrm>
              <a:off x="9980522" y="6336355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454833DF-17C2-6236-74A3-80EFB21F37C0}"/>
                </a:ext>
              </a:extLst>
            </p:cNvPr>
            <p:cNvSpPr txBox="1"/>
            <p:nvPr/>
          </p:nvSpPr>
          <p:spPr>
            <a:xfrm>
              <a:off x="10000605" y="6427203"/>
              <a:ext cx="539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6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E313E2CF-A410-DCF1-161A-6F57289F3274}"/>
              </a:ext>
            </a:extLst>
          </p:cNvPr>
          <p:cNvCxnSpPr>
            <a:cxnSpLocks/>
          </p:cNvCxnSpPr>
          <p:nvPr/>
        </p:nvCxnSpPr>
        <p:spPr>
          <a:xfrm>
            <a:off x="14263226" y="7992707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B70F689F-0DA8-212B-54DB-90F201DD625E}"/>
              </a:ext>
            </a:extLst>
          </p:cNvPr>
          <p:cNvCxnSpPr>
            <a:cxnSpLocks/>
          </p:cNvCxnSpPr>
          <p:nvPr/>
        </p:nvCxnSpPr>
        <p:spPr>
          <a:xfrm>
            <a:off x="14263226" y="9031094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A31A2A29-00AE-B2AC-9D5E-3A4DA8F5396C}"/>
              </a:ext>
            </a:extLst>
          </p:cNvPr>
          <p:cNvSpPr txBox="1"/>
          <p:nvPr/>
        </p:nvSpPr>
        <p:spPr>
          <a:xfrm>
            <a:off x="11835911" y="6679307"/>
            <a:ext cx="88685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10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5F3ECDB6-386B-EFC8-EB69-2EC58F4009BB}"/>
              </a:ext>
            </a:extLst>
          </p:cNvPr>
          <p:cNvSpPr txBox="1"/>
          <p:nvPr/>
        </p:nvSpPr>
        <p:spPr>
          <a:xfrm>
            <a:off x="12024949" y="8401603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6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CCD12955-62EB-FCC0-D27D-B2D1A6FEFA74}"/>
              </a:ext>
            </a:extLst>
          </p:cNvPr>
          <p:cNvCxnSpPr>
            <a:cxnSpLocks/>
          </p:cNvCxnSpPr>
          <p:nvPr/>
        </p:nvCxnSpPr>
        <p:spPr>
          <a:xfrm>
            <a:off x="12291261" y="7133480"/>
            <a:ext cx="0" cy="1273237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o 53">
            <a:extLst>
              <a:ext uri="{FF2B5EF4-FFF2-40B4-BE49-F238E27FC236}">
                <a16:creationId xmlns:a16="http://schemas.microsoft.com/office/drawing/2014/main" id="{0F8CE5BC-2887-A17D-3744-C95E73ADD362}"/>
              </a:ext>
            </a:extLst>
          </p:cNvPr>
          <p:cNvGrpSpPr/>
          <p:nvPr/>
        </p:nvGrpSpPr>
        <p:grpSpPr>
          <a:xfrm>
            <a:off x="12025676" y="7456382"/>
            <a:ext cx="580153" cy="580153"/>
            <a:chOff x="9980522" y="6336355"/>
            <a:chExt cx="580153" cy="580153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9583365D-CD01-AAFA-5AE5-1F357596D732}"/>
                </a:ext>
              </a:extLst>
            </p:cNvPr>
            <p:cNvSpPr/>
            <p:nvPr/>
          </p:nvSpPr>
          <p:spPr>
            <a:xfrm>
              <a:off x="9980522" y="6336355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93D2FCC8-085F-0E32-B64B-9F6947286647}"/>
                </a:ext>
              </a:extLst>
            </p:cNvPr>
            <p:cNvSpPr txBox="1"/>
            <p:nvPr/>
          </p:nvSpPr>
          <p:spPr>
            <a:xfrm>
              <a:off x="10000605" y="6411705"/>
              <a:ext cx="539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8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CB725CAE-B729-8E5F-DBDE-769163D642A3}"/>
              </a:ext>
            </a:extLst>
          </p:cNvPr>
          <p:cNvCxnSpPr>
            <a:cxnSpLocks/>
          </p:cNvCxnSpPr>
          <p:nvPr/>
        </p:nvCxnSpPr>
        <p:spPr>
          <a:xfrm>
            <a:off x="12150670" y="7124803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27275713-38F2-4785-AE54-B44BAC7CC28F}"/>
              </a:ext>
            </a:extLst>
          </p:cNvPr>
          <p:cNvCxnSpPr>
            <a:cxnSpLocks/>
          </p:cNvCxnSpPr>
          <p:nvPr/>
        </p:nvCxnSpPr>
        <p:spPr>
          <a:xfrm>
            <a:off x="12150670" y="8411162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454F3A54-2929-80BC-33EC-96B8DF6FCB44}"/>
              </a:ext>
            </a:extLst>
          </p:cNvPr>
          <p:cNvSpPr txBox="1"/>
          <p:nvPr/>
        </p:nvSpPr>
        <p:spPr>
          <a:xfrm>
            <a:off x="9979173" y="8122634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7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C3FE401D-E849-4F9F-D5ED-74EBE1DDF811}"/>
              </a:ext>
            </a:extLst>
          </p:cNvPr>
          <p:cNvSpPr txBox="1"/>
          <p:nvPr/>
        </p:nvSpPr>
        <p:spPr>
          <a:xfrm>
            <a:off x="9881860" y="4775000"/>
            <a:ext cx="76114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16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A5AFA1EB-8892-90FB-3366-7F8BABBEE988}"/>
              </a:ext>
            </a:extLst>
          </p:cNvPr>
          <p:cNvCxnSpPr>
            <a:cxnSpLocks/>
          </p:cNvCxnSpPr>
          <p:nvPr/>
        </p:nvCxnSpPr>
        <p:spPr>
          <a:xfrm>
            <a:off x="10246107" y="5229074"/>
            <a:ext cx="0" cy="2832685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o 47">
            <a:extLst>
              <a:ext uri="{FF2B5EF4-FFF2-40B4-BE49-F238E27FC236}">
                <a16:creationId xmlns:a16="http://schemas.microsoft.com/office/drawing/2014/main" id="{D62BADE5-1C60-08B5-DB8F-7597F1C8352F}"/>
              </a:ext>
            </a:extLst>
          </p:cNvPr>
          <p:cNvGrpSpPr/>
          <p:nvPr/>
        </p:nvGrpSpPr>
        <p:grpSpPr>
          <a:xfrm>
            <a:off x="9972358" y="6537829"/>
            <a:ext cx="580153" cy="580153"/>
            <a:chOff x="9980522" y="6336355"/>
            <a:chExt cx="580153" cy="580153"/>
          </a:xfrm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E0BAED2B-DFF5-DD71-EBA1-F61919554DD9}"/>
                </a:ext>
              </a:extLst>
            </p:cNvPr>
            <p:cNvSpPr/>
            <p:nvPr/>
          </p:nvSpPr>
          <p:spPr>
            <a:xfrm>
              <a:off x="9980522" y="6336355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85A205F9-A8C6-A471-3E7C-91CF9C1DFF3B}"/>
                </a:ext>
              </a:extLst>
            </p:cNvPr>
            <p:cNvSpPr txBox="1"/>
            <p:nvPr/>
          </p:nvSpPr>
          <p:spPr>
            <a:xfrm>
              <a:off x="10000605" y="6411705"/>
              <a:ext cx="539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11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E7755769-C7B6-0ADE-0CB1-F50933D91F4F}"/>
              </a:ext>
            </a:extLst>
          </p:cNvPr>
          <p:cNvCxnSpPr/>
          <p:nvPr/>
        </p:nvCxnSpPr>
        <p:spPr>
          <a:xfrm>
            <a:off x="10104894" y="8070200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C9FA5F5E-4990-8CA7-B826-214B20509C86}"/>
              </a:ext>
            </a:extLst>
          </p:cNvPr>
          <p:cNvCxnSpPr/>
          <p:nvPr/>
        </p:nvCxnSpPr>
        <p:spPr>
          <a:xfrm>
            <a:off x="10104894" y="5234010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09A787DC-C6F3-A2D4-A114-DDC6400C9E06}"/>
              </a:ext>
            </a:extLst>
          </p:cNvPr>
          <p:cNvSpPr txBox="1"/>
          <p:nvPr/>
        </p:nvSpPr>
        <p:spPr>
          <a:xfrm>
            <a:off x="7933396" y="7843664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8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C0D00EF8-8BE0-9FBA-900F-98CF75630FC5}"/>
              </a:ext>
            </a:extLst>
          </p:cNvPr>
          <p:cNvSpPr txBox="1"/>
          <p:nvPr/>
        </p:nvSpPr>
        <p:spPr>
          <a:xfrm>
            <a:off x="7836084" y="4775000"/>
            <a:ext cx="76114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16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E7AE5581-D2F8-E097-87B1-7DCD79CB1803}"/>
              </a:ext>
            </a:extLst>
          </p:cNvPr>
          <p:cNvSpPr txBox="1"/>
          <p:nvPr/>
        </p:nvSpPr>
        <p:spPr>
          <a:xfrm>
            <a:off x="5872122" y="7485240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9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188505C4-EF84-6DFC-6B7E-5446529A8ED6}"/>
              </a:ext>
            </a:extLst>
          </p:cNvPr>
          <p:cNvSpPr txBox="1"/>
          <p:nvPr/>
        </p:nvSpPr>
        <p:spPr>
          <a:xfrm>
            <a:off x="5774810" y="3783088"/>
            <a:ext cx="76114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19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EEB9B11A-9DC1-6B76-788F-828B23D85BDD}"/>
              </a:ext>
            </a:extLst>
          </p:cNvPr>
          <p:cNvSpPr txBox="1"/>
          <p:nvPr/>
        </p:nvSpPr>
        <p:spPr>
          <a:xfrm>
            <a:off x="712509" y="10913486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 IERAL en base a SRT.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3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13BCB-80AD-8F29-AF9A-EB8373CBB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4B34DE1-B779-DB3F-679F-C0071DE7C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2" y="2165168"/>
            <a:ext cx="6529746" cy="8978400"/>
          </a:xfrm>
          <a:prstGeom prst="rect">
            <a:avLst/>
          </a:prstGeom>
        </p:spPr>
      </p:pic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E533CD64-8481-73FA-DEE8-7881EBCF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86E4E01D-3CB9-1067-474C-D4497CACD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pic>
        <p:nvPicPr>
          <p:cNvPr id="2" name="Imagen 4">
            <a:extLst>
              <a:ext uri="{FF2B5EF4-FFF2-40B4-BE49-F238E27FC236}">
                <a16:creationId xmlns:a16="http://schemas.microsoft.com/office/drawing/2014/main" id="{356A51B0-C7EA-210A-482B-709A57E8C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5414FEA7-56D2-FA9E-B972-E81F44FCA65A}"/>
              </a:ext>
            </a:extLst>
          </p:cNvPr>
          <p:cNvSpPr txBox="1">
            <a:spLocks/>
          </p:cNvSpPr>
          <p:nvPr/>
        </p:nvSpPr>
        <p:spPr>
          <a:xfrm>
            <a:off x="340964" y="455424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200" b="1" i="0" u="none" strike="noStrike" kern="1200" cap="none" spc="-100" normalizeH="0" baseline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LOS INTERESES JUDICIALES</a:t>
            </a:r>
            <a:endParaRPr kumimoji="0" lang="es-ES" sz="4200" b="0" i="1" u="none" strike="noStrike" kern="1200" cap="none" spc="-100" normalizeH="0" baseline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1443A0A-9F7A-E7F7-5E7E-C5229DADDA65}"/>
              </a:ext>
            </a:extLst>
          </p:cNvPr>
          <p:cNvGrpSpPr/>
          <p:nvPr/>
        </p:nvGrpSpPr>
        <p:grpSpPr>
          <a:xfrm>
            <a:off x="8816976" y="7800603"/>
            <a:ext cx="11074415" cy="584775"/>
            <a:chOff x="8556171" y="770173"/>
            <a:chExt cx="10581371" cy="584775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00C2163D-0975-15B2-B34A-C51098D950C2}"/>
                </a:ext>
              </a:extLst>
            </p:cNvPr>
            <p:cNvSpPr/>
            <p:nvPr/>
          </p:nvSpPr>
          <p:spPr>
            <a:xfrm>
              <a:off x="8556171" y="864548"/>
              <a:ext cx="360000" cy="36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98E4211-CC17-64EB-A832-34CCB2CDA06D}"/>
                </a:ext>
              </a:extLst>
            </p:cNvPr>
            <p:cNvSpPr txBox="1"/>
            <p:nvPr/>
          </p:nvSpPr>
          <p:spPr>
            <a:xfrm>
              <a:off x="9393523" y="770173"/>
              <a:ext cx="9744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C00000"/>
                  </a:solidFill>
                  <a:latin typeface="News Gothic MT" panose="020B0504020203020204" pitchFamily="34" charset="0"/>
                </a:rPr>
                <a:t>Fallos desfavorables de Corte ¿acatados? = 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18% </a:t>
              </a:r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9ADD1293-033D-5137-2EEB-9881139868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05" y="4882984"/>
            <a:ext cx="979820" cy="97982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234A49F-7396-3B88-C15F-A7B067A87D13}"/>
              </a:ext>
            </a:extLst>
          </p:cNvPr>
          <p:cNvGrpSpPr/>
          <p:nvPr/>
        </p:nvGrpSpPr>
        <p:grpSpPr>
          <a:xfrm>
            <a:off x="8816976" y="5034026"/>
            <a:ext cx="9819367" cy="584775"/>
            <a:chOff x="8556171" y="2697580"/>
            <a:chExt cx="9819367" cy="584775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BD55218-A32F-60D9-3A15-688A1A314E66}"/>
                </a:ext>
              </a:extLst>
            </p:cNvPr>
            <p:cNvSpPr/>
            <p:nvPr/>
          </p:nvSpPr>
          <p:spPr>
            <a:xfrm>
              <a:off x="8556171" y="2813726"/>
              <a:ext cx="360000" cy="360000"/>
            </a:xfrm>
            <a:prstGeom prst="rect">
              <a:avLst/>
            </a:prstGeom>
            <a:solidFill>
              <a:srgbClr val="94C8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E755FB4-D123-2D2A-B8A6-CFBA9E43858D}"/>
                </a:ext>
              </a:extLst>
            </p:cNvPr>
            <p:cNvSpPr txBox="1"/>
            <p:nvPr/>
          </p:nvSpPr>
          <p:spPr>
            <a:xfrm>
              <a:off x="9393524" y="2697580"/>
              <a:ext cx="89820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94C89A"/>
                  </a:solidFill>
                  <a:latin typeface="News Gothic MT" panose="020B0504020203020204" pitchFamily="34" charset="0"/>
                </a:rPr>
                <a:t>Fallos favorables de Corte acatados = 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94C89A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24%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D724067-CFF5-DCE1-5F15-4DC0171089E7}"/>
              </a:ext>
            </a:extLst>
          </p:cNvPr>
          <p:cNvGrpSpPr/>
          <p:nvPr/>
        </p:nvGrpSpPr>
        <p:grpSpPr>
          <a:xfrm>
            <a:off x="8816976" y="8717805"/>
            <a:ext cx="10581371" cy="584775"/>
            <a:chOff x="8556171" y="2697580"/>
            <a:chExt cx="10581371" cy="584775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D7FE81A-E6A6-36B1-01B1-BEF3BD56BA0A}"/>
                </a:ext>
              </a:extLst>
            </p:cNvPr>
            <p:cNvSpPr/>
            <p:nvPr/>
          </p:nvSpPr>
          <p:spPr>
            <a:xfrm>
              <a:off x="8556171" y="2791955"/>
              <a:ext cx="36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3A63E346-5D90-F2E3-EECF-29F573B0F1A1}"/>
                </a:ext>
              </a:extLst>
            </p:cNvPr>
            <p:cNvSpPr txBox="1"/>
            <p:nvPr/>
          </p:nvSpPr>
          <p:spPr>
            <a:xfrm>
              <a:off x="9393523" y="2697580"/>
              <a:ext cx="9744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prstClr val="black"/>
                  </a:solidFill>
                  <a:latin typeface="News Gothic MT" panose="020B0504020203020204" pitchFamily="34" charset="0"/>
                </a:rPr>
                <a:t>Fallos desfavorables de Corte acatados = 2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% 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65A84CB-3BA8-7A5C-B517-6B9E07FFA3C3}"/>
              </a:ext>
            </a:extLst>
          </p:cNvPr>
          <p:cNvGrpSpPr/>
          <p:nvPr/>
        </p:nvGrpSpPr>
        <p:grpSpPr>
          <a:xfrm>
            <a:off x="8816976" y="9690989"/>
            <a:ext cx="7968799" cy="584775"/>
            <a:chOff x="8556171" y="2697580"/>
            <a:chExt cx="7968799" cy="58477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D401946-B7CF-E404-A469-4011E74C26A0}"/>
                </a:ext>
              </a:extLst>
            </p:cNvPr>
            <p:cNvSpPr/>
            <p:nvPr/>
          </p:nvSpPr>
          <p:spPr>
            <a:xfrm>
              <a:off x="8556171" y="2813726"/>
              <a:ext cx="360000" cy="36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3C22C332-9E3E-9D00-7030-62034CB5BFFA}"/>
                </a:ext>
              </a:extLst>
            </p:cNvPr>
            <p:cNvSpPr txBox="1"/>
            <p:nvPr/>
          </p:nvSpPr>
          <p:spPr>
            <a:xfrm>
              <a:off x="9393523" y="2697580"/>
              <a:ext cx="71314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prstClr val="white">
                      <a:lumMod val="50000"/>
                    </a:prstClr>
                  </a:solidFill>
                  <a:latin typeface="News Gothic MT" panose="020B0504020203020204" pitchFamily="34" charset="0"/>
                </a:rPr>
                <a:t>Sin Fallos = 2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F02FCCC8-E85B-A2C9-D9D8-36AB6AD05528}"/>
              </a:ext>
            </a:extLst>
          </p:cNvPr>
          <p:cNvGrpSpPr/>
          <p:nvPr/>
        </p:nvGrpSpPr>
        <p:grpSpPr>
          <a:xfrm>
            <a:off x="8816976" y="5957958"/>
            <a:ext cx="10581371" cy="584775"/>
            <a:chOff x="8556171" y="1708754"/>
            <a:chExt cx="10581371" cy="584775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5D12E818-22CF-4724-2032-8CE3E02920BA}"/>
                </a:ext>
              </a:extLst>
            </p:cNvPr>
            <p:cNvSpPr/>
            <p:nvPr/>
          </p:nvSpPr>
          <p:spPr>
            <a:xfrm>
              <a:off x="8556171" y="1824900"/>
              <a:ext cx="360000" cy="360000"/>
            </a:xfrm>
            <a:prstGeom prst="rect">
              <a:avLst/>
            </a:prstGeom>
            <a:solidFill>
              <a:srgbClr val="EF7E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572F1EC5-50C0-FCEF-7A08-1E31DD3042DF}"/>
                </a:ext>
              </a:extLst>
            </p:cNvPr>
            <p:cNvSpPr txBox="1"/>
            <p:nvPr/>
          </p:nvSpPr>
          <p:spPr>
            <a:xfrm>
              <a:off x="9393523" y="1708754"/>
              <a:ext cx="9744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ED7D31"/>
                  </a:solidFill>
                  <a:latin typeface="News Gothic MT" panose="020B0504020203020204" pitchFamily="34" charset="0"/>
                </a:rPr>
                <a:t>Fallos favorables de Corte NO acatados = 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14%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9684C384-6EA6-76CF-11E1-B86748E372B5}"/>
              </a:ext>
            </a:extLst>
          </p:cNvPr>
          <p:cNvGrpSpPr/>
          <p:nvPr/>
        </p:nvGrpSpPr>
        <p:grpSpPr>
          <a:xfrm>
            <a:off x="8818252" y="6826161"/>
            <a:ext cx="8555009" cy="584775"/>
            <a:chOff x="8629912" y="2600767"/>
            <a:chExt cx="8555009" cy="584775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26DA427B-48E5-E9CB-893F-70F919FC3B3A}"/>
                </a:ext>
              </a:extLst>
            </p:cNvPr>
            <p:cNvSpPr/>
            <p:nvPr/>
          </p:nvSpPr>
          <p:spPr>
            <a:xfrm>
              <a:off x="8629912" y="2716913"/>
              <a:ext cx="360000" cy="360000"/>
            </a:xfrm>
            <a:prstGeom prst="rect">
              <a:avLst/>
            </a:prstGeom>
            <a:solidFill>
              <a:srgbClr val="FDCE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85906AEF-E5D7-554A-34CE-B411943AB591}"/>
                </a:ext>
              </a:extLst>
            </p:cNvPr>
            <p:cNvSpPr txBox="1"/>
            <p:nvPr/>
          </p:nvSpPr>
          <p:spPr>
            <a:xfrm>
              <a:off x="9467264" y="2600767"/>
              <a:ext cx="7717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EBAE03"/>
                  </a:solidFill>
                  <a:latin typeface="News Gothic MT" panose="020B0504020203020204" pitchFamily="34" charset="0"/>
                </a:rPr>
                <a:t>Fallo de Corte indefinido = 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BAE03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40%</a:t>
              </a:r>
            </a:p>
          </p:txBody>
        </p:sp>
      </p:grpSp>
      <p:sp>
        <p:nvSpPr>
          <p:cNvPr id="9" name="object 18">
            <a:extLst>
              <a:ext uri="{FF2B5EF4-FFF2-40B4-BE49-F238E27FC236}">
                <a16:creationId xmlns:a16="http://schemas.microsoft.com/office/drawing/2014/main" id="{9381DB55-E4AC-9085-F52F-D50E98EA0992}"/>
              </a:ext>
            </a:extLst>
          </p:cNvPr>
          <p:cNvSpPr txBox="1">
            <a:spLocks/>
          </p:cNvSpPr>
          <p:nvPr/>
        </p:nvSpPr>
        <p:spPr>
          <a:xfrm>
            <a:off x="9786556" y="338266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+mj-ea"/>
                <a:cs typeface="Calibri"/>
              </a:rPr>
              <a:t>Incongruencias entre instancias e  intereses, potencian la gravedad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2EFDAA-2F8E-2DAA-8CD4-3DCA3DDE3E2C}"/>
              </a:ext>
            </a:extLst>
          </p:cNvPr>
          <p:cNvSpPr txBox="1"/>
          <p:nvPr/>
        </p:nvSpPr>
        <p:spPr>
          <a:xfrm>
            <a:off x="8643257" y="2655460"/>
            <a:ext cx="114608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A pesar de tener los actualizaciones e intereses especificados en la Ley + Fallos favorables de CSJN:</a:t>
            </a: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 panose="020B0504020203020204" pitchFamily="34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1B05DF-A732-34F7-7A0B-9B77EF277DAB}"/>
              </a:ext>
            </a:extLst>
          </p:cNvPr>
          <p:cNvSpPr txBox="1"/>
          <p:nvPr/>
        </p:nvSpPr>
        <p:spPr>
          <a:xfrm>
            <a:off x="8744511" y="10447472"/>
            <a:ext cx="898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News Gothic MT" panose="020B0504020203020204" pitchFamily="34" charset="0"/>
              </a:rPr>
              <a:t>Los % indican la cantidad de juicios ingresados en 2024</a:t>
            </a:r>
            <a:endParaRPr lang="es-AR" sz="2400" dirty="0">
              <a:latin typeface="News Gothic MT" panose="020B0504020203020204" pitchFamily="34" charset="0"/>
            </a:endParaRPr>
          </a:p>
        </p:txBody>
      </p:sp>
      <p:sp>
        <p:nvSpPr>
          <p:cNvPr id="10" name="CuadroTexto 6">
            <a:extLst>
              <a:ext uri="{FF2B5EF4-FFF2-40B4-BE49-F238E27FC236}">
                <a16:creationId xmlns:a16="http://schemas.microsoft.com/office/drawing/2014/main" id="{4D971E71-6F2E-9DEA-0ED7-BF8085435117}"/>
              </a:ext>
            </a:extLst>
          </p:cNvPr>
          <p:cNvSpPr txBox="1"/>
          <p:nvPr/>
        </p:nvSpPr>
        <p:spPr>
          <a:xfrm>
            <a:off x="688446" y="10903219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6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FEE7376-941E-247A-ACBF-F500A7DB3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057EE2B-8BF8-0686-677F-C5C8D0D7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DD9251E3-8D34-5A15-585B-EFC38FA85706}"/>
              </a:ext>
            </a:extLst>
          </p:cNvPr>
          <p:cNvSpPr txBox="1">
            <a:spLocks/>
          </p:cNvSpPr>
          <p:nvPr/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8">
            <a:extLst>
              <a:ext uri="{FF2B5EF4-FFF2-40B4-BE49-F238E27FC236}">
                <a16:creationId xmlns:a16="http://schemas.microsoft.com/office/drawing/2014/main" id="{F536494C-429F-0CA5-A093-0CD564B1A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16" name="Gráfico 9">
            <a:extLst>
              <a:ext uri="{FF2B5EF4-FFF2-40B4-BE49-F238E27FC236}">
                <a16:creationId xmlns:a16="http://schemas.microsoft.com/office/drawing/2014/main" id="{A66B339C-FAF5-D5D4-1CAC-2021E7FF9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256339"/>
              </p:ext>
            </p:extLst>
          </p:nvPr>
        </p:nvGraphicFramePr>
        <p:xfrm>
          <a:off x="0" y="1961583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object 18">
            <a:extLst>
              <a:ext uri="{FF2B5EF4-FFF2-40B4-BE49-F238E27FC236}">
                <a16:creationId xmlns:a16="http://schemas.microsoft.com/office/drawing/2014/main" id="{AC192787-C3AD-0575-8B20-6FA52FEB8351}"/>
              </a:ext>
            </a:extLst>
          </p:cNvPr>
          <p:cNvSpPr txBox="1">
            <a:spLocks/>
          </p:cNvSpPr>
          <p:nvPr/>
        </p:nvSpPr>
        <p:spPr>
          <a:xfrm>
            <a:off x="340964" y="475923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400" b="1" i="0" u="none" strike="noStrike" kern="1200" cap="none" spc="-100" normalizeH="0" baseline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LA CANTIDAD DE JUICIOS</a:t>
            </a:r>
            <a:endParaRPr kumimoji="0" lang="es-ES" sz="4400" b="0" i="1" u="none" strike="noStrike" kern="1200" cap="none" spc="-100" normalizeH="0" baseline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11F56966-EB89-E609-8F3B-C6B969EDB8FC}"/>
              </a:ext>
            </a:extLst>
          </p:cNvPr>
          <p:cNvSpPr txBox="1">
            <a:spLocks/>
          </p:cNvSpPr>
          <p:nvPr/>
        </p:nvSpPr>
        <p:spPr>
          <a:xfrm>
            <a:off x="10052050" y="305803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+mj-ea"/>
                <a:cs typeface="Calibri"/>
              </a:rPr>
              <a:t>Sin explicación en indicadores nacionales o internacionales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ECF52D5-B2C6-30F0-5072-9723AD18520F}"/>
              </a:ext>
            </a:extLst>
          </p:cNvPr>
          <p:cNvGrpSpPr/>
          <p:nvPr/>
        </p:nvGrpSpPr>
        <p:grpSpPr>
          <a:xfrm>
            <a:off x="14068619" y="3724565"/>
            <a:ext cx="5170480" cy="5159600"/>
            <a:chOff x="14068619" y="3724565"/>
            <a:chExt cx="5170480" cy="5159600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C0148DA-BB01-56E5-F897-A055B336C495}"/>
                </a:ext>
              </a:extLst>
            </p:cNvPr>
            <p:cNvGrpSpPr/>
            <p:nvPr/>
          </p:nvGrpSpPr>
          <p:grpSpPr>
            <a:xfrm>
              <a:off x="14068619" y="3724565"/>
              <a:ext cx="5170480" cy="5159600"/>
              <a:chOff x="7390487" y="2166485"/>
              <a:chExt cx="5170480" cy="7594915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422BA3D9-F394-DF92-6B66-4AD4EA94D94D}"/>
                  </a:ext>
                </a:extLst>
              </p:cNvPr>
              <p:cNvSpPr/>
              <p:nvPr/>
            </p:nvSpPr>
            <p:spPr>
              <a:xfrm>
                <a:off x="7805382" y="2630906"/>
                <a:ext cx="4755585" cy="7130494"/>
              </a:xfrm>
              <a:prstGeom prst="rect">
                <a:avLst/>
              </a:prstGeom>
              <a:gradFill>
                <a:gsLst>
                  <a:gs pos="100000">
                    <a:srgbClr val="34A4DC"/>
                  </a:gs>
                  <a:gs pos="0">
                    <a:srgbClr val="09406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Paralelogramo 10">
                <a:extLst>
                  <a:ext uri="{FF2B5EF4-FFF2-40B4-BE49-F238E27FC236}">
                    <a16:creationId xmlns:a16="http://schemas.microsoft.com/office/drawing/2014/main" id="{348F9E33-2D68-3EFF-0B02-699E34CC1B52}"/>
                  </a:ext>
                </a:extLst>
              </p:cNvPr>
              <p:cNvSpPr/>
              <p:nvPr/>
            </p:nvSpPr>
            <p:spPr>
              <a:xfrm rot="1813604">
                <a:off x="7390487" y="2166485"/>
                <a:ext cx="829793" cy="1685736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56FFA023-E984-C917-77D8-A8857F66945D}"/>
                </a:ext>
              </a:extLst>
            </p:cNvPr>
            <p:cNvSpPr txBox="1"/>
            <p:nvPr/>
          </p:nvSpPr>
          <p:spPr>
            <a:xfrm>
              <a:off x="15024513" y="4605446"/>
              <a:ext cx="3673585" cy="397031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Profundizando la PARADOJA:</a:t>
              </a:r>
            </a:p>
            <a:p>
              <a:pPr marL="0" marR="0" lvl="0" indent="0" algn="ct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  <a:p>
              <a:pPr marL="0" marR="0" lvl="0" indent="0" algn="ct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"/>
                  <a:ea typeface="ADLaM Display"/>
                  <a:cs typeface="ADLaM Display"/>
                </a:rPr>
                <a:t>Mientras los fallecimientos bajan </a:t>
              </a:r>
              <a:r>
                <a:rPr lang="es-ES" sz="2800" b="1" kern="0" dirty="0">
                  <a:solidFill>
                    <a:prstClr val="white"/>
                  </a:solidFill>
                  <a:latin typeface="News Gothic MT"/>
                  <a:ea typeface="ADLaM Display"/>
                  <a:cs typeface="ADLaM Display"/>
                </a:rPr>
                <a:t>80</a:t>
              </a: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"/>
                  <a:ea typeface="ADLaM Display"/>
                  <a:cs typeface="ADLaM Display"/>
                </a:rPr>
                <a:t>% y los accidentes 55%, la litigiosidad crece exponencialmente</a:t>
              </a:r>
              <a:endPara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ADLaM Display"/>
                <a:cs typeface="ADLaM Display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D584654-31BC-D92F-2A6D-837B13663D9B}"/>
              </a:ext>
            </a:extLst>
          </p:cNvPr>
          <p:cNvGrpSpPr/>
          <p:nvPr/>
        </p:nvGrpSpPr>
        <p:grpSpPr>
          <a:xfrm>
            <a:off x="8543796" y="2932854"/>
            <a:ext cx="4600418" cy="7154383"/>
            <a:chOff x="8543796" y="2932854"/>
            <a:chExt cx="4600418" cy="7154383"/>
          </a:xfrm>
        </p:grpSpPr>
        <p:sp>
          <p:nvSpPr>
            <p:cNvPr id="6" name="Rectángulo redondeado 1">
              <a:extLst>
                <a:ext uri="{FF2B5EF4-FFF2-40B4-BE49-F238E27FC236}">
                  <a16:creationId xmlns:a16="http://schemas.microsoft.com/office/drawing/2014/main" id="{B52899CA-AAAB-E350-B6EC-0C5B8DCB94B3}"/>
                </a:ext>
              </a:extLst>
            </p:cNvPr>
            <p:cNvSpPr/>
            <p:nvPr/>
          </p:nvSpPr>
          <p:spPr>
            <a:xfrm>
              <a:off x="8543796" y="2932854"/>
              <a:ext cx="4556760" cy="7010400"/>
            </a:xfrm>
            <a:prstGeom prst="roundRect">
              <a:avLst/>
            </a:prstGeom>
            <a:noFill/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aphicFrame>
          <p:nvGraphicFramePr>
            <p:cNvPr id="8" name="Gráfico 13">
              <a:extLst>
                <a:ext uri="{FF2B5EF4-FFF2-40B4-BE49-F238E27FC236}">
                  <a16:creationId xmlns:a16="http://schemas.microsoft.com/office/drawing/2014/main" id="{412F224E-9377-FCDF-CFB4-428EAB31AC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89962430"/>
                </p:ext>
              </p:extLst>
            </p:nvPr>
          </p:nvGraphicFramePr>
          <p:xfrm>
            <a:off x="8817134" y="3164169"/>
            <a:ext cx="4327080" cy="69230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4" name="CuadroTexto 6">
            <a:extLst>
              <a:ext uri="{FF2B5EF4-FFF2-40B4-BE49-F238E27FC236}">
                <a16:creationId xmlns:a16="http://schemas.microsoft.com/office/drawing/2014/main" id="{8B8D254D-8419-734A-46FB-3AAC9FD9A32D}"/>
              </a:ext>
            </a:extLst>
          </p:cNvPr>
          <p:cNvSpPr txBox="1"/>
          <p:nvPr/>
        </p:nvSpPr>
        <p:spPr>
          <a:xfrm>
            <a:off x="720019" y="10701135"/>
            <a:ext cx="1797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0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Elaboración propia a partir de datos UART y SRT (Argentina); Ministerio de Trabajo y Economía Social y AMAT (España) y SUSESO y Poder Judicial República de Chile (Chile).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series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02DA9-0E8E-438B-D982-F15CCB8BC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727F3FC6-8E87-5F75-F92D-B2864C3A6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588655BB-4E57-88A8-C241-D02794B0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6" name="object 18">
            <a:extLst>
              <a:ext uri="{FF2B5EF4-FFF2-40B4-BE49-F238E27FC236}">
                <a16:creationId xmlns:a16="http://schemas.microsoft.com/office/drawing/2014/main" id="{4DAE435E-E4AB-860B-255E-99E24ACEE578}"/>
              </a:ext>
            </a:extLst>
          </p:cNvPr>
          <p:cNvSpPr txBox="1">
            <a:spLocks/>
          </p:cNvSpPr>
          <p:nvPr/>
        </p:nvSpPr>
        <p:spPr>
          <a:xfrm>
            <a:off x="340964" y="549957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601DDACD-384A-0558-DA9A-0251C3557EDB}"/>
              </a:ext>
            </a:extLst>
          </p:cNvPr>
          <p:cNvSpPr txBox="1">
            <a:spLocks/>
          </p:cNvSpPr>
          <p:nvPr/>
        </p:nvSpPr>
        <p:spPr>
          <a:xfrm>
            <a:off x="10052050" y="32977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Frecuencia x incapacidad </a:t>
            </a: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prstClr val="white"/>
                </a:solidFill>
                <a:latin typeface="News Gothic MT" panose="020B0503020103020203" pitchFamily="34" charset="0"/>
              </a:rPr>
              <a:t>x 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intereses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80DB2AE-51D8-D2C5-CAD2-36DB3930CF58}"/>
              </a:ext>
            </a:extLst>
          </p:cNvPr>
          <p:cNvSpPr txBox="1"/>
          <p:nvPr/>
        </p:nvSpPr>
        <p:spPr>
          <a:xfrm>
            <a:off x="803622" y="2277357"/>
            <a:ext cx="1363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sz="4000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Los </a:t>
            </a:r>
            <a:r>
              <a:rPr lang="es-ES" sz="4000" b="1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juicios ingresados en 2025 representan</a:t>
            </a:r>
            <a:r>
              <a:rPr lang="es-ES" sz="4000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:</a:t>
            </a:r>
            <a:endParaRPr lang="es-ES" sz="4000" dirty="0">
              <a:solidFill>
                <a:srgbClr val="34A4DC"/>
              </a:solidFill>
              <a:latin typeface="News Gothic MT" panose="020B0503020103020203" pitchFamily="34" charset="0"/>
              <a:ea typeface="ADLaM Display" panose="0201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E911972-3ACA-A617-0A66-785FA7096888}"/>
              </a:ext>
            </a:extLst>
          </p:cNvPr>
          <p:cNvGrpSpPr/>
          <p:nvPr/>
        </p:nvGrpSpPr>
        <p:grpSpPr>
          <a:xfrm>
            <a:off x="844445" y="8812568"/>
            <a:ext cx="16045062" cy="1728688"/>
            <a:chOff x="844445" y="8812568"/>
            <a:chExt cx="16045062" cy="1728688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6EEA2EB2-8F1F-60A6-D9FE-A6EFF68DC239}"/>
                </a:ext>
              </a:extLst>
            </p:cNvPr>
            <p:cNvSpPr/>
            <p:nvPr/>
          </p:nvSpPr>
          <p:spPr>
            <a:xfrm>
              <a:off x="844445" y="8812568"/>
              <a:ext cx="16045062" cy="1229334"/>
            </a:xfrm>
            <a:prstGeom prst="rect">
              <a:avLst/>
            </a:prstGeom>
            <a:solidFill>
              <a:srgbClr val="093F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" name="Recortar rectángulo de una esquina 65">
              <a:extLst>
                <a:ext uri="{FF2B5EF4-FFF2-40B4-BE49-F238E27FC236}">
                  <a16:creationId xmlns:a16="http://schemas.microsoft.com/office/drawing/2014/main" id="{2946F164-225F-B8BE-394C-EC35296F2BCD}"/>
                </a:ext>
              </a:extLst>
            </p:cNvPr>
            <p:cNvSpPr/>
            <p:nvPr/>
          </p:nvSpPr>
          <p:spPr>
            <a:xfrm rot="10800000" flipH="1">
              <a:off x="4865257" y="9167564"/>
              <a:ext cx="3470117" cy="1373692"/>
            </a:xfrm>
            <a:prstGeom prst="snip1Rect">
              <a:avLst>
                <a:gd name="adj" fmla="val 13124"/>
              </a:avLst>
            </a:prstGeom>
            <a:solidFill>
              <a:srgbClr val="1279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76405E56-16DF-CA0D-075A-7D010E30110C}"/>
                </a:ext>
              </a:extLst>
            </p:cNvPr>
            <p:cNvSpPr txBox="1"/>
            <p:nvPr/>
          </p:nvSpPr>
          <p:spPr>
            <a:xfrm>
              <a:off x="1072096" y="9185366"/>
              <a:ext cx="5012321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ESTO </a:t>
              </a:r>
              <a:r>
                <a:rPr lang="es-ES" sz="3200" b="1" kern="0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IMPLICA:</a:t>
              </a:r>
              <a:endParaRPr kumimoji="0" lang="es-AR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067317B7-6FDF-765D-2463-54ED682345EE}"/>
                </a:ext>
              </a:extLst>
            </p:cNvPr>
            <p:cNvSpPr txBox="1"/>
            <p:nvPr/>
          </p:nvSpPr>
          <p:spPr>
            <a:xfrm>
              <a:off x="5905994" y="9354291"/>
              <a:ext cx="2818940" cy="95410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COSTOS</a:t>
              </a:r>
            </a:p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LABORALES</a:t>
              </a:r>
              <a:endPara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42" name="Recortar rectángulo de una esquina 41">
              <a:extLst>
                <a:ext uri="{FF2B5EF4-FFF2-40B4-BE49-F238E27FC236}">
                  <a16:creationId xmlns:a16="http://schemas.microsoft.com/office/drawing/2014/main" id="{E27B1CF4-3799-460C-D3B5-6BD6D41600AD}"/>
                </a:ext>
              </a:extLst>
            </p:cNvPr>
            <p:cNvSpPr/>
            <p:nvPr/>
          </p:nvSpPr>
          <p:spPr>
            <a:xfrm rot="10800000" flipH="1">
              <a:off x="8845782" y="9167564"/>
              <a:ext cx="4146977" cy="1373692"/>
            </a:xfrm>
            <a:prstGeom prst="snip1Rect">
              <a:avLst>
                <a:gd name="adj" fmla="val 13124"/>
              </a:avLst>
            </a:prstGeom>
            <a:solidFill>
              <a:srgbClr val="1279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6F35A751-96A3-4E4F-A974-CC8BD2AEFFDA}"/>
                </a:ext>
              </a:extLst>
            </p:cNvPr>
            <p:cNvSpPr txBox="1"/>
            <p:nvPr/>
          </p:nvSpPr>
          <p:spPr>
            <a:xfrm>
              <a:off x="9666859" y="9522428"/>
              <a:ext cx="3799383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COMPETITIVIDAD</a:t>
              </a:r>
              <a:endPara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68" name="Recortar rectángulo de una esquina 67">
              <a:extLst>
                <a:ext uri="{FF2B5EF4-FFF2-40B4-BE49-F238E27FC236}">
                  <a16:creationId xmlns:a16="http://schemas.microsoft.com/office/drawing/2014/main" id="{BD5A5C2A-BE4D-4200-B295-5F20B5D8F24C}"/>
                </a:ext>
              </a:extLst>
            </p:cNvPr>
            <p:cNvSpPr/>
            <p:nvPr/>
          </p:nvSpPr>
          <p:spPr>
            <a:xfrm rot="10800000" flipH="1">
              <a:off x="13439747" y="9167564"/>
              <a:ext cx="3047202" cy="1373692"/>
            </a:xfrm>
            <a:prstGeom prst="snip1Rect">
              <a:avLst>
                <a:gd name="adj" fmla="val 13124"/>
              </a:avLst>
            </a:prstGeom>
            <a:solidFill>
              <a:srgbClr val="1279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DBEB0B6B-3C90-D332-BA06-DF1A01783E12}"/>
                </a:ext>
              </a:extLst>
            </p:cNvPr>
            <p:cNvSpPr/>
            <p:nvPr/>
          </p:nvSpPr>
          <p:spPr>
            <a:xfrm>
              <a:off x="13387207" y="8972954"/>
              <a:ext cx="1068948" cy="1068948"/>
            </a:xfrm>
            <a:prstGeom prst="ellipse">
              <a:avLst/>
            </a:prstGeom>
            <a:solidFill>
              <a:srgbClr val="093F64"/>
            </a:solidFill>
            <a:ln w="101600">
              <a:solidFill>
                <a:srgbClr val="1279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6D569E03-E2ED-C8B1-C2EB-9B4F73465D4D}"/>
                </a:ext>
              </a:extLst>
            </p:cNvPr>
            <p:cNvCxnSpPr>
              <a:cxnSpLocks/>
            </p:cNvCxnSpPr>
            <p:nvPr/>
          </p:nvCxnSpPr>
          <p:spPr>
            <a:xfrm>
              <a:off x="13670772" y="9483945"/>
              <a:ext cx="486812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76683E96-8E2B-2532-617B-6AAF052ED39B}"/>
                </a:ext>
              </a:extLst>
            </p:cNvPr>
            <p:cNvSpPr txBox="1"/>
            <p:nvPr/>
          </p:nvSpPr>
          <p:spPr>
            <a:xfrm>
              <a:off x="14465015" y="9522428"/>
              <a:ext cx="186867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EMPLEO</a:t>
              </a:r>
              <a:endPara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295B0568-8C5A-230C-D3DC-1055C6AEAD2B}"/>
                </a:ext>
              </a:extLst>
            </p:cNvPr>
            <p:cNvSpPr/>
            <p:nvPr/>
          </p:nvSpPr>
          <p:spPr>
            <a:xfrm>
              <a:off x="8619947" y="8972954"/>
              <a:ext cx="1068948" cy="1068948"/>
            </a:xfrm>
            <a:prstGeom prst="ellipse">
              <a:avLst/>
            </a:prstGeom>
            <a:solidFill>
              <a:srgbClr val="093F64"/>
            </a:solidFill>
            <a:ln w="101600">
              <a:solidFill>
                <a:srgbClr val="1279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cxnSp>
          <p:nvCxnSpPr>
            <p:cNvPr id="85" name="Conector recto 84">
              <a:extLst>
                <a:ext uri="{FF2B5EF4-FFF2-40B4-BE49-F238E27FC236}">
                  <a16:creationId xmlns:a16="http://schemas.microsoft.com/office/drawing/2014/main" id="{71FD1560-50B8-18D9-6088-B014A1B4DEDF}"/>
                </a:ext>
              </a:extLst>
            </p:cNvPr>
            <p:cNvCxnSpPr>
              <a:cxnSpLocks/>
            </p:cNvCxnSpPr>
            <p:nvPr/>
          </p:nvCxnSpPr>
          <p:spPr>
            <a:xfrm>
              <a:off x="8903512" y="9468641"/>
              <a:ext cx="486812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lipse 85">
              <a:extLst>
                <a:ext uri="{FF2B5EF4-FFF2-40B4-BE49-F238E27FC236}">
                  <a16:creationId xmlns:a16="http://schemas.microsoft.com/office/drawing/2014/main" id="{7CDD797C-4325-7A50-0F62-8BD3C2A36B7A}"/>
                </a:ext>
              </a:extLst>
            </p:cNvPr>
            <p:cNvSpPr/>
            <p:nvPr/>
          </p:nvSpPr>
          <p:spPr>
            <a:xfrm>
              <a:off x="4709382" y="8972954"/>
              <a:ext cx="1068948" cy="1068948"/>
            </a:xfrm>
            <a:prstGeom prst="ellipse">
              <a:avLst/>
            </a:prstGeom>
            <a:solidFill>
              <a:srgbClr val="093F64"/>
            </a:solidFill>
            <a:ln w="101600">
              <a:solidFill>
                <a:srgbClr val="1279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25A5DBE6-7C84-BC55-7FE8-BD3EE53D9A11}"/>
                </a:ext>
              </a:extLst>
            </p:cNvPr>
            <p:cNvSpPr txBox="1"/>
            <p:nvPr/>
          </p:nvSpPr>
          <p:spPr>
            <a:xfrm>
              <a:off x="4926391" y="8926385"/>
              <a:ext cx="674079" cy="116955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7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+</a:t>
              </a:r>
              <a:endParaRPr kumimoji="0" lang="es-AR" sz="7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6F4AA94-8563-6B28-897B-C118E18F8478}"/>
              </a:ext>
            </a:extLst>
          </p:cNvPr>
          <p:cNvGrpSpPr/>
          <p:nvPr/>
        </p:nvGrpSpPr>
        <p:grpSpPr>
          <a:xfrm>
            <a:off x="14153794" y="3269435"/>
            <a:ext cx="5733807" cy="4471707"/>
            <a:chOff x="14153794" y="3269435"/>
            <a:chExt cx="5733807" cy="4471707"/>
          </a:xfrm>
        </p:grpSpPr>
        <p:sp>
          <p:nvSpPr>
            <p:cNvPr id="2" name="Recortar rectángulo de una esquina 33">
              <a:extLst>
                <a:ext uri="{FF2B5EF4-FFF2-40B4-BE49-F238E27FC236}">
                  <a16:creationId xmlns:a16="http://schemas.microsoft.com/office/drawing/2014/main" id="{21916351-DB28-6982-899A-D8E3B9B40CE1}"/>
                </a:ext>
              </a:extLst>
            </p:cNvPr>
            <p:cNvSpPr/>
            <p:nvPr/>
          </p:nvSpPr>
          <p:spPr>
            <a:xfrm flipV="1">
              <a:off x="14153794" y="3269435"/>
              <a:ext cx="5733807" cy="4471707"/>
            </a:xfrm>
            <a:prstGeom prst="snip1Rect">
              <a:avLst/>
            </a:prstGeom>
            <a:solidFill>
              <a:srgbClr val="33A4DB"/>
            </a:solidFill>
            <a:ln w="85725">
              <a:solidFill>
                <a:srgbClr val="D6ED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465E1C3E-2AB6-4456-4879-2F34BD748A85}"/>
                </a:ext>
              </a:extLst>
            </p:cNvPr>
            <p:cNvSpPr txBox="1"/>
            <p:nvPr/>
          </p:nvSpPr>
          <p:spPr>
            <a:xfrm>
              <a:off x="14293029" y="3492853"/>
              <a:ext cx="5396326" cy="400109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+</a:t>
              </a:r>
              <a:r>
                <a:rPr kumimoji="0" lang="es-ES" sz="4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impacto en stock de 300 mil juicios, por los </a:t>
              </a:r>
              <a:r>
                <a:rPr kumimoji="0" lang="es-ES" sz="4200" b="1" i="1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contrastes </a:t>
              </a:r>
              <a:r>
                <a:rPr lang="es-ES" sz="4200" b="1" i="1" kern="0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judiciales </a:t>
              </a:r>
              <a:r>
                <a:rPr kumimoji="0" lang="es-ES" sz="4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en las tasas de interés aplicadas</a:t>
              </a:r>
              <a:endParaRPr kumimoji="0" lang="es-AR" sz="4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FBEB68F-F563-F20C-67A2-9599EA56B77A}"/>
              </a:ext>
            </a:extLst>
          </p:cNvPr>
          <p:cNvGrpSpPr/>
          <p:nvPr/>
        </p:nvGrpSpPr>
        <p:grpSpPr>
          <a:xfrm>
            <a:off x="-168442" y="2993311"/>
            <a:ext cx="13980392" cy="1647221"/>
            <a:chOff x="101673" y="2993311"/>
            <a:chExt cx="13710277" cy="1647221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CDB3925B-6CDA-58ED-6DCA-1BAEBABB71FB}"/>
                </a:ext>
              </a:extLst>
            </p:cNvPr>
            <p:cNvGrpSpPr/>
            <p:nvPr/>
          </p:nvGrpSpPr>
          <p:grpSpPr>
            <a:xfrm>
              <a:off x="438998" y="3078714"/>
              <a:ext cx="13372952" cy="1553749"/>
              <a:chOff x="438998" y="3078714"/>
              <a:chExt cx="13372952" cy="1553749"/>
            </a:xfrm>
          </p:grpSpPr>
          <p:sp>
            <p:nvSpPr>
              <p:cNvPr id="34" name="Recortar rectángulo de una esquina 33">
                <a:extLst>
                  <a:ext uri="{FF2B5EF4-FFF2-40B4-BE49-F238E27FC236}">
                    <a16:creationId xmlns:a16="http://schemas.microsoft.com/office/drawing/2014/main" id="{4EDBF94C-5187-90E3-A368-D44D95DDDEAE}"/>
                  </a:ext>
                </a:extLst>
              </p:cNvPr>
              <p:cNvSpPr/>
              <p:nvPr/>
            </p:nvSpPr>
            <p:spPr>
              <a:xfrm flipV="1">
                <a:off x="844446" y="3285955"/>
                <a:ext cx="12967504" cy="1183238"/>
              </a:xfrm>
              <a:prstGeom prst="snip1Rect">
                <a:avLst/>
              </a:prstGeom>
              <a:solidFill>
                <a:srgbClr val="33A4DB"/>
              </a:solidFill>
              <a:ln w="85725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3" name="Triángulo 52">
                <a:extLst>
                  <a:ext uri="{FF2B5EF4-FFF2-40B4-BE49-F238E27FC236}">
                    <a16:creationId xmlns:a16="http://schemas.microsoft.com/office/drawing/2014/main" id="{B48F1029-DA84-7765-C7EC-617655414494}"/>
                  </a:ext>
                </a:extLst>
              </p:cNvPr>
              <p:cNvSpPr/>
              <p:nvPr/>
            </p:nvSpPr>
            <p:spPr>
              <a:xfrm rot="5400000">
                <a:off x="41409" y="3476303"/>
                <a:ext cx="1553749" cy="758572"/>
              </a:xfrm>
              <a:prstGeom prst="triangle">
                <a:avLst>
                  <a:gd name="adj" fmla="val 52868"/>
                </a:avLst>
              </a:prstGeom>
              <a:solidFill>
                <a:schemeClr val="bg1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98FCF0E6-C4A5-78CC-1328-588E05949E7E}"/>
                  </a:ext>
                </a:extLst>
              </p:cNvPr>
              <p:cNvSpPr txBox="1"/>
              <p:nvPr/>
            </p:nvSpPr>
            <p:spPr>
              <a:xfrm>
                <a:off x="1299938" y="3492853"/>
                <a:ext cx="12204260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15078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Casi 7 MILLONES de SALARIOS MÍNIMOS</a:t>
                </a:r>
                <a:endParaRPr kumimoji="0" lang="es-AR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00EEAFD-DC31-DA5F-6184-BCABAA4E7E1A}"/>
                </a:ext>
              </a:extLst>
            </p:cNvPr>
            <p:cNvSpPr/>
            <p:nvPr/>
          </p:nvSpPr>
          <p:spPr>
            <a:xfrm>
              <a:off x="101673" y="2993311"/>
              <a:ext cx="758571" cy="164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9CBFFB7-15FC-13FA-FD11-337AD9A3B4D5}"/>
              </a:ext>
            </a:extLst>
          </p:cNvPr>
          <p:cNvGrpSpPr/>
          <p:nvPr/>
        </p:nvGrpSpPr>
        <p:grpSpPr>
          <a:xfrm>
            <a:off x="1" y="6325028"/>
            <a:ext cx="13811950" cy="1735122"/>
            <a:chOff x="209907" y="6325028"/>
            <a:chExt cx="13602043" cy="1735122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466F2500-4D77-F74A-0E38-0069F8F07B64}"/>
                </a:ext>
              </a:extLst>
            </p:cNvPr>
            <p:cNvGrpSpPr/>
            <p:nvPr/>
          </p:nvGrpSpPr>
          <p:grpSpPr>
            <a:xfrm>
              <a:off x="414746" y="6356193"/>
              <a:ext cx="13397204" cy="1703955"/>
              <a:chOff x="414746" y="6356193"/>
              <a:chExt cx="13397204" cy="1703955"/>
            </a:xfrm>
          </p:grpSpPr>
          <p:sp>
            <p:nvSpPr>
              <p:cNvPr id="56" name="Recortar rectángulo de una esquina 55">
                <a:extLst>
                  <a:ext uri="{FF2B5EF4-FFF2-40B4-BE49-F238E27FC236}">
                    <a16:creationId xmlns:a16="http://schemas.microsoft.com/office/drawing/2014/main" id="{0D373D06-A246-A5AF-2018-A901E3B91D7A}"/>
                  </a:ext>
                </a:extLst>
              </p:cNvPr>
              <p:cNvSpPr/>
              <p:nvPr/>
            </p:nvSpPr>
            <p:spPr>
              <a:xfrm flipV="1">
                <a:off x="844446" y="6603487"/>
                <a:ext cx="12967504" cy="1183238"/>
              </a:xfrm>
              <a:prstGeom prst="snip1Rect">
                <a:avLst/>
              </a:prstGeom>
              <a:solidFill>
                <a:srgbClr val="33A4DB"/>
              </a:solidFill>
              <a:ln w="85725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9" name="Triángulo 58">
                <a:extLst>
                  <a:ext uri="{FF2B5EF4-FFF2-40B4-BE49-F238E27FC236}">
                    <a16:creationId xmlns:a16="http://schemas.microsoft.com/office/drawing/2014/main" id="{B451D993-A1E2-207D-3B38-256ED45EE83D}"/>
                  </a:ext>
                </a:extLst>
              </p:cNvPr>
              <p:cNvSpPr/>
              <p:nvPr/>
            </p:nvSpPr>
            <p:spPr>
              <a:xfrm rot="5400000">
                <a:off x="-33417" y="6804356"/>
                <a:ext cx="1703955" cy="807630"/>
              </a:xfrm>
              <a:prstGeom prst="triangle">
                <a:avLst>
                  <a:gd name="adj" fmla="val 52868"/>
                </a:avLst>
              </a:prstGeom>
              <a:solidFill>
                <a:schemeClr val="bg1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D2656CAE-C52E-1472-BDB0-AD111F349251}"/>
                  </a:ext>
                </a:extLst>
              </p:cNvPr>
              <p:cNvSpPr txBox="1"/>
              <p:nvPr/>
            </p:nvSpPr>
            <p:spPr>
              <a:xfrm>
                <a:off x="1268764" y="6823450"/>
                <a:ext cx="12093399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15078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1,1% de la MASA SALARIAL DEL SISTEMA</a:t>
                </a:r>
                <a:endParaRPr kumimoji="0" lang="es-AR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D8B7A3B-8E09-140C-3A61-ADBC1984F0B4}"/>
                </a:ext>
              </a:extLst>
            </p:cNvPr>
            <p:cNvSpPr/>
            <p:nvPr/>
          </p:nvSpPr>
          <p:spPr>
            <a:xfrm>
              <a:off x="209907" y="6325028"/>
              <a:ext cx="758571" cy="1735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B5EEDDA-5DC8-317E-56FA-86CB72C01180}"/>
              </a:ext>
            </a:extLst>
          </p:cNvPr>
          <p:cNvGrpSpPr/>
          <p:nvPr/>
        </p:nvGrpSpPr>
        <p:grpSpPr>
          <a:xfrm>
            <a:off x="-192505" y="4632849"/>
            <a:ext cx="14056778" cy="1780079"/>
            <a:chOff x="31262" y="4632849"/>
            <a:chExt cx="13833011" cy="1780079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CB48117A-6425-1480-232F-E40A3BE5E1FC}"/>
                </a:ext>
              </a:extLst>
            </p:cNvPr>
            <p:cNvGrpSpPr/>
            <p:nvPr/>
          </p:nvGrpSpPr>
          <p:grpSpPr>
            <a:xfrm>
              <a:off x="467069" y="4708972"/>
              <a:ext cx="13397204" cy="1703955"/>
              <a:chOff x="467069" y="4708972"/>
              <a:chExt cx="13397204" cy="1703955"/>
            </a:xfrm>
          </p:grpSpPr>
          <p:sp>
            <p:nvSpPr>
              <p:cNvPr id="54" name="Recortar rectángulo de una esquina 53">
                <a:extLst>
                  <a:ext uri="{FF2B5EF4-FFF2-40B4-BE49-F238E27FC236}">
                    <a16:creationId xmlns:a16="http://schemas.microsoft.com/office/drawing/2014/main" id="{FE92AC09-ED23-0E09-4D27-3FEA50D5B166}"/>
                  </a:ext>
                </a:extLst>
              </p:cNvPr>
              <p:cNvSpPr/>
              <p:nvPr/>
            </p:nvSpPr>
            <p:spPr>
              <a:xfrm flipV="1">
                <a:off x="896769" y="4982392"/>
                <a:ext cx="12967504" cy="1183238"/>
              </a:xfrm>
              <a:prstGeom prst="snip1Rect">
                <a:avLst/>
              </a:prstGeom>
              <a:solidFill>
                <a:srgbClr val="33A4DB"/>
              </a:solidFill>
              <a:ln w="85725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8" name="Triángulo 57">
                <a:extLst>
                  <a:ext uri="{FF2B5EF4-FFF2-40B4-BE49-F238E27FC236}">
                    <a16:creationId xmlns:a16="http://schemas.microsoft.com/office/drawing/2014/main" id="{E9C38164-2471-F74F-5AD4-0ADB6F4DB8A5}"/>
                  </a:ext>
                </a:extLst>
              </p:cNvPr>
              <p:cNvSpPr/>
              <p:nvPr/>
            </p:nvSpPr>
            <p:spPr>
              <a:xfrm rot="5400000">
                <a:off x="18906" y="5157135"/>
                <a:ext cx="1703955" cy="807630"/>
              </a:xfrm>
              <a:prstGeom prst="triangle">
                <a:avLst>
                  <a:gd name="adj" fmla="val 52868"/>
                </a:avLst>
              </a:prstGeom>
              <a:solidFill>
                <a:schemeClr val="bg1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CC3A200C-DF42-8C1B-05A0-E2E25EB778DC}"/>
                  </a:ext>
                </a:extLst>
              </p:cNvPr>
              <p:cNvSpPr txBox="1"/>
              <p:nvPr/>
            </p:nvSpPr>
            <p:spPr>
              <a:xfrm>
                <a:off x="1352261" y="5162304"/>
                <a:ext cx="12512011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15078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5 MESES de CUOTA PACTADA DEL SISTEMA</a:t>
                </a:r>
                <a:endParaRPr kumimoji="0" lang="es-AR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7DFEFE4B-279C-182F-9AC4-348672A62210}"/>
                </a:ext>
              </a:extLst>
            </p:cNvPr>
            <p:cNvSpPr/>
            <p:nvPr/>
          </p:nvSpPr>
          <p:spPr>
            <a:xfrm>
              <a:off x="31262" y="4632849"/>
              <a:ext cx="758571" cy="1780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BC376EA9-9E39-54F3-9455-1594AFE3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63135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5670E4C9-8302-ACDB-A47C-AF134E03C0FB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4954" y="3377084"/>
            <a:ext cx="15387717" cy="2789853"/>
            <a:chOff x="6580390" y="4215770"/>
            <a:chExt cx="13198024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580390" y="4360243"/>
              <a:ext cx="8675531" cy="265608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58835" y="4215770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>
            <a:off x="1517645" y="9116551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1 Marcador de número de diapositiva">
            <a:extLst>
              <a:ext uri="{FF2B5EF4-FFF2-40B4-BE49-F238E27FC236}">
                <a16:creationId xmlns:a16="http://schemas.microsoft.com/office/drawing/2014/main" id="{3725CDD7-0496-1E14-1708-05380DAFFD45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55" name="TextBox 8">
            <a:extLst>
              <a:ext uri="{FF2B5EF4-FFF2-40B4-BE49-F238E27FC236}">
                <a16:creationId xmlns:a16="http://schemas.microsoft.com/office/drawing/2014/main" id="{431EE4E8-6526-60B3-7129-46F672241A02}"/>
              </a:ext>
            </a:extLst>
          </p:cNvPr>
          <p:cNvSpPr txBox="1"/>
          <p:nvPr/>
        </p:nvSpPr>
        <p:spPr>
          <a:xfrm>
            <a:off x="1185235" y="9283858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id="{E372DEC6-DFB6-D5DB-777A-1407212AB928}"/>
              </a:ext>
            </a:extLst>
          </p:cNvPr>
          <p:cNvSpPr txBox="1"/>
          <p:nvPr/>
        </p:nvSpPr>
        <p:spPr>
          <a:xfrm>
            <a:off x="4620047" y="9334658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78EEAE1A-BB35-F59F-24DD-4873C28A5F25}"/>
              </a:ext>
            </a:extLst>
          </p:cNvPr>
          <p:cNvSpPr txBox="1"/>
          <p:nvPr/>
        </p:nvSpPr>
        <p:spPr>
          <a:xfrm>
            <a:off x="7545636" y="9216125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27F527C7-3FCF-CF9B-42B7-DD7D697C252A}"/>
              </a:ext>
            </a:extLst>
          </p:cNvPr>
          <p:cNvSpPr txBox="1"/>
          <p:nvPr/>
        </p:nvSpPr>
        <p:spPr>
          <a:xfrm>
            <a:off x="10564587" y="9188893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DAAFD234-DFB3-D50E-53CD-E5B2812E4B86}"/>
              </a:ext>
            </a:extLst>
          </p:cNvPr>
          <p:cNvSpPr txBox="1"/>
          <p:nvPr/>
        </p:nvSpPr>
        <p:spPr>
          <a:xfrm>
            <a:off x="1627643" y="2325882"/>
            <a:ext cx="11222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ante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escenarios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alternativos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444590"/>
            <a:ext cx="1044117" cy="696078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04F9B1F6-0418-9C55-EC39-2FD754A5C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64" name="object 18">
            <a:extLst>
              <a:ext uri="{FF2B5EF4-FFF2-40B4-BE49-F238E27FC236}">
                <a16:creationId xmlns:a16="http://schemas.microsoft.com/office/drawing/2014/main" id="{7708D0E7-88C1-F32B-D04E-D412C254A412}"/>
              </a:ext>
            </a:extLst>
          </p:cNvPr>
          <p:cNvSpPr txBox="1">
            <a:spLocks/>
          </p:cNvSpPr>
          <p:nvPr/>
        </p:nvSpPr>
        <p:spPr>
          <a:xfrm>
            <a:off x="340964" y="472467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4BE3290B-4E83-0A11-DE10-963E32BA8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534540"/>
              </p:ext>
            </p:extLst>
          </p:nvPr>
        </p:nvGraphicFramePr>
        <p:xfrm>
          <a:off x="830190" y="2319830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BF502EC1-ADE6-E2BA-1DC2-8ADC01DDDF09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"/>
        </p:bldSub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AD539-6BE5-0FDF-940B-78462F18E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8CE132EA-B6AF-9DE5-ED9B-55844C03F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B2244818-ECE1-1031-C87F-81A5D9C6D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19E3D9C-E8C7-5122-49E6-EC39DC9DB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8F5DCB99-B80D-FC83-D9FF-4289B20589CE}"/>
              </a:ext>
            </a:extLst>
          </p:cNvPr>
          <p:cNvSpPr txBox="1">
            <a:spLocks/>
          </p:cNvSpPr>
          <p:nvPr/>
        </p:nvSpPr>
        <p:spPr>
          <a:xfrm>
            <a:off x="340964" y="409796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1B7D5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SOLUCION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1B7D5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4C4371FC-C0C6-0091-4191-D540D9BA6A4B}"/>
              </a:ext>
            </a:extLst>
          </p:cNvPr>
          <p:cNvSpPr txBox="1">
            <a:spLocks/>
          </p:cNvSpPr>
          <p:nvPr/>
        </p:nvSpPr>
        <p:spPr>
          <a:xfrm>
            <a:off x="9983058" y="32733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No inventar nada, SOLO cumplir con la Ley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1579E3E-BD5C-2BED-DF02-93CDD49B6819}"/>
              </a:ext>
            </a:extLst>
          </p:cNvPr>
          <p:cNvGrpSpPr/>
          <p:nvPr/>
        </p:nvGrpSpPr>
        <p:grpSpPr>
          <a:xfrm>
            <a:off x="130658" y="2060907"/>
            <a:ext cx="7273707" cy="8667852"/>
            <a:chOff x="130658" y="2060907"/>
            <a:chExt cx="7273707" cy="866785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7337926-49C4-F5DB-F390-DADB90531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658" y="2060907"/>
              <a:ext cx="4142723" cy="8667852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C371619-8517-2ACB-A59B-27AE16837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6781" y="5401246"/>
              <a:ext cx="3737584" cy="475958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B2090DE-D4E6-CF83-225A-36ACBF241F6F}"/>
              </a:ext>
            </a:extLst>
          </p:cNvPr>
          <p:cNvGrpSpPr/>
          <p:nvPr/>
        </p:nvGrpSpPr>
        <p:grpSpPr>
          <a:xfrm>
            <a:off x="8243395" y="2532329"/>
            <a:ext cx="11391072" cy="3966911"/>
            <a:chOff x="8243395" y="2532329"/>
            <a:chExt cx="11391072" cy="3966911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C06877C-535A-40CE-F840-559468A634AF}"/>
                </a:ext>
              </a:extLst>
            </p:cNvPr>
            <p:cNvSpPr/>
            <p:nvPr/>
          </p:nvSpPr>
          <p:spPr>
            <a:xfrm>
              <a:off x="9203092" y="2676188"/>
              <a:ext cx="10431375" cy="3823052"/>
            </a:xfrm>
            <a:prstGeom prst="rect">
              <a:avLst/>
            </a:prstGeom>
            <a:solidFill>
              <a:srgbClr val="D6E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C40DD3F-9EB6-F779-68E2-B237DB154ACA}"/>
                </a:ext>
              </a:extLst>
            </p:cNvPr>
            <p:cNvSpPr txBox="1"/>
            <p:nvPr/>
          </p:nvSpPr>
          <p:spPr>
            <a:xfrm>
              <a:off x="10477263" y="2861095"/>
              <a:ext cx="9083630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Queda pendiente: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1)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la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conformación de los CMF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por parte de las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máximas autoridades Judiciales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de cada provincia y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2)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la unificación de criterios alineados con ley y jurisprudencia CSJN en la aplicación de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intereses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por parte de los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tribunales inferiores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E44F5E4-FC86-E5CC-AD9A-4C0A12E9C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08" r="17778"/>
            <a:stretch/>
          </p:blipFill>
          <p:spPr>
            <a:xfrm>
              <a:off x="8243395" y="2532329"/>
              <a:ext cx="1900335" cy="138125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ACB4317-E51F-5075-23D8-B05332FF3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0" b="11710"/>
            <a:stretch/>
          </p:blipFill>
          <p:spPr>
            <a:xfrm>
              <a:off x="8259631" y="2721280"/>
              <a:ext cx="996136" cy="89965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68309D6-F00D-FC08-806E-37EB36D10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23" r="85337"/>
            <a:stretch/>
          </p:blipFill>
          <p:spPr>
            <a:xfrm>
              <a:off x="9151754" y="2790670"/>
              <a:ext cx="950168" cy="899658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73C0651-4CF3-0562-8C49-FBBB55F27088}"/>
              </a:ext>
            </a:extLst>
          </p:cNvPr>
          <p:cNvGrpSpPr/>
          <p:nvPr/>
        </p:nvGrpSpPr>
        <p:grpSpPr>
          <a:xfrm>
            <a:off x="8423167" y="7080083"/>
            <a:ext cx="11137726" cy="1739219"/>
            <a:chOff x="8423167" y="7080083"/>
            <a:chExt cx="11137726" cy="1739219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B1278EF0-4FEA-6768-6EDC-299395DB5A75}"/>
                </a:ext>
              </a:extLst>
            </p:cNvPr>
            <p:cNvSpPr/>
            <p:nvPr/>
          </p:nvSpPr>
          <p:spPr>
            <a:xfrm>
              <a:off x="9371219" y="7177378"/>
              <a:ext cx="10189674" cy="1641924"/>
            </a:xfrm>
            <a:prstGeom prst="rect">
              <a:avLst/>
            </a:prstGeom>
            <a:solidFill>
              <a:srgbClr val="D6E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D9D9967-DE55-989F-5315-058305A7BDCF}"/>
                </a:ext>
              </a:extLst>
            </p:cNvPr>
            <p:cNvSpPr txBox="1"/>
            <p:nvPr/>
          </p:nvSpPr>
          <p:spPr>
            <a:xfrm>
              <a:off x="10477263" y="7450725"/>
              <a:ext cx="8877461" cy="5130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Importante rol de los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Gobernadores Provinciales, cuidando la competitividad</a:t>
              </a:r>
              <a:endParaRPr lang="es-ES" sz="3200" dirty="0">
                <a:solidFill>
                  <a:srgbClr val="1B7D54"/>
                </a:solidFill>
                <a:latin typeface="News Gothic MT" panose="020B0503020103020203" pitchFamily="34" charset="0"/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E4A26E9-3A4E-CCB6-BC0E-8E39666EF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08" r="17778"/>
            <a:stretch/>
          </p:blipFill>
          <p:spPr>
            <a:xfrm>
              <a:off x="8423167" y="7080083"/>
              <a:ext cx="1900335" cy="1381256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A50EB25C-E536-0739-5AEF-5D0F82EF9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0" b="11710"/>
            <a:stretch/>
          </p:blipFill>
          <p:spPr>
            <a:xfrm>
              <a:off x="8439403" y="7269034"/>
              <a:ext cx="996136" cy="899658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C0F2DCA-E829-60BA-014F-B48C02361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80" t="-48" r="22151" b="48"/>
            <a:stretch/>
          </p:blipFill>
          <p:spPr>
            <a:xfrm>
              <a:off x="9203093" y="7354753"/>
              <a:ext cx="1068001" cy="899658"/>
            </a:xfrm>
            <a:prstGeom prst="rect">
              <a:avLst/>
            </a:prstGeom>
          </p:spPr>
        </p:pic>
      </p:grpSp>
      <p:sp>
        <p:nvSpPr>
          <p:cNvPr id="17" name="CuadroTexto 6">
            <a:extLst>
              <a:ext uri="{FF2B5EF4-FFF2-40B4-BE49-F238E27FC236}">
                <a16:creationId xmlns:a16="http://schemas.microsoft.com/office/drawing/2014/main" id="{9A33640D-0DD9-1EA8-0972-4D4A3446E326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SRT (mapa y datos de adhesión).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17042</TotalTime>
  <Words>1138</Words>
  <Application>Microsoft Office PowerPoint</Application>
  <PresentationFormat>Personalizado</PresentationFormat>
  <Paragraphs>246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Wingdings</vt:lpstr>
      <vt:lpstr>Calibri</vt:lpstr>
      <vt:lpstr>Arial</vt:lpstr>
      <vt:lpstr>Georgia</vt:lpstr>
      <vt:lpstr>News Gothic MT</vt:lpstr>
      <vt:lpstr>Barlow</vt:lpstr>
      <vt:lpstr>Calibri Light</vt:lpstr>
      <vt:lpstr>Aptos Black</vt:lpstr>
      <vt:lpstr>Aptos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Mara Ivana Bettiol</cp:lastModifiedBy>
  <cp:revision>872</cp:revision>
  <cp:lastPrinted>2025-10-17T16:45:12Z</cp:lastPrinted>
  <dcterms:created xsi:type="dcterms:W3CDTF">2023-09-12T19:17:28Z</dcterms:created>
  <dcterms:modified xsi:type="dcterms:W3CDTF">2026-01-27T12:48:47Z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