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6" r:id="rId1"/>
  </p:sldMasterIdLst>
  <p:notesMasterIdLst>
    <p:notesMasterId r:id="rId14"/>
  </p:notesMasterIdLst>
  <p:handoutMasterIdLst>
    <p:handoutMasterId r:id="rId15"/>
  </p:handoutMasterIdLst>
  <p:sldIdLst>
    <p:sldId id="618" r:id="rId2"/>
    <p:sldId id="580" r:id="rId3"/>
    <p:sldId id="632" r:id="rId4"/>
    <p:sldId id="598" r:id="rId5"/>
    <p:sldId id="630" r:id="rId6"/>
    <p:sldId id="606" r:id="rId7"/>
    <p:sldId id="614" r:id="rId8"/>
    <p:sldId id="610" r:id="rId9"/>
    <p:sldId id="602" r:id="rId10"/>
    <p:sldId id="629" r:id="rId11"/>
    <p:sldId id="603" r:id="rId12"/>
    <p:sldId id="631" r:id="rId13"/>
  </p:sldIdLst>
  <p:sldSz cx="20104100" cy="11309350"/>
  <p:notesSz cx="9929813" cy="6799263"/>
  <p:embeddedFontLst>
    <p:embeddedFont>
      <p:font typeface="Aptos Black" panose="020B0004020202020204" pitchFamily="34" charset="0"/>
      <p:bold r:id="rId16"/>
      <p:italic r:id="rId17"/>
      <p:boldItalic r:id="rId18"/>
    </p:embeddedFont>
    <p:embeddedFont>
      <p:font typeface="Barlow" panose="00000500000000000000" pitchFamily="2" charset="0"/>
      <p:regular r:id="rId19"/>
      <p:bold r:id="rId20"/>
      <p:italic r:id="rId21"/>
      <p:boldItalic r:id="rId22"/>
    </p:embeddedFont>
    <p:embeddedFont>
      <p:font typeface="Georgia" panose="02040502050405020303" pitchFamily="18" charset="0"/>
      <p:regular r:id="rId23"/>
      <p:bold r:id="rId24"/>
      <p:italic r:id="rId25"/>
      <p:boldItalic r:id="rId26"/>
    </p:embeddedFont>
    <p:embeddedFont>
      <p:font typeface="News Gothic MT" panose="020B0504020203020204" pitchFamily="34" charset="0"/>
      <p:regular r:id="rId27"/>
      <p:bold r:id="rId28"/>
      <p:italic r:id="rId29"/>
      <p:boldItalic r:id="rId30"/>
    </p:embeddedFont>
  </p:embeddedFontLst>
  <p:defaultTextStyle>
    <a:defPPr>
      <a:defRPr lang="es-AR"/>
    </a:defPPr>
    <a:lvl1pPr marL="0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7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2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3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88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45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0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6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1569" userDrawn="1">
          <p15:clr>
            <a:srgbClr val="A4A3A4"/>
          </p15:clr>
        </p15:guide>
        <p15:guide id="3" orient="horz" pos="712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A4DB"/>
    <a:srgbClr val="1279BF"/>
    <a:srgbClr val="94C89A"/>
    <a:srgbClr val="D6EDF7"/>
    <a:srgbClr val="093F64"/>
    <a:srgbClr val="99282B"/>
    <a:srgbClr val="D02C33"/>
    <a:srgbClr val="922F22"/>
    <a:srgbClr val="F3901E"/>
    <a:srgbClr val="FDE9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0371C7-1ECB-470C-868C-257D7EC23750}" v="1" dt="2026-10-20T12:31:58.292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FD4443E-F989-4FC4-A0C8-D5A2AF1F390B}" styleName="Estilo oscuro 1 - Énfasis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Estilo oscuro 1 - Énfasis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Estilo oscuro 1 - Énfasis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5196" autoAdjust="0"/>
  </p:normalViewPr>
  <p:slideViewPr>
    <p:cSldViewPr snapToGrid="0">
      <p:cViewPr varScale="1">
        <p:scale>
          <a:sx n="50" d="100"/>
          <a:sy n="50" d="100"/>
        </p:scale>
        <p:origin x="643" y="53"/>
      </p:cViewPr>
      <p:guideLst>
        <p:guide pos="1569"/>
        <p:guide orient="horz" pos="712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-183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lentina Salvatierra" userId="77428dcc-9bae-40a6-bfad-f33467cb79aa" providerId="ADAL" clId="{E7766816-22C9-4BD9-8062-96DD2CD152D5}"/>
    <pc:docChg chg="modSld">
      <pc:chgData name="Valentina Salvatierra" userId="77428dcc-9bae-40a6-bfad-f33467cb79aa" providerId="ADAL" clId="{E7766816-22C9-4BD9-8062-96DD2CD152D5}" dt="2026-10-20T12:31:58.292" v="0"/>
      <pc:docMkLst>
        <pc:docMk/>
      </pc:docMkLst>
      <pc:sldChg chg="modSp">
        <pc:chgData name="Valentina Salvatierra" userId="77428dcc-9bae-40a6-bfad-f33467cb79aa" providerId="ADAL" clId="{E7766816-22C9-4BD9-8062-96DD2CD152D5}" dt="2026-10-20T12:31:58.292" v="0"/>
        <pc:sldMkLst>
          <pc:docMk/>
          <pc:sldMk cId="1150965630" sldId="610"/>
        </pc:sldMkLst>
        <pc:graphicFrameChg chg="mod">
          <ac:chgData name="Valentina Salvatierra" userId="77428dcc-9bae-40a6-bfad-f33467cb79aa" providerId="ADAL" clId="{E7766816-22C9-4BD9-8062-96DD2CD152D5}" dt="2026-10-20T12:31:58.292" v="0"/>
          <ac:graphicFrameMkLst>
            <pc:docMk/>
            <pc:sldMk cId="1150965630" sldId="610"/>
            <ac:graphicFrameMk id="2" creationId="{9F6146E1-02ED-461A-2225-9A5E91D78DA8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488965665006158E-2"/>
          <c:y val="0"/>
          <c:w val="0.81971490170871497"/>
          <c:h val="0.98179701520911611"/>
        </c:manualLayout>
      </c:layout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Ventas</c:v>
                </c:pt>
              </c:strCache>
            </c:strRef>
          </c:tx>
          <c:explosion val="1"/>
          <c:dPt>
            <c:idx val="0"/>
            <c:bubble3D val="0"/>
            <c:spPr>
              <a:solidFill>
                <a:srgbClr val="1279B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51F3-45CD-B354-12F2F32572CF}"/>
              </c:ext>
            </c:extLst>
          </c:dPt>
          <c:dPt>
            <c:idx val="1"/>
            <c:bubble3D val="0"/>
            <c:spPr>
              <a:solidFill>
                <a:srgbClr val="53357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1F3-45CD-B354-12F2F32572CF}"/>
              </c:ext>
            </c:extLst>
          </c:dPt>
          <c:cat>
            <c:strRef>
              <c:f>Hoja1!$A$2:$A$3</c:f>
              <c:strCache>
                <c:ptCount val="2"/>
                <c:pt idx="0">
                  <c:v>Riesgos del Trabajo</c:v>
                </c:pt>
                <c:pt idx="1">
                  <c:v>Resto de laborales</c:v>
                </c:pt>
              </c:strCache>
            </c:strRef>
          </c:cat>
          <c:val>
            <c:numRef>
              <c:f>Hoja1!$B$2:$B$3</c:f>
              <c:numCache>
                <c:formatCode>General</c:formatCode>
                <c:ptCount val="2"/>
                <c:pt idx="0">
                  <c:v>134141</c:v>
                </c:pt>
                <c:pt idx="1">
                  <c:v>146100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1F3-45CD-B354-12F2F32572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006345779213631E-2"/>
          <c:y val="1.512780135316702E-2"/>
          <c:w val="0.9699365558031432"/>
          <c:h val="0.7538280233706901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'Tabla datos'!$B$8</c:f>
              <c:strCache>
                <c:ptCount val="1"/>
                <c:pt idx="0">
                  <c:v>Argentina con índice judicial propio (2025)</c:v>
                </c:pt>
              </c:strCache>
            </c:strRef>
          </c:tx>
          <c:spPr>
            <a:gradFill>
              <a:gsLst>
                <a:gs pos="100000">
                  <a:srgbClr val="6F91CB"/>
                </a:gs>
                <a:gs pos="0">
                  <a:srgbClr val="3C6090"/>
                </a:gs>
              </a:gsLst>
              <a:lin ang="5400000" scaled="0"/>
            </a:gradFill>
            <a:ln>
              <a:noFill/>
            </a:ln>
            <a:effectLst>
              <a:outerShdw blurRad="50800" dist="50800" dir="5400000" algn="ctr" rotWithShape="0">
                <a:srgbClr val="FF0000"/>
              </a:outerShdw>
            </a:effectLst>
          </c:spPr>
          <c:invertIfNegative val="0"/>
          <c:dPt>
            <c:idx val="0"/>
            <c:invertIfNegative val="0"/>
            <c:bubble3D val="0"/>
            <c:spPr>
              <a:gradFill>
                <a:gsLst>
                  <a:gs pos="100000">
                    <a:srgbClr val="34A4DC"/>
                  </a:gs>
                  <a:gs pos="0">
                    <a:srgbClr val="094064"/>
                  </a:gs>
                </a:gsLst>
                <a:lin ang="5400000" scaled="0"/>
              </a:gradFill>
              <a:ln>
                <a:solidFill>
                  <a:srgbClr val="0070C0"/>
                </a:solidFill>
              </a:ln>
              <a:effectLst>
                <a:outerShdw blurRad="50800" dist="50800" dir="5400000" algn="ctr" rotWithShape="0">
                  <a:srgbClr val="0070C0"/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5276-EA4A-B308-E5700300C9C6}"/>
              </c:ext>
            </c:extLst>
          </c:dPt>
          <c:dLbls>
            <c:dLbl>
              <c:idx val="0"/>
              <c:layout>
                <c:manualLayout>
                  <c:x val="-4.5343145859855407E-3"/>
                  <c:y val="4.1615407443783975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3200" b="1" i="0" u="none" strike="noStrike" kern="1200" baseline="0">
                      <a:solidFill>
                        <a:srgbClr val="33A4DB"/>
                      </a:solidFill>
                      <a:latin typeface="News Gothic MT" panose="020B0503020103020203" pitchFamily="34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787586403387621"/>
                      <c:h val="7.26188859894030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5276-EA4A-B308-E5700300C9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rgbClr val="0070C0"/>
                    </a:solidFill>
                    <a:latin typeface="News Gothic MT" panose="020B0503020103020203" pitchFamily="34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2025</c:v>
                </c:pt>
              </c:numCache>
            </c:numRef>
          </c:cat>
          <c:val>
            <c:numRef>
              <c:f>'Tabla datos'!$C$8:$C$8</c:f>
              <c:numCache>
                <c:formatCode>_(* #,##0_);_(* \(#,##0\);_(* "-"_);_(@_)</c:formatCode>
                <c:ptCount val="1"/>
                <c:pt idx="0">
                  <c:v>134141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276-EA4A-B308-E5700300C9C6}"/>
            </c:ext>
          </c:extLst>
        </c:ser>
        <c:ser>
          <c:idx val="2"/>
          <c:order val="1"/>
          <c:tx>
            <c:strRef>
              <c:f>'Tabla datos'!$B$9</c:f>
              <c:strCache>
                <c:ptCount val="1"/>
                <c:pt idx="0">
                  <c:v>Si Argentina tuviera índice judicial de España</c:v>
                </c:pt>
              </c:strCache>
            </c:strRef>
          </c:tx>
          <c:spPr>
            <a:solidFill>
              <a:srgbClr val="F3901E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9.488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ECF5-4D64-9BA5-CE936B8E41C3}"/>
                </c:ext>
              </c:extLst>
            </c:dLbl>
            <c:dLbl>
              <c:idx val="3"/>
              <c:layout>
                <c:manualLayout>
                  <c:x val="0"/>
                  <c:y val="-1.20788977112867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276-EA4A-B308-E5700300C9C6}"/>
                </c:ext>
              </c:extLst>
            </c:dLbl>
            <c:dLbl>
              <c:idx val="4"/>
              <c:layout>
                <c:manualLayout>
                  <c:x val="0"/>
                  <c:y val="-1.207889771128655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276-EA4A-B308-E5700300C9C6}"/>
                </c:ext>
              </c:extLst>
            </c:dLbl>
            <c:dLbl>
              <c:idx val="5"/>
              <c:layout>
                <c:manualLayout>
                  <c:x val="-3.8340101048808055E-3"/>
                  <c:y val="-1.87893964397793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276-EA4A-B308-E5700300C9C6}"/>
                </c:ext>
              </c:extLst>
            </c:dLbl>
            <c:dLbl>
              <c:idx val="6"/>
              <c:layout>
                <c:manualLayout>
                  <c:x val="-5.7510151573212081E-3"/>
                  <c:y val="-1.74472966940808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276-EA4A-B308-E5700300C9C6}"/>
                </c:ext>
              </c:extLst>
            </c:dLbl>
            <c:dLbl>
              <c:idx val="7"/>
              <c:layout>
                <c:manualLayout>
                  <c:x val="0"/>
                  <c:y val="-2.31337838843198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5276-EA4A-B308-E5700300C9C6}"/>
                </c:ext>
              </c:extLst>
            </c:dLbl>
            <c:dLbl>
              <c:idx val="8"/>
              <c:layout>
                <c:manualLayout>
                  <c:x val="0"/>
                  <c:y val="-1.56727660696894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5276-EA4A-B308-E5700300C9C6}"/>
                </c:ext>
              </c:extLst>
            </c:dLbl>
            <c:dLbl>
              <c:idx val="9"/>
              <c:layout>
                <c:manualLayout>
                  <c:x val="0"/>
                  <c:y val="-1.46487287572837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5276-EA4A-B308-E5700300C9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rgbClr val="F3901E"/>
                    </a:solidFill>
                    <a:latin typeface="News Gothic MT" panose="020B0503020103020203" pitchFamily="34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2025</c:v>
                </c:pt>
              </c:numCache>
            </c:numRef>
          </c:cat>
          <c:val>
            <c:numRef>
              <c:f>'Tabla datos'!$C$9:$C$9</c:f>
              <c:numCache>
                <c:formatCode>_(* #,##0_);_(* \(#,##0\);_(* "-"_);_(@_)</c:formatCode>
                <c:ptCount val="1"/>
                <c:pt idx="0">
                  <c:v>9488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276-EA4A-B308-E5700300C9C6}"/>
            </c:ext>
          </c:extLst>
        </c:ser>
        <c:ser>
          <c:idx val="3"/>
          <c:order val="2"/>
          <c:tx>
            <c:strRef>
              <c:f>'Tabla datos'!$B$10</c:f>
              <c:strCache>
                <c:ptCount val="1"/>
                <c:pt idx="0">
                  <c:v>Si Argentina tuviera índice judicial de Chile</c:v>
                </c:pt>
              </c:strCache>
            </c:strRef>
          </c:tx>
          <c:spPr>
            <a:solidFill>
              <a:srgbClr val="D80027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5276-EA4A-B308-E5700300C9C6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5.854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B-5276-EA4A-B308-E5700300C9C6}"/>
                </c:ext>
              </c:extLst>
            </c:dLbl>
            <c:dLbl>
              <c:idx val="1"/>
              <c:layout>
                <c:manualLayout>
                  <c:x val="-1.5724561636178537E-17"/>
                  <c:y val="6.935901240630662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5276-EA4A-B308-E5700300C9C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rgbClr val="C00000"/>
                    </a:solidFill>
                    <a:latin typeface="News Gothic MT" panose="020B0503020103020203" pitchFamily="34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'Tabla datos'!$C$7:$C$7</c:f>
              <c:numCache>
                <c:formatCode>General</c:formatCode>
                <c:ptCount val="1"/>
                <c:pt idx="0">
                  <c:v>2025</c:v>
                </c:pt>
              </c:numCache>
            </c:numRef>
          </c:cat>
          <c:val>
            <c:numRef>
              <c:f>'Tabla datos'!$C$10:$C$10</c:f>
              <c:numCache>
                <c:formatCode>_(* #,##0_);_(* \(#,##0\);_(* "-"_);_(@_)</c:formatCode>
                <c:ptCount val="1"/>
                <c:pt idx="0">
                  <c:v>5854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5276-EA4A-B308-E5700300C9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8"/>
        <c:axId val="228791424"/>
        <c:axId val="228792960"/>
      </c:barChart>
      <c:catAx>
        <c:axId val="2287914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28792960"/>
        <c:crosses val="autoZero"/>
        <c:auto val="1"/>
        <c:lblAlgn val="ctr"/>
        <c:lblOffset val="100"/>
        <c:noMultiLvlLbl val="0"/>
      </c:catAx>
      <c:valAx>
        <c:axId val="22879296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(* #,##0_);_(* \(#,##0\);_(* &quot;-&quot;_);_(@_)" sourceLinked="1"/>
        <c:majorTickMark val="none"/>
        <c:minorTickMark val="none"/>
        <c:tickLblPos val="nextTo"/>
        <c:crossAx val="228791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34A4DC"/>
                </a:solidFill>
                <a:latin typeface="News Gothic MT" panose="020B0503020103020203" pitchFamily="34" charset="0"/>
                <a:ea typeface="+mn-ea"/>
                <a:cs typeface="+mn-cs"/>
              </a:defRPr>
            </a:pPr>
            <a:endParaRPr lang="es-A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EDA33A"/>
                </a:solidFill>
                <a:latin typeface="News Gothic MT" panose="020B0503020103020203" pitchFamily="34" charset="0"/>
                <a:ea typeface="+mn-ea"/>
                <a:cs typeface="+mn-cs"/>
              </a:defRPr>
            </a:pPr>
            <a:endParaRPr lang="es-AR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C00000"/>
                </a:solidFill>
                <a:latin typeface="News Gothic MT" panose="020B0503020103020203" pitchFamily="34" charset="0"/>
                <a:ea typeface="+mn-ea"/>
                <a:cs typeface="+mn-cs"/>
              </a:defRPr>
            </a:pPr>
            <a:endParaRPr lang="es-AR"/>
          </a:p>
        </c:txPr>
      </c:legendEntry>
      <c:layout>
        <c:manualLayout>
          <c:xMode val="edge"/>
          <c:yMode val="edge"/>
          <c:x val="7.9298259477758828E-2"/>
          <c:y val="0.79326033561242315"/>
          <c:w val="0.88976938428411323"/>
          <c:h val="0.17067297793629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News Gothic MT" panose="020B0503020103020203" pitchFamily="34" charset="0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3200"/>
      </a:pPr>
      <a:endParaRPr lang="es-A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000" b="1" i="0" u="none" strike="noStrike" kern="1200" spc="0" baseline="0">
                <a:solidFill>
                  <a:schemeClr val="tx1">
                    <a:lumMod val="50000"/>
                    <a:lumOff val="50000"/>
                  </a:scheme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r>
              <a:rPr lang="es-ES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rlow" panose="00000500000000000000" pitchFamily="50" charset="0"/>
              </a:rPr>
              <a:t>Porcentaje de juicios ganados por la ART </a:t>
            </a:r>
          </a:p>
          <a:p>
            <a:pPr>
              <a:defRPr sz="3000" b="1">
                <a:solidFill>
                  <a:schemeClr val="tx1">
                    <a:lumMod val="50000"/>
                    <a:lumOff val="50000"/>
                  </a:schemeClr>
                </a:solidFill>
                <a:latin typeface="Barlow" panose="00000500000000000000" pitchFamily="50" charset="0"/>
              </a:defRPr>
            </a:pPr>
            <a:r>
              <a:rPr lang="es-ES" sz="3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Barlow" panose="00000500000000000000" pitchFamily="50" charset="0"/>
              </a:rPr>
              <a:t>2024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000" b="1" i="0" u="none" strike="noStrike" kern="1200" spc="0" baseline="0">
              <a:solidFill>
                <a:schemeClr val="tx1">
                  <a:lumMod val="50000"/>
                  <a:lumOff val="50000"/>
                </a:schemeClr>
              </a:solidFill>
              <a:latin typeface="Barlow" panose="00000500000000000000" pitchFamily="50" charset="0"/>
              <a:ea typeface="+mn-ea"/>
              <a:cs typeface="+mn-cs"/>
            </a:defRPr>
          </a:pPr>
          <a:endParaRPr lang="es-AR"/>
        </a:p>
      </c:txPr>
    </c:title>
    <c:autoTitleDeleted val="0"/>
    <c:plotArea>
      <c:layout>
        <c:manualLayout>
          <c:layoutTarget val="inner"/>
          <c:xMode val="edge"/>
          <c:yMode val="edge"/>
          <c:x val="9.4526110966197854E-2"/>
          <c:y val="0.32965133475653291"/>
          <c:w val="0.88208556439331276"/>
          <c:h val="0.5164479500973456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26BBE3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gradFill flip="none" rotWithShape="1">
                <a:gsLst>
                  <a:gs pos="99000">
                    <a:srgbClr val="3C6090"/>
                  </a:gs>
                  <a:gs pos="0">
                    <a:srgbClr val="6F91CB"/>
                  </a:gs>
                </a:gsLst>
                <a:lin ang="16200000" scaled="1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E7E1-4DDD-83A2-5072CB853A62}"/>
              </c:ext>
            </c:extLst>
          </c:dPt>
          <c:dPt>
            <c:idx val="1"/>
            <c:invertIfNegative val="0"/>
            <c:bubble3D val="0"/>
            <c:spPr>
              <a:gradFill flip="none" rotWithShape="1">
                <a:gsLst>
                  <a:gs pos="0">
                    <a:srgbClr val="D67029"/>
                  </a:gs>
                  <a:gs pos="97000">
                    <a:srgbClr val="EDA33A"/>
                  </a:gs>
                </a:gsLst>
                <a:lin ang="5400000" scaled="0"/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E7E1-4DDD-83A2-5072CB853A62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6F91CB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E7E1-4DDD-83A2-5072CB853A62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2800" b="1" i="0" u="none" strike="noStrike" kern="1200" baseline="0">
                        <a:solidFill>
                          <a:srgbClr val="EDA33A"/>
                        </a:solidFill>
                        <a:latin typeface="Barlow" panose="00000500000000000000" pitchFamily="50" charset="0"/>
                        <a:ea typeface="+mn-ea"/>
                        <a:cs typeface="+mn-cs"/>
                      </a:defRPr>
                    </a:pPr>
                    <a:r>
                      <a:rPr lang="en-US" dirty="0"/>
                      <a:t>71%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800" b="1" i="0" u="none" strike="noStrike" kern="1200" baseline="0">
                      <a:solidFill>
                        <a:srgbClr val="EDA33A"/>
                      </a:solidFill>
                      <a:latin typeface="Barlow" panose="00000500000000000000" pitchFamily="50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E7E1-4DDD-83A2-5072CB853A6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1" i="0" u="none" strike="noStrike" kern="1200" baseline="0">
                    <a:solidFill>
                      <a:srgbClr val="0070C0"/>
                    </a:solidFill>
                    <a:latin typeface="Barlow" panose="00000500000000000000" pitchFamily="50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Hoja1!$A$2:$A$3</c:f>
              <c:strCache>
                <c:ptCount val="2"/>
                <c:pt idx="0">
                  <c:v>Argentina</c:v>
                </c:pt>
                <c:pt idx="1">
                  <c:v>España</c:v>
                </c:pt>
              </c:strCache>
            </c:strRef>
          </c:cat>
          <c:val>
            <c:numRef>
              <c:f>Hoja1!$B$2:$B$3</c:f>
              <c:numCache>
                <c:formatCode>0%</c:formatCode>
                <c:ptCount val="2"/>
                <c:pt idx="0">
                  <c:v>0.13100000000000001</c:v>
                </c:pt>
                <c:pt idx="1">
                  <c:v>0.72399999999999998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7E1-4DDD-83A2-5072CB853A6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5"/>
        <c:overlap val="-27"/>
        <c:axId val="192507264"/>
        <c:axId val="192513152"/>
      </c:barChart>
      <c:catAx>
        <c:axId val="19250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500" b="1" i="0" u="none" strike="noStrike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Barlow" panose="00000500000000000000" pitchFamily="50" charset="0"/>
                <a:ea typeface="+mn-ea"/>
                <a:cs typeface="+mn-cs"/>
              </a:defRPr>
            </a:pPr>
            <a:endParaRPr lang="es-AR"/>
          </a:p>
        </c:txPr>
        <c:crossAx val="192513152"/>
        <c:crosses val="autoZero"/>
        <c:auto val="1"/>
        <c:lblAlgn val="ctr"/>
        <c:lblOffset val="100"/>
        <c:noMultiLvlLbl val="0"/>
      </c:catAx>
      <c:valAx>
        <c:axId val="19251315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925072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cmpd="dbl">
      <a:noFill/>
    </a:ln>
    <a:effectLst>
      <a:softEdge rad="12700"/>
    </a:effectLst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808325486897142E-2"/>
          <c:y val="9.8816347886915956E-2"/>
          <c:w val="0.97319167451310284"/>
          <c:h val="0.878257593397449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Serie 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Hoja1!$B$2</c:f>
              <c:numCache>
                <c:formatCode>General</c:formatCode>
                <c:ptCount val="1"/>
                <c:pt idx="0">
                  <c:v>2.19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D5-4BA5-8FA8-400CE7E8ED68}"/>
            </c:ext>
          </c:extLst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Serie 2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Hoja1!$C$2</c:f>
              <c:numCache>
                <c:formatCode>General</c:formatCode>
                <c:ptCount val="1"/>
                <c:pt idx="0">
                  <c:v>3.13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D5-4BA5-8FA8-400CE7E8ED68}"/>
            </c:ext>
          </c:extLst>
        </c:ser>
        <c:ser>
          <c:idx val="2"/>
          <c:order val="2"/>
          <c:tx>
            <c:strRef>
              <c:f>Hoja1!$D$1</c:f>
              <c:strCache>
                <c:ptCount val="1"/>
                <c:pt idx="0">
                  <c:v>Serie 3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Hoja1!$D$2</c:f>
              <c:numCache>
                <c:formatCode>General</c:formatCode>
                <c:ptCount val="1"/>
                <c:pt idx="0">
                  <c:v>4.01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0D5-4BA5-8FA8-400CE7E8ED68}"/>
            </c:ext>
          </c:extLst>
        </c:ser>
        <c:ser>
          <c:idx val="3"/>
          <c:order val="3"/>
          <c:tx>
            <c:strRef>
              <c:f>Hoja1!$E$1</c:f>
              <c:strCache>
                <c:ptCount val="1"/>
                <c:pt idx="0">
                  <c:v>Serie 4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Hoja1!$A$2</c:f>
              <c:strCache>
                <c:ptCount val="1"/>
                <c:pt idx="0">
                  <c:v>Categoría 1</c:v>
                </c:pt>
              </c:strCache>
            </c:strRef>
          </c:cat>
          <c:val>
            <c:numRef>
              <c:f>Hoja1!$E$2</c:f>
              <c:numCache>
                <c:formatCode>General</c:formatCode>
                <c:ptCount val="1"/>
                <c:pt idx="0">
                  <c:v>5.15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0D5-4BA5-8FA8-400CE7E8ED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6918424"/>
        <c:axId val="356917344"/>
      </c:barChart>
      <c:catAx>
        <c:axId val="3569184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56917344"/>
        <c:crosses val="autoZero"/>
        <c:auto val="1"/>
        <c:lblAlgn val="ctr"/>
        <c:lblOffset val="100"/>
        <c:noMultiLvlLbl val="0"/>
      </c:catAx>
      <c:valAx>
        <c:axId val="35691734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35691842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982551250148122"/>
          <c:y val="4.4524509776706897E-2"/>
          <c:w val="0.86292109442181308"/>
          <c:h val="0.8627209960471236"/>
        </c:manualLayout>
      </c:layout>
      <c:bubbleChart>
        <c:varyColors val="0"/>
        <c:ser>
          <c:idx val="9"/>
          <c:order val="8"/>
          <c:tx>
            <c:strRef>
              <c:f>Tabla!$A$11</c:f>
              <c:strCache>
                <c:ptCount val="1"/>
                <c:pt idx="0">
                  <c:v>Salta</c:v>
                </c:pt>
              </c:strCache>
            </c:strRef>
          </c:tx>
          <c:spPr>
            <a:solidFill>
              <a:srgbClr val="00B050"/>
            </a:solidFill>
            <a:ln w="12700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35FF-4F43-B35C-AAD22C955BE4}"/>
              </c:ext>
            </c:extLst>
          </c:dPt>
          <c:dLbls>
            <c:dLbl>
              <c:idx val="0"/>
              <c:layout>
                <c:manualLayout>
                  <c:x val="3.1001902339568492E-3"/>
                  <c:y val="-7.233456698793040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3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News Gothic MT" panose="020B0503020103020203" pitchFamily="34" charset="0"/>
                        <a:ea typeface="+mn-ea"/>
                        <a:cs typeface="+mn-cs"/>
                      </a:defRPr>
                    </a:pPr>
                    <a:r>
                      <a:rPr lang="en-US" sz="2800" b="1" i="0" u="none" strike="noStrike" kern="1200" baseline="0" dirty="0">
                        <a:solidFill>
                          <a:srgbClr val="00B050"/>
                        </a:solidFill>
                        <a:latin typeface="News Gothic MT" panose="020B0503020103020203" pitchFamily="34" charset="0"/>
                      </a:rPr>
                      <a:t>Salta</a:t>
                    </a:r>
                  </a:p>
                  <a:p>
                    <a:pPr algn="l">
                      <a:defRPr sz="3600">
                        <a:latin typeface="News Gothic MT" panose="020B0503020103020203" pitchFamily="34" charset="0"/>
                      </a:defRPr>
                    </a:pPr>
                    <a:r>
                      <a:rPr lang="en-US" sz="2800" b="0" i="0" u="none" strike="noStrike" kern="1200" baseline="0" dirty="0" err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News Gothic MT" panose="020B0503020103020203" pitchFamily="34" charset="0"/>
                      </a:rPr>
                      <a:t>Juicios</a:t>
                    </a:r>
                    <a:fld id="{266CF2E6-982B-4482-9276-B949E3A0DED7}" type="BUBBLESIZE">
                      <a:rPr lang="en-US" sz="2800" b="1" i="0" u="none" strike="noStrike" kern="1200" baseline="0" smtClean="0">
                        <a:solidFill>
                          <a:srgbClr val="00B050"/>
                        </a:solidFill>
                        <a:latin typeface="News Gothic MT" panose="020B0503020103020203" pitchFamily="34" charset="0"/>
                      </a:rPr>
                      <a:pPr algn="l">
                        <a:defRPr sz="3600">
                          <a:latin typeface="News Gothic MT" panose="020B0503020103020203" pitchFamily="34" charset="0"/>
                        </a:defRPr>
                      </a:pPr>
                      <a:t>[TAMAÑO DE BURBUJA]</a:t>
                    </a:fld>
                    <a:endParaRPr lang="en-US" sz="2800" b="1" i="0" u="none" strike="noStrike" kern="1200" baseline="0" dirty="0">
                      <a:solidFill>
                        <a:srgbClr val="00B050"/>
                      </a:solidFill>
                      <a:latin typeface="News Gothic MT" panose="020B0503020103020203" pitchFamily="34" charset="0"/>
                    </a:endParaRPr>
                  </a:p>
                  <a:p>
                    <a:pPr algn="l">
                      <a:defRPr sz="3600">
                        <a:latin typeface="News Gothic MT" panose="020B0503020103020203" pitchFamily="34" charset="0"/>
                      </a:defRPr>
                    </a:pPr>
                    <a:r>
                      <a:rPr lang="en-US" sz="28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News Gothic MT" panose="020B0503020103020203" pitchFamily="34" charset="0"/>
                      </a:rPr>
                      <a:t>PI </a:t>
                    </a:r>
                    <a:r>
                      <a:rPr lang="en-US" sz="2800" b="1" i="0" u="none" strike="noStrike" kern="1200" baseline="0" dirty="0">
                        <a:solidFill>
                          <a:srgbClr val="00B050"/>
                        </a:solidFill>
                        <a:latin typeface="News Gothic MT" panose="020B0503020103020203" pitchFamily="34" charset="0"/>
                      </a:rPr>
                      <a:t>21%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3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News Gothic MT" panose="020B0503020103020203" pitchFamily="34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89862212812919"/>
                      <c:h val="0.3489069214199264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35FF-4F43-B35C-AAD22C955B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ews Gothic MT" panose="020B0503020103020203" pitchFamily="34" charset="0"/>
                    <a:ea typeface="+mn-ea"/>
                    <a:cs typeface="+mn-cs"/>
                  </a:defRPr>
                </a:pPr>
                <a:endParaRPr lang="es-AR"/>
              </a:p>
            </c:txPr>
            <c:dLblPos val="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Tabla!$C$11</c:f>
              <c:numCache>
                <c:formatCode>0.00</c:formatCode>
                <c:ptCount val="1"/>
                <c:pt idx="0">
                  <c:v>21.336071428571426</c:v>
                </c:pt>
              </c:numCache>
            </c:numRef>
          </c:xVal>
          <c:yVal>
            <c:numRef>
              <c:f>Tabla!$B$11</c:f>
              <c:numCache>
                <c:formatCode>_(* #,##0.00_);_(* \(#,##0.00\);_(* "-"??_);_(@_)</c:formatCode>
                <c:ptCount val="1"/>
                <c:pt idx="0">
                  <c:v>5.3794952504039664</c:v>
                </c:pt>
              </c:numCache>
            </c:numRef>
          </c:yVal>
          <c:bubbleSize>
            <c:numRef>
              <c:f>Tabla!$D$11</c:f>
              <c:numCache>
                <c:formatCode>#,##0</c:formatCode>
                <c:ptCount val="1"/>
                <c:pt idx="0">
                  <c:v>124.82796422503232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1-35FF-4F43-B35C-AAD22C955BE4}"/>
            </c:ext>
          </c:extLst>
        </c:ser>
        <c:ser>
          <c:idx val="16"/>
          <c:order val="15"/>
          <c:tx>
            <c:strRef>
              <c:f>Tabla!$A$18</c:f>
              <c:strCache>
                <c:ptCount val="1"/>
                <c:pt idx="0">
                  <c:v>Jujuy</c:v>
                </c:pt>
              </c:strCache>
            </c:strRef>
          </c:tx>
          <c:spPr>
            <a:solidFill>
              <a:srgbClr val="C00000"/>
            </a:solidFill>
            <a:ln w="9525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35FF-4F43-B35C-AAD22C955BE4}"/>
              </c:ext>
            </c:extLst>
          </c:dPt>
          <c:dLbls>
            <c:dLbl>
              <c:idx val="0"/>
              <c:layout>
                <c:manualLayout>
                  <c:x val="-6.7647542511529192E-3"/>
                  <c:y val="-2.2428635175048103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0">
                    <a:noAutofit/>
                  </a:bodyPr>
                  <a:lstStyle/>
                  <a:p>
                    <a:pPr algn="l">
                      <a:defRPr sz="28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News Gothic MT" panose="020B0503020103020203" pitchFamily="34" charset="0"/>
                        <a:ea typeface="+mn-ea"/>
                        <a:cs typeface="+mn-cs"/>
                      </a:defRPr>
                    </a:pPr>
                    <a:r>
                      <a:rPr lang="en-US" sz="2800" b="1" i="0" u="none" strike="noStrike" kern="1200" baseline="0" dirty="0">
                        <a:solidFill>
                          <a:srgbClr val="C00000"/>
                        </a:solidFill>
                        <a:latin typeface="News Gothic MT" panose="020B0503020103020203" pitchFamily="34" charset="0"/>
                      </a:rPr>
                      <a:t>Jujuy</a:t>
                    </a:r>
                  </a:p>
                  <a:p>
                    <a:pPr algn="l">
                      <a:defRPr sz="2800">
                        <a:latin typeface="News Gothic MT" panose="020B0503020103020203" pitchFamily="34" charset="0"/>
                      </a:defRPr>
                    </a:pPr>
                    <a:r>
                      <a:rPr lang="en-US" sz="2800" b="0" i="0" u="none" strike="noStrike" kern="1200" baseline="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News Gothic MT" panose="020B0503020103020203" pitchFamily="34" charset="0"/>
                      </a:rPr>
                      <a:t>Juicios</a:t>
                    </a:r>
                    <a:fld id="{2951B974-0D6B-4EB8-90B6-660AB89B3BC1}" type="BUBBLESIZE">
                      <a:rPr lang="en-US" sz="2800" b="1" i="0" u="none" strike="noStrike" kern="1200" baseline="0" smtClean="0">
                        <a:solidFill>
                          <a:srgbClr val="C00000"/>
                        </a:solidFill>
                        <a:latin typeface="News Gothic MT" panose="020B0503020103020203" pitchFamily="34" charset="0"/>
                      </a:rPr>
                      <a:pPr algn="l">
                        <a:defRPr sz="2800">
                          <a:latin typeface="News Gothic MT" panose="020B0503020103020203" pitchFamily="34" charset="0"/>
                        </a:defRPr>
                      </a:pPr>
                      <a:t>[TAMAÑO DE BURBUJA]</a:t>
                    </a:fld>
                    <a:endParaRPr lang="en-US" sz="2800" b="1" i="0" u="none" strike="noStrike" kern="1200" baseline="0" dirty="0">
                      <a:solidFill>
                        <a:srgbClr val="C00000"/>
                      </a:solidFill>
                      <a:latin typeface="News Gothic MT" panose="020B0503020103020203" pitchFamily="34" charset="0"/>
                    </a:endParaRPr>
                  </a:p>
                  <a:p>
                    <a:pPr algn="l">
                      <a:defRPr sz="2800">
                        <a:latin typeface="News Gothic MT" panose="020B0503020103020203" pitchFamily="34" charset="0"/>
                      </a:defRPr>
                    </a:pPr>
                    <a:r>
                      <a:rPr lang="en-US" sz="2800" b="0" i="0" u="none" strike="noStrike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News Gothic MT" panose="020B0503020103020203" pitchFamily="34" charset="0"/>
                      </a:rPr>
                      <a:t>PI</a:t>
                    </a:r>
                    <a:r>
                      <a:rPr lang="en-US" sz="2800" b="1" i="0" u="none" strike="noStrike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News Gothic MT" panose="020B0503020103020203" pitchFamily="34" charset="0"/>
                      </a:rPr>
                      <a:t> </a:t>
                    </a:r>
                    <a:r>
                      <a:rPr lang="en-US" sz="2800" b="1" i="0" u="none" strike="noStrike" kern="1200" baseline="0" dirty="0">
                        <a:solidFill>
                          <a:srgbClr val="C00000"/>
                        </a:solidFill>
                        <a:latin typeface="News Gothic MT" panose="020B0503020103020203" pitchFamily="34" charset="0"/>
                      </a:rPr>
                      <a:t>24%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noAutofit/>
                </a:bodyPr>
                <a:lstStyle/>
                <a:p>
                  <a:pPr algn="l">
                    <a:defRPr sz="28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News Gothic MT" panose="020B0503020103020203" pitchFamily="34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666923448943261"/>
                      <c:h val="0.4010942930347208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5FF-4F43-B35C-AAD22C955B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News Gothic MT" panose="020B0503020103020203" pitchFamily="34" charset="0"/>
                    <a:ea typeface="+mn-ea"/>
                    <a:cs typeface="+mn-cs"/>
                  </a:defRPr>
                </a:pPr>
                <a:endParaRPr lang="es-AR"/>
              </a:p>
            </c:txPr>
            <c:dLblPos val="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Tabla!$C$18</c:f>
              <c:numCache>
                <c:formatCode>0.00</c:formatCode>
                <c:ptCount val="1"/>
                <c:pt idx="0">
                  <c:v>23.99</c:v>
                </c:pt>
              </c:numCache>
            </c:numRef>
          </c:xVal>
          <c:yVal>
            <c:numRef>
              <c:f>Tabla!$B$18</c:f>
              <c:numCache>
                <c:formatCode>_(* #,##0.00_);_(* \(#,##0.00\);_(* "-"??_);_(@_)</c:formatCode>
                <c:ptCount val="1"/>
                <c:pt idx="0">
                  <c:v>228.97</c:v>
                </c:pt>
              </c:numCache>
            </c:numRef>
          </c:yVal>
          <c:bubbleSize>
            <c:numRef>
              <c:f>Tabla!$D$18</c:f>
              <c:numCache>
                <c:formatCode>#,##0</c:formatCode>
                <c:ptCount val="1"/>
                <c:pt idx="0">
                  <c:v>1303.2862250648197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3-35FF-4F43-B35C-AAD22C955B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229294080"/>
        <c:axId val="229296000"/>
        <c:extLst>
          <c:ext xmlns:c15="http://schemas.microsoft.com/office/drawing/2012/chart" uri="{02D57815-91ED-43cb-92C2-25804820EDAC}">
            <c15:filteredBubble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Tabla!$A$3</c15:sqref>
                        </c15:formulaRef>
                      </c:ext>
                    </c:extLst>
                    <c:strCache>
                      <c:ptCount val="1"/>
                      <c:pt idx="0">
                        <c:v>CABA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>
                    <c:ext xmlns:c16="http://schemas.microsoft.com/office/drawing/2014/chart" uri="{C3380CC4-5D6E-409C-BE32-E72D297353CC}">
                      <c16:uniqueId val="{00000004-35FF-4F43-B35C-AAD22C955BE4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05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fld id="{069ED54B-D6C0-4D7B-9330-439A9799F787}" type="SERIESNAME">
                            <a:rPr lang="en-US" sz="1800" b="1">
                              <a:solidFill>
                                <a:srgbClr val="006699"/>
                              </a:solidFill>
                            </a:rPr>
                            <a:pPr>
                              <a:defRPr sz="1050"/>
                            </a:pPr>
                            <a:t>[NOMBRE DE LA SERIE]</a:t>
                          </a:fld>
                          <a:endParaRPr lang="es-AR"/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05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>
                      <c:ext uri="{CE6537A1-D6FC-4f65-9D91-7224C49458BB}">
                        <c15:layout>
                          <c:manualLayout>
                            <c:w val="8.5796916377249524E-2"/>
                            <c:h val="7.2950669211272232E-2"/>
                          </c:manualLayout>
                        </c15:layout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4-35FF-4F43-B35C-AAD22C955BE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5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ctr"/>
                  <c:showLegendKey val="0"/>
                  <c:showVal val="1"/>
                  <c:showCatName val="0"/>
                  <c:showSerName val="1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>
                      <c:ext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Tabla!$B$3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321.27215607021651</c:v>
                      </c:pt>
                    </c:numCache>
                  </c:numRef>
                </c:yVal>
                <c:bubbleSize>
                  <c:numRef>
                    <c:extLst>
                      <c:ext uri="{02D57815-91ED-43cb-92C2-25804820EDAC}">
                        <c15:formulaRef>
                          <c15:sqref>Tabla!$D$3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25324.598578459201</c:v>
                      </c:pt>
                    </c:numCache>
                  </c:numRef>
                </c:bubbleSize>
                <c:bubble3D val="0"/>
                <c:extLst>
                  <c:ext xmlns:c16="http://schemas.microsoft.com/office/drawing/2014/chart" uri="{C3380CC4-5D6E-409C-BE32-E72D297353CC}">
                    <c16:uniqueId val="{00000005-35FF-4F43-B35C-AAD22C955BE4}"/>
                  </c:ext>
                </c:extLst>
              </c15:ser>
            </c15:filteredBubbleSeries>
            <c15:filteredBubbleSeries>
              <c15:ser>
                <c:idx val="2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Tabla!$A$4</c15:sqref>
                        </c15:formulaRef>
                      </c:ext>
                    </c:extLst>
                    <c:strCache>
                      <c:ptCount val="1"/>
                      <c:pt idx="0">
                        <c:v>Catamarca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635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6-35FF-4F43-B35C-AAD22C955BE4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4.2270235500924874E-2"/>
                        <c:y val="-1.8608499294587088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CATAMARCA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6-35FF-4F43-B35C-AAD22C955BE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10.67760254843736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Tabla!$D$4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42.267468056639366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35FF-4F43-B35C-AAD22C955BE4}"/>
                  </c:ext>
                </c:extLst>
              </c15:ser>
            </c15:filteredBubbleSeries>
            <c15:filteredBubbl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Tabla!$A$5</c15:sqref>
                        </c15:formulaRef>
                      </c:ext>
                    </c:extLst>
                    <c:strCache>
                      <c:ptCount val="1"/>
                      <c:pt idx="0">
                        <c:v>Chaco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8-35FF-4F43-B35C-AAD22C955BE4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3.90259807832391E-2"/>
                        <c:y val="-2.5651687317537655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CHACO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8-35FF-4F43-B35C-AAD22C955BE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37.944063263809461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Tabla!$D$5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191.15736394189022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35FF-4F43-B35C-AAD22C955BE4}"/>
                  </c:ext>
                </c:extLst>
              </c15:ser>
            </c15:filteredBubbleSeries>
            <c15:filteredBubbl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Tabla!$A$6</c15:sqref>
                        </c15:formulaRef>
                      </c:ext>
                    </c:extLst>
                    <c:strCache>
                      <c:ptCount val="1"/>
                      <c:pt idx="0">
                        <c:v>Chubut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A-35FF-4F43-B35C-AAD22C955BE4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7566108201232612E-2"/>
                        <c:y val="3.1185403797211238E-3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CHUBUT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A-35FF-4F43-B35C-AAD22C955BE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8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Tabla!$B$6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298.34169189918236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Tabla!$D$6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3984.5440571143431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35FF-4F43-B35C-AAD22C955BE4}"/>
                  </c:ext>
                </c:extLst>
              </c15:ser>
            </c15:filteredBubbleSeries>
            <c15:filteredBubble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Tabla!$A$7</c15:sqref>
                        </c15:formulaRef>
                      </c:ext>
                    </c:extLst>
                    <c:strCache>
                      <c:ptCount val="1"/>
                      <c:pt idx="0">
                        <c:v>Córdoba</c:v>
                      </c:pt>
                    </c:strCache>
                  </c:strRef>
                </c:tx>
                <c:spPr>
                  <a:solidFill>
                    <a:srgbClr val="FFFF00">
                      <a:alpha val="56000"/>
                    </a:srgb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C-35FF-4F43-B35C-AAD22C955BE4}"/>
                    </c:ext>
                  </c:extLst>
                </c:dPt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CORDOBA</a:t>
                          </a:r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C-35FF-4F43-B35C-AAD22C955BE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l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Tabla!$B$7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245.8186254825369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Tabla!$D$7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8413.8770952856903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35FF-4F43-B35C-AAD22C955BE4}"/>
                  </c:ext>
                </c:extLst>
              </c15:ser>
            </c15:filteredBubbleSeries>
            <c15:filteredBubble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Tabla!$A$8</c15:sqref>
                        </c15:formulaRef>
                      </c:ext>
                    </c:extLst>
                    <c:strCache>
                      <c:ptCount val="1"/>
                      <c:pt idx="0">
                        <c:v>Corrientes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E-35FF-4F43-B35C-AAD22C955BE4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CORRIENTES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t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2629164403031351"/>
                            <c:h val="2.8226073550789234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E-35FF-4F43-B35C-AAD22C955BE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Tabla!$B$8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35.931775871517424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Tabla!$D$8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319.14953314255746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35FF-4F43-B35C-AAD22C955BE4}"/>
                  </c:ext>
                </c:extLst>
              </c15:ser>
            </c15:filteredBubbleSeries>
            <c15:filteredBubbleSeries>
              <c15:ser>
                <c:idx val="7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Tabla!$A$9</c15:sqref>
                        </c15:formulaRef>
                      </c:ext>
                    </c:extLst>
                    <c:strCache>
                      <c:ptCount val="1"/>
                      <c:pt idx="0">
                        <c:v>Entre Ríos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0-35FF-4F43-B35C-AAD22C955BE4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ENTRE RÍOS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0-35FF-4F43-B35C-AAD22C955BE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144.32731374311166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Tabla!$D$9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2501.6390350463403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1-35FF-4F43-B35C-AAD22C955BE4}"/>
                  </c:ext>
                </c:extLst>
              </c15:ser>
            </c15:filteredBubbleSeries>
            <c15:filteredBubbleSeries>
              <c15:ser>
                <c:idx val="8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Tabla!$A$10</c15:sqref>
                        </c15:formulaRef>
                      </c:ext>
                    </c:extLst>
                    <c:strCache>
                      <c:ptCount val="1"/>
                      <c:pt idx="0">
                        <c:v>Formosa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2-35FF-4F43-B35C-AAD22C955BE4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1.4700636852208904E-2"/>
                        <c:y val="-4.1121403852434409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FORMOSA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2-35FF-4F43-B35C-AAD22C955BE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Tabla!$B$10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47.646846418539653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Tabla!$D$10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157.31314267338703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35FF-4F43-B35C-AAD22C955BE4}"/>
                  </c:ext>
                </c:extLst>
              </c15:ser>
            </c15:filteredBubbleSeries>
            <c15:filteredBubbleSeries>
              <c15:ser>
                <c:idx val="10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Tabla!$A$12</c15:sqref>
                        </c15:formulaRef>
                      </c:ext>
                    </c:extLst>
                    <c:strCache>
                      <c:ptCount val="1"/>
                      <c:pt idx="0">
                        <c:v>La Pampa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4-35FF-4F43-B35C-AAD22C955BE4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4.405286343612389E-3"/>
                        <c:y val="0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LA PAMPA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4-35FF-4F43-B35C-AAD22C955BE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28.761666631121543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Tabla!$D$12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149.14518670940089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5-35FF-4F43-B35C-AAD22C955BE4}"/>
                  </c:ext>
                </c:extLst>
              </c15:ser>
            </c15:filteredBubbleSeries>
            <c15:filteredBubbleSeries>
              <c15:ser>
                <c:idx val="11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Tabla!$A$13</c15:sqref>
                        </c15:formulaRef>
                      </c:ext>
                    </c:extLst>
                    <c:strCache>
                      <c:ptCount val="1"/>
                      <c:pt idx="0">
                        <c:v>La Rioja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6-35FF-4F43-B35C-AAD22C955BE4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2.9368575624082124E-2"/>
                        <c:y val="-2.0232675771370764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LA RIOJA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6-35FF-4F43-B35C-AAD22C955BE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12.019102966175994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Tabla!$D$13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45.226231206254234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7-35FF-4F43-B35C-AAD22C955BE4}"/>
                  </c:ext>
                </c:extLst>
              </c15:ser>
            </c15:filteredBubbleSeries>
            <c15:filteredBubbleSeries>
              <c15:ser>
                <c:idx val="12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Tabla!$A$14</c15:sqref>
                        </c15:formulaRef>
                      </c:ext>
                    </c:extLst>
                    <c:strCache>
                      <c:ptCount val="1"/>
                      <c:pt idx="0">
                        <c:v>Mendoza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8-35FF-4F43-B35C-AAD22C955BE4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7.0321344216859649E-2"/>
                        <c:y val="4.2842176343011598E-6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MENDOZA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8-35FF-4F43-B35C-AAD22C955BE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313.90931194971739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Tabla!$D$14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9334.596638204981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9-35FF-4F43-B35C-AAD22C955BE4}"/>
                  </c:ext>
                </c:extLst>
              </c15:ser>
            </c15:filteredBubbleSeries>
            <c15:filteredBubbleSeries>
              <c15:ser>
                <c:idx val="13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Tabla!$A$15</c15:sqref>
                        </c15:formulaRef>
                      </c:ext>
                    </c:extLst>
                    <c:strCache>
                      <c:ptCount val="1"/>
                      <c:pt idx="0">
                        <c:v>Misiones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A-35FF-4F43-B35C-AAD22C955BE4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MISIONES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t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A-35FF-4F43-B35C-AAD22C955BE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73.877002692561788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Tabla!$D$15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709.16980492226105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B-35FF-4F43-B35C-AAD22C955BE4}"/>
                  </c:ext>
                </c:extLst>
              </c15:ser>
            </c15:filteredBubbleSeries>
            <c15:filteredBubbleSeries>
              <c15:ser>
                <c:idx val="14"/>
                <c:order val="1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Tabla!$A$16</c15:sqref>
                        </c15:formulaRef>
                      </c:ext>
                    </c:extLst>
                    <c:strCache>
                      <c:ptCount val="1"/>
                      <c:pt idx="0">
                        <c:v>Neuquén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C-35FF-4F43-B35C-AAD22C955BE4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1.4316289598554029E-2"/>
                        <c:y val="1.0506219860116177E-3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NEUQUEN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0052800403370936"/>
                            <c:h val="4.3914878527600072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C-35FF-4F43-B35C-AAD22C955BE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Tabla!$B$16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181.51077774514098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Tabla!$D$16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2717.3328320126207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D-35FF-4F43-B35C-AAD22C955BE4}"/>
                  </c:ext>
                </c:extLst>
              </c15:ser>
            </c15:filteredBubbleSeries>
            <c15:filteredBubbleSeries>
              <c15:ser>
                <c:idx val="15"/>
                <c:order val="1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Tabla!$A$17</c15:sqref>
                        </c15:formulaRef>
                      </c:ext>
                    </c:extLst>
                    <c:strCache>
                      <c:ptCount val="1"/>
                      <c:pt idx="0">
                        <c:v>Río Negro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E-35FF-4F43-B35C-AAD22C955BE4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9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RIO NEGRO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9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0152716593245227"/>
                            <c:h val="5.2574687648110754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E-35FF-4F43-B35C-AAD22C955BE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trendline>
                  <c:spPr>
                    <a:ln w="19050" cap="rnd">
                      <a:solidFill>
                        <a:schemeClr val="accent4">
                          <a:lumMod val="80000"/>
                          <a:lumOff val="20000"/>
                        </a:schemeClr>
                      </a:solidFill>
                      <a:prstDash val="sysDot"/>
                    </a:ln>
                    <a:effectLst/>
                  </c:spPr>
                  <c:trendlineType val="linear"/>
                  <c:dispRSqr val="0"/>
                  <c:dispEq val="0"/>
                </c:trendline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Tabla!$B$17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55.220850070553446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Tabla!$D$17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659.80124178568065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35FF-4F43-B35C-AAD22C955BE4}"/>
                  </c:ext>
                </c:extLst>
              </c15:ser>
            </c15:filteredBubbleSeries>
            <c15:filteredBubbleSeries>
              <c15:ser>
                <c:idx val="17"/>
                <c:order val="1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Tabla!$A$19</c15:sqref>
                        </c15:formulaRef>
                      </c:ext>
                    </c:extLst>
                    <c:strCache>
                      <c:ptCount val="1"/>
                      <c:pt idx="0">
                        <c:v>San Juan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1-35FF-4F43-B35C-AAD22C955BE4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7268722466960353E-2"/>
                        <c:y val="2.832574607991907E-2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SAN JUAN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1-35FF-4F43-B35C-AAD22C955BE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76.667707235950374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Tabla!$D$19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606.45357622745246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2-35FF-4F43-B35C-AAD22C955BE4}"/>
                  </c:ext>
                </c:extLst>
              </c15:ser>
            </c15:filteredBubbleSeries>
            <c15:filteredBubbleSeries>
              <c15:ser>
                <c:idx val="18"/>
                <c:order val="1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Tabla!$A$20</c15:sqref>
                        </c15:formulaRef>
                      </c:ext>
                    </c:extLst>
                    <c:strCache>
                      <c:ptCount val="1"/>
                      <c:pt idx="0">
                        <c:v>San Luis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3-35FF-4F43-B35C-AAD22C955BE4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rgbClr val="336699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SAN</a:t>
                          </a:r>
                          <a:r>
                            <a:rPr lang="en-US" sz="1600" b="1" baseline="0">
                              <a:solidFill>
                                <a:srgbClr val="336699"/>
                              </a:solidFill>
                            </a:rPr>
                            <a:t> LUIS</a:t>
                          </a:r>
                          <a:endParaRPr lang="en-US" sz="1600" b="1">
                            <a:solidFill>
                              <a:srgbClr val="336699"/>
                            </a:solidFill>
                          </a:endParaRP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rgbClr val="336699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9.1293985944640429E-2"/>
                            <c:h val="5.333817999184680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3-35FF-4F43-B35C-AAD22C955BE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r"/>
                  <c:showLegendKey val="0"/>
                  <c:showVal val="0"/>
                  <c:showCatName val="0"/>
                  <c:showSerName val="1"/>
                  <c:showPercent val="0"/>
                  <c:showBubbleSize val="1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Tabla!$B$20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481.24366373518239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Tabla!$D$20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3497.2784835185021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4-35FF-4F43-B35C-AAD22C955BE4}"/>
                  </c:ext>
                </c:extLst>
              </c15:ser>
            </c15:filteredBubbleSeries>
            <c15:filteredBubbleSeries>
              <c15:ser>
                <c:idx val="19"/>
                <c:order val="1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Tabla!$A$21</c15:sqref>
                        </c15:formulaRef>
                      </c:ext>
                    </c:extLst>
                    <c:strCache>
                      <c:ptCount val="1"/>
                      <c:pt idx="0">
                        <c:v>Santa Cruz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5-35FF-4F43-B35C-AAD22C955BE4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9756744342041512E-3"/>
                        <c:y val="-2.0233041665995359E-3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SANTA CRUZ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5-35FF-4F43-B35C-AAD22C955BE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Tabla!$B$21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83.38402223714003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Tabla!$D$21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221.3979752996141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6-35FF-4F43-B35C-AAD22C955BE4}"/>
                  </c:ext>
                </c:extLst>
              </c15:ser>
            </c15:filteredBubbleSeries>
            <c15:filteredBubbleSeries>
              <c15:ser>
                <c:idx val="20"/>
                <c:order val="1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Tabla!$A$22</c15:sqref>
                        </c15:formulaRef>
                      </c:ext>
                    </c:extLst>
                    <c:strCache>
                      <c:ptCount val="1"/>
                      <c:pt idx="0">
                        <c:v>Santa Fe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25400">
                    <a:noFill/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F0000"/>
                    </a:solidFill>
                    <a:ln w="12700">
                      <a:solidFill>
                        <a:schemeClr val="tx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8-35FF-4F43-B35C-AAD22C955BE4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9.0694707660981186E-2"/>
                        <c:y val="-1.1544318748428433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050" b="1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SANTA FÉ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050" b="1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8.8738593187907597E-2"/>
                            <c:h val="5.4264065333659815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8-35FF-4F43-B35C-AAD22C955BE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389.58343852168093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Tabla!$D$22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19787.292022496233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9-35FF-4F43-B35C-AAD22C955BE4}"/>
                  </c:ext>
                </c:extLst>
              </c15:ser>
            </c15:filteredBubbleSeries>
            <c15:filteredBubbleSeries>
              <c15:ser>
                <c:idx val="21"/>
                <c:order val="2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Tabla!$A$23</c15:sqref>
                        </c15:formulaRef>
                      </c:ext>
                    </c:extLst>
                    <c:strCache>
                      <c:ptCount val="1"/>
                      <c:pt idx="0">
                        <c:v>Santiago Del Estero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A-35FF-4F43-B35C-AAD22C955BE4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rgbClr val="336699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SANTIAGO DEL ESTERO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rgbClr val="336699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25085899781991611"/>
                            <c:h val="6.9183853245113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A-35FF-4F43-B35C-AAD22C955BE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rgbClr val="336699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287.89410162497461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Tabla!$D$23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811.34484249624563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B-35FF-4F43-B35C-AAD22C955BE4}"/>
                  </c:ext>
                </c:extLst>
              </c15:ser>
            </c15:filteredBubbleSeries>
            <c15:filteredBubbleSeries>
              <c15:ser>
                <c:idx val="22"/>
                <c:order val="2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Tabla!$A$24</c15:sqref>
                        </c15:formulaRef>
                      </c:ext>
                    </c:extLst>
                    <c:strCache>
                      <c:ptCount val="1"/>
                      <c:pt idx="0">
                        <c:v>Tierra Del Fuego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C-35FF-4F43-B35C-AAD22C955BE4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2.9368575624082231E-2"/>
                        <c:y val="3.0349013657056147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TIERRA DEL FUEGO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C-35FF-4F43-B35C-AAD22C955BE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211.37776035717951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Tabla!$D$24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500.03185654766571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D-35FF-4F43-B35C-AAD22C955BE4}"/>
                  </c:ext>
                </c:extLst>
              </c15:ser>
            </c15:filteredBubbleSeries>
            <c15:filteredBubbleSeries>
              <c15:ser>
                <c:idx val="23"/>
                <c:order val="2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Tabla!$A$25</c15:sqref>
                        </c15:formulaRef>
                      </c:ext>
                    </c:extLst>
                    <c:strCache>
                      <c:ptCount val="1"/>
                      <c:pt idx="0">
                        <c:v>Tucumán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E-35FF-4F43-B35C-AAD22C955BE4}"/>
                    </c:ext>
                  </c:extLst>
                </c:dPt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TUCUMAN</a:t>
                          </a:r>
                        </a:p>
                      </c:rich>
                    </c:tx>
                    <c:dLblPos val="b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E-35FF-4F43-B35C-AAD22C955BE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b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22.91391060700105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Tabla!$D$25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425.27635168836918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F-35FF-4F43-B35C-AAD22C955BE4}"/>
                  </c:ext>
                </c:extLst>
              </c15:ser>
            </c15:filteredBubbleSeries>
            <c15:filteredBubbleSeries>
              <c15:ser>
                <c:idx val="24"/>
                <c:order val="2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Tabla!$A$26</c15:sqref>
                        </c15:formulaRef>
                      </c:ext>
                    </c:extLst>
                    <c:strCache>
                      <c:ptCount val="1"/>
                      <c:pt idx="0">
                        <c:v>Total sistema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  <a:lumOff val="40000"/>
                    </a:schemeClr>
                  </a:solidFill>
                  <a:ln w="25400">
                    <a:noFill/>
                  </a:ln>
                  <a:effectLst/>
                </c:spPr>
                <c:invertIfNegative val="0"/>
                <c:xVal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Tabla!$B$1:$D$1</c15:sqref>
                        </c15:formulaRef>
                      </c:ext>
                    </c:extLst>
                    <c:strCache>
                      <c:ptCount val="3"/>
                      <c:pt idx="0">
                        <c:v>Indicador juicios/stros</c:v>
                      </c:pt>
                      <c:pt idx="1">
                        <c:v>P inca</c:v>
                      </c:pt>
                      <c:pt idx="2">
                        <c:v>Tamaño</c:v>
                      </c:pt>
                    </c:strCache>
                  </c:str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Tabla!$B$26:$D$26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3"/>
                      <c:pt idx="0">
                        <c:v>236.58650029037594</c:v>
                      </c:pt>
                      <c:pt idx="1">
                        <c:v>14.140120907119515</c:v>
                      </c:pt>
                      <c:pt idx="2" formatCode="_-* #,##0_-;\-* #,##0_-;_-* &quot;-&quot;??_-;_-@_-">
                        <c:v>134140.53198198255</c:v>
                      </c:pt>
                    </c:numCache>
                  </c:numRef>
                </c:yVal>
                <c:bubbleSize>
                  <c:numLit>
                    <c:formatCode>General</c:formatCode>
                    <c:ptCount val="3"/>
                    <c:pt idx="0">
                      <c:v>1</c:v>
                    </c:pt>
                    <c:pt idx="1">
                      <c:v>1</c:v>
                    </c:pt>
                    <c:pt idx="2">
                      <c:v>1</c:v>
                    </c:pt>
                  </c:numLit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0-35FF-4F43-B35C-AAD22C955BE4}"/>
                  </c:ext>
                </c:extLst>
              </c15:ser>
            </c15:filteredBubbleSeries>
            <c15:filteredBubbleSeries>
              <c15:ser>
                <c:idx val="25"/>
                <c:order val="2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</c15:sqref>
                        </c15:formulaRef>
                      </c:ext>
                    </c:extLst>
                    <c:strCache>
                      <c:ptCount val="1"/>
                      <c:pt idx="0">
                        <c:v>PBA</c:v>
                      </c:pt>
                    </c:strCache>
                  </c:strRef>
                </c:tx>
                <c:spPr>
                  <a:solidFill>
                    <a:srgbClr val="FFFF00">
                      <a:alpha val="34000"/>
                    </a:srgb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FFF00">
                        <a:alpha val="47000"/>
                      </a:srgbClr>
                    </a:solidFill>
                    <a:ln w="12700">
                      <a:solidFill>
                        <a:schemeClr val="tx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2-35FF-4F43-B35C-AAD22C955BE4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0.108562228155287"/>
                        <c:y val="-5.9863702559292747E-4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8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2000" b="1">
                              <a:solidFill>
                                <a:srgbClr val="336699"/>
                              </a:solidFill>
                            </a:rPr>
                            <a:t>PBA</a:t>
                          </a:r>
                          <a:endParaRPr lang="en-US" sz="1800" b="1">
                            <a:solidFill>
                              <a:srgbClr val="336699"/>
                            </a:solidFill>
                          </a:endParaRP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8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0942964567637853"/>
                            <c:h val="4.8528157031735839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32-35FF-4F43-B35C-AAD22C955BE4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236.94785923068608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52313.524475857332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3-35FF-4F43-B35C-AAD22C955BE4}"/>
                  </c:ext>
                </c:extLst>
              </c15:ser>
            </c15:filteredBubbleSeries>
          </c:ext>
        </c:extLst>
      </c:bubbleChart>
      <c:valAx>
        <c:axId val="229294080"/>
        <c:scaling>
          <c:orientation val="minMax"/>
          <c:max val="45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News Gothic MT" panose="020B0503020103020203" pitchFamily="34" charset="0"/>
                    <a:ea typeface="+mn-ea"/>
                    <a:cs typeface="+mn-cs"/>
                  </a:defRPr>
                </a:pPr>
                <a:r>
                  <a:rPr lang="es-AR" sz="1600" b="1" i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News Gothic MT" panose="020B0503020103020203" pitchFamily="34" charset="0"/>
                  </a:rPr>
                  <a:t>PORCENTAJE POR INCAPACIDAD</a:t>
                </a:r>
              </a:p>
            </c:rich>
          </c:tx>
          <c:layout>
            <c:manualLayout>
              <c:xMode val="edge"/>
              <c:yMode val="edge"/>
              <c:x val="0.13261285399708445"/>
              <c:y val="0.8382396722776784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ews Gothic MT" panose="020B0503020103020203" pitchFamily="34" charset="0"/>
                  <a:ea typeface="+mn-ea"/>
                  <a:cs typeface="+mn-cs"/>
                </a:defRPr>
              </a:pPr>
              <a:endParaRPr lang="es-AR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News Gothic MT" panose="020B0503020103020203" pitchFamily="34" charset="0"/>
                <a:ea typeface="+mn-ea"/>
                <a:cs typeface="+mn-cs"/>
              </a:defRPr>
            </a:pPr>
            <a:endParaRPr lang="es-AR"/>
          </a:p>
        </c:txPr>
        <c:crossAx val="229296000"/>
        <c:crosses val="autoZero"/>
        <c:crossBetween val="midCat"/>
        <c:majorUnit val="5"/>
      </c:valAx>
      <c:valAx>
        <c:axId val="229296000"/>
        <c:scaling>
          <c:orientation val="minMax"/>
          <c:max val="30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News Gothic MT" panose="020B0503020103020203" pitchFamily="34" charset="0"/>
                    <a:ea typeface="+mn-ea"/>
                    <a:cs typeface="+mn-cs"/>
                  </a:defRPr>
                </a:pPr>
                <a:r>
                  <a:rPr lang="es-AR" sz="1800" b="1" i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News Gothic MT" panose="020B0503020103020203" pitchFamily="34" charset="0"/>
                  </a:rPr>
                  <a:t>INDICADOR</a:t>
                </a:r>
                <a:r>
                  <a:rPr lang="es-AR" sz="1800" b="1" i="0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News Gothic MT" panose="020B0503020103020203" pitchFamily="34" charset="0"/>
                  </a:rPr>
                  <a:t> JUICIOS S/ SINIESTROS</a:t>
                </a:r>
                <a:endParaRPr lang="es-AR" sz="1800" b="1" i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ews Gothic MT" panose="020B0503020103020203" pitchFamily="34" charset="0"/>
                </a:endParaRPr>
              </a:p>
            </c:rich>
          </c:tx>
          <c:layout>
            <c:manualLayout>
              <c:xMode val="edge"/>
              <c:yMode val="edge"/>
              <c:x val="8.4135885324744953E-4"/>
              <c:y val="3.6117881213843947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News Gothic MT" panose="020B0503020103020203" pitchFamily="34" charset="0"/>
                  <a:ea typeface="+mn-ea"/>
                  <a:cs typeface="+mn-cs"/>
                </a:defRPr>
              </a:pPr>
              <a:endParaRPr lang="es-AR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News Gothic MT" panose="020B0503020103020203" pitchFamily="34" charset="0"/>
                <a:ea typeface="+mn-ea"/>
                <a:cs typeface="+mn-cs"/>
              </a:defRPr>
            </a:pPr>
            <a:endParaRPr lang="es-AR"/>
          </a:p>
        </c:txPr>
        <c:crossAx val="229294080"/>
        <c:crosses val="autoZero"/>
        <c:crossBetween val="midCat"/>
      </c:valAx>
      <c:spPr>
        <a:noFill/>
        <a:ln w="127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0.56028</cdr:x>
      <cdr:y>0.47183</cdr:y>
    </cdr:from>
    <cdr:to>
      <cdr:x>0.6434</cdr:x>
      <cdr:y>0.60173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F3409837-8BED-2287-D586-692E5CA8AC4B}"/>
            </a:ext>
          </a:extLst>
        </cdr:cNvPr>
        <cdr:cNvSpPr txBox="1"/>
      </cdr:nvSpPr>
      <cdr:spPr>
        <a:xfrm xmlns:a="http://schemas.openxmlformats.org/drawingml/2006/main">
          <a:off x="9201881" y="3321176"/>
          <a:ext cx="1365030" cy="91440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s-ES" sz="5400" b="1" kern="1200" dirty="0">
              <a:solidFill>
                <a:schemeClr val="bg1"/>
              </a:solidFill>
            </a:rPr>
            <a:t>4,01</a:t>
          </a:r>
          <a:endParaRPr lang="es-AR" sz="5400" b="1" kern="12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0.20196</cdr:x>
      <cdr:y>0.65306</cdr:y>
    </cdr:from>
    <cdr:to>
      <cdr:x>0.27996</cdr:x>
      <cdr:y>0.77111</cdr:y>
    </cdr:to>
    <cdr:sp macro="" textlink="">
      <cdr:nvSpPr>
        <cdr:cNvPr id="4" name="CuadroTexto 8">
          <a:extLst xmlns:a="http://schemas.openxmlformats.org/drawingml/2006/main">
            <a:ext uri="{FF2B5EF4-FFF2-40B4-BE49-F238E27FC236}">
              <a16:creationId xmlns:a16="http://schemas.microsoft.com/office/drawing/2014/main" id="{3AFBF405-0D6A-0F18-40D4-EF62739E98FD}"/>
            </a:ext>
          </a:extLst>
        </cdr:cNvPr>
        <cdr:cNvSpPr txBox="1"/>
      </cdr:nvSpPr>
      <cdr:spPr>
        <a:xfrm xmlns:a="http://schemas.openxmlformats.org/drawingml/2006/main">
          <a:off x="3316852" y="4596852"/>
          <a:ext cx="1281120" cy="83099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4800" b="1" dirty="0">
              <a:solidFill>
                <a:schemeClr val="bg1"/>
              </a:solidFill>
            </a:rPr>
            <a:t>2,19</a:t>
          </a:r>
          <a:endParaRPr lang="es-AR" sz="48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0.38277</cdr:x>
      <cdr:y>0.59282</cdr:y>
    </cdr:from>
    <cdr:to>
      <cdr:x>0.46898</cdr:x>
      <cdr:y>0.72399</cdr:y>
    </cdr:to>
    <cdr:sp macro="" textlink="">
      <cdr:nvSpPr>
        <cdr:cNvPr id="5" name="CuadroTexto 9">
          <a:extLst xmlns:a="http://schemas.openxmlformats.org/drawingml/2006/main">
            <a:ext uri="{FF2B5EF4-FFF2-40B4-BE49-F238E27FC236}">
              <a16:creationId xmlns:a16="http://schemas.microsoft.com/office/drawing/2014/main" id="{7A5CB402-3EEC-7F1B-33A4-19344D028C1F}"/>
            </a:ext>
          </a:extLst>
        </cdr:cNvPr>
        <cdr:cNvSpPr txBox="1"/>
      </cdr:nvSpPr>
      <cdr:spPr>
        <a:xfrm xmlns:a="http://schemas.openxmlformats.org/drawingml/2006/main">
          <a:off x="6286499" y="4172845"/>
          <a:ext cx="1415772" cy="92333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sz="5400" b="1" dirty="0">
              <a:solidFill>
                <a:schemeClr val="bg1"/>
              </a:solidFill>
            </a:rPr>
            <a:t>3,13</a:t>
          </a:r>
          <a:endParaRPr lang="es-AR" sz="5400" b="1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0.73785</cdr:x>
      <cdr:y>0.30857</cdr:y>
    </cdr:from>
    <cdr:to>
      <cdr:x>0.82405</cdr:x>
      <cdr:y>0.43974</cdr:y>
    </cdr:to>
    <cdr:sp macro="" textlink="">
      <cdr:nvSpPr>
        <cdr:cNvPr id="6" name="CuadroTexto 13">
          <a:extLst xmlns:a="http://schemas.openxmlformats.org/drawingml/2006/main">
            <a:ext uri="{FF2B5EF4-FFF2-40B4-BE49-F238E27FC236}">
              <a16:creationId xmlns:a16="http://schemas.microsoft.com/office/drawing/2014/main" id="{3AB869B9-4AFE-0AD1-173C-4976EB33DAF5}"/>
            </a:ext>
          </a:extLst>
        </cdr:cNvPr>
        <cdr:cNvSpPr txBox="1"/>
      </cdr:nvSpPr>
      <cdr:spPr>
        <a:xfrm xmlns:a="http://schemas.openxmlformats.org/drawingml/2006/main">
          <a:off x="12118089" y="2171993"/>
          <a:ext cx="1415772" cy="92333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5400" b="1" kern="1200">
              <a:solidFill>
                <a:schemeClr val="bg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s-ES" dirty="0"/>
            <a:t>5,15</a:t>
          </a:r>
          <a:endParaRPr lang="es-AR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6" y="5"/>
            <a:ext cx="4302813" cy="339804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623826" y="5"/>
            <a:ext cx="4304401" cy="339804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B985DA9E-A1B4-4FCD-956E-A4E958450968}" type="datetimeFigureOut">
              <a:rPr lang="es-AR" smtClean="0"/>
              <a:t>20/10/2026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6" y="6457876"/>
            <a:ext cx="4302813" cy="339804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623826" y="6457876"/>
            <a:ext cx="4304401" cy="339804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2502EBE6-10F1-42CD-A3AD-3C0ED33FD56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2224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623494" y="0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3BF57222-9347-4DB3-B793-F6016AF93238}" type="datetimeFigureOut">
              <a:rPr lang="es-AR" smtClean="0"/>
              <a:t>20/10/2026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313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9" tIns="45725" rIns="91449" bIns="45725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92525" y="3230031"/>
            <a:ext cx="7944778" cy="3059343"/>
          </a:xfrm>
          <a:prstGeom prst="rect">
            <a:avLst/>
          </a:prstGeom>
        </p:spPr>
        <p:txBody>
          <a:bodyPr vert="horz" lIns="91449" tIns="45725" rIns="91449" bIns="45725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1" y="6457887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623494" y="6457887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2B7F9E5F-3367-4862-A620-CEC0EBF024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4635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4ADF4-A001-3356-3AB3-9660B953B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E74D3E-52F4-1CF1-911A-909E2C69B69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7467A6-0769-25DA-EAB7-C8ACD34AE4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Esta y la que sigue es la que se unifica en la que charlamos hace un rato por tel. La letra no debe quedar tan chica (debe ser mas grande)</a:t>
            </a:r>
          </a:p>
          <a:p>
            <a:endParaRPr lang="es-E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5B2F3F-5C59-2CFE-7ED1-64468C9DDE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2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563890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35F76-31FE-15D8-8CD5-401E01F4BB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5BF2DBC5-C419-5FEB-D421-EE1B8A7946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2601FE7D-0E62-3126-6ABA-EF3AE0BA25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A24B6B33-DF8F-9CDF-BB9A-9D79FEA3EB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4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109740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E6430-00EB-4A4D-DE82-8F364957F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B46F4820-47E9-3099-17DB-51213E7228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715AB3B7-6D7E-D60B-4D05-AE355BA9B4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FF642DA4-5E6D-50D4-0654-6F68CF0BBA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5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47289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B76A48-6FA6-20F5-939D-B8DC775F56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591170EC-4EC8-DD0C-ACE0-5916990C21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D757146A-0599-2512-3DBE-8418EC9581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9BCCFD53-1154-7554-21E9-982274D0563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7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36354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35E06-9947-D00D-01A4-A840828436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7DD8F6A4-6D52-53C4-0FE8-E672FE31EF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C506E979-7B1C-CF76-907F-B3345BDD03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B20A7F07-E49A-C6AB-4E67-F539BF96EC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8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33020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BE979F-9A8E-8494-4B31-4216C6522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7C0CDC1C-53AE-2AC6-5988-3642EB6DEA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C271C202-BCFC-1ECC-4020-312DA3C31B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33F75FF7-3D22-E11E-2855-1F862A52EF9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9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414593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26F51C-2B3A-4E40-0018-3CC08B1043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D41100F9-2350-BA98-606F-4A714405FE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41EAC978-589D-C463-5E78-F465FC0F31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F01F7A26-2C63-1317-3590-31E49B53AA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10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703570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52CAD-C270-E210-F225-FF9923FC92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66754E9C-9BC0-6AA5-5DB1-5844559D6D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64E91E05-97D2-6CFF-7435-4C61931049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4219020D-A78A-7FAD-3B3E-46DB3343C8A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11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796192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A79CD-545A-E493-5801-2C33D0F22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>
            <a:extLst>
              <a:ext uri="{FF2B5EF4-FFF2-40B4-BE49-F238E27FC236}">
                <a16:creationId xmlns:a16="http://schemas.microsoft.com/office/drawing/2014/main" id="{E3E744C4-2C2A-85CB-27B6-4CD1ABF4C9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>
            <a:extLst>
              <a:ext uri="{FF2B5EF4-FFF2-40B4-BE49-F238E27FC236}">
                <a16:creationId xmlns:a16="http://schemas.microsoft.com/office/drawing/2014/main" id="{B7DF681E-B230-5003-50A3-C6CFC6FBED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4F282170-2DC7-3648-CF45-36DAD03A34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12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3390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older 6">
            <a:extLst>
              <a:ext uri="{FF2B5EF4-FFF2-40B4-BE49-F238E27FC236}">
                <a16:creationId xmlns:a16="http://schemas.microsoft.com/office/drawing/2014/main" id="{C93F2ED5-6704-52AB-FD1B-4A0675CDA6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16379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Holder 6">
            <a:extLst>
              <a:ext uri="{FF2B5EF4-FFF2-40B4-BE49-F238E27FC236}">
                <a16:creationId xmlns:a16="http://schemas.microsoft.com/office/drawing/2014/main" id="{E08414A6-F235-A664-C8E3-B2E069019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30000" y="1091676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36397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Holder 6">
            <a:extLst>
              <a:ext uri="{FF2B5EF4-FFF2-40B4-BE49-F238E27FC236}">
                <a16:creationId xmlns:a16="http://schemas.microsoft.com/office/drawing/2014/main" id="{C00C360C-563C-0784-0638-BB14D8930F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10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65555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BEEA9C-E6C1-BAEF-41B9-F8957445A7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3013" y="1850860"/>
            <a:ext cx="15078075" cy="3937329"/>
          </a:xfrm>
          <a:prstGeom prst="rect">
            <a:avLst/>
          </a:prstGeom>
        </p:spPr>
        <p:txBody>
          <a:bodyPr anchor="b"/>
          <a:lstStyle>
            <a:lvl1pPr algn="ctr">
              <a:defRPr sz="9894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085BFFC-DC88-5A03-4B22-2B7EC76783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13013" y="5940028"/>
            <a:ext cx="15078075" cy="2730474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958"/>
            </a:lvl1pPr>
            <a:lvl2pPr marL="753923" indent="0" algn="ctr">
              <a:buNone/>
              <a:defRPr sz="3298"/>
            </a:lvl2pPr>
            <a:lvl3pPr marL="1507846" indent="0" algn="ctr">
              <a:buNone/>
              <a:defRPr sz="2968"/>
            </a:lvl3pPr>
            <a:lvl4pPr marL="2261768" indent="0" algn="ctr">
              <a:buNone/>
              <a:defRPr sz="2638"/>
            </a:lvl4pPr>
            <a:lvl5pPr marL="3015691" indent="0" algn="ctr">
              <a:buNone/>
              <a:defRPr sz="2638"/>
            </a:lvl5pPr>
            <a:lvl6pPr marL="3769614" indent="0" algn="ctr">
              <a:buNone/>
              <a:defRPr sz="2638"/>
            </a:lvl6pPr>
            <a:lvl7pPr marL="4523537" indent="0" algn="ctr">
              <a:buNone/>
              <a:defRPr sz="2638"/>
            </a:lvl7pPr>
            <a:lvl8pPr marL="5277460" indent="0" algn="ctr">
              <a:buNone/>
              <a:defRPr sz="2638"/>
            </a:lvl8pPr>
            <a:lvl9pPr marL="6031382" indent="0" algn="ctr">
              <a:buNone/>
              <a:defRPr sz="2638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C8BD37-F512-6560-383C-68CAD3ABDE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82157" y="10482093"/>
            <a:ext cx="4523423" cy="602118"/>
          </a:xfrm>
          <a:prstGeom prst="rect">
            <a:avLst/>
          </a:prstGeom>
        </p:spPr>
        <p:txBody>
          <a:bodyPr/>
          <a:lstStyle/>
          <a:p>
            <a:fld id="{4F4E6E7A-6C6F-4517-AE4A-8569DBF597D5}" type="datetimeFigureOut">
              <a:rPr lang="es-ES" smtClean="0"/>
              <a:t>20/10/2026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0C3DEC4-CFEC-8813-BA84-3C0306ADA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59483" y="10482093"/>
            <a:ext cx="6785134" cy="602118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2378D4A-0672-F686-2639-8D8AA61D6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B4DF2-9422-44D2-9CAA-73BD768F83EA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9708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AD532739-A191-765B-B5CF-658E4F21D65B}"/>
              </a:ext>
            </a:extLst>
          </p:cNvPr>
          <p:cNvSpPr/>
          <p:nvPr/>
        </p:nvSpPr>
        <p:spPr>
          <a:xfrm>
            <a:off x="0" y="10747948"/>
            <a:ext cx="556935" cy="561402"/>
          </a:xfrm>
          <a:prstGeom prst="rect">
            <a:avLst/>
          </a:prstGeom>
          <a:solidFill>
            <a:srgbClr val="0E4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F675C227-DCDE-5D66-C246-980B841E4F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09860" y="10918269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4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1" r:id="rId3"/>
    <p:sldLayoutId id="2147483774" r:id="rId4"/>
  </p:sldLayoutIdLst>
  <p:hf hdr="0" ftr="0" dt="0"/>
  <p:txStyles>
    <p:titleStyle>
      <a:lvl1pPr>
        <a:defRPr b="1" i="0">
          <a:latin typeface="Aptos" panose="020B0004020202020204" pitchFamily="34" charset="0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9.jpg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chart" Target="../charts/chart4.xml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emf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g"/><Relationship Id="rId9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g"/><Relationship Id="rId4" Type="http://schemas.openxmlformats.org/officeDocument/2006/relationships/chart" Target="../charts/char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20.png"/><Relationship Id="rId4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F6D157EF-B1E2-DEDE-6ED9-0839084F76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201726" y="-180432"/>
            <a:ext cx="20747151" cy="11815763"/>
          </a:xfrm>
          <a:prstGeom prst="rect">
            <a:avLst/>
          </a:prstGeom>
          <a:solidFill>
            <a:srgbClr val="D6EDF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Imagen 2" descr="Imagen que contiene Forma&#10;&#10;Descripción generada automáticamente">
            <a:extLst>
              <a:ext uri="{FF2B5EF4-FFF2-40B4-BE49-F238E27FC236}">
                <a16:creationId xmlns:a16="http://schemas.microsoft.com/office/drawing/2014/main" id="{33026566-3FA8-9FCD-1DAB-3DD75AA4D83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222" y="1238566"/>
            <a:ext cx="17573655" cy="11870041"/>
          </a:xfrm>
          <a:prstGeom prst="rect">
            <a:avLst/>
          </a:prstGeom>
        </p:spPr>
      </p:pic>
      <p:sp>
        <p:nvSpPr>
          <p:cNvPr id="10" name="object 18">
            <a:extLst>
              <a:ext uri="{FF2B5EF4-FFF2-40B4-BE49-F238E27FC236}">
                <a16:creationId xmlns:a16="http://schemas.microsoft.com/office/drawing/2014/main" id="{8AC01EB1-5213-31F1-9C34-084F07C5CF56}"/>
              </a:ext>
            </a:extLst>
          </p:cNvPr>
          <p:cNvSpPr txBox="1">
            <a:spLocks/>
          </p:cNvSpPr>
          <p:nvPr/>
        </p:nvSpPr>
        <p:spPr>
          <a:xfrm>
            <a:off x="426690" y="304951"/>
            <a:ext cx="7017098" cy="296876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15076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9600" b="1" i="0" u="none" strike="noStrike" kern="1200" cap="none" spc="-100" normalizeH="0" baseline="0" noProof="0" dirty="0">
                <a:ln>
                  <a:noFill/>
                </a:ln>
                <a:solidFill>
                  <a:srgbClr val="093F64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NIVELAR LA CANCHA </a:t>
            </a:r>
            <a:endParaRPr kumimoji="0" lang="es-ES" sz="9600" b="0" i="1" u="none" strike="noStrike" kern="1200" cap="none" spc="-100" normalizeH="0" baseline="0" noProof="0" dirty="0">
              <a:ln>
                <a:noFill/>
              </a:ln>
              <a:solidFill>
                <a:srgbClr val="093F64"/>
              </a:solidFill>
              <a:effectLst/>
              <a:uLnTx/>
              <a:uFillTx/>
              <a:latin typeface="News Gothic MT" panose="020B0503020103020203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2" name="Imagen 8">
            <a:extLst>
              <a:ext uri="{FF2B5EF4-FFF2-40B4-BE49-F238E27FC236}">
                <a16:creationId xmlns:a16="http://schemas.microsoft.com/office/drawing/2014/main" id="{D540AA7B-8DFA-4E85-2CB6-E1B5CE916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8964" y="10106812"/>
            <a:ext cx="3046428" cy="1024544"/>
          </a:xfrm>
          <a:prstGeom prst="rect">
            <a:avLst/>
          </a:prstGeom>
        </p:spPr>
      </p:pic>
      <p:pic>
        <p:nvPicPr>
          <p:cNvPr id="33" name="Imagen 32" descr="Forma&#10;&#10;Descripción generada automáticamente con confianza media">
            <a:extLst>
              <a:ext uri="{FF2B5EF4-FFF2-40B4-BE49-F238E27FC236}">
                <a16:creationId xmlns:a16="http://schemas.microsoft.com/office/drawing/2014/main" id="{36552261-8ED3-BE56-6F52-1F226CC2D4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200" y="5146368"/>
            <a:ext cx="2708769" cy="966509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7CEC214-E8CE-2ABA-CE7B-5EA5A31455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42967" y="2716808"/>
            <a:ext cx="2935860" cy="2935860"/>
          </a:xfrm>
          <a:prstGeom prst="rect">
            <a:avLst/>
          </a:prstGeom>
        </p:spPr>
      </p:pic>
      <p:sp>
        <p:nvSpPr>
          <p:cNvPr id="2" name="object 18">
            <a:extLst>
              <a:ext uri="{FF2B5EF4-FFF2-40B4-BE49-F238E27FC236}">
                <a16:creationId xmlns:a16="http://schemas.microsoft.com/office/drawing/2014/main" id="{67DC7B64-DAEC-4BE4-5BA3-EBBF2B10B182}"/>
              </a:ext>
            </a:extLst>
          </p:cNvPr>
          <p:cNvSpPr txBox="1">
            <a:spLocks/>
          </p:cNvSpPr>
          <p:nvPr/>
        </p:nvSpPr>
        <p:spPr>
          <a:xfrm>
            <a:off x="13522921" y="2046721"/>
            <a:ext cx="4500703" cy="12452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507696" rtl="0" eaLnBrk="1" fontAlgn="auto" latinLnBrk="0" hangingPunct="1">
              <a:lnSpc>
                <a:spcPts val="476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5200" b="1" i="0" u="none" strike="noStrike" kern="1200" cap="none" spc="-100" normalizeH="0" baseline="0" noProof="0" dirty="0">
                <a:ln>
                  <a:noFill/>
                </a:ln>
                <a:solidFill>
                  <a:srgbClr val="33A4DB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kumimoji="0" lang="es-ES" sz="5200" b="0" i="1" u="none" strike="noStrike" kern="1200" cap="none" spc="-100" normalizeH="0" baseline="0" noProof="0" dirty="0">
              <a:ln>
                <a:noFill/>
              </a:ln>
              <a:solidFill>
                <a:srgbClr val="33A4DB"/>
              </a:solidFill>
              <a:effectLst/>
              <a:uLnTx/>
              <a:uFillTx/>
              <a:latin typeface="News Gothic MT" panose="020B0503020103020203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6" name="object 18">
            <a:extLst>
              <a:ext uri="{FF2B5EF4-FFF2-40B4-BE49-F238E27FC236}">
                <a16:creationId xmlns:a16="http://schemas.microsoft.com/office/drawing/2014/main" id="{854CC3B5-C78F-CEE8-EE6B-3E5FF8C8DE3B}"/>
              </a:ext>
            </a:extLst>
          </p:cNvPr>
          <p:cNvSpPr txBox="1">
            <a:spLocks/>
          </p:cNvSpPr>
          <p:nvPr/>
        </p:nvSpPr>
        <p:spPr>
          <a:xfrm>
            <a:off x="13616912" y="410543"/>
            <a:ext cx="3726971" cy="1445266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5076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EDAE5B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FALLOS JUDICIALES </a:t>
            </a:r>
            <a:r>
              <a:rPr kumimoji="0" lang="es-ES" sz="2900" b="1" i="0" u="none" strike="noStrike" kern="1200" cap="none" spc="0" normalizeH="0" baseline="0" noProof="0" dirty="0">
                <a:ln>
                  <a:noFill/>
                </a:ln>
                <a:solidFill>
                  <a:srgbClr val="EDAE5B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CONTRADICTORI</a:t>
            </a:r>
            <a:r>
              <a:rPr lang="es-ES" sz="2900" b="1" dirty="0">
                <a:solidFill>
                  <a:srgbClr val="EDAE5B"/>
                </a:solidFill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OS</a:t>
            </a:r>
            <a:endParaRPr kumimoji="0" lang="es-ES" sz="2900" b="1" i="0" u="none" strike="noStrike" kern="1200" cap="none" spc="0" normalizeH="0" baseline="0" noProof="0" dirty="0">
              <a:ln>
                <a:noFill/>
              </a:ln>
              <a:solidFill>
                <a:srgbClr val="EDAE5B"/>
              </a:solidFill>
              <a:effectLst/>
              <a:uLnTx/>
              <a:uFillTx/>
              <a:latin typeface="News Gothic MT" panose="020B0503020103020203" pitchFamily="34" charset="0"/>
              <a:ea typeface="Roboto" pitchFamily="2" charset="0"/>
              <a:cs typeface="Arial" panose="020B0604020202020204" pitchFamily="34" charset="0"/>
            </a:endParaRPr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549B4916-9782-590D-CDB9-67E5051AE74C}"/>
              </a:ext>
            </a:extLst>
          </p:cNvPr>
          <p:cNvSpPr txBox="1">
            <a:spLocks/>
          </p:cNvSpPr>
          <p:nvPr/>
        </p:nvSpPr>
        <p:spPr>
          <a:xfrm>
            <a:off x="17887267" y="2497841"/>
            <a:ext cx="2563305" cy="75276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5076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52357F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INTERESES</a:t>
            </a:r>
          </a:p>
          <a:p>
            <a:pPr marL="0" marR="0" lvl="0" indent="0" algn="ctr" defTabSz="15076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52357F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IMPAGABLES</a:t>
            </a:r>
            <a:endParaRPr kumimoji="0" lang="es-ES" sz="2400" b="0" i="1" u="none" strike="noStrike" kern="1200" cap="none" spc="0" normalizeH="0" baseline="0" noProof="0" dirty="0">
              <a:ln>
                <a:noFill/>
              </a:ln>
              <a:solidFill>
                <a:srgbClr val="52357F"/>
              </a:solidFill>
              <a:effectLst/>
              <a:uLnTx/>
              <a:uFillTx/>
              <a:latin typeface="News Gothic MT" panose="020B0503020103020203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object 18">
            <a:extLst>
              <a:ext uri="{FF2B5EF4-FFF2-40B4-BE49-F238E27FC236}">
                <a16:creationId xmlns:a16="http://schemas.microsoft.com/office/drawing/2014/main" id="{ABB811A5-A0F0-BB56-A797-381528D622E9}"/>
              </a:ext>
            </a:extLst>
          </p:cNvPr>
          <p:cNvSpPr txBox="1">
            <a:spLocks/>
          </p:cNvSpPr>
          <p:nvPr/>
        </p:nvSpPr>
        <p:spPr>
          <a:xfrm>
            <a:off x="16640959" y="349552"/>
            <a:ext cx="1775600" cy="6296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5076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A22A64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VOLATILIDAD</a:t>
            </a:r>
          </a:p>
          <a:p>
            <a:pPr marL="0" marR="0" lvl="0" indent="0" algn="ctr" defTabSz="15076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A22A64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EN FALLOS</a:t>
            </a:r>
            <a:endParaRPr kumimoji="0" lang="es-ES" sz="2000" b="0" i="1" u="none" strike="noStrike" kern="1200" cap="none" spc="0" normalizeH="0" baseline="0" noProof="0" dirty="0">
              <a:ln>
                <a:noFill/>
              </a:ln>
              <a:solidFill>
                <a:srgbClr val="A22A64"/>
              </a:solidFill>
              <a:effectLst/>
              <a:uLnTx/>
              <a:uFillTx/>
              <a:latin typeface="News Gothic MT" panose="020B0503020103020203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object 18">
            <a:extLst>
              <a:ext uri="{FF2B5EF4-FFF2-40B4-BE49-F238E27FC236}">
                <a16:creationId xmlns:a16="http://schemas.microsoft.com/office/drawing/2014/main" id="{D7849114-A269-642C-B06D-D456A5157D5E}"/>
              </a:ext>
            </a:extLst>
          </p:cNvPr>
          <p:cNvSpPr txBox="1">
            <a:spLocks/>
          </p:cNvSpPr>
          <p:nvPr/>
        </p:nvSpPr>
        <p:spPr>
          <a:xfrm>
            <a:off x="15708929" y="4003068"/>
            <a:ext cx="3999433" cy="44499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5076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2800" b="1" i="0" u="none" strike="noStrike" kern="1200" cap="none" spc="0" normalizeH="0" baseline="0" noProof="0" dirty="0">
                <a:ln>
                  <a:noFill/>
                </a:ln>
                <a:solidFill>
                  <a:srgbClr val="DA9CBB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IMPULSO/CADUCIDAD</a:t>
            </a:r>
            <a:endParaRPr kumimoji="0" lang="es-ES" sz="2800" b="0" i="1" u="none" strike="noStrike" kern="1200" cap="none" spc="0" normalizeH="0" baseline="0" noProof="0" dirty="0">
              <a:ln>
                <a:noFill/>
              </a:ln>
              <a:solidFill>
                <a:srgbClr val="DA9CBB"/>
              </a:solidFill>
              <a:effectLst/>
              <a:uLnTx/>
              <a:uFillTx/>
              <a:latin typeface="News Gothic MT" panose="020B0503020103020203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DDCC4420-5CCF-79D9-2139-E9ED138FCCE2}"/>
              </a:ext>
            </a:extLst>
          </p:cNvPr>
          <p:cNvSpPr txBox="1">
            <a:spLocks/>
          </p:cNvSpPr>
          <p:nvPr/>
        </p:nvSpPr>
        <p:spPr>
          <a:xfrm>
            <a:off x="12767713" y="4130264"/>
            <a:ext cx="3352330" cy="6296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5076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E5DFEB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CONFLICTOS PERMANENTES</a:t>
            </a:r>
            <a:endParaRPr kumimoji="0" lang="es-ES" sz="2000" b="0" i="1" u="none" strike="noStrike" kern="1200" cap="none" spc="0" normalizeH="0" baseline="0" noProof="0" dirty="0">
              <a:ln>
                <a:noFill/>
              </a:ln>
              <a:solidFill>
                <a:srgbClr val="E5DFEB"/>
              </a:solidFill>
              <a:effectLst/>
              <a:uLnTx/>
              <a:uFillTx/>
              <a:latin typeface="News Gothic MT" panose="020B0503020103020203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6732F4F9-B172-7821-BEB1-5808AACDC627}"/>
              </a:ext>
            </a:extLst>
          </p:cNvPr>
          <p:cNvSpPr txBox="1">
            <a:spLocks/>
          </p:cNvSpPr>
          <p:nvPr/>
        </p:nvSpPr>
        <p:spPr>
          <a:xfrm>
            <a:off x="11341861" y="1113935"/>
            <a:ext cx="2407590" cy="6296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5076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A22A64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IN DUBIO</a:t>
            </a:r>
          </a:p>
          <a:p>
            <a:pPr marL="0" marR="0" lvl="0" indent="0" algn="ctr" defTabSz="15076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A22A64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PRO OPERARIO</a:t>
            </a:r>
            <a:endParaRPr kumimoji="0" lang="es-ES" sz="2000" b="0" i="1" u="none" strike="noStrike" kern="1200" cap="none" spc="0" normalizeH="0" baseline="0" noProof="0" dirty="0">
              <a:ln>
                <a:noFill/>
              </a:ln>
              <a:solidFill>
                <a:srgbClr val="A22A64"/>
              </a:solidFill>
              <a:effectLst/>
              <a:uLnTx/>
              <a:uFillTx/>
              <a:latin typeface="News Gothic MT" panose="020B0503020103020203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083DA3CC-C2E7-0867-275B-DAD93DC1ACEF}"/>
              </a:ext>
            </a:extLst>
          </p:cNvPr>
          <p:cNvSpPr txBox="1">
            <a:spLocks/>
          </p:cNvSpPr>
          <p:nvPr/>
        </p:nvSpPr>
        <p:spPr>
          <a:xfrm>
            <a:off x="17193095" y="1078689"/>
            <a:ext cx="3352330" cy="1122101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5076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52357F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PERITOS DE LISTA CON HONORARIOS A PROPORCIÓN</a:t>
            </a:r>
            <a:endParaRPr kumimoji="0" lang="es-ES" sz="2400" b="0" i="1" u="none" strike="noStrike" kern="1200" cap="none" spc="0" normalizeH="0" baseline="0" noProof="0" dirty="0">
              <a:ln>
                <a:noFill/>
              </a:ln>
              <a:solidFill>
                <a:srgbClr val="52357F"/>
              </a:solidFill>
              <a:effectLst/>
              <a:uLnTx/>
              <a:uFillTx/>
              <a:latin typeface="News Gothic MT" panose="020B0503020103020203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1" name="object 18">
            <a:extLst>
              <a:ext uri="{FF2B5EF4-FFF2-40B4-BE49-F238E27FC236}">
                <a16:creationId xmlns:a16="http://schemas.microsoft.com/office/drawing/2014/main" id="{213B6307-13D7-9E24-E3F7-CD3A74290400}"/>
              </a:ext>
            </a:extLst>
          </p:cNvPr>
          <p:cNvSpPr txBox="1">
            <a:spLocks/>
          </p:cNvSpPr>
          <p:nvPr/>
        </p:nvSpPr>
        <p:spPr>
          <a:xfrm>
            <a:off x="11409368" y="488812"/>
            <a:ext cx="3352330" cy="50654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5076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EDAE5B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 </a:t>
            </a:r>
            <a:r>
              <a:rPr lang="es-ES" sz="2000" b="1" dirty="0">
                <a:solidFill>
                  <a:srgbClr val="A22A64"/>
                </a:solidFill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ULTRA PETITIA</a:t>
            </a:r>
          </a:p>
        </p:txBody>
      </p:sp>
      <p:sp>
        <p:nvSpPr>
          <p:cNvPr id="23" name="object 18">
            <a:extLst>
              <a:ext uri="{FF2B5EF4-FFF2-40B4-BE49-F238E27FC236}">
                <a16:creationId xmlns:a16="http://schemas.microsoft.com/office/drawing/2014/main" id="{8C96AE3B-314C-C387-1BBA-8188F749675B}"/>
              </a:ext>
            </a:extLst>
          </p:cNvPr>
          <p:cNvSpPr txBox="1">
            <a:spLocks/>
          </p:cNvSpPr>
          <p:nvPr/>
        </p:nvSpPr>
        <p:spPr>
          <a:xfrm>
            <a:off x="11102706" y="1947835"/>
            <a:ext cx="2563305" cy="75276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5076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52357F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 DESIGUALDAD PROCESAL</a:t>
            </a:r>
            <a:endParaRPr kumimoji="0" lang="es-ES" sz="2400" b="0" i="1" u="none" strike="noStrike" kern="1200" cap="none" spc="0" normalizeH="0" baseline="0" noProof="0" dirty="0">
              <a:ln>
                <a:noFill/>
              </a:ln>
              <a:solidFill>
                <a:srgbClr val="52357F"/>
              </a:solidFill>
              <a:effectLst/>
              <a:uLnTx/>
              <a:uFillTx/>
              <a:latin typeface="News Gothic MT" panose="020B0503020103020203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2A7FBB27-D1C7-A145-FF62-AFF48EFF1B16}"/>
              </a:ext>
            </a:extLst>
          </p:cNvPr>
          <p:cNvSpPr/>
          <p:nvPr/>
        </p:nvSpPr>
        <p:spPr>
          <a:xfrm>
            <a:off x="13338973" y="3445038"/>
            <a:ext cx="3091814" cy="344087"/>
          </a:xfrm>
          <a:prstGeom prst="rect">
            <a:avLst/>
          </a:prstGeom>
          <a:solidFill>
            <a:srgbClr val="093F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srgbClr val="D6EDF7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99EB1C5F-4072-FFAF-0D52-3D01E98C9CE1}"/>
              </a:ext>
            </a:extLst>
          </p:cNvPr>
          <p:cNvSpPr txBox="1">
            <a:spLocks/>
          </p:cNvSpPr>
          <p:nvPr/>
        </p:nvSpPr>
        <p:spPr>
          <a:xfrm>
            <a:off x="12947101" y="3429437"/>
            <a:ext cx="5469458" cy="63172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>
              <a:lnSpc>
                <a:spcPct val="100000"/>
              </a:lnSpc>
              <a:buClr>
                <a:prstClr val="black"/>
              </a:buClr>
              <a:defRPr/>
            </a:pPr>
            <a:r>
              <a:rPr lang="es-ES" sz="2000" b="1" dirty="0">
                <a:solidFill>
                  <a:srgbClr val="D6EDF7"/>
                </a:solidFill>
                <a:latin typeface="News Gothic MT"/>
                <a:ea typeface="Roboto"/>
                <a:cs typeface="Arial"/>
              </a:rPr>
              <a:t>NO APLICACIÓN DE PARAMETROS DEL SISTEMA</a:t>
            </a:r>
            <a:endParaRPr lang="es-ES" sz="2000" b="1" u="none" strike="noStrike" kern="1200" cap="none" spc="0" normalizeH="0" baseline="0" noProof="0" dirty="0">
              <a:ln>
                <a:noFill/>
              </a:ln>
              <a:solidFill>
                <a:srgbClr val="D6EDF7"/>
              </a:solidFill>
              <a:effectLst/>
              <a:uLnTx/>
              <a:uFillTx/>
              <a:latin typeface="News Gothic MT" panose="020B0503020103020203" pitchFamily="34" charset="0"/>
              <a:ea typeface="Roboto"/>
              <a:cs typeface="Arial" panose="020B0604020202020204" pitchFamily="34" charset="0"/>
            </a:endParaRPr>
          </a:p>
        </p:txBody>
      </p:sp>
      <p:sp>
        <p:nvSpPr>
          <p:cNvPr id="41" name="Rectángulo 40">
            <a:extLst>
              <a:ext uri="{FF2B5EF4-FFF2-40B4-BE49-F238E27FC236}">
                <a16:creationId xmlns:a16="http://schemas.microsoft.com/office/drawing/2014/main" id="{F7939BF0-FB46-2BD2-5314-4556F53DD3EC}"/>
              </a:ext>
            </a:extLst>
          </p:cNvPr>
          <p:cNvSpPr/>
          <p:nvPr/>
        </p:nvSpPr>
        <p:spPr>
          <a:xfrm>
            <a:off x="5401248" y="8240480"/>
            <a:ext cx="4232310" cy="1910854"/>
          </a:xfrm>
          <a:prstGeom prst="rect">
            <a:avLst/>
          </a:prstGeom>
          <a:solidFill>
            <a:srgbClr val="093F6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object 18">
            <a:extLst>
              <a:ext uri="{FF2B5EF4-FFF2-40B4-BE49-F238E27FC236}">
                <a16:creationId xmlns:a16="http://schemas.microsoft.com/office/drawing/2014/main" id="{A18EB4BB-AD51-5648-2BDD-D677983B85F4}"/>
              </a:ext>
            </a:extLst>
          </p:cNvPr>
          <p:cNvSpPr txBox="1">
            <a:spLocks/>
          </p:cNvSpPr>
          <p:nvPr/>
        </p:nvSpPr>
        <p:spPr>
          <a:xfrm>
            <a:off x="5019628" y="8573301"/>
            <a:ext cx="5676577" cy="1245212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507696" rtl="0" eaLnBrk="1" fontAlgn="auto" latinLnBrk="0" hangingPunct="1">
              <a:lnSpc>
                <a:spcPts val="476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5200" b="1" i="0" u="none" strike="noStrike" kern="1200" cap="none" spc="-100" normalizeH="0" baseline="0" noProof="0" dirty="0">
                <a:ln>
                  <a:noFill/>
                </a:ln>
                <a:solidFill>
                  <a:srgbClr val="2FAC66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COMPETITIVIDAD Y EMPLEO</a:t>
            </a:r>
            <a:endParaRPr kumimoji="0" lang="es-ES" sz="5200" b="0" i="1" u="none" strike="noStrike" kern="1200" cap="none" spc="-100" normalizeH="0" baseline="0" noProof="0" dirty="0">
              <a:ln>
                <a:noFill/>
              </a:ln>
              <a:solidFill>
                <a:srgbClr val="2FAC66"/>
              </a:solidFill>
              <a:effectLst/>
              <a:uLnTx/>
              <a:uFillTx/>
              <a:latin typeface="News Gothic MT" panose="020B0503020103020203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2" name="object 18">
            <a:extLst>
              <a:ext uri="{FF2B5EF4-FFF2-40B4-BE49-F238E27FC236}">
                <a16:creationId xmlns:a16="http://schemas.microsoft.com/office/drawing/2014/main" id="{E8BAD3D5-A1F6-0DE7-B6EE-AD52EC4B8A21}"/>
              </a:ext>
            </a:extLst>
          </p:cNvPr>
          <p:cNvSpPr txBox="1">
            <a:spLocks/>
          </p:cNvSpPr>
          <p:nvPr/>
        </p:nvSpPr>
        <p:spPr>
          <a:xfrm>
            <a:off x="9524859" y="7826041"/>
            <a:ext cx="3046428" cy="50654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5076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D6EDF7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PREVENCIÓN</a:t>
            </a:r>
            <a:endParaRPr kumimoji="0" lang="es-ES" sz="3200" b="0" i="1" u="none" strike="noStrike" kern="1200" cap="none" spc="0" normalizeH="0" baseline="0" noProof="0" dirty="0">
              <a:ln>
                <a:noFill/>
              </a:ln>
              <a:solidFill>
                <a:srgbClr val="D6EDF7"/>
              </a:solidFill>
              <a:effectLst/>
              <a:uLnTx/>
              <a:uFillTx/>
              <a:latin typeface="News Gothic MT" panose="020B0503020103020203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3" name="object 18">
            <a:extLst>
              <a:ext uri="{FF2B5EF4-FFF2-40B4-BE49-F238E27FC236}">
                <a16:creationId xmlns:a16="http://schemas.microsoft.com/office/drawing/2014/main" id="{1E192E54-5686-866D-C134-D6B8ADCEF78C}"/>
              </a:ext>
            </a:extLst>
          </p:cNvPr>
          <p:cNvSpPr txBox="1">
            <a:spLocks/>
          </p:cNvSpPr>
          <p:nvPr/>
        </p:nvSpPr>
        <p:spPr>
          <a:xfrm>
            <a:off x="7257465" y="9969052"/>
            <a:ext cx="2563305" cy="38343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5076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D6EDF7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PREVISIBILIDAD</a:t>
            </a:r>
            <a:endParaRPr kumimoji="0" lang="es-ES" sz="2400" b="0" i="1" u="none" strike="noStrike" kern="1200" cap="none" spc="0" normalizeH="0" baseline="0" noProof="0" dirty="0">
              <a:ln>
                <a:noFill/>
              </a:ln>
              <a:solidFill>
                <a:srgbClr val="D6EDF7"/>
              </a:solidFill>
              <a:effectLst/>
              <a:uLnTx/>
              <a:uFillTx/>
              <a:latin typeface="News Gothic MT" panose="020B0503020103020203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4" name="object 18">
            <a:extLst>
              <a:ext uri="{FF2B5EF4-FFF2-40B4-BE49-F238E27FC236}">
                <a16:creationId xmlns:a16="http://schemas.microsoft.com/office/drawing/2014/main" id="{F0E820AE-2791-C071-B93D-A52253267F90}"/>
              </a:ext>
            </a:extLst>
          </p:cNvPr>
          <p:cNvSpPr txBox="1">
            <a:spLocks/>
          </p:cNvSpPr>
          <p:nvPr/>
        </p:nvSpPr>
        <p:spPr>
          <a:xfrm>
            <a:off x="9863061" y="9284677"/>
            <a:ext cx="2150679" cy="6296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5076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REGLAS CLARAS Y UNIFORMES</a:t>
            </a:r>
            <a:endParaRPr kumimoji="0" lang="es-ES" sz="2000" b="0" i="1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News Gothic MT" panose="020B0503020103020203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5" name="object 18">
            <a:extLst>
              <a:ext uri="{FF2B5EF4-FFF2-40B4-BE49-F238E27FC236}">
                <a16:creationId xmlns:a16="http://schemas.microsoft.com/office/drawing/2014/main" id="{CE8872AA-BB30-C6E4-F50B-CDE992E953A2}"/>
              </a:ext>
            </a:extLst>
          </p:cNvPr>
          <p:cNvSpPr txBox="1">
            <a:spLocks/>
          </p:cNvSpPr>
          <p:nvPr/>
        </p:nvSpPr>
        <p:spPr>
          <a:xfrm>
            <a:off x="2643543" y="7988988"/>
            <a:ext cx="2407590" cy="6296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5076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2000" b="1" i="0" u="none" strike="noStrike" kern="1200" cap="none" spc="0" normalizeH="0" baseline="0" noProof="0" dirty="0">
                <a:ln>
                  <a:noFill/>
                </a:ln>
                <a:solidFill>
                  <a:srgbClr val="2FAC66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ASEGURABLE Y SOSTENIBLE</a:t>
            </a:r>
            <a:endParaRPr kumimoji="0" lang="es-ES" sz="2000" b="0" i="1" u="none" strike="noStrike" kern="1200" cap="none" spc="0" normalizeH="0" baseline="0" noProof="0" dirty="0">
              <a:ln>
                <a:noFill/>
              </a:ln>
              <a:solidFill>
                <a:srgbClr val="2FAC66"/>
              </a:solidFill>
              <a:effectLst/>
              <a:uLnTx/>
              <a:uFillTx/>
              <a:latin typeface="News Gothic MT" panose="020B0503020103020203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6" name="object 18">
            <a:extLst>
              <a:ext uri="{FF2B5EF4-FFF2-40B4-BE49-F238E27FC236}">
                <a16:creationId xmlns:a16="http://schemas.microsoft.com/office/drawing/2014/main" id="{7373D1E2-C4A6-429B-C361-941D285EBBB2}"/>
              </a:ext>
            </a:extLst>
          </p:cNvPr>
          <p:cNvSpPr txBox="1">
            <a:spLocks/>
          </p:cNvSpPr>
          <p:nvPr/>
        </p:nvSpPr>
        <p:spPr>
          <a:xfrm>
            <a:off x="6140835" y="7756928"/>
            <a:ext cx="3352330" cy="50654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5076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1600" b="1" i="0" u="none" strike="noStrike" kern="1200" cap="none" spc="0" normalizeH="0" baseline="0" noProof="0" dirty="0">
                <a:ln>
                  <a:noFill/>
                </a:ln>
                <a:solidFill>
                  <a:srgbClr val="DA9CBB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COSTOS LABORALES RAZONABLES</a:t>
            </a:r>
            <a:endParaRPr kumimoji="0" lang="es-ES" sz="1600" b="0" i="1" u="none" strike="noStrike" kern="1200" cap="none" spc="0" normalizeH="0" baseline="0" noProof="0" dirty="0">
              <a:ln>
                <a:noFill/>
              </a:ln>
              <a:solidFill>
                <a:srgbClr val="DA9CBB"/>
              </a:solidFill>
              <a:effectLst/>
              <a:uLnTx/>
              <a:uFillTx/>
              <a:latin typeface="News Gothic MT" panose="020B0503020103020203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7" name="object 18">
            <a:extLst>
              <a:ext uri="{FF2B5EF4-FFF2-40B4-BE49-F238E27FC236}">
                <a16:creationId xmlns:a16="http://schemas.microsoft.com/office/drawing/2014/main" id="{31B98F04-E1BC-CFA2-26DF-287D631ACDD3}"/>
              </a:ext>
            </a:extLst>
          </p:cNvPr>
          <p:cNvSpPr txBox="1">
            <a:spLocks/>
          </p:cNvSpPr>
          <p:nvPr/>
        </p:nvSpPr>
        <p:spPr>
          <a:xfrm>
            <a:off x="4203820" y="7113511"/>
            <a:ext cx="2830294" cy="99899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5076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COBERTURA ART</a:t>
            </a:r>
            <a:endParaRPr kumimoji="0" lang="es-ES" sz="3200" b="0" i="1" u="none" strike="noStrike" kern="1200" cap="none" spc="0" normalizeH="0" baseline="0" noProof="0" dirty="0">
              <a:ln>
                <a:noFill/>
              </a:ln>
              <a:solidFill>
                <a:srgbClr val="92D050"/>
              </a:solidFill>
              <a:effectLst/>
              <a:uLnTx/>
              <a:uFillTx/>
              <a:latin typeface="News Gothic MT" panose="020B0503020103020203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8" name="object 18">
            <a:extLst>
              <a:ext uri="{FF2B5EF4-FFF2-40B4-BE49-F238E27FC236}">
                <a16:creationId xmlns:a16="http://schemas.microsoft.com/office/drawing/2014/main" id="{47F42A21-9768-6BBE-42A1-E1A3BDA7CC50}"/>
              </a:ext>
            </a:extLst>
          </p:cNvPr>
          <p:cNvSpPr txBox="1">
            <a:spLocks/>
          </p:cNvSpPr>
          <p:nvPr/>
        </p:nvSpPr>
        <p:spPr>
          <a:xfrm>
            <a:off x="1944803" y="8958118"/>
            <a:ext cx="3017689" cy="75276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5076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2400" b="1" i="0" u="none" strike="noStrike" kern="1200" cap="none" spc="0" normalizeH="0" baseline="0" noProof="0" dirty="0">
                <a:ln>
                  <a:noFill/>
                </a:ln>
                <a:solidFill>
                  <a:srgbClr val="7B619C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 PROTECCIÓN REAL AL TRABAJADOR</a:t>
            </a:r>
            <a:endParaRPr kumimoji="0" lang="es-ES" sz="2400" b="0" i="1" u="none" strike="noStrike" kern="1200" cap="none" spc="0" normalizeH="0" baseline="0" noProof="0" dirty="0">
              <a:ln>
                <a:noFill/>
              </a:ln>
              <a:solidFill>
                <a:srgbClr val="7B619C"/>
              </a:solidFill>
              <a:effectLst/>
              <a:uLnTx/>
              <a:uFillTx/>
              <a:latin typeface="News Gothic MT" panose="020B0503020103020203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9" name="object 18">
            <a:extLst>
              <a:ext uri="{FF2B5EF4-FFF2-40B4-BE49-F238E27FC236}">
                <a16:creationId xmlns:a16="http://schemas.microsoft.com/office/drawing/2014/main" id="{0B92F7F3-7145-4B76-8718-483E4864A472}"/>
              </a:ext>
            </a:extLst>
          </p:cNvPr>
          <p:cNvSpPr txBox="1">
            <a:spLocks/>
          </p:cNvSpPr>
          <p:nvPr/>
        </p:nvSpPr>
        <p:spPr>
          <a:xfrm>
            <a:off x="3343463" y="9746427"/>
            <a:ext cx="3352330" cy="629659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ctr" defTabSz="15076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srgbClr val="DA9CBB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SEGURO</a:t>
            </a:r>
            <a:endParaRPr kumimoji="0" lang="es-ES" sz="4000" b="0" i="1" u="none" strike="noStrike" kern="1200" cap="none" spc="0" normalizeH="0" baseline="0" noProof="0" dirty="0">
              <a:ln>
                <a:noFill/>
              </a:ln>
              <a:solidFill>
                <a:srgbClr val="DA9CBB"/>
              </a:solidFill>
              <a:effectLst/>
              <a:uLnTx/>
              <a:uFillTx/>
              <a:latin typeface="News Gothic MT" panose="020B0503020103020203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15" name="Imagen 14" descr="Imagen en blanco y negro&#10;&#10;Descripción generada automáticamente con confianza baja">
            <a:extLst>
              <a:ext uri="{FF2B5EF4-FFF2-40B4-BE49-F238E27FC236}">
                <a16:creationId xmlns:a16="http://schemas.microsoft.com/office/drawing/2014/main" id="{7B05D26C-9A28-E07B-11AD-26F240A1DF3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64"/>
          <a:stretch/>
        </p:blipFill>
        <p:spPr>
          <a:xfrm>
            <a:off x="-201726" y="-163984"/>
            <a:ext cx="12407901" cy="4359824"/>
          </a:xfrm>
          <a:prstGeom prst="rect">
            <a:avLst/>
          </a:prstGeom>
        </p:spPr>
      </p:pic>
      <p:pic>
        <p:nvPicPr>
          <p:cNvPr id="16" name="Imagen 15" descr="Icono&#10;&#10;Descripción generada automáticamente">
            <a:extLst>
              <a:ext uri="{FF2B5EF4-FFF2-40B4-BE49-F238E27FC236}">
                <a16:creationId xmlns:a16="http://schemas.microsoft.com/office/drawing/2014/main" id="{85E7462B-D885-8860-A37E-81C0742286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038"/>
          <a:stretch/>
        </p:blipFill>
        <p:spPr>
          <a:xfrm>
            <a:off x="7738025" y="-180432"/>
            <a:ext cx="4592276" cy="3193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951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4D2C9B-43C1-F171-0988-467781958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ACC64FF8-2FF9-8B99-7D79-7A1F9C309512}"/>
              </a:ext>
            </a:extLst>
          </p:cNvPr>
          <p:cNvSpPr/>
          <p:nvPr/>
        </p:nvSpPr>
        <p:spPr>
          <a:xfrm>
            <a:off x="14417911" y="-2"/>
            <a:ext cx="5763738" cy="113093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45866D45-6E6C-218B-BD20-739E2DE84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" b="13"/>
          <a:stretch/>
        </p:blipFill>
        <p:spPr>
          <a:xfrm>
            <a:off x="0" y="-1"/>
            <a:ext cx="8836508" cy="11309349"/>
          </a:xfrm>
          <a:prstGeom prst="rect">
            <a:avLst/>
          </a:prstGeom>
        </p:spPr>
      </p:pic>
      <p:sp>
        <p:nvSpPr>
          <p:cNvPr id="8" name="Rectángulo 7">
            <a:extLst>
              <a:ext uri="{FF2B5EF4-FFF2-40B4-BE49-F238E27FC236}">
                <a16:creationId xmlns:a16="http://schemas.microsoft.com/office/drawing/2014/main" id="{C4FDF812-12B9-A90D-D990-59F5BC3EA440}"/>
              </a:ext>
            </a:extLst>
          </p:cNvPr>
          <p:cNvSpPr>
            <a:spLocks/>
          </p:cNvSpPr>
          <p:nvPr/>
        </p:nvSpPr>
        <p:spPr>
          <a:xfrm>
            <a:off x="5604516" y="-2"/>
            <a:ext cx="3231991" cy="11309350"/>
          </a:xfrm>
          <a:prstGeom prst="rect">
            <a:avLst/>
          </a:prstGeom>
          <a:gradFill>
            <a:gsLst>
              <a:gs pos="0">
                <a:schemeClr val="tx1">
                  <a:alpha val="0"/>
                </a:schemeClr>
              </a:gs>
              <a:gs pos="100000">
                <a:schemeClr val="tx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9C85152-64CD-E681-3180-5EDACB080F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345667" y="10916767"/>
            <a:ext cx="691334" cy="279150"/>
          </a:xfrm>
          <a:ln>
            <a:noFill/>
          </a:ln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16" name="Tabla 15">
            <a:extLst>
              <a:ext uri="{FF2B5EF4-FFF2-40B4-BE49-F238E27FC236}">
                <a16:creationId xmlns:a16="http://schemas.microsoft.com/office/drawing/2014/main" id="{6A4DBB46-3261-C795-0A4B-E9164BF55D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331718"/>
              </p:ext>
            </p:extLst>
          </p:nvPr>
        </p:nvGraphicFramePr>
        <p:xfrm>
          <a:off x="9418321" y="687475"/>
          <a:ext cx="5040568" cy="103492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040568">
                  <a:extLst>
                    <a:ext uri="{9D8B030D-6E8A-4147-A177-3AD203B41FA5}">
                      <a16:colId xmlns:a16="http://schemas.microsoft.com/office/drawing/2014/main" val="3513025659"/>
                    </a:ext>
                  </a:extLst>
                </a:gridCol>
              </a:tblGrid>
              <a:tr h="847562">
                <a:tc>
                  <a:txBody>
                    <a:bodyPr/>
                    <a:lstStyle/>
                    <a:p>
                      <a:pPr algn="r"/>
                      <a:r>
                        <a:rPr lang="es-ES" sz="3200" dirty="0">
                          <a:solidFill>
                            <a:schemeClr val="bg1"/>
                          </a:solidFill>
                          <a:latin typeface="News Gothic MT" panose="020B0503020103020203" pitchFamily="34" charset="0"/>
                        </a:rPr>
                        <a:t>Sistema en Riesgo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327511"/>
                  </a:ext>
                </a:extLst>
              </a:tr>
              <a:tr h="1227049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News Gothic MT" panose="020B0503020103020203" pitchFamily="34" charset="0"/>
                        </a:rPr>
                        <a:t>10,2 millones de trabajadores, con potencial de duplicarlo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9076271"/>
                  </a:ext>
                </a:extLst>
              </a:tr>
              <a:tr h="1088466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News Gothic MT" panose="020B0503020103020203" pitchFamily="34" charset="0"/>
                        </a:rPr>
                        <a:t>1 millón de empleadores cubiertos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637091"/>
                  </a:ext>
                </a:extLst>
              </a:tr>
              <a:tr h="1271340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News Gothic MT" panose="020B0503020103020203" pitchFamily="34" charset="0"/>
                        </a:rPr>
                        <a:t>20 mil vidas salvadas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2751622"/>
                  </a:ext>
                </a:extLst>
              </a:tr>
              <a:tr h="874592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News Gothic MT" panose="020B0503020103020203" pitchFamily="34" charset="0"/>
                        </a:rPr>
                        <a:t>5,1 millones de accidentes evitados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0141961"/>
                  </a:ext>
                </a:extLst>
              </a:tr>
              <a:tr h="1604600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News Gothic MT" panose="020B0503020103020203" pitchFamily="34" charset="0"/>
                        </a:rPr>
                        <a:t>14,1 millones de prestaciones asistenciales + casos crónicos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2976204"/>
                  </a:ext>
                </a:extLst>
              </a:tr>
              <a:tr h="1604600">
                <a:tc>
                  <a:txBody>
                    <a:bodyPr/>
                    <a:lstStyle/>
                    <a:p>
                      <a:pPr algn="r"/>
                      <a:endParaRPr lang="es-ES" sz="2500" b="0" i="0" dirty="0">
                        <a:solidFill>
                          <a:schemeClr val="tx1"/>
                        </a:solidFill>
                        <a:latin typeface="News Gothic MT" panose="020B0503020103020203" pitchFamily="34" charset="0"/>
                      </a:endParaRPr>
                    </a:p>
                    <a:p>
                      <a:pPr lvl="0" algn="r">
                        <a:buNone/>
                      </a:pPr>
                      <a:r>
                        <a:rPr lang="es-ES" sz="2500" b="0" i="0">
                          <a:solidFill>
                            <a:schemeClr val="tx1"/>
                          </a:solidFill>
                          <a:latin typeface="News Gothic MT"/>
                        </a:rPr>
                        <a:t>64% de los trabajadores </a:t>
                      </a: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News Gothic MT"/>
                        </a:rPr>
                        <a:t>recalificados vuelven a trabajar</a:t>
                      </a:r>
                      <a:endParaRPr lang="es-ES" sz="2500" dirty="0">
                        <a:latin typeface="News Gothic MT"/>
                      </a:endParaRP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370594"/>
                  </a:ext>
                </a:extLst>
              </a:tr>
              <a:tr h="1812836">
                <a:tc>
                  <a:txBody>
                    <a:bodyPr/>
                    <a:lstStyle/>
                    <a:p>
                      <a:pPr lvl="0" algn="r">
                        <a:buNone/>
                      </a:pPr>
                      <a:r>
                        <a:rPr lang="es-ES" sz="2500" b="0" i="0" dirty="0">
                          <a:solidFill>
                            <a:schemeClr val="tx1"/>
                          </a:solidFill>
                          <a:latin typeface="News Gothic MT" panose="020B0503020103020203" pitchFamily="34" charset="0"/>
                        </a:rPr>
                        <a:t>Actualización automática de indemnizaciones y pago en 15 días</a:t>
                      </a:r>
                    </a:p>
                  </a:txBody>
                  <a:tcPr marL="270000" marR="270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0217756"/>
                  </a:ext>
                </a:extLst>
              </a:tr>
            </a:tbl>
          </a:graphicData>
        </a:graphic>
      </p:graphicFrame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32743CF8-EC64-A51C-3682-5A360ADB83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8713276"/>
              </p:ext>
            </p:extLst>
          </p:nvPr>
        </p:nvGraphicFramePr>
        <p:xfrm>
          <a:off x="14417912" y="687475"/>
          <a:ext cx="5763738" cy="106598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3738">
                  <a:extLst>
                    <a:ext uri="{9D8B030D-6E8A-4147-A177-3AD203B41FA5}">
                      <a16:colId xmlns:a16="http://schemas.microsoft.com/office/drawing/2014/main" val="1128512194"/>
                    </a:ext>
                  </a:extLst>
                </a:gridCol>
              </a:tblGrid>
              <a:tr h="910655">
                <a:tc>
                  <a:txBody>
                    <a:bodyPr/>
                    <a:lstStyle/>
                    <a:p>
                      <a:pPr algn="l"/>
                      <a:r>
                        <a:rPr lang="es-ES" sz="3200" dirty="0">
                          <a:solidFill>
                            <a:schemeClr val="tx1"/>
                          </a:solidFill>
                          <a:latin typeface="News Gothic MT" panose="020B0503020103020203" pitchFamily="34" charset="0"/>
                        </a:rPr>
                        <a:t>Litigiosidad exacerbada</a:t>
                      </a: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6327511"/>
                  </a:ext>
                </a:extLst>
              </a:tr>
              <a:tr h="873428">
                <a:tc>
                  <a:txBody>
                    <a:bodyPr/>
                    <a:lstStyle/>
                    <a:p>
                      <a:pPr algn="l"/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News Gothic MT" panose="020B0503020103020203" pitchFamily="34" charset="0"/>
                        </a:rPr>
                        <a:t>134.000 mil juicios para 2025</a:t>
                      </a: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9076271"/>
                  </a:ext>
                </a:extLst>
              </a:tr>
              <a:tr h="1261619">
                <a:tc>
                  <a:txBody>
                    <a:bodyPr/>
                    <a:lstStyle/>
                    <a:p>
                      <a:pPr algn="l"/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News Gothic MT" panose="020B0503020103020203" pitchFamily="34" charset="0"/>
                        </a:rPr>
                        <a:t>23 veces la </a:t>
                      </a:r>
                      <a:r>
                        <a:rPr lang="es-ES" sz="2500" b="0" i="0" dirty="0" err="1">
                          <a:solidFill>
                            <a:schemeClr val="bg1"/>
                          </a:solidFill>
                          <a:latin typeface="News Gothic MT" panose="020B0503020103020203" pitchFamily="34" charset="0"/>
                        </a:rPr>
                        <a:t>judicialidad</a:t>
                      </a:r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News Gothic MT" panose="020B0503020103020203" pitchFamily="34" charset="0"/>
                        </a:rPr>
                        <a:t> de Chile y 14 la de España</a:t>
                      </a:r>
                      <a:endParaRPr lang="es-ES" sz="2500" dirty="0">
                        <a:latin typeface="News Gothic MT" panose="020B0503020103020203" pitchFamily="34" charset="0"/>
                      </a:endParaRP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3637091"/>
                  </a:ext>
                </a:extLst>
              </a:tr>
              <a:tr h="1279866">
                <a:tc>
                  <a:txBody>
                    <a:bodyPr/>
                    <a:lstStyle/>
                    <a:p>
                      <a:pPr marL="0" algn="l"/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News Gothic MT" panose="020B0503020103020203" pitchFamily="34" charset="0"/>
                          <a:ea typeface="+mn-ea"/>
                          <a:cs typeface="+mn-cs"/>
                        </a:rPr>
                        <a:t>Aumentó 94% vs actividad y el empleo, 6% y 5%, respectivamente</a:t>
                      </a: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72751622"/>
                  </a:ext>
                </a:extLst>
              </a:tr>
              <a:tr h="1261619">
                <a:tc>
                  <a:txBody>
                    <a:bodyPr/>
                    <a:lstStyle/>
                    <a:p>
                      <a:pPr algn="l"/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News Gothic MT" panose="020B0503020103020203" pitchFamily="34" charset="0"/>
                        </a:rPr>
                        <a:t>87% de los juicios ingresados es por caso sin incapacidad</a:t>
                      </a: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0141961"/>
                  </a:ext>
                </a:extLst>
              </a:tr>
              <a:tr h="206990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News Gothic MT" panose="020B0503020103020203" pitchFamily="34" charset="0"/>
                        </a:rPr>
                        <a:t>Contradicciones entre instancias + Anatocismo e indexaciones contrarios a</a:t>
                      </a:r>
                      <a:r>
                        <a:rPr lang="es-ES" sz="2500" b="0" i="0" baseline="0" dirty="0">
                          <a:solidFill>
                            <a:schemeClr val="bg1"/>
                          </a:solidFill>
                          <a:latin typeface="News Gothic MT" panose="020B0503020103020203" pitchFamily="34" charset="0"/>
                        </a:rPr>
                        <a:t> </a:t>
                      </a:r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News Gothic MT" panose="020B0503020103020203" pitchFamily="34" charset="0"/>
                        </a:rPr>
                        <a:t>la ley y a fallos de la CSJN y TSJ </a:t>
                      </a:r>
                      <a:r>
                        <a:rPr lang="es-ES" sz="2500" b="0" i="0" baseline="0" dirty="0">
                          <a:solidFill>
                            <a:schemeClr val="bg1"/>
                          </a:solidFill>
                          <a:latin typeface="News Gothic MT" panose="020B0503020103020203" pitchFamily="34" charset="0"/>
                        </a:rPr>
                        <a:t>de algunas provincias</a:t>
                      </a:r>
                      <a:endParaRPr lang="es-ES" sz="2500" b="0" i="0" dirty="0">
                        <a:solidFill>
                          <a:schemeClr val="bg1"/>
                        </a:solidFill>
                        <a:latin typeface="News Gothic MT" panose="020B0503020103020203" pitchFamily="34" charset="0"/>
                      </a:endParaRP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12976204"/>
                  </a:ext>
                </a:extLst>
              </a:tr>
              <a:tr h="1279866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News Gothic MT" panose="020B0503020103020203" pitchFamily="34" charset="0"/>
                          <a:ea typeface="+mn-ea"/>
                          <a:cs typeface="+mn-cs"/>
                        </a:rPr>
                        <a:t>60% de las demandas ingresadas son fuera del plazo de caducidad de ley</a:t>
                      </a: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9370594"/>
                  </a:ext>
                </a:extLst>
              </a:tr>
              <a:tr h="1722861">
                <a:tc>
                  <a:txBody>
                    <a:bodyPr/>
                    <a:lstStyle/>
                    <a:p>
                      <a:pPr algn="l"/>
                      <a:r>
                        <a:rPr lang="es-ES" sz="2500" b="0" i="0" dirty="0">
                          <a:solidFill>
                            <a:schemeClr val="bg1"/>
                          </a:solidFill>
                          <a:latin typeface="News Gothic MT" panose="020B0503020103020203" pitchFamily="34" charset="0"/>
                        </a:rPr>
                        <a:t>27 meses el plazo promedio entre que comienza una demanda y se cierra</a:t>
                      </a:r>
                    </a:p>
                  </a:txBody>
                  <a:tcPr marL="270000" marR="270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802177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00964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6C9DFA-7EAA-7F51-D4B1-287035CDD0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>
            <a:extLst>
              <a:ext uri="{FF2B5EF4-FFF2-40B4-BE49-F238E27FC236}">
                <a16:creationId xmlns:a16="http://schemas.microsoft.com/office/drawing/2014/main" id="{94F57750-B30D-02B2-C681-58B5819D67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75" t="3155" r="-503" b="-2271"/>
          <a:stretch>
            <a:fillRect/>
          </a:stretch>
        </p:blipFill>
        <p:spPr>
          <a:xfrm>
            <a:off x="-2030" y="9709"/>
            <a:ext cx="20274027" cy="2035389"/>
          </a:xfrm>
          <a:prstGeom prst="rect">
            <a:avLst/>
          </a:prstGeom>
        </p:spPr>
      </p:pic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33B6AAF9-C5F5-D013-03B9-D81E9070AD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6" name="object 18">
            <a:extLst>
              <a:ext uri="{FF2B5EF4-FFF2-40B4-BE49-F238E27FC236}">
                <a16:creationId xmlns:a16="http://schemas.microsoft.com/office/drawing/2014/main" id="{86EC9F76-A454-0CBE-5828-AEA5F002FAB9}"/>
              </a:ext>
            </a:extLst>
          </p:cNvPr>
          <p:cNvSpPr txBox="1">
            <a:spLocks/>
          </p:cNvSpPr>
          <p:nvPr/>
        </p:nvSpPr>
        <p:spPr>
          <a:xfrm>
            <a:off x="461334" y="476226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1507696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4400" b="1" i="0" u="none" strike="noStrike" kern="1200" cap="none" spc="-10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TOTAL JUICIOS LABORALES</a:t>
            </a:r>
            <a:endParaRPr kumimoji="0" lang="es-ES" sz="4400" b="0" i="1" u="none" strike="noStrike" kern="1200" cap="none" spc="-10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News Gothic MT" panose="020B0503020103020203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A809EA8-91E9-8D27-FC49-C3BD62ED6492}"/>
              </a:ext>
            </a:extLst>
          </p:cNvPr>
          <p:cNvSpPr txBox="1"/>
          <p:nvPr/>
        </p:nvSpPr>
        <p:spPr>
          <a:xfrm>
            <a:off x="461334" y="2070214"/>
            <a:ext cx="18305637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6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ws Gothic MT"/>
              </a:rPr>
              <a:t>Ingresos 2025</a:t>
            </a:r>
            <a:r>
              <a:rPr kumimoji="0" lang="es-AR" sz="4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ws Gothic MT"/>
              </a:rPr>
              <a:t> = </a:t>
            </a:r>
            <a:r>
              <a:rPr lang="es-AR" sz="7200" dirty="0">
                <a:solidFill>
                  <a:prstClr val="black"/>
                </a:solidFill>
                <a:latin typeface="News Gothic MT"/>
              </a:rPr>
              <a:t>280.241 </a:t>
            </a:r>
            <a:r>
              <a:rPr lang="es-AR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News Gothic MT"/>
              </a:rPr>
              <a:t>(2024 = 260.969)</a:t>
            </a:r>
            <a:r>
              <a:rPr kumimoji="0" lang="es-AR" sz="60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News Gothic MT"/>
              </a:rPr>
              <a:t> </a:t>
            </a:r>
            <a:endParaRPr kumimoji="0" lang="es-AR" sz="72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News Gothic MT"/>
            </a:endParaRPr>
          </a:p>
        </p:txBody>
      </p:sp>
      <p:graphicFrame>
        <p:nvGraphicFramePr>
          <p:cNvPr id="18" name="Gráfico 17">
            <a:extLst>
              <a:ext uri="{FF2B5EF4-FFF2-40B4-BE49-F238E27FC236}">
                <a16:creationId xmlns:a16="http://schemas.microsoft.com/office/drawing/2014/main" id="{3167C839-CD00-2B07-699B-6AEBEE5CD0AE}"/>
              </a:ext>
            </a:extLst>
          </p:cNvPr>
          <p:cNvGraphicFramePr/>
          <p:nvPr/>
        </p:nvGraphicFramePr>
        <p:xfrm>
          <a:off x="6073541" y="3791684"/>
          <a:ext cx="7467600" cy="60807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9" name="CuadroTexto 18">
            <a:extLst>
              <a:ext uri="{FF2B5EF4-FFF2-40B4-BE49-F238E27FC236}">
                <a16:creationId xmlns:a16="http://schemas.microsoft.com/office/drawing/2014/main" id="{2F918608-B88B-759C-4864-EB2CFBC38DBE}"/>
              </a:ext>
            </a:extLst>
          </p:cNvPr>
          <p:cNvSpPr txBox="1"/>
          <p:nvPr/>
        </p:nvSpPr>
        <p:spPr>
          <a:xfrm>
            <a:off x="11896727" y="4126732"/>
            <a:ext cx="788809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0" i="0" u="none" strike="noStrike" kern="1200" cap="none" spc="0" normalizeH="0" baseline="0" noProof="0" dirty="0">
                <a:ln>
                  <a:noFill/>
                </a:ln>
                <a:solidFill>
                  <a:srgbClr val="1279BF"/>
                </a:solidFill>
                <a:effectLst/>
                <a:uLnTx/>
                <a:uFillTx/>
                <a:latin typeface="News Gothic MT" panose="020B0504020203020204" pitchFamily="34" charset="0"/>
                <a:ea typeface="+mn-ea"/>
                <a:cs typeface="+mn-cs"/>
              </a:rPr>
              <a:t>Por Riesgos del Trabajo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BE44869-183D-884F-CC11-32D84E3E7A1C}"/>
              </a:ext>
            </a:extLst>
          </p:cNvPr>
          <p:cNvSpPr txBox="1"/>
          <p:nvPr/>
        </p:nvSpPr>
        <p:spPr>
          <a:xfrm>
            <a:off x="1132573" y="3833023"/>
            <a:ext cx="54406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>
              <a:defRPr sz="4400"/>
            </a:lvl1pPr>
          </a:lstStyle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0" i="0" u="none" strike="noStrike" kern="1200" cap="none" spc="0" normalizeH="0" baseline="0" noProof="0" dirty="0">
                <a:ln>
                  <a:noFill/>
                </a:ln>
                <a:solidFill>
                  <a:srgbClr val="53357F"/>
                </a:solidFill>
                <a:effectLst/>
                <a:uLnTx/>
                <a:uFillTx/>
                <a:latin typeface="News Gothic MT" panose="020B0504020203020204" pitchFamily="34" charset="0"/>
                <a:ea typeface="+mn-ea"/>
                <a:cs typeface="+mn-cs"/>
              </a:rPr>
              <a:t>Por resto de</a:t>
            </a:r>
          </a:p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0" i="0" u="none" strike="noStrike" kern="1200" cap="none" spc="0" normalizeH="0" baseline="0" noProof="0" dirty="0">
                <a:ln>
                  <a:noFill/>
                </a:ln>
                <a:solidFill>
                  <a:srgbClr val="53357F"/>
                </a:solidFill>
                <a:effectLst/>
                <a:uLnTx/>
                <a:uFillTx/>
                <a:latin typeface="News Gothic MT" panose="020B0504020203020204" pitchFamily="34" charset="0"/>
                <a:ea typeface="+mn-ea"/>
                <a:cs typeface="+mn-cs"/>
              </a:rPr>
              <a:t>temas laborales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6457DBA-1C7C-4395-515A-9590FD16EA08}"/>
              </a:ext>
            </a:extLst>
          </p:cNvPr>
          <p:cNvSpPr txBox="1"/>
          <p:nvPr/>
        </p:nvSpPr>
        <p:spPr>
          <a:xfrm>
            <a:off x="6679129" y="5873144"/>
            <a:ext cx="318917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>
              <a:defRPr sz="4400"/>
            </a:lvl1pPr>
          </a:lstStyle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ws Gothic MT" panose="020B0504020203020204" pitchFamily="34" charset="0"/>
                <a:ea typeface="+mn-ea"/>
                <a:cs typeface="+mn-cs"/>
              </a:rPr>
              <a:t>146.100</a:t>
            </a:r>
          </a:p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0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ws Gothic MT" panose="020B0504020203020204" pitchFamily="34" charset="0"/>
              <a:ea typeface="+mn-ea"/>
              <a:cs typeface="+mn-cs"/>
            </a:endParaRPr>
          </a:p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ws Gothic MT" panose="020B0504020203020204" pitchFamily="34" charset="0"/>
                <a:ea typeface="+mn-ea"/>
                <a:cs typeface="+mn-cs"/>
              </a:rPr>
              <a:t>2024</a:t>
            </a:r>
            <a:r>
              <a:rPr kumimoji="0" lang="es-AR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ws Gothic MT" panose="020B0504020203020204" pitchFamily="34" charset="0"/>
                <a:ea typeface="+mn-ea"/>
                <a:cs typeface="+mn-cs"/>
              </a:rPr>
              <a:t>  134.914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F952AE1F-68A0-C1FD-4E26-68D673520BAE}"/>
              </a:ext>
            </a:extLst>
          </p:cNvPr>
          <p:cNvSpPr txBox="1"/>
          <p:nvPr/>
        </p:nvSpPr>
        <p:spPr>
          <a:xfrm>
            <a:off x="13654238" y="6273254"/>
            <a:ext cx="43730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>
              <a:defRPr sz="4400"/>
            </a:lvl1pPr>
          </a:lstStyle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0" i="0" u="none" strike="noStrike" kern="1200" cap="none" spc="0" normalizeH="0" baseline="0" noProof="0" dirty="0">
                <a:ln>
                  <a:noFill/>
                </a:ln>
                <a:solidFill>
                  <a:srgbClr val="1279BF"/>
                </a:solidFill>
                <a:effectLst/>
                <a:uLnTx/>
                <a:uFillTx/>
                <a:latin typeface="News Gothic MT" panose="020B0504020203020204" pitchFamily="34" charset="0"/>
                <a:ea typeface="+mn-ea"/>
                <a:cs typeface="+mn-cs"/>
              </a:rPr>
              <a:t>Distribuidos en</a:t>
            </a:r>
          </a:p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srgbClr val="1279BF"/>
                </a:solidFill>
                <a:effectLst/>
                <a:uLnTx/>
                <a:uFillTx/>
                <a:latin typeface="News Gothic MT" panose="020B0504020203020204" pitchFamily="34" charset="0"/>
                <a:ea typeface="+mn-ea"/>
                <a:cs typeface="+mn-cs"/>
              </a:rPr>
              <a:t>23 </a:t>
            </a:r>
            <a:r>
              <a:rPr kumimoji="0" lang="es-AR" sz="4400" b="0" i="0" u="none" strike="noStrike" kern="1200" cap="none" spc="0" normalizeH="0" baseline="0" noProof="0" dirty="0" err="1">
                <a:ln>
                  <a:noFill/>
                </a:ln>
                <a:solidFill>
                  <a:srgbClr val="1279BF"/>
                </a:solidFill>
                <a:effectLst/>
                <a:uLnTx/>
                <a:uFillTx/>
                <a:latin typeface="News Gothic MT" panose="020B0504020203020204" pitchFamily="34" charset="0"/>
                <a:ea typeface="+mn-ea"/>
                <a:cs typeface="+mn-cs"/>
              </a:rPr>
              <a:t>ARTs</a:t>
            </a:r>
            <a:endParaRPr kumimoji="0" lang="es-AR" sz="4400" b="0" i="0" u="none" strike="noStrike" kern="1200" cap="none" spc="0" normalizeH="0" baseline="0" noProof="0" dirty="0">
              <a:ln>
                <a:noFill/>
              </a:ln>
              <a:solidFill>
                <a:srgbClr val="1279BF"/>
              </a:solidFill>
              <a:effectLst/>
              <a:uLnTx/>
              <a:uFillTx/>
              <a:latin typeface="News Gothic MT" panose="020B0504020203020204" pitchFamily="34" charset="0"/>
              <a:ea typeface="+mn-ea"/>
              <a:cs typeface="+mn-cs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D4D487A6-CCBA-7C44-3E7C-174C35EAE279}"/>
              </a:ext>
            </a:extLst>
          </p:cNvPr>
          <p:cNvSpPr txBox="1"/>
          <p:nvPr/>
        </p:nvSpPr>
        <p:spPr>
          <a:xfrm>
            <a:off x="1526408" y="6524089"/>
            <a:ext cx="46530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>
              <a:defRPr sz="4400"/>
            </a:lvl1pPr>
          </a:lstStyle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000" b="0" i="0" u="none" strike="noStrike" kern="1200" cap="none" spc="0" normalizeH="0" baseline="0" noProof="0" dirty="0">
                <a:ln>
                  <a:noFill/>
                </a:ln>
                <a:solidFill>
                  <a:srgbClr val="53357F"/>
                </a:solidFill>
                <a:effectLst/>
                <a:uLnTx/>
                <a:uFillTx/>
                <a:latin typeface="News Gothic MT" panose="020B0504020203020204" pitchFamily="34" charset="0"/>
                <a:ea typeface="+mn-ea"/>
                <a:cs typeface="+mn-cs"/>
              </a:rPr>
              <a:t>Distribuidos en </a:t>
            </a:r>
            <a:r>
              <a:rPr kumimoji="0" lang="es-AR" sz="4000" b="1" i="0" u="none" strike="noStrike" kern="1200" cap="none" spc="0" normalizeH="0" baseline="0" noProof="0" dirty="0">
                <a:ln>
                  <a:noFill/>
                </a:ln>
                <a:solidFill>
                  <a:srgbClr val="7B619C"/>
                </a:solidFill>
                <a:effectLst/>
                <a:uLnTx/>
                <a:uFillTx/>
                <a:latin typeface="News Gothic MT" panose="020B0504020203020204" pitchFamily="34" charset="0"/>
                <a:ea typeface="+mn-ea"/>
                <a:cs typeface="+mn-cs"/>
              </a:rPr>
              <a:t>1.000.000 </a:t>
            </a:r>
            <a:r>
              <a:rPr kumimoji="0" lang="es-AR" sz="4000" b="0" i="0" u="none" strike="noStrike" kern="1200" cap="none" spc="0" normalizeH="0" baseline="0" noProof="0" dirty="0">
                <a:ln>
                  <a:noFill/>
                </a:ln>
                <a:solidFill>
                  <a:srgbClr val="53357F"/>
                </a:solidFill>
                <a:effectLst/>
                <a:uLnTx/>
                <a:uFillTx/>
                <a:latin typeface="News Gothic MT" panose="020B0504020203020204" pitchFamily="34" charset="0"/>
                <a:ea typeface="+mn-ea"/>
                <a:cs typeface="+mn-cs"/>
              </a:rPr>
              <a:t>de empleadores</a:t>
            </a:r>
          </a:p>
        </p:txBody>
      </p:sp>
      <p:sp>
        <p:nvSpPr>
          <p:cNvPr id="5" name="object 18">
            <a:extLst>
              <a:ext uri="{FF2B5EF4-FFF2-40B4-BE49-F238E27FC236}">
                <a16:creationId xmlns:a16="http://schemas.microsoft.com/office/drawing/2014/main" id="{0571B8CE-347C-FF9F-524B-3392CC45E0F8}"/>
              </a:ext>
            </a:extLst>
          </p:cNvPr>
          <p:cNvSpPr txBox="1">
            <a:spLocks/>
          </p:cNvSpPr>
          <p:nvPr/>
        </p:nvSpPr>
        <p:spPr>
          <a:xfrm>
            <a:off x="10090672" y="562075"/>
            <a:ext cx="9792693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>
              <a:lnSpc>
                <a:spcPts val="6500"/>
              </a:lnSpc>
              <a:buClr>
                <a:prstClr val="black"/>
              </a:buClr>
              <a:defRPr/>
            </a:pPr>
            <a:r>
              <a:rPr lang="es-ES" sz="4800" spc="-100" dirty="0">
                <a:solidFill>
                  <a:schemeClr val="bg1"/>
                </a:solidFill>
                <a:latin typeface="News Gothic MT"/>
                <a:ea typeface="Roboto"/>
                <a:cs typeface="Arial"/>
              </a:rPr>
              <a:t>Impacto en la Competitividad</a:t>
            </a:r>
            <a:endParaRPr lang="es-ES" sz="4800" u="none" strike="noStrike" kern="1200" cap="none" spc="-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ews Gothic MT" panose="020B0503020103020203" pitchFamily="34" charset="0"/>
              <a:ea typeface="Roboto"/>
              <a:cs typeface="Arial" panose="020B0604020202020204" pitchFamily="34" charset="0"/>
            </a:endParaRPr>
          </a:p>
        </p:txBody>
      </p:sp>
      <p:sp>
        <p:nvSpPr>
          <p:cNvPr id="3" name="CuadroTexto 3">
            <a:extLst>
              <a:ext uri="{FF2B5EF4-FFF2-40B4-BE49-F238E27FC236}">
                <a16:creationId xmlns:a16="http://schemas.microsoft.com/office/drawing/2014/main" id="{E8348204-B7E2-4ACA-0A97-EC6F43B0C84E}"/>
              </a:ext>
            </a:extLst>
          </p:cNvPr>
          <p:cNvSpPr txBox="1"/>
          <p:nvPr/>
        </p:nvSpPr>
        <p:spPr>
          <a:xfrm>
            <a:off x="812941" y="10132398"/>
            <a:ext cx="172936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  <a:latin typeface="News Gothic MT" panose="020B0503020103020203" pitchFamily="34" charset="0"/>
                <a:cs typeface="Calibri" panose="020F0502020204030204" pitchFamily="34" charset="0"/>
              </a:rPr>
              <a:t>Fuente: 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News Gothic MT" panose="020B0503020103020203" pitchFamily="34" charset="0"/>
                <a:cs typeface="Calibri" panose="020F0502020204030204" pitchFamily="34" charset="0"/>
              </a:rPr>
              <a:t>Riesgos del Trabajo: UART.</a:t>
            </a:r>
          </a:p>
          <a:p>
            <a:pPr algn="just"/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News Gothic MT" panose="020B0503020103020203" pitchFamily="34" charset="0"/>
                <a:cs typeface="Calibri" panose="020F0502020204030204" pitchFamily="34" charset="0"/>
              </a:rPr>
              <a:t>Resto de Temas Laborales: Elaborado a partir de la información de las páginas judiciales oficiales de: PBA, CABA, Santa Fe, Córdoba, Mendoza, Neuquén, San Luis, Río Negro, Santiago del Estero y San Juan y expandido al total país considerando la proporción promedio de estas 10 provincias, que en conjunto representan el 92% de los juicios en ART.</a:t>
            </a:r>
            <a:endParaRPr lang="es-AR" dirty="0">
              <a:solidFill>
                <a:schemeClr val="tx1">
                  <a:lumMod val="75000"/>
                  <a:lumOff val="25000"/>
                </a:schemeClr>
              </a:solidFill>
              <a:latin typeface="News Gothic MT" panose="020B0503020103020203" pitchFamily="34" charset="0"/>
              <a:cs typeface="Calibri" panose="020F0502020204030204" pitchFamily="34" charset="0"/>
            </a:endParaRPr>
          </a:p>
        </p:txBody>
      </p:sp>
      <p:sp>
        <p:nvSpPr>
          <p:cNvPr id="4" name="Corchetes 3">
            <a:extLst>
              <a:ext uri="{FF2B5EF4-FFF2-40B4-BE49-F238E27FC236}">
                <a16:creationId xmlns:a16="http://schemas.microsoft.com/office/drawing/2014/main" id="{EA326DE0-BB9C-4E32-B82F-9F234882D68D}"/>
              </a:ext>
            </a:extLst>
          </p:cNvPr>
          <p:cNvSpPr/>
          <p:nvPr/>
        </p:nvSpPr>
        <p:spPr>
          <a:xfrm>
            <a:off x="7169552" y="6925706"/>
            <a:ext cx="2208324" cy="1138185"/>
          </a:xfrm>
          <a:prstGeom prst="bracketPair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 b="1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5DF0791-513D-BADA-36EB-6C5D2F001007}"/>
              </a:ext>
            </a:extLst>
          </p:cNvPr>
          <p:cNvSpPr txBox="1"/>
          <p:nvPr/>
        </p:nvSpPr>
        <p:spPr>
          <a:xfrm>
            <a:off x="9611072" y="5873144"/>
            <a:ext cx="318917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>
              <a:defRPr sz="4400"/>
            </a:lvl1pPr>
          </a:lstStyle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ws Gothic MT" panose="020B0504020203020204" pitchFamily="34" charset="0"/>
                <a:ea typeface="+mn-ea"/>
                <a:cs typeface="+mn-cs"/>
              </a:rPr>
              <a:t>1</a:t>
            </a:r>
            <a:r>
              <a:rPr lang="es-AR" sz="4800" b="1" dirty="0">
                <a:solidFill>
                  <a:prstClr val="white"/>
                </a:solidFill>
                <a:latin typeface="News Gothic MT" panose="020B0504020203020204" pitchFamily="34" charset="0"/>
              </a:rPr>
              <a:t>34</a:t>
            </a:r>
            <a:r>
              <a:rPr kumimoji="0" lang="es-A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ws Gothic MT" panose="020B0504020203020204" pitchFamily="34" charset="0"/>
                <a:ea typeface="+mn-ea"/>
                <a:cs typeface="+mn-cs"/>
              </a:rPr>
              <a:t>.141</a:t>
            </a:r>
          </a:p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200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ws Gothic MT" panose="020B0504020203020204" pitchFamily="34" charset="0"/>
              <a:ea typeface="+mn-ea"/>
              <a:cs typeface="+mn-cs"/>
            </a:endParaRPr>
          </a:p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i="0" u="sng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ws Gothic MT" panose="020B0504020203020204" pitchFamily="34" charset="0"/>
                <a:ea typeface="+mn-ea"/>
                <a:cs typeface="+mn-cs"/>
              </a:rPr>
              <a:t>2024</a:t>
            </a:r>
            <a:r>
              <a:rPr kumimoji="0" lang="es-AR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ws Gothic MT" panose="020B0504020203020204" pitchFamily="34" charset="0"/>
                <a:ea typeface="+mn-ea"/>
                <a:cs typeface="+mn-cs"/>
              </a:rPr>
              <a:t>  126.055</a:t>
            </a:r>
          </a:p>
        </p:txBody>
      </p:sp>
      <p:sp>
        <p:nvSpPr>
          <p:cNvPr id="11" name="Corchetes 10">
            <a:extLst>
              <a:ext uri="{FF2B5EF4-FFF2-40B4-BE49-F238E27FC236}">
                <a16:creationId xmlns:a16="http://schemas.microsoft.com/office/drawing/2014/main" id="{2D52A3C9-FCC1-BF46-349F-1C646E4F2AA2}"/>
              </a:ext>
            </a:extLst>
          </p:cNvPr>
          <p:cNvSpPr/>
          <p:nvPr/>
        </p:nvSpPr>
        <p:spPr>
          <a:xfrm>
            <a:off x="10101496" y="6925706"/>
            <a:ext cx="2208324" cy="1138185"/>
          </a:xfrm>
          <a:prstGeom prst="bracketPair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1247431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992DD-A8FC-8988-E1CD-EEB91F2A77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F3B21620-A08F-49EA-795F-68A94D0B61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883812D1-7A1D-3900-8397-C207062650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5FAAEABD-0FF5-B065-4BC0-0DE3DDB48944}"/>
              </a:ext>
            </a:extLst>
          </p:cNvPr>
          <p:cNvSpPr txBox="1"/>
          <p:nvPr/>
        </p:nvSpPr>
        <p:spPr>
          <a:xfrm>
            <a:off x="494087" y="2087369"/>
            <a:ext cx="19115916" cy="15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507846"/>
            <a:r>
              <a:rPr lang="es-ES" sz="3200" b="1" dirty="0">
                <a:solidFill>
                  <a:srgbClr val="083F64"/>
                </a:solidFill>
                <a:latin typeface="News Gothic MT" panose="020B0503020103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EVALUACIÓN JUDICIAL DE LUMBALGIA NO ESPECIFICADA</a:t>
            </a:r>
          </a:p>
          <a:p>
            <a:pPr algn="ctr" defTabSz="1507846"/>
            <a:r>
              <a:rPr lang="es-ES" sz="2800" dirty="0">
                <a:solidFill>
                  <a:srgbClr val="083F64"/>
                </a:solidFill>
                <a:latin typeface="News Gothic MT" panose="020B0503020103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(que es la más frecuente)</a:t>
            </a:r>
          </a:p>
          <a:p>
            <a:pPr algn="ctr" defTabSz="1507846">
              <a:lnSpc>
                <a:spcPct val="150000"/>
              </a:lnSpc>
            </a:pPr>
            <a:r>
              <a:rPr lang="es-ES" sz="2400" b="1" dirty="0">
                <a:solidFill>
                  <a:srgbClr val="34A4DC"/>
                </a:solidFill>
                <a:latin typeface="News Gothic MT" panose="020B0503020103020203" pitchFamily="34" charset="0"/>
                <a:ea typeface="ADLaM Display" panose="02010000000000000000" pitchFamily="2" charset="0"/>
                <a:cs typeface="Calibri" panose="020F0502020204030204" pitchFamily="34" charset="0"/>
              </a:rPr>
              <a:t>Porcentaje promedio de incapacidad y desviación estándar en los extremos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77CB74F-B4AE-DBB4-837B-01849812A65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" y="0"/>
            <a:ext cx="20104092" cy="1947583"/>
          </a:xfrm>
          <a:prstGeom prst="rect">
            <a:avLst/>
          </a:prstGeom>
        </p:spPr>
      </p:pic>
      <p:sp>
        <p:nvSpPr>
          <p:cNvPr id="6" name="object 18">
            <a:extLst>
              <a:ext uri="{FF2B5EF4-FFF2-40B4-BE49-F238E27FC236}">
                <a16:creationId xmlns:a16="http://schemas.microsoft.com/office/drawing/2014/main" id="{430CA947-0C9B-7371-312A-9803144B3F50}"/>
              </a:ext>
            </a:extLst>
          </p:cNvPr>
          <p:cNvSpPr txBox="1">
            <a:spLocks/>
          </p:cNvSpPr>
          <p:nvPr/>
        </p:nvSpPr>
        <p:spPr>
          <a:xfrm>
            <a:off x="340964" y="455424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1507696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4400" b="1" i="0" u="none" strike="noStrike" kern="1200" cap="none" spc="-100" normalizeH="0" noProof="0" dirty="0">
                <a:ln>
                  <a:noFill/>
                </a:ln>
                <a:solidFill>
                  <a:srgbClr val="093F64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LA INCAPACIDAD JUDICIAL</a:t>
            </a:r>
            <a:endParaRPr kumimoji="0" lang="es-ES" sz="4400" b="0" i="1" u="none" strike="noStrike" kern="1200" cap="none" spc="-100" normalizeH="0" noProof="0" dirty="0">
              <a:ln>
                <a:noFill/>
              </a:ln>
              <a:solidFill>
                <a:srgbClr val="093F64"/>
              </a:solidFill>
              <a:effectLst/>
              <a:uLnTx/>
              <a:uFillTx/>
              <a:latin typeface="News Gothic MT" panose="020B0503020103020203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FC2B9A19-4A6B-A6C8-FA8A-0DDC2AB5D932}"/>
              </a:ext>
            </a:extLst>
          </p:cNvPr>
          <p:cNvSpPr txBox="1">
            <a:spLocks/>
          </p:cNvSpPr>
          <p:nvPr/>
        </p:nvSpPr>
        <p:spPr>
          <a:xfrm>
            <a:off x="10027987" y="329774"/>
            <a:ext cx="10317544" cy="1424748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ws Gothic MT" panose="020B0503020103020203" pitchFamily="34" charset="0"/>
              </a:rPr>
              <a:t>Sin reglas. Suma volatilidad, gravedad y alienta la litigiosidad</a:t>
            </a:r>
          </a:p>
        </p:txBody>
      </p:sp>
      <p:sp>
        <p:nvSpPr>
          <p:cNvPr id="21" name="Recortar rectángulo de una esquina 20">
            <a:extLst>
              <a:ext uri="{FF2B5EF4-FFF2-40B4-BE49-F238E27FC236}">
                <a16:creationId xmlns:a16="http://schemas.microsoft.com/office/drawing/2014/main" id="{FA4E1527-9EC4-9225-A934-9069B06421BD}"/>
              </a:ext>
            </a:extLst>
          </p:cNvPr>
          <p:cNvSpPr/>
          <p:nvPr/>
        </p:nvSpPr>
        <p:spPr>
          <a:xfrm flipH="1">
            <a:off x="16158411" y="5918025"/>
            <a:ext cx="3660978" cy="3580669"/>
          </a:xfrm>
          <a:prstGeom prst="snip1Rect">
            <a:avLst/>
          </a:prstGeom>
          <a:solidFill>
            <a:srgbClr val="2FAC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141591D-5145-F0B7-0FEC-DB7B2E7705D5}"/>
              </a:ext>
            </a:extLst>
          </p:cNvPr>
          <p:cNvSpPr txBox="1"/>
          <p:nvPr/>
        </p:nvSpPr>
        <p:spPr>
          <a:xfrm>
            <a:off x="16320102" y="6362337"/>
            <a:ext cx="3486019" cy="2677656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pPr marL="0" marR="0" lvl="0" indent="0" defTabSz="150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ws Gothic MT" panose="020B0503020103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Promedio:</a:t>
            </a:r>
          </a:p>
          <a:p>
            <a:pPr marL="0" marR="0" lvl="0" indent="0" defTabSz="150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800" b="1" kern="0" dirty="0">
              <a:solidFill>
                <a:schemeClr val="bg1"/>
              </a:solidFill>
              <a:latin typeface="News Gothic MT" panose="020B0503020103020203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marR="0" lvl="0" indent="0" defTabSz="150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800" b="1" kern="0" dirty="0">
                <a:solidFill>
                  <a:schemeClr val="bg1"/>
                </a:solidFill>
                <a:latin typeface="News Gothic MT" panose="020B0503020103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En 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ws Gothic MT" panose="020B0503020103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Comisión Médica =</a:t>
            </a:r>
            <a:r>
              <a:rPr lang="es-ES" sz="2800" b="1" kern="0" dirty="0">
                <a:solidFill>
                  <a:schemeClr val="bg1"/>
                </a:solidFill>
                <a:latin typeface="News Gothic MT" panose="020B0503020103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 </a:t>
            </a: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ws Gothic MT" panose="020B0503020103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0%</a:t>
            </a:r>
          </a:p>
          <a:p>
            <a:pPr marL="0" marR="0" lvl="0" indent="0" defTabSz="150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sz="2800" b="1" kern="0" dirty="0">
              <a:solidFill>
                <a:schemeClr val="bg1"/>
              </a:solidFill>
              <a:latin typeface="News Gothic MT" panose="020B0503020103020203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  <a:p>
            <a:pPr marL="0" marR="0" lvl="0" indent="0" defTabSz="1507846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ws Gothic MT" panose="020B0503020103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En Justicia = 14%</a:t>
            </a:r>
            <a:endParaRPr kumimoji="0" lang="es-AR" sz="20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News Gothic MT" panose="020B0503020103020203" pitchFamily="34" charset="0"/>
              <a:ea typeface="ADLaM Display" panose="02010000000000000000" pitchFamily="2" charset="0"/>
              <a:cs typeface="ADLaM Display" panose="02010000000000000000" pitchFamily="2" charset="0"/>
            </a:endParaRPr>
          </a:p>
        </p:txBody>
      </p:sp>
      <p:grpSp>
        <p:nvGrpSpPr>
          <p:cNvPr id="114" name="Grupo 113">
            <a:extLst>
              <a:ext uri="{FF2B5EF4-FFF2-40B4-BE49-F238E27FC236}">
                <a16:creationId xmlns:a16="http://schemas.microsoft.com/office/drawing/2014/main" id="{23D9CA3F-FDDD-F2D4-2711-FF40595B0486}"/>
              </a:ext>
            </a:extLst>
          </p:cNvPr>
          <p:cNvGrpSpPr/>
          <p:nvPr/>
        </p:nvGrpSpPr>
        <p:grpSpPr>
          <a:xfrm>
            <a:off x="4106132" y="3533983"/>
            <a:ext cx="11104690" cy="7052956"/>
            <a:chOff x="4188311" y="3349542"/>
            <a:chExt cx="11104690" cy="7052956"/>
          </a:xfrm>
        </p:grpSpPr>
        <p:grpSp>
          <p:nvGrpSpPr>
            <p:cNvPr id="113" name="Grupo 112">
              <a:extLst>
                <a:ext uri="{FF2B5EF4-FFF2-40B4-BE49-F238E27FC236}">
                  <a16:creationId xmlns:a16="http://schemas.microsoft.com/office/drawing/2014/main" id="{0E69AFC6-37DB-1B2C-FA3C-94D41DFFE1DC}"/>
                </a:ext>
              </a:extLst>
            </p:cNvPr>
            <p:cNvGrpSpPr/>
            <p:nvPr/>
          </p:nvGrpSpPr>
          <p:grpSpPr>
            <a:xfrm>
              <a:off x="5147670" y="3788229"/>
              <a:ext cx="10145331" cy="6354303"/>
              <a:chOff x="5147670" y="3788229"/>
              <a:chExt cx="10145331" cy="6354303"/>
            </a:xfrm>
          </p:grpSpPr>
          <p:cxnSp>
            <p:nvCxnSpPr>
              <p:cNvPr id="67" name="Conector recto 66">
                <a:extLst>
                  <a:ext uri="{FF2B5EF4-FFF2-40B4-BE49-F238E27FC236}">
                    <a16:creationId xmlns:a16="http://schemas.microsoft.com/office/drawing/2014/main" id="{ECF8AEB2-6963-E7CA-F111-D9DAB526A3E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378822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Conector recto 67">
                <a:extLst>
                  <a:ext uri="{FF2B5EF4-FFF2-40B4-BE49-F238E27FC236}">
                    <a16:creationId xmlns:a16="http://schemas.microsoft.com/office/drawing/2014/main" id="{AC4A1D11-5DBA-17DE-9C82-DA7C62851B9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442365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Conector recto 68">
                <a:extLst>
                  <a:ext uri="{FF2B5EF4-FFF2-40B4-BE49-F238E27FC236}">
                    <a16:creationId xmlns:a16="http://schemas.microsoft.com/office/drawing/2014/main" id="{4C356478-1D23-33D7-DA71-413D24B0E5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505908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Conector recto 69">
                <a:extLst>
                  <a:ext uri="{FF2B5EF4-FFF2-40B4-BE49-F238E27FC236}">
                    <a16:creationId xmlns:a16="http://schemas.microsoft.com/office/drawing/2014/main" id="{B5A9B086-78AB-1014-C40F-3AA99D3BC7F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569451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Conector recto 70">
                <a:extLst>
                  <a:ext uri="{FF2B5EF4-FFF2-40B4-BE49-F238E27FC236}">
                    <a16:creationId xmlns:a16="http://schemas.microsoft.com/office/drawing/2014/main" id="{F8D227A6-A06A-2A2E-CC64-6F4FACF6E57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632994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Conector recto 71">
                <a:extLst>
                  <a:ext uri="{FF2B5EF4-FFF2-40B4-BE49-F238E27FC236}">
                    <a16:creationId xmlns:a16="http://schemas.microsoft.com/office/drawing/2014/main" id="{D524DB2F-F051-4139-EB18-A07A2FA132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696537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Conector recto 72">
                <a:extLst>
                  <a:ext uri="{FF2B5EF4-FFF2-40B4-BE49-F238E27FC236}">
                    <a16:creationId xmlns:a16="http://schemas.microsoft.com/office/drawing/2014/main" id="{45C7F563-58F5-EF4F-D7A8-C6FCCA6E345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760080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Conector recto 73">
                <a:extLst>
                  <a:ext uri="{FF2B5EF4-FFF2-40B4-BE49-F238E27FC236}">
                    <a16:creationId xmlns:a16="http://schemas.microsoft.com/office/drawing/2014/main" id="{107599A6-1872-3A27-AB61-42B3FA11A64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823623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Conector recto 78">
                <a:extLst>
                  <a:ext uri="{FF2B5EF4-FFF2-40B4-BE49-F238E27FC236}">
                    <a16:creationId xmlns:a16="http://schemas.microsoft.com/office/drawing/2014/main" id="{35F43686-55C9-72A4-D991-82A16329C9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887166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Conector recto 79">
                <a:extLst>
                  <a:ext uri="{FF2B5EF4-FFF2-40B4-BE49-F238E27FC236}">
                    <a16:creationId xmlns:a16="http://schemas.microsoft.com/office/drawing/2014/main" id="{7C77316C-2532-3369-699C-4A61D508979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9507099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Conector recto 80">
                <a:extLst>
                  <a:ext uri="{FF2B5EF4-FFF2-40B4-BE49-F238E27FC236}">
                    <a16:creationId xmlns:a16="http://schemas.microsoft.com/office/drawing/2014/main" id="{CBB33565-51F1-AB35-D73F-898EC63E813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47670" y="10142532"/>
                <a:ext cx="10145331" cy="0"/>
              </a:xfrm>
              <a:prstGeom prst="line">
                <a:avLst/>
              </a:prstGeom>
              <a:ln w="12700">
                <a:solidFill>
                  <a:schemeClr val="bg1">
                    <a:lumMod val="75000"/>
                  </a:schemeClr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48E86AC2-3170-1EF8-F11C-F2C427A75CDA}"/>
                </a:ext>
              </a:extLst>
            </p:cNvPr>
            <p:cNvSpPr txBox="1"/>
            <p:nvPr/>
          </p:nvSpPr>
          <p:spPr>
            <a:xfrm>
              <a:off x="4188311" y="3349542"/>
              <a:ext cx="870132" cy="7052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4950"/>
                </a:lnSpc>
              </a:pPr>
              <a:r>
                <a:rPr lang="es-AR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20</a:t>
              </a:r>
            </a:p>
            <a:p>
              <a:pPr algn="r">
                <a:lnSpc>
                  <a:spcPts val="4950"/>
                </a:lnSpc>
              </a:pPr>
              <a:r>
                <a:rPr lang="es-AR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18</a:t>
              </a:r>
            </a:p>
            <a:p>
              <a:pPr algn="r">
                <a:lnSpc>
                  <a:spcPts val="4950"/>
                </a:lnSpc>
              </a:pPr>
              <a:r>
                <a:rPr lang="es-AR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16</a:t>
              </a:r>
            </a:p>
            <a:p>
              <a:pPr algn="r">
                <a:lnSpc>
                  <a:spcPts val="4950"/>
                </a:lnSpc>
              </a:pPr>
              <a:r>
                <a:rPr lang="es-AR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14</a:t>
              </a:r>
            </a:p>
            <a:p>
              <a:pPr algn="r">
                <a:lnSpc>
                  <a:spcPts val="4950"/>
                </a:lnSpc>
              </a:pPr>
              <a:r>
                <a:rPr lang="es-AR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12</a:t>
              </a:r>
            </a:p>
            <a:p>
              <a:pPr algn="r">
                <a:lnSpc>
                  <a:spcPts val="4950"/>
                </a:lnSpc>
              </a:pPr>
              <a:r>
                <a:rPr lang="es-AR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10</a:t>
              </a:r>
            </a:p>
            <a:p>
              <a:pPr algn="r">
                <a:lnSpc>
                  <a:spcPts val="4950"/>
                </a:lnSpc>
              </a:pPr>
              <a:r>
                <a:rPr lang="es-AR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8</a:t>
              </a:r>
            </a:p>
            <a:p>
              <a:pPr algn="r">
                <a:lnSpc>
                  <a:spcPts val="4950"/>
                </a:lnSpc>
              </a:pPr>
              <a:r>
                <a:rPr lang="es-AR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6</a:t>
              </a:r>
            </a:p>
            <a:p>
              <a:pPr algn="r">
                <a:lnSpc>
                  <a:spcPts val="4950"/>
                </a:lnSpc>
              </a:pPr>
              <a:r>
                <a:rPr lang="es-AR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4</a:t>
              </a:r>
            </a:p>
            <a:p>
              <a:pPr algn="r">
                <a:lnSpc>
                  <a:spcPts val="4950"/>
                </a:lnSpc>
              </a:pPr>
              <a:r>
                <a:rPr lang="es-AR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2</a:t>
              </a:r>
            </a:p>
            <a:p>
              <a:pPr algn="r">
                <a:lnSpc>
                  <a:spcPts val="4950"/>
                </a:lnSpc>
              </a:pPr>
              <a:r>
                <a:rPr lang="es-AR" sz="20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0</a:t>
              </a:r>
            </a:p>
          </p:txBody>
        </p:sp>
      </p:grpSp>
      <p:sp>
        <p:nvSpPr>
          <p:cNvPr id="29" name="CuadroTexto 28">
            <a:extLst>
              <a:ext uri="{FF2B5EF4-FFF2-40B4-BE49-F238E27FC236}">
                <a16:creationId xmlns:a16="http://schemas.microsoft.com/office/drawing/2014/main" id="{BF541344-FC3A-9A5F-C9B4-C83BCE8939D5}"/>
              </a:ext>
            </a:extLst>
          </p:cNvPr>
          <p:cNvSpPr txBox="1"/>
          <p:nvPr/>
        </p:nvSpPr>
        <p:spPr>
          <a:xfrm>
            <a:off x="5663676" y="10431650"/>
            <a:ext cx="984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CABA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7CE04078-C4CF-72C2-2816-6FD91D7BBCDC}"/>
              </a:ext>
            </a:extLst>
          </p:cNvPr>
          <p:cNvSpPr txBox="1"/>
          <p:nvPr/>
        </p:nvSpPr>
        <p:spPr>
          <a:xfrm>
            <a:off x="7346027" y="10431650"/>
            <a:ext cx="17261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MENDOZA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D958E665-2C9A-5997-5B23-47C01542E060}"/>
              </a:ext>
            </a:extLst>
          </p:cNvPr>
          <p:cNvSpPr txBox="1"/>
          <p:nvPr/>
        </p:nvSpPr>
        <p:spPr>
          <a:xfrm>
            <a:off x="9102133" y="10431650"/>
            <a:ext cx="23323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BUENOS AIRES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BF9F41D2-6FEA-335D-0C1E-9437363E1C88}"/>
              </a:ext>
            </a:extLst>
          </p:cNvPr>
          <p:cNvSpPr txBox="1"/>
          <p:nvPr/>
        </p:nvSpPr>
        <p:spPr>
          <a:xfrm>
            <a:off x="11459270" y="10431650"/>
            <a:ext cx="16639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AR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CÓRDOBA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09796AF2-BC82-62F3-2843-B0B1E75A1588}"/>
              </a:ext>
            </a:extLst>
          </p:cNvPr>
          <p:cNvSpPr txBox="1"/>
          <p:nvPr/>
        </p:nvSpPr>
        <p:spPr>
          <a:xfrm>
            <a:off x="13586773" y="10431650"/>
            <a:ext cx="1564595" cy="52322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algn="ctr"/>
            <a:r>
              <a:rPr lang="es-AR" sz="2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SANTA FE</a:t>
            </a:r>
          </a:p>
        </p:txBody>
      </p:sp>
      <p:cxnSp>
        <p:nvCxnSpPr>
          <p:cNvPr id="35" name="Conector recto 34">
            <a:extLst>
              <a:ext uri="{FF2B5EF4-FFF2-40B4-BE49-F238E27FC236}">
                <a16:creationId xmlns:a16="http://schemas.microsoft.com/office/drawing/2014/main" id="{B7963C1B-37C5-2C78-88D6-A6FF11D90AF0}"/>
              </a:ext>
            </a:extLst>
          </p:cNvPr>
          <p:cNvCxnSpPr>
            <a:cxnSpLocks/>
          </p:cNvCxnSpPr>
          <p:nvPr/>
        </p:nvCxnSpPr>
        <p:spPr>
          <a:xfrm>
            <a:off x="6155799" y="4288614"/>
            <a:ext cx="0" cy="3167768"/>
          </a:xfrm>
          <a:prstGeom prst="line">
            <a:avLst/>
          </a:prstGeom>
          <a:ln w="76200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Grupo 45">
            <a:extLst>
              <a:ext uri="{FF2B5EF4-FFF2-40B4-BE49-F238E27FC236}">
                <a16:creationId xmlns:a16="http://schemas.microsoft.com/office/drawing/2014/main" id="{656CAC26-D6FF-81AB-40F4-9832A308CD46}"/>
              </a:ext>
            </a:extLst>
          </p:cNvPr>
          <p:cNvGrpSpPr/>
          <p:nvPr/>
        </p:nvGrpSpPr>
        <p:grpSpPr>
          <a:xfrm>
            <a:off x="5865722" y="5543447"/>
            <a:ext cx="580153" cy="580153"/>
            <a:chOff x="5865722" y="5372969"/>
            <a:chExt cx="580153" cy="580153"/>
          </a:xfrm>
        </p:grpSpPr>
        <p:sp>
          <p:nvSpPr>
            <p:cNvPr id="36" name="Elipse 35">
              <a:extLst>
                <a:ext uri="{FF2B5EF4-FFF2-40B4-BE49-F238E27FC236}">
                  <a16:creationId xmlns:a16="http://schemas.microsoft.com/office/drawing/2014/main" id="{46E62F48-35BB-A3B2-5BF0-24CCE25492E4}"/>
                </a:ext>
              </a:extLst>
            </p:cNvPr>
            <p:cNvSpPr/>
            <p:nvPr/>
          </p:nvSpPr>
          <p:spPr>
            <a:xfrm>
              <a:off x="5865722" y="53729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000" b="1" dirty="0">
                <a:solidFill>
                  <a:srgbClr val="083F64"/>
                </a:solidFill>
                <a:latin typeface="News Gothic MT" panose="020B0503020103020203" pitchFamily="34" charset="0"/>
              </a:endParaRPr>
            </a:p>
          </p:txBody>
        </p:sp>
        <p:sp>
          <p:nvSpPr>
            <p:cNvPr id="38" name="CuadroTexto 37">
              <a:extLst>
                <a:ext uri="{FF2B5EF4-FFF2-40B4-BE49-F238E27FC236}">
                  <a16:creationId xmlns:a16="http://schemas.microsoft.com/office/drawing/2014/main" id="{E83D51C3-821F-6105-2EF2-293D38E8CA5B}"/>
                </a:ext>
              </a:extLst>
            </p:cNvPr>
            <p:cNvSpPr txBox="1"/>
            <p:nvPr/>
          </p:nvSpPr>
          <p:spPr>
            <a:xfrm>
              <a:off x="5885805" y="5479315"/>
              <a:ext cx="53998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2000" b="1" dirty="0">
                  <a:solidFill>
                    <a:schemeClr val="bg1"/>
                  </a:solidFill>
                  <a:latin typeface="News Gothic MT" panose="020B0503020103020203" pitchFamily="34" charset="0"/>
                  <a:ea typeface="ADLaM Display" panose="02010000000000000000" pitchFamily="2" charset="0"/>
                  <a:cs typeface="Calibri" panose="020F0502020204030204" pitchFamily="34" charset="0"/>
                </a:rPr>
                <a:t>14</a:t>
              </a:r>
              <a:endParaRPr lang="es-AR" sz="2000" b="1" dirty="0">
                <a:solidFill>
                  <a:schemeClr val="bg1"/>
                </a:solidFill>
                <a:latin typeface="News Gothic MT" panose="020B0503020103020203" pitchFamily="34" charset="0"/>
              </a:endParaRPr>
            </a:p>
          </p:txBody>
        </p:sp>
      </p:grpSp>
      <p:cxnSp>
        <p:nvCxnSpPr>
          <p:cNvPr id="49" name="Conector recto 48">
            <a:extLst>
              <a:ext uri="{FF2B5EF4-FFF2-40B4-BE49-F238E27FC236}">
                <a16:creationId xmlns:a16="http://schemas.microsoft.com/office/drawing/2014/main" id="{DA144B2A-BE1D-56E0-20EA-9235931B54F9}"/>
              </a:ext>
            </a:extLst>
          </p:cNvPr>
          <p:cNvCxnSpPr>
            <a:cxnSpLocks/>
          </p:cNvCxnSpPr>
          <p:nvPr/>
        </p:nvCxnSpPr>
        <p:spPr>
          <a:xfrm>
            <a:off x="8200953" y="5216011"/>
            <a:ext cx="0" cy="2555276"/>
          </a:xfrm>
          <a:prstGeom prst="line">
            <a:avLst/>
          </a:prstGeom>
          <a:ln w="76200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Grupo 46">
            <a:extLst>
              <a:ext uri="{FF2B5EF4-FFF2-40B4-BE49-F238E27FC236}">
                <a16:creationId xmlns:a16="http://schemas.microsoft.com/office/drawing/2014/main" id="{E7C1E658-FB5A-255C-74B1-9946486049EA}"/>
              </a:ext>
            </a:extLst>
          </p:cNvPr>
          <p:cNvGrpSpPr/>
          <p:nvPr/>
        </p:nvGrpSpPr>
        <p:grpSpPr>
          <a:xfrm>
            <a:off x="7919040" y="6114947"/>
            <a:ext cx="580153" cy="580153"/>
            <a:chOff x="7923122" y="5944469"/>
            <a:chExt cx="580153" cy="580153"/>
          </a:xfrm>
        </p:grpSpPr>
        <p:sp>
          <p:nvSpPr>
            <p:cNvPr id="41" name="Elipse 40">
              <a:extLst>
                <a:ext uri="{FF2B5EF4-FFF2-40B4-BE49-F238E27FC236}">
                  <a16:creationId xmlns:a16="http://schemas.microsoft.com/office/drawing/2014/main" id="{65F9BE25-0D41-CBA3-2A8D-90D873D2E7DB}"/>
                </a:ext>
              </a:extLst>
            </p:cNvPr>
            <p:cNvSpPr/>
            <p:nvPr/>
          </p:nvSpPr>
          <p:spPr>
            <a:xfrm>
              <a:off x="7923122" y="5944469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000" b="1" dirty="0">
                <a:solidFill>
                  <a:srgbClr val="083F64"/>
                </a:solidFill>
                <a:latin typeface="News Gothic MT" panose="020B0503020103020203" pitchFamily="34" charset="0"/>
              </a:endParaRPr>
            </a:p>
          </p:txBody>
        </p:sp>
        <p:sp>
          <p:nvSpPr>
            <p:cNvPr id="42" name="CuadroTexto 41">
              <a:extLst>
                <a:ext uri="{FF2B5EF4-FFF2-40B4-BE49-F238E27FC236}">
                  <a16:creationId xmlns:a16="http://schemas.microsoft.com/office/drawing/2014/main" id="{F3E1A886-82ED-596C-3FD4-50FB6779D8D5}"/>
                </a:ext>
              </a:extLst>
            </p:cNvPr>
            <p:cNvSpPr txBox="1"/>
            <p:nvPr/>
          </p:nvSpPr>
          <p:spPr>
            <a:xfrm>
              <a:off x="7943205" y="6050815"/>
              <a:ext cx="53998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s-ES" sz="2000" b="1" dirty="0">
                  <a:solidFill>
                    <a:schemeClr val="bg1"/>
                  </a:solidFill>
                  <a:latin typeface="News Gothic MT" panose="020B0503020103020203" pitchFamily="34" charset="0"/>
                  <a:ea typeface="ADLaM Display" panose="02010000000000000000" pitchFamily="2" charset="0"/>
                  <a:cs typeface="Calibri" panose="020F0502020204030204" pitchFamily="34" charset="0"/>
                </a:rPr>
                <a:t>12</a:t>
              </a:r>
              <a:endParaRPr lang="es-AR" sz="2000" b="1" dirty="0">
                <a:solidFill>
                  <a:schemeClr val="bg1"/>
                </a:solidFill>
                <a:latin typeface="News Gothic MT" panose="020B0503020103020203" pitchFamily="34" charset="0"/>
              </a:endParaRPr>
            </a:p>
          </p:txBody>
        </p:sp>
      </p:grpSp>
      <p:cxnSp>
        <p:nvCxnSpPr>
          <p:cNvPr id="83" name="Conector recto 82">
            <a:extLst>
              <a:ext uri="{FF2B5EF4-FFF2-40B4-BE49-F238E27FC236}">
                <a16:creationId xmlns:a16="http://schemas.microsoft.com/office/drawing/2014/main" id="{F3DC9C4C-FC6D-B5D3-D2FB-8ECE4C497F9C}"/>
              </a:ext>
            </a:extLst>
          </p:cNvPr>
          <p:cNvCxnSpPr/>
          <p:nvPr/>
        </p:nvCxnSpPr>
        <p:spPr>
          <a:xfrm>
            <a:off x="6013342" y="7456382"/>
            <a:ext cx="278970" cy="0"/>
          </a:xfrm>
          <a:prstGeom prst="line">
            <a:avLst/>
          </a:prstGeom>
          <a:ln w="38100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Conector recto 83">
            <a:extLst>
              <a:ext uri="{FF2B5EF4-FFF2-40B4-BE49-F238E27FC236}">
                <a16:creationId xmlns:a16="http://schemas.microsoft.com/office/drawing/2014/main" id="{66532EF6-274C-4532-D012-1C59FC65145B}"/>
              </a:ext>
            </a:extLst>
          </p:cNvPr>
          <p:cNvCxnSpPr/>
          <p:nvPr/>
        </p:nvCxnSpPr>
        <p:spPr>
          <a:xfrm>
            <a:off x="6013342" y="4288614"/>
            <a:ext cx="278970" cy="0"/>
          </a:xfrm>
          <a:prstGeom prst="line">
            <a:avLst/>
          </a:prstGeom>
          <a:ln w="38100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recto 84">
            <a:extLst>
              <a:ext uri="{FF2B5EF4-FFF2-40B4-BE49-F238E27FC236}">
                <a16:creationId xmlns:a16="http://schemas.microsoft.com/office/drawing/2014/main" id="{70C0A72A-16DC-19EF-A11D-1D17E7CBB6DC}"/>
              </a:ext>
            </a:extLst>
          </p:cNvPr>
          <p:cNvCxnSpPr/>
          <p:nvPr/>
        </p:nvCxnSpPr>
        <p:spPr>
          <a:xfrm>
            <a:off x="8059118" y="7775732"/>
            <a:ext cx="278970" cy="0"/>
          </a:xfrm>
          <a:prstGeom prst="line">
            <a:avLst/>
          </a:prstGeom>
          <a:ln w="38100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Conector recto 88">
            <a:extLst>
              <a:ext uri="{FF2B5EF4-FFF2-40B4-BE49-F238E27FC236}">
                <a16:creationId xmlns:a16="http://schemas.microsoft.com/office/drawing/2014/main" id="{7887E85D-AFB6-F86C-DD66-43EA0DC24523}"/>
              </a:ext>
            </a:extLst>
          </p:cNvPr>
          <p:cNvCxnSpPr/>
          <p:nvPr/>
        </p:nvCxnSpPr>
        <p:spPr>
          <a:xfrm>
            <a:off x="8059118" y="5234010"/>
            <a:ext cx="278970" cy="0"/>
          </a:xfrm>
          <a:prstGeom prst="line">
            <a:avLst/>
          </a:prstGeom>
          <a:ln w="38100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CuadroTexto 100">
            <a:extLst>
              <a:ext uri="{FF2B5EF4-FFF2-40B4-BE49-F238E27FC236}">
                <a16:creationId xmlns:a16="http://schemas.microsoft.com/office/drawing/2014/main" id="{B8C585B4-8F7B-CFED-B16E-6A094C2C6359}"/>
              </a:ext>
            </a:extLst>
          </p:cNvPr>
          <p:cNvSpPr txBox="1"/>
          <p:nvPr/>
        </p:nvSpPr>
        <p:spPr>
          <a:xfrm>
            <a:off x="14132718" y="7549194"/>
            <a:ext cx="53998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rgbClr val="2FAC66"/>
                </a:solidFill>
                <a:latin typeface="News Gothic MT" panose="020B0503020103020203" pitchFamily="34" charset="0"/>
                <a:ea typeface="ADLaM Display" panose="02010000000000000000" pitchFamily="2" charset="0"/>
                <a:cs typeface="Calibri" panose="020F0502020204030204" pitchFamily="34" charset="0"/>
              </a:rPr>
              <a:t>7</a:t>
            </a:r>
            <a:endParaRPr lang="es-AR" sz="2400" b="1" dirty="0">
              <a:solidFill>
                <a:srgbClr val="2FAC66"/>
              </a:solidFill>
              <a:latin typeface="News Gothic MT" panose="020B0503020103020203" pitchFamily="34" charset="0"/>
            </a:endParaRPr>
          </a:p>
        </p:txBody>
      </p:sp>
      <p:sp>
        <p:nvSpPr>
          <p:cNvPr id="102" name="CuadroTexto 101">
            <a:extLst>
              <a:ext uri="{FF2B5EF4-FFF2-40B4-BE49-F238E27FC236}">
                <a16:creationId xmlns:a16="http://schemas.microsoft.com/office/drawing/2014/main" id="{0F81059E-394A-3AD7-4E96-3DE1AFB2BD19}"/>
              </a:ext>
            </a:extLst>
          </p:cNvPr>
          <p:cNvSpPr txBox="1"/>
          <p:nvPr/>
        </p:nvSpPr>
        <p:spPr>
          <a:xfrm>
            <a:off x="14132718" y="9037032"/>
            <a:ext cx="53998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rgbClr val="2FAC66"/>
                </a:solidFill>
                <a:latin typeface="News Gothic MT" panose="020B0503020103020203" pitchFamily="34" charset="0"/>
                <a:ea typeface="ADLaM Display" panose="02010000000000000000" pitchFamily="2" charset="0"/>
                <a:cs typeface="Calibri" panose="020F0502020204030204" pitchFamily="34" charset="0"/>
              </a:rPr>
              <a:t>4</a:t>
            </a:r>
            <a:endParaRPr lang="es-AR" sz="2400" b="1" dirty="0">
              <a:solidFill>
                <a:srgbClr val="2FAC66"/>
              </a:solidFill>
              <a:latin typeface="News Gothic MT" panose="020B0503020103020203" pitchFamily="34" charset="0"/>
            </a:endParaRPr>
          </a:p>
        </p:txBody>
      </p:sp>
      <p:cxnSp>
        <p:nvCxnSpPr>
          <p:cNvPr id="59" name="Conector recto 58">
            <a:extLst>
              <a:ext uri="{FF2B5EF4-FFF2-40B4-BE49-F238E27FC236}">
                <a16:creationId xmlns:a16="http://schemas.microsoft.com/office/drawing/2014/main" id="{FAB76BB6-B36F-2A4C-CA72-EDBCB1E69F58}"/>
              </a:ext>
            </a:extLst>
          </p:cNvPr>
          <p:cNvCxnSpPr>
            <a:cxnSpLocks/>
          </p:cNvCxnSpPr>
          <p:nvPr/>
        </p:nvCxnSpPr>
        <p:spPr>
          <a:xfrm>
            <a:off x="14402711" y="7976674"/>
            <a:ext cx="0" cy="1027560"/>
          </a:xfrm>
          <a:prstGeom prst="line">
            <a:avLst/>
          </a:prstGeom>
          <a:ln w="76200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0" name="Grupo 59">
            <a:extLst>
              <a:ext uri="{FF2B5EF4-FFF2-40B4-BE49-F238E27FC236}">
                <a16:creationId xmlns:a16="http://schemas.microsoft.com/office/drawing/2014/main" id="{243ADFC2-A2CC-2243-9A10-5885AB51EC3F}"/>
              </a:ext>
            </a:extLst>
          </p:cNvPr>
          <p:cNvGrpSpPr/>
          <p:nvPr/>
        </p:nvGrpSpPr>
        <p:grpSpPr>
          <a:xfrm>
            <a:off x="14112635" y="8122531"/>
            <a:ext cx="580153" cy="580153"/>
            <a:chOff x="9980522" y="6336355"/>
            <a:chExt cx="580153" cy="580153"/>
          </a:xfrm>
        </p:grpSpPr>
        <p:sp>
          <p:nvSpPr>
            <p:cNvPr id="61" name="Elipse 60">
              <a:extLst>
                <a:ext uri="{FF2B5EF4-FFF2-40B4-BE49-F238E27FC236}">
                  <a16:creationId xmlns:a16="http://schemas.microsoft.com/office/drawing/2014/main" id="{36B8F6DB-6C93-6327-8499-35FB1AC4EE3E}"/>
                </a:ext>
              </a:extLst>
            </p:cNvPr>
            <p:cNvSpPr/>
            <p:nvPr/>
          </p:nvSpPr>
          <p:spPr>
            <a:xfrm>
              <a:off x="9980522" y="6336355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000" b="1" dirty="0">
                <a:solidFill>
                  <a:srgbClr val="083F64"/>
                </a:solidFill>
                <a:latin typeface="News Gothic MT" panose="020B0503020103020203" pitchFamily="34" charset="0"/>
              </a:endParaRPr>
            </a:p>
          </p:txBody>
        </p:sp>
        <p:sp>
          <p:nvSpPr>
            <p:cNvPr id="62" name="CuadroTexto 61">
              <a:extLst>
                <a:ext uri="{FF2B5EF4-FFF2-40B4-BE49-F238E27FC236}">
                  <a16:creationId xmlns:a16="http://schemas.microsoft.com/office/drawing/2014/main" id="{454833DF-17C2-6236-74A3-80EFB21F37C0}"/>
                </a:ext>
              </a:extLst>
            </p:cNvPr>
            <p:cNvSpPr txBox="1"/>
            <p:nvPr/>
          </p:nvSpPr>
          <p:spPr>
            <a:xfrm>
              <a:off x="10000605" y="6427203"/>
              <a:ext cx="53998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s-ES" sz="2000" b="1" dirty="0">
                  <a:solidFill>
                    <a:schemeClr val="bg1"/>
                  </a:solidFill>
                  <a:latin typeface="News Gothic MT" panose="020B0503020103020203" pitchFamily="34" charset="0"/>
                  <a:ea typeface="ADLaM Display" panose="02010000000000000000" pitchFamily="2" charset="0"/>
                  <a:cs typeface="Calibri" panose="020F0502020204030204" pitchFamily="34" charset="0"/>
                </a:rPr>
                <a:t>6</a:t>
              </a:r>
              <a:endParaRPr lang="es-AR" sz="2000" b="1" dirty="0">
                <a:solidFill>
                  <a:schemeClr val="bg1"/>
                </a:solidFill>
                <a:latin typeface="News Gothic MT" panose="020B0503020103020203" pitchFamily="34" charset="0"/>
              </a:endParaRPr>
            </a:p>
          </p:txBody>
        </p:sp>
      </p:grpSp>
      <p:cxnSp>
        <p:nvCxnSpPr>
          <p:cNvPr id="97" name="Conector recto 96">
            <a:extLst>
              <a:ext uri="{FF2B5EF4-FFF2-40B4-BE49-F238E27FC236}">
                <a16:creationId xmlns:a16="http://schemas.microsoft.com/office/drawing/2014/main" id="{E313E2CF-A410-DCF1-161A-6F57289F3274}"/>
              </a:ext>
            </a:extLst>
          </p:cNvPr>
          <p:cNvCxnSpPr>
            <a:cxnSpLocks/>
          </p:cNvCxnSpPr>
          <p:nvPr/>
        </p:nvCxnSpPr>
        <p:spPr>
          <a:xfrm>
            <a:off x="14263226" y="7992707"/>
            <a:ext cx="278970" cy="0"/>
          </a:xfrm>
          <a:prstGeom prst="line">
            <a:avLst/>
          </a:prstGeom>
          <a:ln w="38100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Conector recto 97">
            <a:extLst>
              <a:ext uri="{FF2B5EF4-FFF2-40B4-BE49-F238E27FC236}">
                <a16:creationId xmlns:a16="http://schemas.microsoft.com/office/drawing/2014/main" id="{B70F689F-0DA8-212B-54DB-90F201DD625E}"/>
              </a:ext>
            </a:extLst>
          </p:cNvPr>
          <p:cNvCxnSpPr>
            <a:cxnSpLocks/>
          </p:cNvCxnSpPr>
          <p:nvPr/>
        </p:nvCxnSpPr>
        <p:spPr>
          <a:xfrm>
            <a:off x="14263226" y="9031094"/>
            <a:ext cx="278970" cy="0"/>
          </a:xfrm>
          <a:prstGeom prst="line">
            <a:avLst/>
          </a:prstGeom>
          <a:ln w="38100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CuadroTexto 103">
            <a:extLst>
              <a:ext uri="{FF2B5EF4-FFF2-40B4-BE49-F238E27FC236}">
                <a16:creationId xmlns:a16="http://schemas.microsoft.com/office/drawing/2014/main" id="{A31A2A29-00AE-B2AC-9D5E-3A4DA8F5396C}"/>
              </a:ext>
            </a:extLst>
          </p:cNvPr>
          <p:cNvSpPr txBox="1"/>
          <p:nvPr/>
        </p:nvSpPr>
        <p:spPr>
          <a:xfrm>
            <a:off x="11835911" y="6679307"/>
            <a:ext cx="886859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rgbClr val="2FAC66"/>
                </a:solidFill>
                <a:latin typeface="News Gothic MT" panose="020B0503020103020203" pitchFamily="34" charset="0"/>
                <a:ea typeface="ADLaM Display" panose="02010000000000000000" pitchFamily="2" charset="0"/>
                <a:cs typeface="Calibri" panose="020F0502020204030204" pitchFamily="34" charset="0"/>
              </a:rPr>
              <a:t>10</a:t>
            </a:r>
            <a:endParaRPr lang="es-AR" sz="2400" b="1" dirty="0">
              <a:solidFill>
                <a:srgbClr val="2FAC66"/>
              </a:solidFill>
              <a:latin typeface="News Gothic MT" panose="020B0503020103020203" pitchFamily="34" charset="0"/>
            </a:endParaRPr>
          </a:p>
        </p:txBody>
      </p:sp>
      <p:sp>
        <p:nvSpPr>
          <p:cNvPr id="105" name="CuadroTexto 104">
            <a:extLst>
              <a:ext uri="{FF2B5EF4-FFF2-40B4-BE49-F238E27FC236}">
                <a16:creationId xmlns:a16="http://schemas.microsoft.com/office/drawing/2014/main" id="{5F3ECDB6-386B-EFC8-EB69-2EC58F4009BB}"/>
              </a:ext>
            </a:extLst>
          </p:cNvPr>
          <p:cNvSpPr txBox="1"/>
          <p:nvPr/>
        </p:nvSpPr>
        <p:spPr>
          <a:xfrm>
            <a:off x="12024949" y="8401603"/>
            <a:ext cx="53998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rgbClr val="2FAC66"/>
                </a:solidFill>
                <a:latin typeface="News Gothic MT" panose="020B0503020103020203" pitchFamily="34" charset="0"/>
                <a:ea typeface="ADLaM Display" panose="02010000000000000000" pitchFamily="2" charset="0"/>
                <a:cs typeface="Calibri" panose="020F0502020204030204" pitchFamily="34" charset="0"/>
              </a:rPr>
              <a:t>6</a:t>
            </a:r>
            <a:endParaRPr lang="es-AR" sz="2400" b="1" dirty="0">
              <a:solidFill>
                <a:srgbClr val="2FAC66"/>
              </a:solidFill>
              <a:latin typeface="News Gothic MT" panose="020B0503020103020203" pitchFamily="34" charset="0"/>
            </a:endParaRPr>
          </a:p>
        </p:txBody>
      </p:sp>
      <p:cxnSp>
        <p:nvCxnSpPr>
          <p:cNvPr id="53" name="Conector recto 52">
            <a:extLst>
              <a:ext uri="{FF2B5EF4-FFF2-40B4-BE49-F238E27FC236}">
                <a16:creationId xmlns:a16="http://schemas.microsoft.com/office/drawing/2014/main" id="{CCD12955-62EB-FCC0-D27D-B2D1A6FEFA74}"/>
              </a:ext>
            </a:extLst>
          </p:cNvPr>
          <p:cNvCxnSpPr>
            <a:cxnSpLocks/>
          </p:cNvCxnSpPr>
          <p:nvPr/>
        </p:nvCxnSpPr>
        <p:spPr>
          <a:xfrm>
            <a:off x="12291261" y="7133480"/>
            <a:ext cx="0" cy="1273237"/>
          </a:xfrm>
          <a:prstGeom prst="line">
            <a:avLst/>
          </a:prstGeom>
          <a:ln w="76200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4" name="Grupo 53">
            <a:extLst>
              <a:ext uri="{FF2B5EF4-FFF2-40B4-BE49-F238E27FC236}">
                <a16:creationId xmlns:a16="http://schemas.microsoft.com/office/drawing/2014/main" id="{0F8CE5BC-2887-A17D-3744-C95E73ADD362}"/>
              </a:ext>
            </a:extLst>
          </p:cNvPr>
          <p:cNvGrpSpPr/>
          <p:nvPr/>
        </p:nvGrpSpPr>
        <p:grpSpPr>
          <a:xfrm>
            <a:off x="12025676" y="7456382"/>
            <a:ext cx="580153" cy="580153"/>
            <a:chOff x="9980522" y="6336355"/>
            <a:chExt cx="580153" cy="580153"/>
          </a:xfrm>
        </p:grpSpPr>
        <p:sp>
          <p:nvSpPr>
            <p:cNvPr id="55" name="Elipse 54">
              <a:extLst>
                <a:ext uri="{FF2B5EF4-FFF2-40B4-BE49-F238E27FC236}">
                  <a16:creationId xmlns:a16="http://schemas.microsoft.com/office/drawing/2014/main" id="{9583365D-CD01-AAFA-5AE5-1F357596D732}"/>
                </a:ext>
              </a:extLst>
            </p:cNvPr>
            <p:cNvSpPr/>
            <p:nvPr/>
          </p:nvSpPr>
          <p:spPr>
            <a:xfrm>
              <a:off x="9980522" y="6336355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000" b="1" dirty="0">
                <a:solidFill>
                  <a:srgbClr val="083F64"/>
                </a:solidFill>
                <a:latin typeface="News Gothic MT" panose="020B0503020103020203" pitchFamily="34" charset="0"/>
              </a:endParaRPr>
            </a:p>
          </p:txBody>
        </p:sp>
        <p:sp>
          <p:nvSpPr>
            <p:cNvPr id="56" name="CuadroTexto 55">
              <a:extLst>
                <a:ext uri="{FF2B5EF4-FFF2-40B4-BE49-F238E27FC236}">
                  <a16:creationId xmlns:a16="http://schemas.microsoft.com/office/drawing/2014/main" id="{93D2FCC8-085F-0E32-B64B-9F6947286647}"/>
                </a:ext>
              </a:extLst>
            </p:cNvPr>
            <p:cNvSpPr txBox="1"/>
            <p:nvPr/>
          </p:nvSpPr>
          <p:spPr>
            <a:xfrm>
              <a:off x="10000605" y="6411705"/>
              <a:ext cx="53998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s-ES" sz="2000" b="1" dirty="0">
                  <a:solidFill>
                    <a:schemeClr val="bg1"/>
                  </a:solidFill>
                  <a:latin typeface="News Gothic MT" panose="020B0503020103020203" pitchFamily="34" charset="0"/>
                  <a:ea typeface="ADLaM Display" panose="02010000000000000000" pitchFamily="2" charset="0"/>
                  <a:cs typeface="Calibri" panose="020F0502020204030204" pitchFamily="34" charset="0"/>
                </a:rPr>
                <a:t>8</a:t>
              </a:r>
              <a:endParaRPr lang="es-AR" sz="2000" b="1" dirty="0">
                <a:solidFill>
                  <a:schemeClr val="bg1"/>
                </a:solidFill>
                <a:latin typeface="News Gothic MT" panose="020B0503020103020203" pitchFamily="34" charset="0"/>
              </a:endParaRPr>
            </a:p>
          </p:txBody>
        </p:sp>
      </p:grpSp>
      <p:cxnSp>
        <p:nvCxnSpPr>
          <p:cNvPr id="92" name="Conector recto 91">
            <a:extLst>
              <a:ext uri="{FF2B5EF4-FFF2-40B4-BE49-F238E27FC236}">
                <a16:creationId xmlns:a16="http://schemas.microsoft.com/office/drawing/2014/main" id="{CB725CAE-B729-8E5F-DBDE-769163D642A3}"/>
              </a:ext>
            </a:extLst>
          </p:cNvPr>
          <p:cNvCxnSpPr>
            <a:cxnSpLocks/>
          </p:cNvCxnSpPr>
          <p:nvPr/>
        </p:nvCxnSpPr>
        <p:spPr>
          <a:xfrm>
            <a:off x="12150670" y="7124803"/>
            <a:ext cx="278970" cy="0"/>
          </a:xfrm>
          <a:prstGeom prst="line">
            <a:avLst/>
          </a:prstGeom>
          <a:ln w="38100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Conector recto 95">
            <a:extLst>
              <a:ext uri="{FF2B5EF4-FFF2-40B4-BE49-F238E27FC236}">
                <a16:creationId xmlns:a16="http://schemas.microsoft.com/office/drawing/2014/main" id="{27275713-38F2-4785-AE54-B44BAC7CC28F}"/>
              </a:ext>
            </a:extLst>
          </p:cNvPr>
          <p:cNvCxnSpPr>
            <a:cxnSpLocks/>
          </p:cNvCxnSpPr>
          <p:nvPr/>
        </p:nvCxnSpPr>
        <p:spPr>
          <a:xfrm>
            <a:off x="12150670" y="8411162"/>
            <a:ext cx="278970" cy="0"/>
          </a:xfrm>
          <a:prstGeom prst="line">
            <a:avLst/>
          </a:prstGeom>
          <a:ln w="38100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CuadroTexto 106">
            <a:extLst>
              <a:ext uri="{FF2B5EF4-FFF2-40B4-BE49-F238E27FC236}">
                <a16:creationId xmlns:a16="http://schemas.microsoft.com/office/drawing/2014/main" id="{454F3A54-2929-80BC-33EC-96B8DF6FCB44}"/>
              </a:ext>
            </a:extLst>
          </p:cNvPr>
          <p:cNvSpPr txBox="1"/>
          <p:nvPr/>
        </p:nvSpPr>
        <p:spPr>
          <a:xfrm>
            <a:off x="9979173" y="8122634"/>
            <a:ext cx="53998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rgbClr val="2FAC66"/>
                </a:solidFill>
                <a:latin typeface="News Gothic MT" panose="020B0503020103020203" pitchFamily="34" charset="0"/>
                <a:ea typeface="ADLaM Display" panose="02010000000000000000" pitchFamily="2" charset="0"/>
                <a:cs typeface="Calibri" panose="020F0502020204030204" pitchFamily="34" charset="0"/>
              </a:rPr>
              <a:t>7</a:t>
            </a:r>
            <a:endParaRPr lang="es-AR" sz="2400" b="1" dirty="0">
              <a:solidFill>
                <a:srgbClr val="2FAC66"/>
              </a:solidFill>
              <a:latin typeface="News Gothic MT" panose="020B0503020103020203" pitchFamily="34" charset="0"/>
            </a:endParaRPr>
          </a:p>
        </p:txBody>
      </p:sp>
      <p:sp>
        <p:nvSpPr>
          <p:cNvPr id="108" name="CuadroTexto 107">
            <a:extLst>
              <a:ext uri="{FF2B5EF4-FFF2-40B4-BE49-F238E27FC236}">
                <a16:creationId xmlns:a16="http://schemas.microsoft.com/office/drawing/2014/main" id="{C3FE401D-E849-4F9F-D5ED-74EBE1DDF811}"/>
              </a:ext>
            </a:extLst>
          </p:cNvPr>
          <p:cNvSpPr txBox="1"/>
          <p:nvPr/>
        </p:nvSpPr>
        <p:spPr>
          <a:xfrm>
            <a:off x="9881860" y="4775000"/>
            <a:ext cx="761147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rgbClr val="2FAC66"/>
                </a:solidFill>
                <a:latin typeface="News Gothic MT" panose="020B0503020103020203" pitchFamily="34" charset="0"/>
                <a:ea typeface="ADLaM Display" panose="02010000000000000000" pitchFamily="2" charset="0"/>
                <a:cs typeface="Calibri" panose="020F0502020204030204" pitchFamily="34" charset="0"/>
              </a:rPr>
              <a:t>16</a:t>
            </a:r>
            <a:endParaRPr lang="es-AR" sz="2400" b="1" dirty="0">
              <a:solidFill>
                <a:srgbClr val="2FAC66"/>
              </a:solidFill>
              <a:latin typeface="News Gothic MT" panose="020B0503020103020203" pitchFamily="34" charset="0"/>
            </a:endParaRPr>
          </a:p>
        </p:txBody>
      </p:sp>
      <p:cxnSp>
        <p:nvCxnSpPr>
          <p:cNvPr id="51" name="Conector recto 50">
            <a:extLst>
              <a:ext uri="{FF2B5EF4-FFF2-40B4-BE49-F238E27FC236}">
                <a16:creationId xmlns:a16="http://schemas.microsoft.com/office/drawing/2014/main" id="{A5AFA1EB-8892-90FB-3366-7F8BABBEE988}"/>
              </a:ext>
            </a:extLst>
          </p:cNvPr>
          <p:cNvCxnSpPr>
            <a:cxnSpLocks/>
          </p:cNvCxnSpPr>
          <p:nvPr/>
        </p:nvCxnSpPr>
        <p:spPr>
          <a:xfrm>
            <a:off x="10246107" y="5229074"/>
            <a:ext cx="0" cy="2832685"/>
          </a:xfrm>
          <a:prstGeom prst="line">
            <a:avLst/>
          </a:prstGeom>
          <a:ln w="76200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upo 47">
            <a:extLst>
              <a:ext uri="{FF2B5EF4-FFF2-40B4-BE49-F238E27FC236}">
                <a16:creationId xmlns:a16="http://schemas.microsoft.com/office/drawing/2014/main" id="{D62BADE5-1C60-08B5-DB8F-7597F1C8352F}"/>
              </a:ext>
            </a:extLst>
          </p:cNvPr>
          <p:cNvGrpSpPr/>
          <p:nvPr/>
        </p:nvGrpSpPr>
        <p:grpSpPr>
          <a:xfrm>
            <a:off x="9972358" y="6537829"/>
            <a:ext cx="580153" cy="580153"/>
            <a:chOff x="9980522" y="6336355"/>
            <a:chExt cx="580153" cy="580153"/>
          </a:xfrm>
        </p:grpSpPr>
        <p:sp>
          <p:nvSpPr>
            <p:cNvPr id="44" name="Elipse 43">
              <a:extLst>
                <a:ext uri="{FF2B5EF4-FFF2-40B4-BE49-F238E27FC236}">
                  <a16:creationId xmlns:a16="http://schemas.microsoft.com/office/drawing/2014/main" id="{E0BAED2B-DFF5-DD71-EBA1-F61919554DD9}"/>
                </a:ext>
              </a:extLst>
            </p:cNvPr>
            <p:cNvSpPr/>
            <p:nvPr/>
          </p:nvSpPr>
          <p:spPr>
            <a:xfrm>
              <a:off x="9980522" y="6336355"/>
              <a:ext cx="580153" cy="580153"/>
            </a:xfrm>
            <a:prstGeom prst="ellipse">
              <a:avLst/>
            </a:prstGeom>
            <a:solidFill>
              <a:srgbClr val="34A4DC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sz="2000" b="1" dirty="0">
                <a:solidFill>
                  <a:srgbClr val="083F64"/>
                </a:solidFill>
                <a:latin typeface="News Gothic MT" panose="020B0503020103020203" pitchFamily="34" charset="0"/>
              </a:endParaRPr>
            </a:p>
          </p:txBody>
        </p:sp>
        <p:sp>
          <p:nvSpPr>
            <p:cNvPr id="45" name="CuadroTexto 44">
              <a:extLst>
                <a:ext uri="{FF2B5EF4-FFF2-40B4-BE49-F238E27FC236}">
                  <a16:creationId xmlns:a16="http://schemas.microsoft.com/office/drawing/2014/main" id="{85A205F9-A8C6-A471-3E7C-91CF9C1DFF3B}"/>
                </a:ext>
              </a:extLst>
            </p:cNvPr>
            <p:cNvSpPr txBox="1"/>
            <p:nvPr/>
          </p:nvSpPr>
          <p:spPr>
            <a:xfrm>
              <a:off x="10000605" y="6411705"/>
              <a:ext cx="539986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s-ES" sz="2000" b="1" dirty="0">
                  <a:solidFill>
                    <a:schemeClr val="bg1"/>
                  </a:solidFill>
                  <a:latin typeface="News Gothic MT" panose="020B0503020103020203" pitchFamily="34" charset="0"/>
                  <a:ea typeface="ADLaM Display" panose="02010000000000000000" pitchFamily="2" charset="0"/>
                  <a:cs typeface="Calibri" panose="020F0502020204030204" pitchFamily="34" charset="0"/>
                </a:rPr>
                <a:t>11</a:t>
              </a:r>
              <a:endParaRPr lang="es-AR" sz="2000" b="1" dirty="0">
                <a:solidFill>
                  <a:schemeClr val="bg1"/>
                </a:solidFill>
                <a:latin typeface="News Gothic MT" panose="020B0503020103020203" pitchFamily="34" charset="0"/>
              </a:endParaRPr>
            </a:p>
          </p:txBody>
        </p:sp>
      </p:grpSp>
      <p:cxnSp>
        <p:nvCxnSpPr>
          <p:cNvPr id="90" name="Conector recto 89">
            <a:extLst>
              <a:ext uri="{FF2B5EF4-FFF2-40B4-BE49-F238E27FC236}">
                <a16:creationId xmlns:a16="http://schemas.microsoft.com/office/drawing/2014/main" id="{E7755769-C7B6-0ADE-0CB1-F50933D91F4F}"/>
              </a:ext>
            </a:extLst>
          </p:cNvPr>
          <p:cNvCxnSpPr/>
          <p:nvPr/>
        </p:nvCxnSpPr>
        <p:spPr>
          <a:xfrm>
            <a:off x="10104894" y="8070200"/>
            <a:ext cx="278970" cy="0"/>
          </a:xfrm>
          <a:prstGeom prst="line">
            <a:avLst/>
          </a:prstGeom>
          <a:ln w="38100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Conector recto 90">
            <a:extLst>
              <a:ext uri="{FF2B5EF4-FFF2-40B4-BE49-F238E27FC236}">
                <a16:creationId xmlns:a16="http://schemas.microsoft.com/office/drawing/2014/main" id="{C9FA5F5E-4990-8CA7-B826-214B20509C86}"/>
              </a:ext>
            </a:extLst>
          </p:cNvPr>
          <p:cNvCxnSpPr/>
          <p:nvPr/>
        </p:nvCxnSpPr>
        <p:spPr>
          <a:xfrm>
            <a:off x="10104894" y="5234010"/>
            <a:ext cx="278970" cy="0"/>
          </a:xfrm>
          <a:prstGeom prst="line">
            <a:avLst/>
          </a:prstGeom>
          <a:ln w="38100">
            <a:solidFill>
              <a:srgbClr val="2FAC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CuadroTexto 108">
            <a:extLst>
              <a:ext uri="{FF2B5EF4-FFF2-40B4-BE49-F238E27FC236}">
                <a16:creationId xmlns:a16="http://schemas.microsoft.com/office/drawing/2014/main" id="{09A787DC-C6F3-A2D4-A114-DDC6400C9E06}"/>
              </a:ext>
            </a:extLst>
          </p:cNvPr>
          <p:cNvSpPr txBox="1"/>
          <p:nvPr/>
        </p:nvSpPr>
        <p:spPr>
          <a:xfrm>
            <a:off x="7933396" y="7843664"/>
            <a:ext cx="53998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rgbClr val="2FAC66"/>
                </a:solidFill>
                <a:latin typeface="News Gothic MT" panose="020B0503020103020203" pitchFamily="34" charset="0"/>
                <a:ea typeface="ADLaM Display" panose="02010000000000000000" pitchFamily="2" charset="0"/>
                <a:cs typeface="Calibri" panose="020F0502020204030204" pitchFamily="34" charset="0"/>
              </a:rPr>
              <a:t>8</a:t>
            </a:r>
            <a:endParaRPr lang="es-AR" sz="2400" b="1" dirty="0">
              <a:solidFill>
                <a:srgbClr val="2FAC66"/>
              </a:solidFill>
              <a:latin typeface="News Gothic MT" panose="020B0503020103020203" pitchFamily="34" charset="0"/>
            </a:endParaRPr>
          </a:p>
        </p:txBody>
      </p:sp>
      <p:sp>
        <p:nvSpPr>
          <p:cNvPr id="110" name="CuadroTexto 109">
            <a:extLst>
              <a:ext uri="{FF2B5EF4-FFF2-40B4-BE49-F238E27FC236}">
                <a16:creationId xmlns:a16="http://schemas.microsoft.com/office/drawing/2014/main" id="{C0D00EF8-8BE0-9FBA-900F-98CF75630FC5}"/>
              </a:ext>
            </a:extLst>
          </p:cNvPr>
          <p:cNvSpPr txBox="1"/>
          <p:nvPr/>
        </p:nvSpPr>
        <p:spPr>
          <a:xfrm>
            <a:off x="7836084" y="4775000"/>
            <a:ext cx="761147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rgbClr val="2FAC66"/>
                </a:solidFill>
                <a:latin typeface="News Gothic MT" panose="020B0503020103020203" pitchFamily="34" charset="0"/>
                <a:ea typeface="ADLaM Display" panose="02010000000000000000" pitchFamily="2" charset="0"/>
                <a:cs typeface="Calibri" panose="020F0502020204030204" pitchFamily="34" charset="0"/>
              </a:rPr>
              <a:t>16</a:t>
            </a:r>
            <a:endParaRPr lang="es-AR" sz="2400" b="1" dirty="0">
              <a:solidFill>
                <a:srgbClr val="2FAC66"/>
              </a:solidFill>
              <a:latin typeface="News Gothic MT" panose="020B0503020103020203" pitchFamily="34" charset="0"/>
            </a:endParaRPr>
          </a:p>
        </p:txBody>
      </p:sp>
      <p:sp>
        <p:nvSpPr>
          <p:cNvPr id="111" name="CuadroTexto 110">
            <a:extLst>
              <a:ext uri="{FF2B5EF4-FFF2-40B4-BE49-F238E27FC236}">
                <a16:creationId xmlns:a16="http://schemas.microsoft.com/office/drawing/2014/main" id="{E7AE5581-D2F8-E097-87B1-7DCD79CB1803}"/>
              </a:ext>
            </a:extLst>
          </p:cNvPr>
          <p:cNvSpPr txBox="1"/>
          <p:nvPr/>
        </p:nvSpPr>
        <p:spPr>
          <a:xfrm>
            <a:off x="5872122" y="7485240"/>
            <a:ext cx="53998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rgbClr val="2FAC66"/>
                </a:solidFill>
                <a:latin typeface="News Gothic MT" panose="020B0503020103020203" pitchFamily="34" charset="0"/>
                <a:ea typeface="ADLaM Display" panose="02010000000000000000" pitchFamily="2" charset="0"/>
                <a:cs typeface="Calibri" panose="020F0502020204030204" pitchFamily="34" charset="0"/>
              </a:rPr>
              <a:t>9</a:t>
            </a:r>
            <a:endParaRPr lang="es-AR" sz="2400" b="1" dirty="0">
              <a:solidFill>
                <a:srgbClr val="2FAC66"/>
              </a:solidFill>
              <a:latin typeface="News Gothic MT" panose="020B0503020103020203" pitchFamily="34" charset="0"/>
            </a:endParaRPr>
          </a:p>
        </p:txBody>
      </p:sp>
      <p:sp>
        <p:nvSpPr>
          <p:cNvPr id="112" name="CuadroTexto 111">
            <a:extLst>
              <a:ext uri="{FF2B5EF4-FFF2-40B4-BE49-F238E27FC236}">
                <a16:creationId xmlns:a16="http://schemas.microsoft.com/office/drawing/2014/main" id="{188505C4-EF84-6DFC-6B7E-5446529A8ED6}"/>
              </a:ext>
            </a:extLst>
          </p:cNvPr>
          <p:cNvSpPr txBox="1"/>
          <p:nvPr/>
        </p:nvSpPr>
        <p:spPr>
          <a:xfrm>
            <a:off x="5774810" y="3783088"/>
            <a:ext cx="761147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solidFill>
                  <a:srgbClr val="2FAC66"/>
                </a:solidFill>
                <a:latin typeface="News Gothic MT" panose="020B0503020103020203" pitchFamily="34" charset="0"/>
                <a:ea typeface="ADLaM Display" panose="02010000000000000000" pitchFamily="2" charset="0"/>
                <a:cs typeface="Calibri" panose="020F0502020204030204" pitchFamily="34" charset="0"/>
              </a:rPr>
              <a:t>19</a:t>
            </a:r>
            <a:endParaRPr lang="es-AR" sz="2400" b="1" dirty="0">
              <a:solidFill>
                <a:srgbClr val="2FAC66"/>
              </a:solidFill>
              <a:latin typeface="News Gothic MT" panose="020B0503020103020203" pitchFamily="34" charset="0"/>
            </a:endParaRPr>
          </a:p>
        </p:txBody>
      </p:sp>
      <p:sp>
        <p:nvSpPr>
          <p:cNvPr id="5" name="CuadroTexto 6">
            <a:extLst>
              <a:ext uri="{FF2B5EF4-FFF2-40B4-BE49-F238E27FC236}">
                <a16:creationId xmlns:a16="http://schemas.microsoft.com/office/drawing/2014/main" id="{EEB9B11A-9DC1-6B76-788F-828B23D85BDD}"/>
              </a:ext>
            </a:extLst>
          </p:cNvPr>
          <p:cNvSpPr txBox="1"/>
          <p:nvPr/>
        </p:nvSpPr>
        <p:spPr>
          <a:xfrm>
            <a:off x="712509" y="10913486"/>
            <a:ext cx="6630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  <a:latin typeface="News Gothic MT" panose="020B0503020103020203" pitchFamily="34" charset="0"/>
                <a:cs typeface="Calibri" panose="020F0502020204030204" pitchFamily="34" charset="0"/>
              </a:rPr>
              <a:t>Fuente: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News Gothic MT" panose="020B0503020103020203" pitchFamily="34" charset="0"/>
                <a:cs typeface="Calibri" panose="020F0502020204030204" pitchFamily="34" charset="0"/>
              </a:rPr>
              <a:t> IERAL en base a SRT.</a:t>
            </a:r>
            <a:endParaRPr lang="es-AR" dirty="0">
              <a:solidFill>
                <a:schemeClr val="tx1">
                  <a:lumMod val="75000"/>
                  <a:lumOff val="25000"/>
                </a:schemeClr>
              </a:solidFill>
              <a:latin typeface="News Gothic MT" panose="020B0503020103020203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86325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13BCB-80AD-8F29-AF9A-EB8373CBB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94B34DE1-B779-DB3F-679F-C0071DE7C9E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662" y="2165168"/>
            <a:ext cx="6529746" cy="8978400"/>
          </a:xfrm>
          <a:prstGeom prst="rect">
            <a:avLst/>
          </a:prstGeom>
        </p:spPr>
      </p:pic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E533CD64-8481-73FA-DEE8-7881EBCF10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86E4E01D-3CB9-1067-474C-D4497CACD0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pic>
        <p:nvPicPr>
          <p:cNvPr id="2" name="Imagen 4">
            <a:extLst>
              <a:ext uri="{FF2B5EF4-FFF2-40B4-BE49-F238E27FC236}">
                <a16:creationId xmlns:a16="http://schemas.microsoft.com/office/drawing/2014/main" id="{356A51B0-C7EA-210A-482B-709A57E8C4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" y="0"/>
            <a:ext cx="20104092" cy="1947583"/>
          </a:xfrm>
          <a:prstGeom prst="rect">
            <a:avLst/>
          </a:prstGeom>
        </p:spPr>
      </p:pic>
      <p:sp>
        <p:nvSpPr>
          <p:cNvPr id="5" name="object 18">
            <a:extLst>
              <a:ext uri="{FF2B5EF4-FFF2-40B4-BE49-F238E27FC236}">
                <a16:creationId xmlns:a16="http://schemas.microsoft.com/office/drawing/2014/main" id="{5414FEA7-56D2-FA9E-B972-E81F44FCA65A}"/>
              </a:ext>
            </a:extLst>
          </p:cNvPr>
          <p:cNvSpPr txBox="1">
            <a:spLocks/>
          </p:cNvSpPr>
          <p:nvPr/>
        </p:nvSpPr>
        <p:spPr>
          <a:xfrm>
            <a:off x="340964" y="455424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1507696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4200" b="1" i="0" u="none" strike="noStrike" kern="1200" cap="none" spc="-100" normalizeH="0" baseline="0" noProof="0" dirty="0">
                <a:ln>
                  <a:noFill/>
                </a:ln>
                <a:solidFill>
                  <a:srgbClr val="093F64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LOS INTERESES JUDICIALES</a:t>
            </a:r>
            <a:endParaRPr kumimoji="0" lang="es-ES" sz="4200" b="0" i="1" u="none" strike="noStrike" kern="1200" cap="none" spc="-100" normalizeH="0" baseline="0" noProof="0" dirty="0">
              <a:ln>
                <a:noFill/>
              </a:ln>
              <a:solidFill>
                <a:srgbClr val="093F64"/>
              </a:solidFill>
              <a:effectLst/>
              <a:uLnTx/>
              <a:uFillTx/>
              <a:latin typeface="News Gothic MT" panose="020B0503020103020203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21443A0A-9F7A-E7F7-5E7E-C5229DADDA65}"/>
              </a:ext>
            </a:extLst>
          </p:cNvPr>
          <p:cNvGrpSpPr/>
          <p:nvPr/>
        </p:nvGrpSpPr>
        <p:grpSpPr>
          <a:xfrm>
            <a:off x="8816976" y="7800603"/>
            <a:ext cx="11074415" cy="584775"/>
            <a:chOff x="8556171" y="770173"/>
            <a:chExt cx="10581371" cy="584775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00C2163D-0975-15B2-B34A-C51098D950C2}"/>
                </a:ext>
              </a:extLst>
            </p:cNvPr>
            <p:cNvSpPr/>
            <p:nvPr/>
          </p:nvSpPr>
          <p:spPr>
            <a:xfrm>
              <a:off x="8556171" y="864548"/>
              <a:ext cx="360000" cy="36000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5" name="CuadroTexto 24">
              <a:extLst>
                <a:ext uri="{FF2B5EF4-FFF2-40B4-BE49-F238E27FC236}">
                  <a16:creationId xmlns:a16="http://schemas.microsoft.com/office/drawing/2014/main" id="{698E4211-CC17-64EB-A832-34CCB2CDA06D}"/>
                </a:ext>
              </a:extLst>
            </p:cNvPr>
            <p:cNvSpPr txBox="1"/>
            <p:nvPr/>
          </p:nvSpPr>
          <p:spPr>
            <a:xfrm>
              <a:off x="9393523" y="770173"/>
              <a:ext cx="97440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3200" b="1" dirty="0">
                  <a:solidFill>
                    <a:srgbClr val="C00000"/>
                  </a:solidFill>
                  <a:latin typeface="News Gothic MT" panose="020B0504020203020204" pitchFamily="34" charset="0"/>
                </a:rPr>
                <a:t>Fallos desfavorables de Corte ¿acatados? = </a:t>
              </a:r>
              <a:r>
                <a:rPr kumimoji="0" lang="es-A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News Gothic MT" panose="020B0504020203020204" pitchFamily="34" charset="0"/>
                  <a:ea typeface="+mn-ea"/>
                  <a:cs typeface="+mn-cs"/>
                </a:rPr>
                <a:t>19% </a:t>
              </a:r>
            </a:p>
          </p:txBody>
        </p:sp>
      </p:grpSp>
      <p:pic>
        <p:nvPicPr>
          <p:cNvPr id="41" name="Imagen 40">
            <a:extLst>
              <a:ext uri="{FF2B5EF4-FFF2-40B4-BE49-F238E27FC236}">
                <a16:creationId xmlns:a16="http://schemas.microsoft.com/office/drawing/2014/main" id="{9ADD1293-033D-5137-2EEB-9881139868E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205" y="4882984"/>
            <a:ext cx="979820" cy="979820"/>
          </a:xfrm>
          <a:prstGeom prst="rect">
            <a:avLst/>
          </a:prstGeom>
        </p:spPr>
      </p:pic>
      <p:grpSp>
        <p:nvGrpSpPr>
          <p:cNvPr id="13" name="Grupo 12">
            <a:extLst>
              <a:ext uri="{FF2B5EF4-FFF2-40B4-BE49-F238E27FC236}">
                <a16:creationId xmlns:a16="http://schemas.microsoft.com/office/drawing/2014/main" id="{8234A49F-7396-3B88-C15F-A7B067A87D13}"/>
              </a:ext>
            </a:extLst>
          </p:cNvPr>
          <p:cNvGrpSpPr/>
          <p:nvPr/>
        </p:nvGrpSpPr>
        <p:grpSpPr>
          <a:xfrm>
            <a:off x="8816976" y="5034026"/>
            <a:ext cx="9819367" cy="584775"/>
            <a:chOff x="8556171" y="2697580"/>
            <a:chExt cx="9819367" cy="584775"/>
          </a:xfrm>
        </p:grpSpPr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EBD55218-A32F-60D9-3A15-688A1A314E66}"/>
                </a:ext>
              </a:extLst>
            </p:cNvPr>
            <p:cNvSpPr/>
            <p:nvPr/>
          </p:nvSpPr>
          <p:spPr>
            <a:xfrm>
              <a:off x="8556171" y="2813726"/>
              <a:ext cx="360000" cy="360000"/>
            </a:xfrm>
            <a:prstGeom prst="rect">
              <a:avLst/>
            </a:prstGeom>
            <a:solidFill>
              <a:srgbClr val="94C89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DE755FB4-D123-2D2A-B8A6-CFBA9E43858D}"/>
                </a:ext>
              </a:extLst>
            </p:cNvPr>
            <p:cNvSpPr txBox="1"/>
            <p:nvPr/>
          </p:nvSpPr>
          <p:spPr>
            <a:xfrm>
              <a:off x="9393524" y="2697580"/>
              <a:ext cx="89820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3200" b="1" dirty="0">
                  <a:solidFill>
                    <a:srgbClr val="94C89A"/>
                  </a:solidFill>
                  <a:latin typeface="News Gothic MT" panose="020B0504020203020204" pitchFamily="34" charset="0"/>
                </a:rPr>
                <a:t>Fallos favorables de Corte acatados = 22</a:t>
              </a:r>
              <a:r>
                <a:rPr kumimoji="0" lang="es-A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94C89A"/>
                  </a:solidFill>
                  <a:effectLst/>
                  <a:uLnTx/>
                  <a:uFillTx/>
                  <a:latin typeface="News Gothic MT" panose="020B0504020203020204" pitchFamily="34" charset="0"/>
                  <a:ea typeface="+mn-ea"/>
                  <a:cs typeface="+mn-cs"/>
                </a:rPr>
                <a:t>%</a:t>
              </a: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CD724067-CFF5-DCE1-5F15-4DC0171089E7}"/>
              </a:ext>
            </a:extLst>
          </p:cNvPr>
          <p:cNvGrpSpPr/>
          <p:nvPr/>
        </p:nvGrpSpPr>
        <p:grpSpPr>
          <a:xfrm>
            <a:off x="8816976" y="8717805"/>
            <a:ext cx="10581371" cy="584775"/>
            <a:chOff x="8556171" y="2697580"/>
            <a:chExt cx="10581371" cy="584775"/>
          </a:xfrm>
        </p:grpSpPr>
        <p:sp>
          <p:nvSpPr>
            <p:cNvPr id="20" name="Rectángulo 19">
              <a:extLst>
                <a:ext uri="{FF2B5EF4-FFF2-40B4-BE49-F238E27FC236}">
                  <a16:creationId xmlns:a16="http://schemas.microsoft.com/office/drawing/2014/main" id="{BD7FE81A-E6A6-36B1-01B1-BEF3BD56BA0A}"/>
                </a:ext>
              </a:extLst>
            </p:cNvPr>
            <p:cNvSpPr/>
            <p:nvPr/>
          </p:nvSpPr>
          <p:spPr>
            <a:xfrm>
              <a:off x="8556171" y="2791955"/>
              <a:ext cx="360000" cy="36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3A63E346-5D90-F2E3-EECF-29F573B0F1A1}"/>
                </a:ext>
              </a:extLst>
            </p:cNvPr>
            <p:cNvSpPr txBox="1"/>
            <p:nvPr/>
          </p:nvSpPr>
          <p:spPr>
            <a:xfrm>
              <a:off x="9393523" y="2697580"/>
              <a:ext cx="97440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3200" b="1" dirty="0">
                  <a:solidFill>
                    <a:prstClr val="black"/>
                  </a:solidFill>
                  <a:latin typeface="News Gothic MT" panose="020B0504020203020204" pitchFamily="34" charset="0"/>
                </a:rPr>
                <a:t>Fallos desfavorables de Corte acatados = 2</a:t>
              </a:r>
              <a:r>
                <a:rPr kumimoji="0" lang="es-A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News Gothic MT" panose="020B0504020203020204" pitchFamily="34" charset="0"/>
                  <a:ea typeface="+mn-ea"/>
                  <a:cs typeface="+mn-cs"/>
                </a:rPr>
                <a:t>% </a:t>
              </a:r>
            </a:p>
          </p:txBody>
        </p:sp>
      </p:grpSp>
      <p:grpSp>
        <p:nvGrpSpPr>
          <p:cNvPr id="22" name="Grupo 21">
            <a:extLst>
              <a:ext uri="{FF2B5EF4-FFF2-40B4-BE49-F238E27FC236}">
                <a16:creationId xmlns:a16="http://schemas.microsoft.com/office/drawing/2014/main" id="{F65A84CB-3BA8-7A5C-B517-6B9E07FFA3C3}"/>
              </a:ext>
            </a:extLst>
          </p:cNvPr>
          <p:cNvGrpSpPr/>
          <p:nvPr/>
        </p:nvGrpSpPr>
        <p:grpSpPr>
          <a:xfrm>
            <a:off x="8816976" y="9690989"/>
            <a:ext cx="7968799" cy="584775"/>
            <a:chOff x="8556171" y="2697580"/>
            <a:chExt cx="7968799" cy="584775"/>
          </a:xfrm>
        </p:grpSpPr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CD401946-B7CF-E404-A469-4011E74C26A0}"/>
                </a:ext>
              </a:extLst>
            </p:cNvPr>
            <p:cNvSpPr/>
            <p:nvPr/>
          </p:nvSpPr>
          <p:spPr>
            <a:xfrm>
              <a:off x="8556171" y="2813726"/>
              <a:ext cx="360000" cy="360000"/>
            </a:xfrm>
            <a:prstGeom prst="rect">
              <a:avLst/>
            </a:prstGeom>
            <a:solidFill>
              <a:srgbClr val="D9D9D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3C22C332-9E3E-9D00-7030-62034CB5BFFA}"/>
                </a:ext>
              </a:extLst>
            </p:cNvPr>
            <p:cNvSpPr txBox="1"/>
            <p:nvPr/>
          </p:nvSpPr>
          <p:spPr>
            <a:xfrm>
              <a:off x="9393523" y="2697580"/>
              <a:ext cx="71314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3200" b="1" dirty="0">
                  <a:solidFill>
                    <a:prstClr val="white">
                      <a:lumMod val="50000"/>
                    </a:prstClr>
                  </a:solidFill>
                  <a:latin typeface="News Gothic MT" panose="020B0504020203020204" pitchFamily="34" charset="0"/>
                </a:rPr>
                <a:t>Sin Fallos = 2</a:t>
              </a:r>
              <a:r>
                <a:rPr kumimoji="0" lang="es-AR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News Gothic MT" panose="020B0504020203020204" pitchFamily="34" charset="0"/>
                  <a:ea typeface="+mn-ea"/>
                  <a:cs typeface="+mn-cs"/>
                </a:rPr>
                <a:t>%</a:t>
              </a:r>
            </a:p>
          </p:txBody>
        </p:sp>
      </p:grpSp>
      <p:sp>
        <p:nvSpPr>
          <p:cNvPr id="9" name="object 18">
            <a:extLst>
              <a:ext uri="{FF2B5EF4-FFF2-40B4-BE49-F238E27FC236}">
                <a16:creationId xmlns:a16="http://schemas.microsoft.com/office/drawing/2014/main" id="{9381DB55-E4AC-9085-F52F-D50E98EA0992}"/>
              </a:ext>
            </a:extLst>
          </p:cNvPr>
          <p:cNvSpPr txBox="1">
            <a:spLocks/>
          </p:cNvSpPr>
          <p:nvPr/>
        </p:nvSpPr>
        <p:spPr>
          <a:xfrm>
            <a:off x="9786556" y="338266"/>
            <a:ext cx="10317544" cy="1424748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7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ws Gothic MT" panose="020B0503020103020203" pitchFamily="34" charset="0"/>
                <a:ea typeface="+mj-ea"/>
                <a:cs typeface="Calibri"/>
              </a:rPr>
              <a:t>Incongruencias entre instancias e  intereses, potencian la gravedad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32EFDAA-2F8E-2DAA-8CD4-3DCA3DDE3E2C}"/>
              </a:ext>
            </a:extLst>
          </p:cNvPr>
          <p:cNvSpPr txBox="1"/>
          <p:nvPr/>
        </p:nvSpPr>
        <p:spPr>
          <a:xfrm>
            <a:off x="8643257" y="2655460"/>
            <a:ext cx="1146084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News Gothic MT" panose="020B0504020203020204" pitchFamily="34" charset="0"/>
                <a:ea typeface="+mn-ea"/>
                <a:cs typeface="+mn-cs"/>
              </a:rPr>
              <a:t>A pesar de tener los actualizaciones e intereses especificados en la Ley + Fallos favorables de CSJN:</a:t>
            </a: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News Gothic MT" panose="020B0504020203020204" pitchFamily="34" charset="0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D1B05DF-A732-34F7-7A0B-9B77EF277DAB}"/>
              </a:ext>
            </a:extLst>
          </p:cNvPr>
          <p:cNvSpPr txBox="1"/>
          <p:nvPr/>
        </p:nvSpPr>
        <p:spPr>
          <a:xfrm>
            <a:off x="8744511" y="10447472"/>
            <a:ext cx="8982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latin typeface="News Gothic MT" panose="020B0504020203020204" pitchFamily="34" charset="0"/>
              </a:rPr>
              <a:t>Los % indican la cantidad de juicios ingresados en 2024</a:t>
            </a:r>
            <a:endParaRPr lang="es-AR" sz="2400" dirty="0">
              <a:latin typeface="News Gothic MT" panose="020B0504020203020204" pitchFamily="34" charset="0"/>
            </a:endParaRPr>
          </a:p>
        </p:txBody>
      </p:sp>
      <p:sp>
        <p:nvSpPr>
          <p:cNvPr id="10" name="CuadroTexto 6">
            <a:extLst>
              <a:ext uri="{FF2B5EF4-FFF2-40B4-BE49-F238E27FC236}">
                <a16:creationId xmlns:a16="http://schemas.microsoft.com/office/drawing/2014/main" id="{4D971E71-6F2E-9DEA-0ED7-BF8085435117}"/>
              </a:ext>
            </a:extLst>
          </p:cNvPr>
          <p:cNvSpPr txBox="1"/>
          <p:nvPr/>
        </p:nvSpPr>
        <p:spPr>
          <a:xfrm>
            <a:off x="688446" y="10903219"/>
            <a:ext cx="6630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  <a:latin typeface="News Gothic MT" panose="020B0503020103020203" pitchFamily="34" charset="0"/>
                <a:cs typeface="Calibri" panose="020F0502020204030204" pitchFamily="34" charset="0"/>
              </a:rPr>
              <a:t>Fuente: 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News Gothic MT" panose="020B0503020103020203" pitchFamily="34" charset="0"/>
                <a:cs typeface="Calibri" panose="020F0502020204030204" pitchFamily="34" charset="0"/>
              </a:rPr>
              <a:t>UART.</a:t>
            </a:r>
            <a:endParaRPr lang="es-AR" dirty="0">
              <a:solidFill>
                <a:schemeClr val="tx1">
                  <a:lumMod val="75000"/>
                  <a:lumOff val="25000"/>
                </a:schemeClr>
              </a:solidFill>
              <a:latin typeface="News Gothic MT" panose="020B0503020103020203" pitchFamily="34" charset="0"/>
              <a:cs typeface="Calibri" panose="020F0502020204030204" pitchFamily="34" charset="0"/>
            </a:endParaRPr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15AE5306-76F7-52FE-BBFA-9C2DE9B0FD42}"/>
              </a:ext>
            </a:extLst>
          </p:cNvPr>
          <p:cNvGrpSpPr/>
          <p:nvPr/>
        </p:nvGrpSpPr>
        <p:grpSpPr>
          <a:xfrm>
            <a:off x="8816972" y="6828745"/>
            <a:ext cx="10581371" cy="584775"/>
            <a:chOff x="8556171" y="1708754"/>
            <a:chExt cx="10581371" cy="584775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D4289828-9BD2-F270-6223-8F1AD48D3A89}"/>
                </a:ext>
              </a:extLst>
            </p:cNvPr>
            <p:cNvSpPr/>
            <p:nvPr/>
          </p:nvSpPr>
          <p:spPr>
            <a:xfrm>
              <a:off x="8556171" y="1824900"/>
              <a:ext cx="360000" cy="360000"/>
            </a:xfrm>
            <a:prstGeom prst="rect">
              <a:avLst/>
            </a:prstGeom>
            <a:solidFill>
              <a:srgbClr val="EF7E3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11982386-70E7-773F-42C7-C963F2461B2D}"/>
                </a:ext>
              </a:extLst>
            </p:cNvPr>
            <p:cNvSpPr txBox="1"/>
            <p:nvPr/>
          </p:nvSpPr>
          <p:spPr>
            <a:xfrm>
              <a:off x="9393523" y="1708754"/>
              <a:ext cx="974401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3200" b="1" dirty="0">
                  <a:solidFill>
                    <a:srgbClr val="ED7D31"/>
                  </a:solidFill>
                  <a:latin typeface="News Gothic MT" panose="020B0504020203020204" pitchFamily="34" charset="0"/>
                </a:rPr>
                <a:t>Fallos favorables de Corte NO acatados = </a:t>
              </a:r>
              <a:r>
                <a:rPr kumimoji="0" lang="es-A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ED7D31"/>
                  </a:solidFill>
                  <a:effectLst/>
                  <a:uLnTx/>
                  <a:uFillTx/>
                  <a:latin typeface="News Gothic MT" panose="020B0504020203020204" pitchFamily="34" charset="0"/>
                  <a:ea typeface="+mn-ea"/>
                  <a:cs typeface="+mn-cs"/>
                </a:rPr>
                <a:t>16%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23C1AF16-88C9-971A-6235-CB64C19BD288}"/>
              </a:ext>
            </a:extLst>
          </p:cNvPr>
          <p:cNvGrpSpPr/>
          <p:nvPr/>
        </p:nvGrpSpPr>
        <p:grpSpPr>
          <a:xfrm>
            <a:off x="8818252" y="5956058"/>
            <a:ext cx="9818091" cy="584775"/>
            <a:chOff x="8629912" y="2600767"/>
            <a:chExt cx="9818091" cy="584775"/>
          </a:xfrm>
        </p:grpSpPr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A73936E4-44FB-C51F-AABF-E7AAFC9483E2}"/>
                </a:ext>
              </a:extLst>
            </p:cNvPr>
            <p:cNvSpPr/>
            <p:nvPr/>
          </p:nvSpPr>
          <p:spPr>
            <a:xfrm>
              <a:off x="8629912" y="2716913"/>
              <a:ext cx="360000" cy="360000"/>
            </a:xfrm>
            <a:prstGeom prst="rect">
              <a:avLst/>
            </a:prstGeom>
            <a:solidFill>
              <a:srgbClr val="FDCE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6" name="CuadroTexto 25">
              <a:extLst>
                <a:ext uri="{FF2B5EF4-FFF2-40B4-BE49-F238E27FC236}">
                  <a16:creationId xmlns:a16="http://schemas.microsoft.com/office/drawing/2014/main" id="{F5BE30DD-E46E-AD43-8484-CE6901027914}"/>
                </a:ext>
              </a:extLst>
            </p:cNvPr>
            <p:cNvSpPr txBox="1"/>
            <p:nvPr/>
          </p:nvSpPr>
          <p:spPr>
            <a:xfrm>
              <a:off x="9467264" y="2600767"/>
              <a:ext cx="898073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3200" b="1" dirty="0">
                  <a:solidFill>
                    <a:srgbClr val="EBAE03"/>
                  </a:solidFill>
                  <a:latin typeface="News Gothic MT" panose="020B0504020203020204" pitchFamily="34" charset="0"/>
                </a:rPr>
                <a:t>Fallos favorables de Corte ¿acatados? = 39</a:t>
              </a:r>
              <a:r>
                <a:rPr kumimoji="0" lang="es-AR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EBAE03"/>
                  </a:solidFill>
                  <a:effectLst/>
                  <a:uLnTx/>
                  <a:uFillTx/>
                  <a:latin typeface="News Gothic MT" panose="020B0504020203020204" pitchFamily="34" charset="0"/>
                  <a:ea typeface="+mn-ea"/>
                  <a:cs typeface="+mn-cs"/>
                </a:rPr>
                <a:t>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05984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BFEE7376-941E-247A-ACBF-F500A7DB3D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5057EE2B-8BF8-0686-677F-C5C8D0D73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" y="0"/>
            <a:ext cx="20104092" cy="1947583"/>
          </a:xfrm>
          <a:prstGeom prst="rect">
            <a:avLst/>
          </a:prstGeom>
        </p:spPr>
      </p:pic>
      <p:sp>
        <p:nvSpPr>
          <p:cNvPr id="14" name="Slide Number Placeholder 12">
            <a:extLst>
              <a:ext uri="{FF2B5EF4-FFF2-40B4-BE49-F238E27FC236}">
                <a16:creationId xmlns:a16="http://schemas.microsoft.com/office/drawing/2014/main" id="{DD9251E3-8D34-5A15-585B-EFC38FA85706}"/>
              </a:ext>
            </a:extLst>
          </p:cNvPr>
          <p:cNvSpPr txBox="1">
            <a:spLocks/>
          </p:cNvSpPr>
          <p:nvPr/>
        </p:nvSpPr>
        <p:spPr>
          <a:xfrm>
            <a:off x="-21500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15" name="Imagen 8">
            <a:extLst>
              <a:ext uri="{FF2B5EF4-FFF2-40B4-BE49-F238E27FC236}">
                <a16:creationId xmlns:a16="http://schemas.microsoft.com/office/drawing/2014/main" id="{F536494C-429F-0CA5-A093-0CD564B1A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aphicFrame>
        <p:nvGraphicFramePr>
          <p:cNvPr id="16" name="Gráfico 9">
            <a:extLst>
              <a:ext uri="{FF2B5EF4-FFF2-40B4-BE49-F238E27FC236}">
                <a16:creationId xmlns:a16="http://schemas.microsoft.com/office/drawing/2014/main" id="{A66B339C-FAF5-D5D4-1CAC-2021E7FF9F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35414"/>
              </p:ext>
            </p:extLst>
          </p:nvPr>
        </p:nvGraphicFramePr>
        <p:xfrm>
          <a:off x="0" y="1961583"/>
          <a:ext cx="8402593" cy="91552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object 18">
            <a:extLst>
              <a:ext uri="{FF2B5EF4-FFF2-40B4-BE49-F238E27FC236}">
                <a16:creationId xmlns:a16="http://schemas.microsoft.com/office/drawing/2014/main" id="{AC192787-C3AD-0575-8B20-6FA52FEB8351}"/>
              </a:ext>
            </a:extLst>
          </p:cNvPr>
          <p:cNvSpPr txBox="1">
            <a:spLocks/>
          </p:cNvSpPr>
          <p:nvPr/>
        </p:nvSpPr>
        <p:spPr>
          <a:xfrm>
            <a:off x="340964" y="475923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1507696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4400" b="1" i="0" u="none" strike="noStrike" kern="1200" cap="none" spc="-100" normalizeH="0" baseline="0" noProof="0" dirty="0">
                <a:ln>
                  <a:noFill/>
                </a:ln>
                <a:solidFill>
                  <a:srgbClr val="093F64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LA CANTIDAD DE JUICIOS</a:t>
            </a:r>
            <a:endParaRPr kumimoji="0" lang="es-ES" sz="4400" b="0" i="1" u="none" strike="noStrike" kern="1200" cap="none" spc="-100" normalizeH="0" baseline="0" noProof="0" dirty="0">
              <a:ln>
                <a:noFill/>
              </a:ln>
              <a:solidFill>
                <a:srgbClr val="093F64"/>
              </a:solidFill>
              <a:effectLst/>
              <a:uLnTx/>
              <a:uFillTx/>
              <a:latin typeface="News Gothic MT" panose="020B0503020103020203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11F56966-EB89-E609-8F3B-C6B969EDB8FC}"/>
              </a:ext>
            </a:extLst>
          </p:cNvPr>
          <p:cNvSpPr txBox="1">
            <a:spLocks/>
          </p:cNvSpPr>
          <p:nvPr/>
        </p:nvSpPr>
        <p:spPr>
          <a:xfrm>
            <a:off x="10052050" y="305803"/>
            <a:ext cx="10317544" cy="1424748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ws Gothic MT" panose="020B0503020103020203" pitchFamily="34" charset="0"/>
                <a:ea typeface="+mj-ea"/>
                <a:cs typeface="Calibri"/>
              </a:rPr>
              <a:t>Sin explicación en indicadores nacionales o internacionales</a:t>
            </a:r>
          </a:p>
        </p:txBody>
      </p:sp>
      <p:grpSp>
        <p:nvGrpSpPr>
          <p:cNvPr id="7" name="Grupo 6">
            <a:extLst>
              <a:ext uri="{FF2B5EF4-FFF2-40B4-BE49-F238E27FC236}">
                <a16:creationId xmlns:a16="http://schemas.microsoft.com/office/drawing/2014/main" id="{8ECF52D5-B2C6-30F0-5072-9723AD18520F}"/>
              </a:ext>
            </a:extLst>
          </p:cNvPr>
          <p:cNvGrpSpPr/>
          <p:nvPr/>
        </p:nvGrpSpPr>
        <p:grpSpPr>
          <a:xfrm>
            <a:off x="14068619" y="3724565"/>
            <a:ext cx="5170480" cy="5159600"/>
            <a:chOff x="14068619" y="3724565"/>
            <a:chExt cx="5170480" cy="5159600"/>
          </a:xfrm>
        </p:grpSpPr>
        <p:grpSp>
          <p:nvGrpSpPr>
            <p:cNvPr id="9" name="Grupo 8">
              <a:extLst>
                <a:ext uri="{FF2B5EF4-FFF2-40B4-BE49-F238E27FC236}">
                  <a16:creationId xmlns:a16="http://schemas.microsoft.com/office/drawing/2014/main" id="{1C0148DA-BB01-56E5-F897-A055B336C495}"/>
                </a:ext>
              </a:extLst>
            </p:cNvPr>
            <p:cNvGrpSpPr/>
            <p:nvPr/>
          </p:nvGrpSpPr>
          <p:grpSpPr>
            <a:xfrm>
              <a:off x="14068619" y="3724565"/>
              <a:ext cx="5170480" cy="5159600"/>
              <a:chOff x="7390487" y="2166485"/>
              <a:chExt cx="5170480" cy="7594915"/>
            </a:xfrm>
          </p:grpSpPr>
          <p:sp>
            <p:nvSpPr>
              <p:cNvPr id="10" name="Rectángulo 9">
                <a:extLst>
                  <a:ext uri="{FF2B5EF4-FFF2-40B4-BE49-F238E27FC236}">
                    <a16:creationId xmlns:a16="http://schemas.microsoft.com/office/drawing/2014/main" id="{422BA3D9-F394-DF92-6B66-4AD4EA94D94D}"/>
                  </a:ext>
                </a:extLst>
              </p:cNvPr>
              <p:cNvSpPr/>
              <p:nvPr/>
            </p:nvSpPr>
            <p:spPr>
              <a:xfrm>
                <a:off x="7805382" y="2630906"/>
                <a:ext cx="4755585" cy="7130494"/>
              </a:xfrm>
              <a:prstGeom prst="rect">
                <a:avLst/>
              </a:prstGeom>
              <a:gradFill>
                <a:gsLst>
                  <a:gs pos="100000">
                    <a:srgbClr val="34A4DC"/>
                  </a:gs>
                  <a:gs pos="0">
                    <a:srgbClr val="094064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  <p:sp>
            <p:nvSpPr>
              <p:cNvPr id="11" name="Paralelogramo 10">
                <a:extLst>
                  <a:ext uri="{FF2B5EF4-FFF2-40B4-BE49-F238E27FC236}">
                    <a16:creationId xmlns:a16="http://schemas.microsoft.com/office/drawing/2014/main" id="{348F9E33-2D68-3EFF-0B02-699E34CC1B52}"/>
                  </a:ext>
                </a:extLst>
              </p:cNvPr>
              <p:cNvSpPr/>
              <p:nvPr/>
            </p:nvSpPr>
            <p:spPr>
              <a:xfrm rot="1813604">
                <a:off x="7390487" y="2166485"/>
                <a:ext cx="829793" cy="1685736"/>
              </a:xfrm>
              <a:prstGeom prst="parallelogram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s-AR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56FFA023-E984-C917-77D8-A8857F66945D}"/>
                </a:ext>
              </a:extLst>
            </p:cNvPr>
            <p:cNvSpPr txBox="1"/>
            <p:nvPr/>
          </p:nvSpPr>
          <p:spPr>
            <a:xfrm>
              <a:off x="15024513" y="4605446"/>
              <a:ext cx="3673585" cy="3970318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lIns="91440" tIns="45720" rIns="91440" bIns="45720" rtlCol="0" anchor="t">
              <a:spAutoFit/>
            </a:bodyPr>
            <a:lstStyle/>
            <a:p>
              <a:pPr marL="0" marR="0" lvl="0" indent="0" algn="ctr" defTabSz="1507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ews Gothic MT" panose="020B0503020103020203" pitchFamily="34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Profundizando la PARADOJA:</a:t>
              </a:r>
            </a:p>
            <a:p>
              <a:pPr marL="0" marR="0" lvl="0" indent="0" algn="ctr" defTabSz="1507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2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ws Gothic MT" panose="020B0503020103020203" pitchFamily="34" charset="0"/>
                <a:ea typeface="ADLaM Display" panose="02010000000000000000" pitchFamily="2" charset="0"/>
                <a:cs typeface="ADLaM Display" panose="02010000000000000000" pitchFamily="2" charset="0"/>
              </a:endParaRPr>
            </a:p>
            <a:p>
              <a:pPr marL="0" marR="0" lvl="0" indent="0" algn="ctr" defTabSz="150784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ews Gothic MT"/>
                  <a:ea typeface="ADLaM Display"/>
                  <a:cs typeface="ADLaM Display"/>
                </a:rPr>
                <a:t>Mientras los fallecimientos bajan </a:t>
              </a:r>
              <a:r>
                <a:rPr lang="es-ES" sz="2800" b="1" kern="0" dirty="0">
                  <a:solidFill>
                    <a:prstClr val="white"/>
                  </a:solidFill>
                  <a:latin typeface="News Gothic MT"/>
                  <a:ea typeface="ADLaM Display"/>
                  <a:cs typeface="ADLaM Display"/>
                </a:rPr>
                <a:t>80</a:t>
              </a:r>
              <a:r>
                <a:rPr kumimoji="0" lang="es-E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News Gothic MT"/>
                  <a:ea typeface="ADLaM Display"/>
                  <a:cs typeface="ADLaM Display"/>
                </a:rPr>
                <a:t>% y los accidentes 55%, la litigiosidad crece exponencialmente</a:t>
              </a:r>
              <a:endParaRPr kumimoji="0" lang="es-AR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ws Gothic MT"/>
                <a:ea typeface="ADLaM Display"/>
                <a:cs typeface="ADLaM Display"/>
              </a:endParaRP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CD584654-31BC-D92F-2A6D-837B13663D9B}"/>
              </a:ext>
            </a:extLst>
          </p:cNvPr>
          <p:cNvGrpSpPr/>
          <p:nvPr/>
        </p:nvGrpSpPr>
        <p:grpSpPr>
          <a:xfrm>
            <a:off x="8543796" y="2932854"/>
            <a:ext cx="4600418" cy="7154383"/>
            <a:chOff x="8543796" y="2932854"/>
            <a:chExt cx="4600418" cy="7154383"/>
          </a:xfrm>
        </p:grpSpPr>
        <p:sp>
          <p:nvSpPr>
            <p:cNvPr id="6" name="Rectángulo redondeado 1">
              <a:extLst>
                <a:ext uri="{FF2B5EF4-FFF2-40B4-BE49-F238E27FC236}">
                  <a16:creationId xmlns:a16="http://schemas.microsoft.com/office/drawing/2014/main" id="{B52899CA-AAAB-E350-B6EC-0C5B8DCB94B3}"/>
                </a:ext>
              </a:extLst>
            </p:cNvPr>
            <p:cNvSpPr/>
            <p:nvPr/>
          </p:nvSpPr>
          <p:spPr>
            <a:xfrm>
              <a:off x="8543796" y="2932854"/>
              <a:ext cx="4556760" cy="7010400"/>
            </a:xfrm>
            <a:prstGeom prst="roundRect">
              <a:avLst/>
            </a:prstGeom>
            <a:noFill/>
            <a:ln>
              <a:solidFill>
                <a:srgbClr val="31859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graphicFrame>
          <p:nvGraphicFramePr>
            <p:cNvPr id="8" name="Gráfico 13">
              <a:extLst>
                <a:ext uri="{FF2B5EF4-FFF2-40B4-BE49-F238E27FC236}">
                  <a16:creationId xmlns:a16="http://schemas.microsoft.com/office/drawing/2014/main" id="{412F224E-9377-FCDF-CFB4-428EAB31AC6B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582168298"/>
                </p:ext>
              </p:extLst>
            </p:nvPr>
          </p:nvGraphicFramePr>
          <p:xfrm>
            <a:off x="8817134" y="3164169"/>
            <a:ext cx="4327080" cy="69230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</p:grpSp>
      <p:sp>
        <p:nvSpPr>
          <p:cNvPr id="4" name="CuadroTexto 6">
            <a:extLst>
              <a:ext uri="{FF2B5EF4-FFF2-40B4-BE49-F238E27FC236}">
                <a16:creationId xmlns:a16="http://schemas.microsoft.com/office/drawing/2014/main" id="{8B8D254D-8419-734A-46FB-3AAC9FD9A32D}"/>
              </a:ext>
            </a:extLst>
          </p:cNvPr>
          <p:cNvSpPr txBox="1"/>
          <p:nvPr/>
        </p:nvSpPr>
        <p:spPr>
          <a:xfrm>
            <a:off x="720019" y="10701135"/>
            <a:ext cx="179780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AR"/>
            </a:defPPr>
            <a:lvl1pPr marL="0" indent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indent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indent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indent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indent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indent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indent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indent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indent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507846"/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  <a:latin typeface="News Gothic MT" panose="020B0503020103020203" pitchFamily="34" charset="0"/>
                <a:cs typeface="Calibri" panose="020F0502020204030204" pitchFamily="34" charset="0"/>
              </a:rPr>
              <a:t>Fuente: 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News Gothic MT" panose="020B0503020103020203" pitchFamily="34" charset="0"/>
                <a:cs typeface="Calibri" panose="020F0502020204030204" pitchFamily="34" charset="0"/>
              </a:rPr>
              <a:t>Elaboración propia a partir de datos UART y SRT (Argentina); Ministerio de Trabajo y Economía Social y AMAT (España) y SUSESO y Poder Judicial República de Chile (Chile).</a:t>
            </a:r>
            <a:endParaRPr lang="es-AR" dirty="0">
              <a:solidFill>
                <a:schemeClr val="tx1">
                  <a:lumMod val="75000"/>
                  <a:lumOff val="25000"/>
                </a:schemeClr>
              </a:solidFill>
              <a:latin typeface="News Gothic MT" panose="020B0503020103020203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468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 uiExpand="1">
        <p:bldSub>
          <a:bldChart bld="series"/>
        </p:bldSub>
      </p:bldGraphic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02DA9-0E8E-438B-D982-F15CCB8BC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Imagen 27">
            <a:extLst>
              <a:ext uri="{FF2B5EF4-FFF2-40B4-BE49-F238E27FC236}">
                <a16:creationId xmlns:a16="http://schemas.microsoft.com/office/drawing/2014/main" id="{727F3FC6-8E87-5F75-F92D-B2864C3A66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" y="0"/>
            <a:ext cx="20104092" cy="1947583"/>
          </a:xfrm>
          <a:prstGeom prst="rect">
            <a:avLst/>
          </a:prstGeom>
        </p:spPr>
      </p:pic>
      <p:pic>
        <p:nvPicPr>
          <p:cNvPr id="4" name="Imagen 8">
            <a:extLst>
              <a:ext uri="{FF2B5EF4-FFF2-40B4-BE49-F238E27FC236}">
                <a16:creationId xmlns:a16="http://schemas.microsoft.com/office/drawing/2014/main" id="{588655BB-4E57-88A8-C241-D02794B056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sp>
        <p:nvSpPr>
          <p:cNvPr id="26" name="object 18">
            <a:extLst>
              <a:ext uri="{FF2B5EF4-FFF2-40B4-BE49-F238E27FC236}">
                <a16:creationId xmlns:a16="http://schemas.microsoft.com/office/drawing/2014/main" id="{4DAE435E-E4AB-860B-255E-99E24ACEE578}"/>
              </a:ext>
            </a:extLst>
          </p:cNvPr>
          <p:cNvSpPr txBox="1">
            <a:spLocks/>
          </p:cNvSpPr>
          <p:nvPr/>
        </p:nvSpPr>
        <p:spPr>
          <a:xfrm>
            <a:off x="340964" y="549957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1507696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4300" b="1" i="0" u="none" strike="noStrike" kern="1200" cap="none" spc="-100" normalizeH="0" noProof="0" dirty="0">
                <a:ln>
                  <a:noFill/>
                </a:ln>
                <a:solidFill>
                  <a:srgbClr val="093F64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kumimoji="0" lang="es-ES" sz="4300" b="0" i="1" u="none" strike="noStrike" kern="1200" cap="none" spc="-100" normalizeH="0" noProof="0" dirty="0">
              <a:ln>
                <a:noFill/>
              </a:ln>
              <a:solidFill>
                <a:srgbClr val="093F64"/>
              </a:solidFill>
              <a:effectLst/>
              <a:uLnTx/>
              <a:uFillTx/>
              <a:latin typeface="News Gothic MT" panose="020B0503020103020203" pitchFamily="34" charset="0"/>
              <a:cs typeface="Arial" panose="020B0604020202020204" pitchFamily="34" charset="0"/>
            </a:endParaRPr>
          </a:p>
        </p:txBody>
      </p:sp>
      <p:sp>
        <p:nvSpPr>
          <p:cNvPr id="27" name="object 18">
            <a:extLst>
              <a:ext uri="{FF2B5EF4-FFF2-40B4-BE49-F238E27FC236}">
                <a16:creationId xmlns:a16="http://schemas.microsoft.com/office/drawing/2014/main" id="{601DDACD-384A-0558-DA9A-0251C3557EDB}"/>
              </a:ext>
            </a:extLst>
          </p:cNvPr>
          <p:cNvSpPr txBox="1">
            <a:spLocks/>
          </p:cNvSpPr>
          <p:nvPr/>
        </p:nvSpPr>
        <p:spPr>
          <a:xfrm>
            <a:off x="10052050" y="329774"/>
            <a:ext cx="10317544" cy="1424748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ws Gothic MT" panose="020B0503020103020203" pitchFamily="34" charset="0"/>
              </a:rPr>
              <a:t>Frecuencia x incapacidad </a:t>
            </a:r>
          </a:p>
          <a:p>
            <a:pPr marL="0" marR="0" lvl="0" indent="0" algn="l" defTabSz="914400" rtl="0" eaLnBrk="1" fontAlgn="auto" latinLnBrk="0" hangingPunct="1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800" dirty="0">
                <a:solidFill>
                  <a:prstClr val="white"/>
                </a:solidFill>
                <a:latin typeface="News Gothic MT" panose="020B0503020103020203" pitchFamily="34" charset="0"/>
              </a:rPr>
              <a:t>x </a:t>
            </a:r>
            <a:r>
              <a:rPr kumimoji="0" lang="es-E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ws Gothic MT" panose="020B0503020103020203" pitchFamily="34" charset="0"/>
              </a:rPr>
              <a:t>intereses 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280DB2AE-51D8-D2C5-CAD2-36DB3930CF58}"/>
              </a:ext>
            </a:extLst>
          </p:cNvPr>
          <p:cNvSpPr txBox="1"/>
          <p:nvPr/>
        </p:nvSpPr>
        <p:spPr>
          <a:xfrm>
            <a:off x="803622" y="2277357"/>
            <a:ext cx="13637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es-ES" sz="4000" dirty="0">
                <a:solidFill>
                  <a:srgbClr val="083F64"/>
                </a:solidFill>
                <a:latin typeface="News Gothic MT" panose="020B0503020103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Los </a:t>
            </a:r>
            <a:r>
              <a:rPr lang="es-ES" sz="4000" b="1" dirty="0">
                <a:solidFill>
                  <a:srgbClr val="083F64"/>
                </a:solidFill>
                <a:latin typeface="News Gothic MT" panose="020B0503020103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juicios ingresados en 2025 representan</a:t>
            </a:r>
            <a:r>
              <a:rPr lang="es-ES" sz="4000" dirty="0">
                <a:solidFill>
                  <a:srgbClr val="083F64"/>
                </a:solidFill>
                <a:latin typeface="News Gothic MT" panose="020B0503020103020203" pitchFamily="34" charset="0"/>
                <a:ea typeface="ADLaM Display" panose="02010000000000000000" pitchFamily="2" charset="0"/>
                <a:cs typeface="ADLaM Display" panose="02010000000000000000" pitchFamily="2" charset="0"/>
              </a:rPr>
              <a:t>:</a:t>
            </a:r>
            <a:endParaRPr lang="es-ES" sz="4000" dirty="0">
              <a:solidFill>
                <a:srgbClr val="34A4DC"/>
              </a:solidFill>
              <a:latin typeface="News Gothic MT" panose="020B0503020103020203" pitchFamily="34" charset="0"/>
              <a:ea typeface="ADLaM Display" panose="02010000000000000000" pitchFamily="2" charset="0"/>
              <a:cs typeface="Calibri" panose="020F0502020204030204" pitchFamily="34" charset="0"/>
            </a:endParaRPr>
          </a:p>
        </p:txBody>
      </p:sp>
      <p:grpSp>
        <p:nvGrpSpPr>
          <p:cNvPr id="15" name="Grupo 14">
            <a:extLst>
              <a:ext uri="{FF2B5EF4-FFF2-40B4-BE49-F238E27FC236}">
                <a16:creationId xmlns:a16="http://schemas.microsoft.com/office/drawing/2014/main" id="{BE911972-3ACA-A617-0A66-785FA7096888}"/>
              </a:ext>
            </a:extLst>
          </p:cNvPr>
          <p:cNvGrpSpPr/>
          <p:nvPr/>
        </p:nvGrpSpPr>
        <p:grpSpPr>
          <a:xfrm>
            <a:off x="844445" y="8812568"/>
            <a:ext cx="16045062" cy="1728688"/>
            <a:chOff x="844445" y="8812568"/>
            <a:chExt cx="16045062" cy="1728688"/>
          </a:xfrm>
        </p:grpSpPr>
        <p:sp>
          <p:nvSpPr>
            <p:cNvPr id="32" name="Rectángulo 31">
              <a:extLst>
                <a:ext uri="{FF2B5EF4-FFF2-40B4-BE49-F238E27FC236}">
                  <a16:creationId xmlns:a16="http://schemas.microsoft.com/office/drawing/2014/main" id="{6EEA2EB2-8F1F-60A6-D9FE-A6EFF68DC239}"/>
                </a:ext>
              </a:extLst>
            </p:cNvPr>
            <p:cNvSpPr/>
            <p:nvPr/>
          </p:nvSpPr>
          <p:spPr>
            <a:xfrm>
              <a:off x="844445" y="8812568"/>
              <a:ext cx="16045062" cy="1229334"/>
            </a:xfrm>
            <a:prstGeom prst="rect">
              <a:avLst/>
            </a:prstGeom>
            <a:solidFill>
              <a:srgbClr val="093F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66" name="Recortar rectángulo de una esquina 65">
              <a:extLst>
                <a:ext uri="{FF2B5EF4-FFF2-40B4-BE49-F238E27FC236}">
                  <a16:creationId xmlns:a16="http://schemas.microsoft.com/office/drawing/2014/main" id="{2946F164-225F-B8BE-394C-EC35296F2BCD}"/>
                </a:ext>
              </a:extLst>
            </p:cNvPr>
            <p:cNvSpPr/>
            <p:nvPr/>
          </p:nvSpPr>
          <p:spPr>
            <a:xfrm rot="10800000" flipH="1">
              <a:off x="4865257" y="9167564"/>
              <a:ext cx="3470117" cy="1373692"/>
            </a:xfrm>
            <a:prstGeom prst="snip1Rect">
              <a:avLst>
                <a:gd name="adj" fmla="val 13124"/>
              </a:avLst>
            </a:prstGeom>
            <a:solidFill>
              <a:srgbClr val="1279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6" name="CuadroTexto 35">
              <a:extLst>
                <a:ext uri="{FF2B5EF4-FFF2-40B4-BE49-F238E27FC236}">
                  <a16:creationId xmlns:a16="http://schemas.microsoft.com/office/drawing/2014/main" id="{76405E56-16DF-CA0D-075A-7D010E30110C}"/>
                </a:ext>
              </a:extLst>
            </p:cNvPr>
            <p:cNvSpPr txBox="1"/>
            <p:nvPr/>
          </p:nvSpPr>
          <p:spPr>
            <a:xfrm>
              <a:off x="1072096" y="9185366"/>
              <a:ext cx="5012321" cy="58477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150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News Gothic MT" panose="020B0503020103020203" pitchFamily="34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ESTO </a:t>
              </a:r>
              <a:r>
                <a:rPr lang="es-ES" sz="3200" b="1" kern="0" dirty="0">
                  <a:solidFill>
                    <a:schemeClr val="bg1"/>
                  </a:solidFill>
                  <a:latin typeface="News Gothic MT" panose="020B0503020103020203" pitchFamily="34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IMPLICA:</a:t>
              </a:r>
              <a:endParaRPr kumimoji="0" lang="es-AR" sz="3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ws Gothic MT" panose="020B0503020103020203" pitchFamily="34" charset="0"/>
                <a:ea typeface="ADLaM Display" panose="02010000000000000000" pitchFamily="2" charset="0"/>
                <a:cs typeface="ADLaM Display" panose="02010000000000000000" pitchFamily="2" charset="0"/>
              </a:endParaRPr>
            </a:p>
          </p:txBody>
        </p:sp>
        <p:sp>
          <p:nvSpPr>
            <p:cNvPr id="39" name="CuadroTexto 38">
              <a:extLst>
                <a:ext uri="{FF2B5EF4-FFF2-40B4-BE49-F238E27FC236}">
                  <a16:creationId xmlns:a16="http://schemas.microsoft.com/office/drawing/2014/main" id="{067317B7-6FDF-765D-2463-54ED682345EE}"/>
                </a:ext>
              </a:extLst>
            </p:cNvPr>
            <p:cNvSpPr txBox="1"/>
            <p:nvPr/>
          </p:nvSpPr>
          <p:spPr>
            <a:xfrm>
              <a:off x="5905994" y="9354291"/>
              <a:ext cx="2818940" cy="95410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150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News Gothic MT" panose="020B0503020103020203" pitchFamily="34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COSTOS</a:t>
              </a:r>
            </a:p>
            <a:p>
              <a:pPr marL="0" marR="0" lvl="0" indent="0" defTabSz="150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News Gothic MT" panose="020B0503020103020203" pitchFamily="34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LABORALES</a:t>
              </a:r>
              <a:endParaRPr kumimoji="0" lang="es-AR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ws Gothic MT" panose="020B0503020103020203" pitchFamily="34" charset="0"/>
                <a:ea typeface="ADLaM Display" panose="02010000000000000000" pitchFamily="2" charset="0"/>
                <a:cs typeface="ADLaM Display" panose="02010000000000000000" pitchFamily="2" charset="0"/>
              </a:endParaRPr>
            </a:p>
          </p:txBody>
        </p:sp>
        <p:sp>
          <p:nvSpPr>
            <p:cNvPr id="42" name="Recortar rectángulo de una esquina 41">
              <a:extLst>
                <a:ext uri="{FF2B5EF4-FFF2-40B4-BE49-F238E27FC236}">
                  <a16:creationId xmlns:a16="http://schemas.microsoft.com/office/drawing/2014/main" id="{E27B1CF4-3799-460C-D3B5-6BD6D41600AD}"/>
                </a:ext>
              </a:extLst>
            </p:cNvPr>
            <p:cNvSpPr/>
            <p:nvPr/>
          </p:nvSpPr>
          <p:spPr>
            <a:xfrm rot="10800000" flipH="1">
              <a:off x="8845782" y="9167564"/>
              <a:ext cx="4146977" cy="1373692"/>
            </a:xfrm>
            <a:prstGeom prst="snip1Rect">
              <a:avLst>
                <a:gd name="adj" fmla="val 13124"/>
              </a:avLst>
            </a:prstGeom>
            <a:solidFill>
              <a:srgbClr val="1279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4" name="CuadroTexto 43">
              <a:extLst>
                <a:ext uri="{FF2B5EF4-FFF2-40B4-BE49-F238E27FC236}">
                  <a16:creationId xmlns:a16="http://schemas.microsoft.com/office/drawing/2014/main" id="{6F35A751-96A3-4E4F-A974-CC8BD2AEFFDA}"/>
                </a:ext>
              </a:extLst>
            </p:cNvPr>
            <p:cNvSpPr txBox="1"/>
            <p:nvPr/>
          </p:nvSpPr>
          <p:spPr>
            <a:xfrm>
              <a:off x="9666859" y="9522428"/>
              <a:ext cx="3799383" cy="52322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150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News Gothic MT" panose="020B0503020103020203" pitchFamily="34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COMPETITIVIDAD</a:t>
              </a:r>
              <a:endParaRPr kumimoji="0" lang="es-AR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ws Gothic MT" panose="020B0503020103020203" pitchFamily="34" charset="0"/>
                <a:ea typeface="ADLaM Display" panose="02010000000000000000" pitchFamily="2" charset="0"/>
                <a:cs typeface="ADLaM Display" panose="02010000000000000000" pitchFamily="2" charset="0"/>
              </a:endParaRPr>
            </a:p>
          </p:txBody>
        </p:sp>
        <p:sp>
          <p:nvSpPr>
            <p:cNvPr id="68" name="Recortar rectángulo de una esquina 67">
              <a:extLst>
                <a:ext uri="{FF2B5EF4-FFF2-40B4-BE49-F238E27FC236}">
                  <a16:creationId xmlns:a16="http://schemas.microsoft.com/office/drawing/2014/main" id="{BD5A5C2A-BE4D-4200-B295-5F20B5D8F24C}"/>
                </a:ext>
              </a:extLst>
            </p:cNvPr>
            <p:cNvSpPr/>
            <p:nvPr/>
          </p:nvSpPr>
          <p:spPr>
            <a:xfrm rot="10800000" flipH="1">
              <a:off x="13439747" y="9167564"/>
              <a:ext cx="3047202" cy="1373692"/>
            </a:xfrm>
            <a:prstGeom prst="snip1Rect">
              <a:avLst>
                <a:gd name="adj" fmla="val 13124"/>
              </a:avLst>
            </a:prstGeom>
            <a:solidFill>
              <a:srgbClr val="1279B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69" name="Elipse 68">
              <a:extLst>
                <a:ext uri="{FF2B5EF4-FFF2-40B4-BE49-F238E27FC236}">
                  <a16:creationId xmlns:a16="http://schemas.microsoft.com/office/drawing/2014/main" id="{DBEB0B6B-3C90-D332-BA06-DF1A01783E12}"/>
                </a:ext>
              </a:extLst>
            </p:cNvPr>
            <p:cNvSpPr/>
            <p:nvPr/>
          </p:nvSpPr>
          <p:spPr>
            <a:xfrm>
              <a:off x="13387207" y="8972954"/>
              <a:ext cx="1068948" cy="1068948"/>
            </a:xfrm>
            <a:prstGeom prst="ellipse">
              <a:avLst/>
            </a:prstGeom>
            <a:solidFill>
              <a:srgbClr val="093F64"/>
            </a:solidFill>
            <a:ln w="101600">
              <a:solidFill>
                <a:srgbClr val="1279B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>
                <a:solidFill>
                  <a:srgbClr val="093F64"/>
                </a:solidFill>
              </a:endParaRPr>
            </a:p>
          </p:txBody>
        </p:sp>
        <p:cxnSp>
          <p:nvCxnSpPr>
            <p:cNvPr id="74" name="Conector recto 73">
              <a:extLst>
                <a:ext uri="{FF2B5EF4-FFF2-40B4-BE49-F238E27FC236}">
                  <a16:creationId xmlns:a16="http://schemas.microsoft.com/office/drawing/2014/main" id="{6D569E03-E2ED-C8B1-C2EB-9B4F73465D4D}"/>
                </a:ext>
              </a:extLst>
            </p:cNvPr>
            <p:cNvCxnSpPr>
              <a:cxnSpLocks/>
            </p:cNvCxnSpPr>
            <p:nvPr/>
          </p:nvCxnSpPr>
          <p:spPr>
            <a:xfrm>
              <a:off x="13670772" y="9483945"/>
              <a:ext cx="486812" cy="0"/>
            </a:xfrm>
            <a:prstGeom prst="line">
              <a:avLst/>
            </a:prstGeom>
            <a:ln w="1016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CuadroTexto 47">
              <a:extLst>
                <a:ext uri="{FF2B5EF4-FFF2-40B4-BE49-F238E27FC236}">
                  <a16:creationId xmlns:a16="http://schemas.microsoft.com/office/drawing/2014/main" id="{76683E96-8E2B-2532-617B-6AAF052ED39B}"/>
                </a:ext>
              </a:extLst>
            </p:cNvPr>
            <p:cNvSpPr txBox="1"/>
            <p:nvPr/>
          </p:nvSpPr>
          <p:spPr>
            <a:xfrm>
              <a:off x="14465015" y="9522428"/>
              <a:ext cx="1868679" cy="52322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defTabSz="150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28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News Gothic MT" panose="020B0503020103020203" pitchFamily="34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EMPLEO</a:t>
              </a:r>
              <a:endParaRPr kumimoji="0" lang="es-AR" sz="2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ws Gothic MT" panose="020B0503020103020203" pitchFamily="34" charset="0"/>
                <a:ea typeface="ADLaM Display" panose="02010000000000000000" pitchFamily="2" charset="0"/>
                <a:cs typeface="ADLaM Display" panose="02010000000000000000" pitchFamily="2" charset="0"/>
              </a:endParaRPr>
            </a:p>
          </p:txBody>
        </p:sp>
        <p:sp>
          <p:nvSpPr>
            <p:cNvPr id="82" name="Elipse 81">
              <a:extLst>
                <a:ext uri="{FF2B5EF4-FFF2-40B4-BE49-F238E27FC236}">
                  <a16:creationId xmlns:a16="http://schemas.microsoft.com/office/drawing/2014/main" id="{295B0568-8C5A-230C-D3DC-1055C6AEAD2B}"/>
                </a:ext>
              </a:extLst>
            </p:cNvPr>
            <p:cNvSpPr/>
            <p:nvPr/>
          </p:nvSpPr>
          <p:spPr>
            <a:xfrm>
              <a:off x="8619947" y="8972954"/>
              <a:ext cx="1068948" cy="1068948"/>
            </a:xfrm>
            <a:prstGeom prst="ellipse">
              <a:avLst/>
            </a:prstGeom>
            <a:solidFill>
              <a:srgbClr val="093F64"/>
            </a:solidFill>
            <a:ln w="101600">
              <a:solidFill>
                <a:srgbClr val="1279B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>
                <a:solidFill>
                  <a:srgbClr val="093F64"/>
                </a:solidFill>
              </a:endParaRPr>
            </a:p>
          </p:txBody>
        </p:sp>
        <p:cxnSp>
          <p:nvCxnSpPr>
            <p:cNvPr id="85" name="Conector recto 84">
              <a:extLst>
                <a:ext uri="{FF2B5EF4-FFF2-40B4-BE49-F238E27FC236}">
                  <a16:creationId xmlns:a16="http://schemas.microsoft.com/office/drawing/2014/main" id="{71FD1560-50B8-18D9-6088-B014A1B4DEDF}"/>
                </a:ext>
              </a:extLst>
            </p:cNvPr>
            <p:cNvCxnSpPr>
              <a:cxnSpLocks/>
            </p:cNvCxnSpPr>
            <p:nvPr/>
          </p:nvCxnSpPr>
          <p:spPr>
            <a:xfrm>
              <a:off x="8903512" y="9468641"/>
              <a:ext cx="486812" cy="0"/>
            </a:xfrm>
            <a:prstGeom prst="line">
              <a:avLst/>
            </a:prstGeom>
            <a:ln w="1016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Elipse 85">
              <a:extLst>
                <a:ext uri="{FF2B5EF4-FFF2-40B4-BE49-F238E27FC236}">
                  <a16:creationId xmlns:a16="http://schemas.microsoft.com/office/drawing/2014/main" id="{7CDD797C-4325-7A50-0F62-8BD3C2A36B7A}"/>
                </a:ext>
              </a:extLst>
            </p:cNvPr>
            <p:cNvSpPr/>
            <p:nvPr/>
          </p:nvSpPr>
          <p:spPr>
            <a:xfrm>
              <a:off x="4709382" y="8972954"/>
              <a:ext cx="1068948" cy="1068948"/>
            </a:xfrm>
            <a:prstGeom prst="ellipse">
              <a:avLst/>
            </a:prstGeom>
            <a:solidFill>
              <a:srgbClr val="093F64"/>
            </a:solidFill>
            <a:ln w="101600">
              <a:solidFill>
                <a:srgbClr val="1279B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>
                <a:solidFill>
                  <a:srgbClr val="093F64"/>
                </a:solidFill>
              </a:endParaRPr>
            </a:p>
          </p:txBody>
        </p:sp>
        <p:sp>
          <p:nvSpPr>
            <p:cNvPr id="40" name="CuadroTexto 39">
              <a:extLst>
                <a:ext uri="{FF2B5EF4-FFF2-40B4-BE49-F238E27FC236}">
                  <a16:creationId xmlns:a16="http://schemas.microsoft.com/office/drawing/2014/main" id="{25A5DBE6-7C84-BC55-7FE8-BD3EE53D9A11}"/>
                </a:ext>
              </a:extLst>
            </p:cNvPr>
            <p:cNvSpPr txBox="1"/>
            <p:nvPr/>
          </p:nvSpPr>
          <p:spPr>
            <a:xfrm>
              <a:off x="4926391" y="8926385"/>
              <a:ext cx="674079" cy="1169551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150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7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News Gothic MT" panose="020B0503020103020203" pitchFamily="34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+</a:t>
              </a:r>
              <a:endParaRPr kumimoji="0" lang="es-AR" sz="7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ws Gothic MT" panose="020B0503020103020203" pitchFamily="34" charset="0"/>
                <a:ea typeface="ADLaM Display" panose="02010000000000000000" pitchFamily="2" charset="0"/>
                <a:cs typeface="ADLaM Display" panose="02010000000000000000" pitchFamily="2" charset="0"/>
              </a:endParaRP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96F4AA94-8563-6B28-897B-C118E18F8478}"/>
              </a:ext>
            </a:extLst>
          </p:cNvPr>
          <p:cNvGrpSpPr/>
          <p:nvPr/>
        </p:nvGrpSpPr>
        <p:grpSpPr>
          <a:xfrm>
            <a:off x="14153794" y="3269435"/>
            <a:ext cx="5733807" cy="4471707"/>
            <a:chOff x="14153794" y="3269435"/>
            <a:chExt cx="5733807" cy="4471707"/>
          </a:xfrm>
        </p:grpSpPr>
        <p:sp>
          <p:nvSpPr>
            <p:cNvPr id="2" name="Recortar rectángulo de una esquina 33">
              <a:extLst>
                <a:ext uri="{FF2B5EF4-FFF2-40B4-BE49-F238E27FC236}">
                  <a16:creationId xmlns:a16="http://schemas.microsoft.com/office/drawing/2014/main" id="{21916351-DB28-6982-899A-D8E3B9B40CE1}"/>
                </a:ext>
              </a:extLst>
            </p:cNvPr>
            <p:cNvSpPr/>
            <p:nvPr/>
          </p:nvSpPr>
          <p:spPr>
            <a:xfrm flipV="1">
              <a:off x="14153794" y="3269435"/>
              <a:ext cx="5733807" cy="4471707"/>
            </a:xfrm>
            <a:prstGeom prst="snip1Rect">
              <a:avLst/>
            </a:prstGeom>
            <a:solidFill>
              <a:srgbClr val="33A4DB"/>
            </a:solidFill>
            <a:ln w="85725">
              <a:solidFill>
                <a:srgbClr val="D6EDF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" name="CuadroTexto 2">
              <a:extLst>
                <a:ext uri="{FF2B5EF4-FFF2-40B4-BE49-F238E27FC236}">
                  <a16:creationId xmlns:a16="http://schemas.microsoft.com/office/drawing/2014/main" id="{465E1C3E-2AB6-4456-4879-2F34BD748A85}"/>
                </a:ext>
              </a:extLst>
            </p:cNvPr>
            <p:cNvSpPr txBox="1"/>
            <p:nvPr/>
          </p:nvSpPr>
          <p:spPr>
            <a:xfrm>
              <a:off x="14293029" y="3492853"/>
              <a:ext cx="5396326" cy="4001095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1507846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44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News Gothic MT" panose="020B0503020103020203" pitchFamily="34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+</a:t>
              </a:r>
              <a:r>
                <a:rPr kumimoji="0" lang="es-ES" sz="4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News Gothic MT" panose="020B0503020103020203" pitchFamily="34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 impacto en stock de 300 mil juicios, por los </a:t>
              </a:r>
              <a:r>
                <a:rPr kumimoji="0" lang="es-ES" sz="4200" b="1" i="1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News Gothic MT" panose="020B0503020103020203" pitchFamily="34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contrastes </a:t>
              </a:r>
              <a:r>
                <a:rPr lang="es-ES" sz="4200" b="1" i="1" kern="0" dirty="0">
                  <a:solidFill>
                    <a:schemeClr val="bg1"/>
                  </a:solidFill>
                  <a:latin typeface="News Gothic MT" panose="020B0503020103020203" pitchFamily="34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judiciales </a:t>
              </a:r>
              <a:r>
                <a:rPr kumimoji="0" lang="es-ES" sz="42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News Gothic MT" panose="020B0503020103020203" pitchFamily="34" charset="0"/>
                  <a:ea typeface="ADLaM Display" panose="02010000000000000000" pitchFamily="2" charset="0"/>
                  <a:cs typeface="ADLaM Display" panose="02010000000000000000" pitchFamily="2" charset="0"/>
                </a:rPr>
                <a:t>en las tasas de interés aplicadas</a:t>
              </a:r>
              <a:endParaRPr kumimoji="0" lang="es-AR" sz="4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News Gothic MT" panose="020B0503020103020203" pitchFamily="34" charset="0"/>
                <a:ea typeface="ADLaM Display" panose="02010000000000000000" pitchFamily="2" charset="0"/>
                <a:cs typeface="ADLaM Display" panose="02010000000000000000" pitchFamily="2" charset="0"/>
              </a:endParaRP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CFBEB68F-F563-F20C-67A2-9599EA56B77A}"/>
              </a:ext>
            </a:extLst>
          </p:cNvPr>
          <p:cNvGrpSpPr/>
          <p:nvPr/>
        </p:nvGrpSpPr>
        <p:grpSpPr>
          <a:xfrm>
            <a:off x="-168442" y="2993311"/>
            <a:ext cx="13980392" cy="1647221"/>
            <a:chOff x="101673" y="2993311"/>
            <a:chExt cx="13710277" cy="1647221"/>
          </a:xfrm>
        </p:grpSpPr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CDB3925B-6CDA-58ED-6DCA-1BAEBABB71FB}"/>
                </a:ext>
              </a:extLst>
            </p:cNvPr>
            <p:cNvGrpSpPr/>
            <p:nvPr/>
          </p:nvGrpSpPr>
          <p:grpSpPr>
            <a:xfrm>
              <a:off x="438998" y="3078714"/>
              <a:ext cx="13372952" cy="1553749"/>
              <a:chOff x="438998" y="3078714"/>
              <a:chExt cx="13372952" cy="1553749"/>
            </a:xfrm>
          </p:grpSpPr>
          <p:sp>
            <p:nvSpPr>
              <p:cNvPr id="34" name="Recortar rectángulo de una esquina 33">
                <a:extLst>
                  <a:ext uri="{FF2B5EF4-FFF2-40B4-BE49-F238E27FC236}">
                    <a16:creationId xmlns:a16="http://schemas.microsoft.com/office/drawing/2014/main" id="{4EDBF94C-5187-90E3-A368-D44D95DDDEAE}"/>
                  </a:ext>
                </a:extLst>
              </p:cNvPr>
              <p:cNvSpPr/>
              <p:nvPr/>
            </p:nvSpPr>
            <p:spPr>
              <a:xfrm flipV="1">
                <a:off x="844446" y="3285955"/>
                <a:ext cx="12967504" cy="1183238"/>
              </a:xfrm>
              <a:prstGeom prst="snip1Rect">
                <a:avLst/>
              </a:prstGeom>
              <a:solidFill>
                <a:srgbClr val="33A4DB"/>
              </a:solidFill>
              <a:ln w="85725">
                <a:solidFill>
                  <a:srgbClr val="D6EDF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53" name="Triángulo 52">
                <a:extLst>
                  <a:ext uri="{FF2B5EF4-FFF2-40B4-BE49-F238E27FC236}">
                    <a16:creationId xmlns:a16="http://schemas.microsoft.com/office/drawing/2014/main" id="{B48F1029-DA84-7765-C7EC-617655414494}"/>
                  </a:ext>
                </a:extLst>
              </p:cNvPr>
              <p:cNvSpPr/>
              <p:nvPr/>
            </p:nvSpPr>
            <p:spPr>
              <a:xfrm rot="5400000">
                <a:off x="41409" y="3476303"/>
                <a:ext cx="1553749" cy="758572"/>
              </a:xfrm>
              <a:prstGeom prst="triangle">
                <a:avLst>
                  <a:gd name="adj" fmla="val 52868"/>
                </a:avLst>
              </a:prstGeom>
              <a:solidFill>
                <a:schemeClr val="bg1"/>
              </a:solidFill>
              <a:ln w="76200">
                <a:solidFill>
                  <a:srgbClr val="D6EDF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35" name="CuadroTexto 34">
                <a:extLst>
                  <a:ext uri="{FF2B5EF4-FFF2-40B4-BE49-F238E27FC236}">
                    <a16:creationId xmlns:a16="http://schemas.microsoft.com/office/drawing/2014/main" id="{98FCF0E6-C4A5-78CC-1328-588E05949E7E}"/>
                  </a:ext>
                </a:extLst>
              </p:cNvPr>
              <p:cNvSpPr txBox="1"/>
              <p:nvPr/>
            </p:nvSpPr>
            <p:spPr>
              <a:xfrm>
                <a:off x="1299938" y="3492853"/>
                <a:ext cx="12204260" cy="769441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defTabSz="150784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4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News Gothic MT" panose="020B0503020103020203" pitchFamily="34" charset="0"/>
                    <a:ea typeface="ADLaM Display" panose="02010000000000000000" pitchFamily="2" charset="0"/>
                    <a:cs typeface="ADLaM Display" panose="02010000000000000000" pitchFamily="2" charset="0"/>
                  </a:rPr>
                  <a:t>Casi 7 MILLONES de SALARIOS MÍNIMOS</a:t>
                </a:r>
                <a:endParaRPr kumimoji="0" lang="es-AR" sz="4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News Gothic MT" panose="020B0503020103020203" pitchFamily="34" charset="0"/>
                  <a:ea typeface="ADLaM Display" panose="02010000000000000000" pitchFamily="2" charset="0"/>
                  <a:cs typeface="ADLaM Display" panose="02010000000000000000" pitchFamily="2" charset="0"/>
                </a:endParaRPr>
              </a:p>
            </p:txBody>
          </p:sp>
        </p:grpSp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300EEAFD-DC31-DA5F-6184-BCABAA4E7E1A}"/>
                </a:ext>
              </a:extLst>
            </p:cNvPr>
            <p:cNvSpPr/>
            <p:nvPr/>
          </p:nvSpPr>
          <p:spPr>
            <a:xfrm>
              <a:off x="101673" y="2993311"/>
              <a:ext cx="758571" cy="16472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A9CBFFB7-15FC-13FA-FD11-337AD9A3B4D5}"/>
              </a:ext>
            </a:extLst>
          </p:cNvPr>
          <p:cNvGrpSpPr/>
          <p:nvPr/>
        </p:nvGrpSpPr>
        <p:grpSpPr>
          <a:xfrm>
            <a:off x="1" y="6325028"/>
            <a:ext cx="13811950" cy="1735122"/>
            <a:chOff x="209907" y="6325028"/>
            <a:chExt cx="13602043" cy="1735122"/>
          </a:xfrm>
        </p:grpSpPr>
        <p:grpSp>
          <p:nvGrpSpPr>
            <p:cNvPr id="7" name="Grupo 6">
              <a:extLst>
                <a:ext uri="{FF2B5EF4-FFF2-40B4-BE49-F238E27FC236}">
                  <a16:creationId xmlns:a16="http://schemas.microsoft.com/office/drawing/2014/main" id="{466F2500-4D77-F74A-0E38-0069F8F07B64}"/>
                </a:ext>
              </a:extLst>
            </p:cNvPr>
            <p:cNvGrpSpPr/>
            <p:nvPr/>
          </p:nvGrpSpPr>
          <p:grpSpPr>
            <a:xfrm>
              <a:off x="414746" y="6356193"/>
              <a:ext cx="13397204" cy="1703955"/>
              <a:chOff x="414746" y="6356193"/>
              <a:chExt cx="13397204" cy="1703955"/>
            </a:xfrm>
          </p:grpSpPr>
          <p:sp>
            <p:nvSpPr>
              <p:cNvPr id="56" name="Recortar rectángulo de una esquina 55">
                <a:extLst>
                  <a:ext uri="{FF2B5EF4-FFF2-40B4-BE49-F238E27FC236}">
                    <a16:creationId xmlns:a16="http://schemas.microsoft.com/office/drawing/2014/main" id="{0D373D06-A246-A5AF-2018-A901E3B91D7A}"/>
                  </a:ext>
                </a:extLst>
              </p:cNvPr>
              <p:cNvSpPr/>
              <p:nvPr/>
            </p:nvSpPr>
            <p:spPr>
              <a:xfrm flipV="1">
                <a:off x="844446" y="6603487"/>
                <a:ext cx="12967504" cy="1183238"/>
              </a:xfrm>
              <a:prstGeom prst="snip1Rect">
                <a:avLst/>
              </a:prstGeom>
              <a:solidFill>
                <a:srgbClr val="33A4DB"/>
              </a:solidFill>
              <a:ln w="85725">
                <a:solidFill>
                  <a:srgbClr val="D6EDF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59" name="Triángulo 58">
                <a:extLst>
                  <a:ext uri="{FF2B5EF4-FFF2-40B4-BE49-F238E27FC236}">
                    <a16:creationId xmlns:a16="http://schemas.microsoft.com/office/drawing/2014/main" id="{B451D993-A1E2-207D-3B38-256ED45EE83D}"/>
                  </a:ext>
                </a:extLst>
              </p:cNvPr>
              <p:cNvSpPr/>
              <p:nvPr/>
            </p:nvSpPr>
            <p:spPr>
              <a:xfrm rot="5400000">
                <a:off x="-33417" y="6804356"/>
                <a:ext cx="1703955" cy="807630"/>
              </a:xfrm>
              <a:prstGeom prst="triangle">
                <a:avLst>
                  <a:gd name="adj" fmla="val 52868"/>
                </a:avLst>
              </a:prstGeom>
              <a:solidFill>
                <a:schemeClr val="bg1"/>
              </a:solidFill>
              <a:ln w="76200">
                <a:solidFill>
                  <a:srgbClr val="D6EDF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57" name="CuadroTexto 56">
                <a:extLst>
                  <a:ext uri="{FF2B5EF4-FFF2-40B4-BE49-F238E27FC236}">
                    <a16:creationId xmlns:a16="http://schemas.microsoft.com/office/drawing/2014/main" id="{D2656CAE-C52E-1472-BDB0-AD111F349251}"/>
                  </a:ext>
                </a:extLst>
              </p:cNvPr>
              <p:cNvSpPr txBox="1"/>
              <p:nvPr/>
            </p:nvSpPr>
            <p:spPr>
              <a:xfrm>
                <a:off x="1268764" y="6823450"/>
                <a:ext cx="12093399" cy="769441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defTabSz="150784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4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News Gothic MT" panose="020B0503020103020203" pitchFamily="34" charset="0"/>
                    <a:ea typeface="ADLaM Display" panose="02010000000000000000" pitchFamily="2" charset="0"/>
                    <a:cs typeface="ADLaM Display" panose="02010000000000000000" pitchFamily="2" charset="0"/>
                  </a:rPr>
                  <a:t>1,1% de la MASA SALARIAL DEL SISTEMA</a:t>
                </a:r>
                <a:endParaRPr kumimoji="0" lang="es-AR" sz="4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News Gothic MT" panose="020B0503020103020203" pitchFamily="34" charset="0"/>
                  <a:ea typeface="ADLaM Display" panose="02010000000000000000" pitchFamily="2" charset="0"/>
                  <a:cs typeface="ADLaM Display" panose="02010000000000000000" pitchFamily="2" charset="0"/>
                </a:endParaRPr>
              </a:p>
            </p:txBody>
          </p:sp>
        </p:grpSp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1D8B7A3B-8E09-140C-3A61-ADBC1984F0B4}"/>
                </a:ext>
              </a:extLst>
            </p:cNvPr>
            <p:cNvSpPr/>
            <p:nvPr/>
          </p:nvSpPr>
          <p:spPr>
            <a:xfrm>
              <a:off x="209907" y="6325028"/>
              <a:ext cx="758571" cy="17351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8B5EEDDA-5DC8-317E-56FA-86CB72C01180}"/>
              </a:ext>
            </a:extLst>
          </p:cNvPr>
          <p:cNvGrpSpPr/>
          <p:nvPr/>
        </p:nvGrpSpPr>
        <p:grpSpPr>
          <a:xfrm>
            <a:off x="-192505" y="4632849"/>
            <a:ext cx="14056778" cy="1780079"/>
            <a:chOff x="31262" y="4632849"/>
            <a:chExt cx="13833011" cy="1780079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CB48117A-6425-1480-232F-E40A3BE5E1FC}"/>
                </a:ext>
              </a:extLst>
            </p:cNvPr>
            <p:cNvGrpSpPr/>
            <p:nvPr/>
          </p:nvGrpSpPr>
          <p:grpSpPr>
            <a:xfrm>
              <a:off x="467069" y="4708972"/>
              <a:ext cx="13397204" cy="1703955"/>
              <a:chOff x="467069" y="4708972"/>
              <a:chExt cx="13397204" cy="1703955"/>
            </a:xfrm>
          </p:grpSpPr>
          <p:sp>
            <p:nvSpPr>
              <p:cNvPr id="54" name="Recortar rectángulo de una esquina 53">
                <a:extLst>
                  <a:ext uri="{FF2B5EF4-FFF2-40B4-BE49-F238E27FC236}">
                    <a16:creationId xmlns:a16="http://schemas.microsoft.com/office/drawing/2014/main" id="{FE92AC09-ED23-0E09-4D27-3FEA50D5B166}"/>
                  </a:ext>
                </a:extLst>
              </p:cNvPr>
              <p:cNvSpPr/>
              <p:nvPr/>
            </p:nvSpPr>
            <p:spPr>
              <a:xfrm flipV="1">
                <a:off x="896769" y="4982392"/>
                <a:ext cx="12967504" cy="1183238"/>
              </a:xfrm>
              <a:prstGeom prst="snip1Rect">
                <a:avLst/>
              </a:prstGeom>
              <a:solidFill>
                <a:srgbClr val="33A4DB"/>
              </a:solidFill>
              <a:ln w="85725">
                <a:solidFill>
                  <a:srgbClr val="D6EDF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58" name="Triángulo 57">
                <a:extLst>
                  <a:ext uri="{FF2B5EF4-FFF2-40B4-BE49-F238E27FC236}">
                    <a16:creationId xmlns:a16="http://schemas.microsoft.com/office/drawing/2014/main" id="{E9C38164-2471-F74F-5AD4-0ADB6F4DB8A5}"/>
                  </a:ext>
                </a:extLst>
              </p:cNvPr>
              <p:cNvSpPr/>
              <p:nvPr/>
            </p:nvSpPr>
            <p:spPr>
              <a:xfrm rot="5400000">
                <a:off x="18906" y="5157135"/>
                <a:ext cx="1703955" cy="807630"/>
              </a:xfrm>
              <a:prstGeom prst="triangle">
                <a:avLst>
                  <a:gd name="adj" fmla="val 52868"/>
                </a:avLst>
              </a:prstGeom>
              <a:solidFill>
                <a:schemeClr val="bg1"/>
              </a:solidFill>
              <a:ln w="76200">
                <a:solidFill>
                  <a:srgbClr val="D6EDF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55" name="CuadroTexto 54">
                <a:extLst>
                  <a:ext uri="{FF2B5EF4-FFF2-40B4-BE49-F238E27FC236}">
                    <a16:creationId xmlns:a16="http://schemas.microsoft.com/office/drawing/2014/main" id="{CC3A200C-DF42-8C1B-05A0-E2E25EB778DC}"/>
                  </a:ext>
                </a:extLst>
              </p:cNvPr>
              <p:cNvSpPr txBox="1"/>
              <p:nvPr/>
            </p:nvSpPr>
            <p:spPr>
              <a:xfrm>
                <a:off x="1352261" y="5162304"/>
                <a:ext cx="12512011" cy="769441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defTabSz="1507846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4400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News Gothic MT" panose="020B0503020103020203" pitchFamily="34" charset="0"/>
                    <a:ea typeface="ADLaM Display" panose="02010000000000000000" pitchFamily="2" charset="0"/>
                    <a:cs typeface="ADLaM Display" panose="02010000000000000000" pitchFamily="2" charset="0"/>
                  </a:rPr>
                  <a:t>5 MESES de CUOTA PACTADA DEL SISTEMA</a:t>
                </a:r>
                <a:endParaRPr kumimoji="0" lang="es-AR" sz="44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News Gothic MT" panose="020B0503020103020203" pitchFamily="34" charset="0"/>
                  <a:ea typeface="ADLaM Display" panose="02010000000000000000" pitchFamily="2" charset="0"/>
                  <a:cs typeface="ADLaM Display" panose="02010000000000000000" pitchFamily="2" charset="0"/>
                </a:endParaRPr>
              </a:p>
            </p:txBody>
          </p:sp>
        </p:grp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7DFEFE4B-279C-182F-9AC4-348672A62210}"/>
                </a:ext>
              </a:extLst>
            </p:cNvPr>
            <p:cNvSpPr/>
            <p:nvPr/>
          </p:nvSpPr>
          <p:spPr>
            <a:xfrm>
              <a:off x="31262" y="4632849"/>
              <a:ext cx="758571" cy="17800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</p:grpSp>
      <p:sp>
        <p:nvSpPr>
          <p:cNvPr id="16" name="Slide Number Placeholder 12">
            <a:extLst>
              <a:ext uri="{FF2B5EF4-FFF2-40B4-BE49-F238E27FC236}">
                <a16:creationId xmlns:a16="http://schemas.microsoft.com/office/drawing/2014/main" id="{BC376EA9-9E39-54F3-9455-1594AFE3AD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63135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17" name="CuadroTexto 6">
            <a:extLst>
              <a:ext uri="{FF2B5EF4-FFF2-40B4-BE49-F238E27FC236}">
                <a16:creationId xmlns:a16="http://schemas.microsoft.com/office/drawing/2014/main" id="{5670E4C9-8302-ACDB-A47C-AF134E03C0FB}"/>
              </a:ext>
            </a:extLst>
          </p:cNvPr>
          <p:cNvSpPr txBox="1"/>
          <p:nvPr/>
        </p:nvSpPr>
        <p:spPr>
          <a:xfrm>
            <a:off x="664383" y="10927282"/>
            <a:ext cx="6630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  <a:latin typeface="News Gothic MT" panose="020B0503020103020203" pitchFamily="34" charset="0"/>
                <a:cs typeface="Calibri" panose="020F0502020204030204" pitchFamily="34" charset="0"/>
              </a:rPr>
              <a:t>Fuente: 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News Gothic MT" panose="020B0503020103020203" pitchFamily="34" charset="0"/>
                <a:cs typeface="Calibri" panose="020F0502020204030204" pitchFamily="34" charset="0"/>
              </a:rPr>
              <a:t>UART.</a:t>
            </a:r>
            <a:endParaRPr lang="es-AR" dirty="0">
              <a:solidFill>
                <a:schemeClr val="tx1">
                  <a:lumMod val="75000"/>
                  <a:lumOff val="25000"/>
                </a:schemeClr>
              </a:solidFill>
              <a:latin typeface="News Gothic MT" panose="020B0503020103020203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005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4B166-9E97-3996-46D8-733594A897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upo 45">
            <a:extLst>
              <a:ext uri="{FF2B5EF4-FFF2-40B4-BE49-F238E27FC236}">
                <a16:creationId xmlns:a16="http://schemas.microsoft.com/office/drawing/2014/main" id="{975135E5-6C69-45CD-DF66-4F98B1F1A78D}"/>
              </a:ext>
            </a:extLst>
          </p:cNvPr>
          <p:cNvGrpSpPr/>
          <p:nvPr/>
        </p:nvGrpSpPr>
        <p:grpSpPr>
          <a:xfrm>
            <a:off x="4744954" y="3377084"/>
            <a:ext cx="15387717" cy="2789853"/>
            <a:chOff x="6580390" y="4215770"/>
            <a:chExt cx="13198024" cy="2945033"/>
          </a:xfrm>
        </p:grpSpPr>
        <p:sp>
          <p:nvSpPr>
            <p:cNvPr id="47" name="Rectángulo 46">
              <a:extLst>
                <a:ext uri="{FF2B5EF4-FFF2-40B4-BE49-F238E27FC236}">
                  <a16:creationId xmlns:a16="http://schemas.microsoft.com/office/drawing/2014/main" id="{05D254C5-0F5E-1EBE-B121-A9F1FDC9A7DD}"/>
                </a:ext>
              </a:extLst>
            </p:cNvPr>
            <p:cNvSpPr/>
            <p:nvPr/>
          </p:nvSpPr>
          <p:spPr>
            <a:xfrm>
              <a:off x="6580390" y="4360243"/>
              <a:ext cx="8675531" cy="2656088"/>
            </a:xfrm>
            <a:prstGeom prst="rect">
              <a:avLst/>
            </a:prstGeom>
            <a:solidFill>
              <a:srgbClr val="871A54">
                <a:alpha val="1686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8" name="TextBox 8">
              <a:extLst>
                <a:ext uri="{FF2B5EF4-FFF2-40B4-BE49-F238E27FC236}">
                  <a16:creationId xmlns:a16="http://schemas.microsoft.com/office/drawing/2014/main" id="{43832F5F-3775-A7F4-C672-3DC52D97DBD2}"/>
                </a:ext>
              </a:extLst>
            </p:cNvPr>
            <p:cNvSpPr txBox="1"/>
            <p:nvPr/>
          </p:nvSpPr>
          <p:spPr>
            <a:xfrm>
              <a:off x="16756968" y="4277433"/>
              <a:ext cx="3021446" cy="2580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Necesidad </a:t>
              </a:r>
              <a:r>
                <a:rPr lang="es-ES" sz="3200" b="1" dirty="0">
                  <a:solidFill>
                    <a:srgbClr val="871A54"/>
                  </a:solidFill>
                  <a:latin typeface="Aptos" panose="020B0004020202020204" pitchFamily="34" charset="0"/>
                </a:rPr>
                <a:t>técnica </a:t>
              </a: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de aumento por </a:t>
              </a:r>
              <a:r>
                <a:rPr kumimoji="0" lang="es-E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judicialidad</a:t>
              </a: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0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(de no corregirse)</a:t>
              </a:r>
            </a:p>
          </p:txBody>
        </p:sp>
        <p:sp>
          <p:nvSpPr>
            <p:cNvPr id="49" name="Elipse 48">
              <a:extLst>
                <a:ext uri="{FF2B5EF4-FFF2-40B4-BE49-F238E27FC236}">
                  <a16:creationId xmlns:a16="http://schemas.microsoft.com/office/drawing/2014/main" id="{82B4F645-0983-A204-7C7F-299CED09EB4E}"/>
                </a:ext>
              </a:extLst>
            </p:cNvPr>
            <p:cNvSpPr/>
            <p:nvPr/>
          </p:nvSpPr>
          <p:spPr>
            <a:xfrm>
              <a:off x="14458835" y="4215770"/>
              <a:ext cx="2553294" cy="2945033"/>
            </a:xfrm>
            <a:prstGeom prst="ellipse">
              <a:avLst/>
            </a:prstGeom>
            <a:solidFill>
              <a:srgbClr val="871A54"/>
            </a:solidFill>
            <a:ln w="76200">
              <a:solidFill>
                <a:srgbClr val="BA518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0" name="object 18">
              <a:extLst>
                <a:ext uri="{FF2B5EF4-FFF2-40B4-BE49-F238E27FC236}">
                  <a16:creationId xmlns:a16="http://schemas.microsoft.com/office/drawing/2014/main" id="{97BA3BCA-E1DB-25C5-E840-D9FEA32D5FC3}"/>
                </a:ext>
              </a:extLst>
            </p:cNvPr>
            <p:cNvSpPr txBox="1">
              <a:spLocks/>
            </p:cNvSpPr>
            <p:nvPr/>
          </p:nvSpPr>
          <p:spPr>
            <a:xfrm>
              <a:off x="14351878" y="4958714"/>
              <a:ext cx="2775237" cy="1314474"/>
            </a:xfrm>
            <a:prstGeom prst="rect">
              <a:avLst/>
            </a:prstGeom>
          </p:spPr>
          <p:txBody>
            <a:bodyPr vert="horz" wrap="square" lIns="0" tIns="13969" rIns="0" bIns="0" rtlCol="0" anchor="t">
              <a:spAutoFit/>
            </a:bodyPr>
            <a:lstStyle>
              <a:lvl1pPr>
                <a:defRPr sz="5900" b="0" i="0">
                  <a:solidFill>
                    <a:srgbClr val="E7481D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marL="12065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8000" b="1" kern="0" spc="-40" dirty="0">
                  <a:solidFill>
                    <a:prstClr val="white"/>
                  </a:solidFill>
                  <a:latin typeface="Aptos Black"/>
                  <a:cs typeface="Arial"/>
                </a:rPr>
                <a:t>69</a:t>
              </a:r>
              <a:r>
                <a:rPr kumimoji="0" lang="es-AR" sz="8000" b="1" i="0" u="none" strike="noStrike" kern="0" cap="none" spc="-4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Black"/>
                  <a:cs typeface="Arial"/>
                </a:rPr>
                <a:t>%</a:t>
              </a:r>
              <a:endParaRPr lang="es-AR" sz="8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/>
                <a:cs typeface="Arial"/>
              </a:endParaRPr>
            </a:p>
          </p:txBody>
        </p:sp>
      </p:grpSp>
      <p:sp>
        <p:nvSpPr>
          <p:cNvPr id="53" name="1 Marcador de número de diapositiva">
            <a:extLst>
              <a:ext uri="{FF2B5EF4-FFF2-40B4-BE49-F238E27FC236}">
                <a16:creationId xmlns:a16="http://schemas.microsoft.com/office/drawing/2014/main" id="{3725CDD7-0496-1E14-1708-05380DAFFD45}"/>
              </a:ext>
            </a:extLst>
          </p:cNvPr>
          <p:cNvSpPr txBox="1">
            <a:spLocks/>
          </p:cNvSpPr>
          <p:nvPr/>
        </p:nvSpPr>
        <p:spPr>
          <a:xfrm>
            <a:off x="-30494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F15528-21DE-4FAA-801E-634DDDAF4B2B}" type="slidenum">
              <a:rPr lang="es-AR" smtClean="0">
                <a:solidFill>
                  <a:prstClr val="white"/>
                </a:solidFill>
              </a:rPr>
              <a:pPr>
                <a:defRPr/>
              </a:pPr>
              <a:t>8</a:t>
            </a:fld>
            <a:endParaRPr lang="es-AR" dirty="0">
              <a:solidFill>
                <a:prstClr val="white"/>
              </a:solidFill>
            </a:endParaRP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DAAFD234-DFB3-D50E-53CD-E5B2812E4B86}"/>
              </a:ext>
            </a:extLst>
          </p:cNvPr>
          <p:cNvSpPr txBox="1"/>
          <p:nvPr/>
        </p:nvSpPr>
        <p:spPr>
          <a:xfrm>
            <a:off x="1627643" y="2325882"/>
            <a:ext cx="112227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600" b="1" i="0" u="none" strike="noStrike" kern="1200" baseline="0">
                <a:solidFill>
                  <a:srgbClr val="0E4C52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Alícuotas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 ante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escenarios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 alternativos</a:t>
            </a:r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DC51DAEE-C0E4-9D7F-344F-91C3B7F289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444590"/>
            <a:ext cx="1044117" cy="696078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04F9B1F6-0418-9C55-EC39-2FD754A5C4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" y="0"/>
            <a:ext cx="20104092" cy="1947583"/>
          </a:xfrm>
          <a:prstGeom prst="rect">
            <a:avLst/>
          </a:prstGeom>
        </p:spPr>
      </p:pic>
      <p:sp>
        <p:nvSpPr>
          <p:cNvPr id="64" name="object 18">
            <a:extLst>
              <a:ext uri="{FF2B5EF4-FFF2-40B4-BE49-F238E27FC236}">
                <a16:creationId xmlns:a16="http://schemas.microsoft.com/office/drawing/2014/main" id="{7708D0E7-88C1-F32B-D04E-D412C254A412}"/>
              </a:ext>
            </a:extLst>
          </p:cNvPr>
          <p:cNvSpPr txBox="1">
            <a:spLocks/>
          </p:cNvSpPr>
          <p:nvPr/>
        </p:nvSpPr>
        <p:spPr>
          <a:xfrm>
            <a:off x="340964" y="472467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1507696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4300" b="1" i="0" u="none" strike="noStrike" kern="1200" cap="none" spc="-100" normalizeH="0" noProof="0" dirty="0">
                <a:ln>
                  <a:noFill/>
                </a:ln>
                <a:solidFill>
                  <a:srgbClr val="093F64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LITIGIOSIDAD EXACERBADA</a:t>
            </a:r>
            <a:endParaRPr kumimoji="0" lang="es-ES" sz="4300" b="0" i="1" u="none" strike="noStrike" kern="1200" cap="none" spc="-100" normalizeH="0" noProof="0" dirty="0">
              <a:ln>
                <a:noFill/>
              </a:ln>
              <a:solidFill>
                <a:srgbClr val="093F64"/>
              </a:solidFill>
              <a:effectLst/>
              <a:uLnTx/>
              <a:uFillTx/>
              <a:latin typeface="News Gothic MT" panose="020B0503020103020203" pitchFamily="34" charset="0"/>
              <a:cs typeface="Arial" panose="020B0604020202020204" pitchFamily="34" charset="0"/>
            </a:endParaRPr>
          </a:p>
        </p:txBody>
      </p:sp>
      <p:sp>
        <p:nvSpPr>
          <p:cNvPr id="65" name="object 18">
            <a:extLst>
              <a:ext uri="{FF2B5EF4-FFF2-40B4-BE49-F238E27FC236}">
                <a16:creationId xmlns:a16="http://schemas.microsoft.com/office/drawing/2014/main" id="{85DD96F1-20E8-63AC-02D8-7A21B3CFD734}"/>
              </a:ext>
            </a:extLst>
          </p:cNvPr>
          <p:cNvSpPr txBox="1">
            <a:spLocks/>
          </p:cNvSpPr>
          <p:nvPr/>
        </p:nvSpPr>
        <p:spPr>
          <a:xfrm>
            <a:off x="10052050" y="606339"/>
            <a:ext cx="7507530" cy="71942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defTabSz="914400">
              <a:lnSpc>
                <a:spcPts val="5500"/>
              </a:lnSpc>
              <a:defRPr/>
            </a:pPr>
            <a:r>
              <a:rPr lang="es-ES" sz="4800" dirty="0">
                <a:solidFill>
                  <a:prstClr val="white"/>
                </a:solidFill>
                <a:latin typeface="News Gothic MT"/>
              </a:rPr>
              <a:t>¿Cuál escenario elegir?</a:t>
            </a:r>
            <a:endParaRPr lang="es-E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ws Gothic MT"/>
            </a:endParaRPr>
          </a:p>
        </p:txBody>
      </p:sp>
      <p:sp>
        <p:nvSpPr>
          <p:cNvPr id="3" name="CuadroTexto 6">
            <a:extLst>
              <a:ext uri="{FF2B5EF4-FFF2-40B4-BE49-F238E27FC236}">
                <a16:creationId xmlns:a16="http://schemas.microsoft.com/office/drawing/2014/main" id="{BF502EC1-ADE6-E2BA-1DC2-8ADC01DDDF09}"/>
              </a:ext>
            </a:extLst>
          </p:cNvPr>
          <p:cNvSpPr txBox="1"/>
          <p:nvPr/>
        </p:nvSpPr>
        <p:spPr>
          <a:xfrm>
            <a:off x="664383" y="10927282"/>
            <a:ext cx="6630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  <a:latin typeface="News Gothic MT" panose="020B0503020103020203" pitchFamily="34" charset="0"/>
                <a:cs typeface="Calibri" panose="020F0502020204030204" pitchFamily="34" charset="0"/>
              </a:rPr>
              <a:t>Fuente: 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News Gothic MT" panose="020B0503020103020203" pitchFamily="34" charset="0"/>
                <a:cs typeface="Calibri" panose="020F0502020204030204" pitchFamily="34" charset="0"/>
              </a:rPr>
              <a:t>UART.</a:t>
            </a:r>
            <a:endParaRPr lang="es-AR" dirty="0">
              <a:solidFill>
                <a:schemeClr val="tx1">
                  <a:lumMod val="75000"/>
                  <a:lumOff val="25000"/>
                </a:schemeClr>
              </a:solidFill>
              <a:latin typeface="News Gothic MT" panose="020B0503020103020203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9F6146E1-02ED-461A-2225-9A5E91D78D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7752275"/>
              </p:ext>
            </p:extLst>
          </p:nvPr>
        </p:nvGraphicFramePr>
        <p:xfrm>
          <a:off x="-1094188" y="1840727"/>
          <a:ext cx="15724587" cy="68748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pic>
        <p:nvPicPr>
          <p:cNvPr id="5" name="Imagen 4">
            <a:extLst>
              <a:ext uri="{FF2B5EF4-FFF2-40B4-BE49-F238E27FC236}">
                <a16:creationId xmlns:a16="http://schemas.microsoft.com/office/drawing/2014/main" id="{4C6BAEEB-CCEF-C5F5-C453-CC18CE159009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64434"/>
          <a:stretch>
            <a:fillRect/>
          </a:stretch>
        </p:blipFill>
        <p:spPr>
          <a:xfrm>
            <a:off x="1022497" y="8608693"/>
            <a:ext cx="11984507" cy="2523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0965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AD539-6BE5-0FDF-940B-78462F18E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8CE132EA-B6AF-9DE5-ED9B-55844C03F3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B2244818-ECE1-1031-C87F-81A5D9C6D2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C19E3D9C-E8C7-5122-49E6-EC39DC9DB5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" y="0"/>
            <a:ext cx="20104082" cy="1947583"/>
          </a:xfrm>
          <a:prstGeom prst="rect">
            <a:avLst/>
          </a:prstGeom>
        </p:spPr>
      </p:pic>
      <p:sp>
        <p:nvSpPr>
          <p:cNvPr id="5" name="object 18">
            <a:extLst>
              <a:ext uri="{FF2B5EF4-FFF2-40B4-BE49-F238E27FC236}">
                <a16:creationId xmlns:a16="http://schemas.microsoft.com/office/drawing/2014/main" id="{8F5DCB99-B80D-FC83-D9FF-4289B20589CE}"/>
              </a:ext>
            </a:extLst>
          </p:cNvPr>
          <p:cNvSpPr txBox="1">
            <a:spLocks/>
          </p:cNvSpPr>
          <p:nvPr/>
        </p:nvSpPr>
        <p:spPr>
          <a:xfrm>
            <a:off x="340964" y="409796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1507696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4300" b="1" i="0" u="none" strike="noStrike" kern="1200" cap="none" spc="-100" normalizeH="0" noProof="0" dirty="0">
                <a:ln>
                  <a:noFill/>
                </a:ln>
                <a:solidFill>
                  <a:srgbClr val="1B7D54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SOLUCION</a:t>
            </a:r>
            <a:endParaRPr kumimoji="0" lang="es-ES" sz="4300" b="0" i="1" u="none" strike="noStrike" kern="1200" cap="none" spc="-100" normalizeH="0" noProof="0" dirty="0">
              <a:ln>
                <a:noFill/>
              </a:ln>
              <a:solidFill>
                <a:srgbClr val="1B7D54"/>
              </a:solidFill>
              <a:effectLst/>
              <a:uLnTx/>
              <a:uFillTx/>
              <a:latin typeface="News Gothic MT" panose="020B0503020103020203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4C4371FC-C0C6-0091-4191-D540D9BA6A4B}"/>
              </a:ext>
            </a:extLst>
          </p:cNvPr>
          <p:cNvSpPr txBox="1">
            <a:spLocks/>
          </p:cNvSpPr>
          <p:nvPr/>
        </p:nvSpPr>
        <p:spPr>
          <a:xfrm>
            <a:off x="9983058" y="327334"/>
            <a:ext cx="10317544" cy="1424748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ws Gothic MT" panose="020B0503020103020203" pitchFamily="34" charset="0"/>
              </a:rPr>
              <a:t>No inventar nada, SOLO cumplir con la Ley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C1579E3E-BD5C-2BED-DF02-93CDD49B6819}"/>
              </a:ext>
            </a:extLst>
          </p:cNvPr>
          <p:cNvGrpSpPr/>
          <p:nvPr/>
        </p:nvGrpSpPr>
        <p:grpSpPr>
          <a:xfrm>
            <a:off x="130658" y="2060907"/>
            <a:ext cx="7273707" cy="8667852"/>
            <a:chOff x="130658" y="2060907"/>
            <a:chExt cx="7273707" cy="8667852"/>
          </a:xfrm>
        </p:grpSpPr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C7337926-49C4-F5DB-F390-DADB9053151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0658" y="2060907"/>
              <a:ext cx="4142723" cy="8667852"/>
            </a:xfrm>
            <a:prstGeom prst="rect">
              <a:avLst/>
            </a:prstGeom>
          </p:spPr>
        </p:pic>
        <p:pic>
          <p:nvPicPr>
            <p:cNvPr id="12" name="Imagen 11">
              <a:extLst>
                <a:ext uri="{FF2B5EF4-FFF2-40B4-BE49-F238E27FC236}">
                  <a16:creationId xmlns:a16="http://schemas.microsoft.com/office/drawing/2014/main" id="{4C371619-8517-2ACB-A59B-27AE16837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666781" y="5401246"/>
              <a:ext cx="3737584" cy="4759580"/>
            </a:xfrm>
            <a:prstGeom prst="rect">
              <a:avLst/>
            </a:prstGeom>
          </p:spPr>
        </p:pic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DB2090DE-D4E6-CF83-225A-36ACBF241F6F}"/>
              </a:ext>
            </a:extLst>
          </p:cNvPr>
          <p:cNvGrpSpPr/>
          <p:nvPr/>
        </p:nvGrpSpPr>
        <p:grpSpPr>
          <a:xfrm>
            <a:off x="8243395" y="2532329"/>
            <a:ext cx="11391072" cy="3966911"/>
            <a:chOff x="8243395" y="2532329"/>
            <a:chExt cx="11391072" cy="3966911"/>
          </a:xfrm>
        </p:grpSpPr>
        <p:sp>
          <p:nvSpPr>
            <p:cNvPr id="21" name="Rectángulo 20">
              <a:extLst>
                <a:ext uri="{FF2B5EF4-FFF2-40B4-BE49-F238E27FC236}">
                  <a16:creationId xmlns:a16="http://schemas.microsoft.com/office/drawing/2014/main" id="{2C06877C-535A-40CE-F840-559468A634AF}"/>
                </a:ext>
              </a:extLst>
            </p:cNvPr>
            <p:cNvSpPr/>
            <p:nvPr/>
          </p:nvSpPr>
          <p:spPr>
            <a:xfrm>
              <a:off x="9203092" y="2676188"/>
              <a:ext cx="10431375" cy="3823052"/>
            </a:xfrm>
            <a:prstGeom prst="rect">
              <a:avLst/>
            </a:prstGeom>
            <a:solidFill>
              <a:srgbClr val="D6EE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2C40DD3F-9EB6-F779-68E2-B237DB154ACA}"/>
                </a:ext>
              </a:extLst>
            </p:cNvPr>
            <p:cNvSpPr txBox="1"/>
            <p:nvPr/>
          </p:nvSpPr>
          <p:spPr>
            <a:xfrm>
              <a:off x="10477263" y="2861095"/>
              <a:ext cx="9083630" cy="35394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1200"/>
                </a:spcBef>
                <a:spcAft>
                  <a:spcPts val="1200"/>
                </a:spcAft>
              </a:pPr>
              <a:r>
                <a:rPr lang="es-ES" sz="3200" dirty="0">
                  <a:solidFill>
                    <a:srgbClr val="1B7D54"/>
                  </a:solidFill>
                  <a:latin typeface="News Gothic MT" panose="020B0503020103020203" pitchFamily="34" charset="0"/>
                </a:rPr>
                <a:t>Queda pendiente: </a:t>
              </a:r>
              <a:r>
                <a:rPr lang="es-ES" sz="3200" b="1" dirty="0">
                  <a:solidFill>
                    <a:srgbClr val="1B7D54"/>
                  </a:solidFill>
                  <a:latin typeface="News Gothic MT" panose="020B0503020103020203" pitchFamily="34" charset="0"/>
                </a:rPr>
                <a:t>1)</a:t>
              </a:r>
              <a:r>
                <a:rPr lang="es-ES" sz="3200" dirty="0">
                  <a:solidFill>
                    <a:srgbClr val="1B7D54"/>
                  </a:solidFill>
                  <a:latin typeface="News Gothic MT" panose="020B0503020103020203" pitchFamily="34" charset="0"/>
                </a:rPr>
                <a:t> la </a:t>
              </a:r>
              <a:r>
                <a:rPr lang="es-ES" sz="3200" b="1" dirty="0">
                  <a:solidFill>
                    <a:srgbClr val="1B7D54"/>
                  </a:solidFill>
                  <a:latin typeface="News Gothic MT" panose="020B0503020103020203" pitchFamily="34" charset="0"/>
                </a:rPr>
                <a:t>conformación de los CMF</a:t>
              </a:r>
              <a:r>
                <a:rPr lang="es-ES" sz="3200" dirty="0">
                  <a:solidFill>
                    <a:srgbClr val="1B7D54"/>
                  </a:solidFill>
                  <a:latin typeface="News Gothic MT" panose="020B0503020103020203" pitchFamily="34" charset="0"/>
                </a:rPr>
                <a:t> por parte de las </a:t>
              </a:r>
              <a:r>
                <a:rPr lang="es-ES" sz="3200" b="1" dirty="0">
                  <a:solidFill>
                    <a:srgbClr val="1B7D54"/>
                  </a:solidFill>
                  <a:latin typeface="News Gothic MT" panose="020B0503020103020203" pitchFamily="34" charset="0"/>
                </a:rPr>
                <a:t>máximas autoridades Judiciales</a:t>
              </a:r>
              <a:r>
                <a:rPr lang="es-ES" sz="3200" dirty="0">
                  <a:solidFill>
                    <a:srgbClr val="1B7D54"/>
                  </a:solidFill>
                  <a:latin typeface="News Gothic MT" panose="020B0503020103020203" pitchFamily="34" charset="0"/>
                </a:rPr>
                <a:t> de cada provincia y </a:t>
              </a:r>
              <a:r>
                <a:rPr lang="es-ES" sz="3200" b="1" dirty="0">
                  <a:solidFill>
                    <a:srgbClr val="1B7D54"/>
                  </a:solidFill>
                  <a:latin typeface="News Gothic MT" panose="020B0503020103020203" pitchFamily="34" charset="0"/>
                </a:rPr>
                <a:t>2)</a:t>
              </a:r>
              <a:r>
                <a:rPr lang="es-ES" sz="3200" dirty="0">
                  <a:solidFill>
                    <a:srgbClr val="1B7D54"/>
                  </a:solidFill>
                  <a:latin typeface="News Gothic MT" panose="020B0503020103020203" pitchFamily="34" charset="0"/>
                </a:rPr>
                <a:t> la unificación de criterios alineados con ley y jurisprudencia CSJN en la aplicación de </a:t>
              </a:r>
              <a:r>
                <a:rPr lang="es-ES" sz="3200" b="1" dirty="0">
                  <a:solidFill>
                    <a:srgbClr val="1B7D54"/>
                  </a:solidFill>
                  <a:latin typeface="News Gothic MT" panose="020B0503020103020203" pitchFamily="34" charset="0"/>
                </a:rPr>
                <a:t>intereses</a:t>
              </a:r>
              <a:r>
                <a:rPr lang="es-ES" sz="3200" dirty="0">
                  <a:solidFill>
                    <a:srgbClr val="1B7D54"/>
                  </a:solidFill>
                  <a:latin typeface="News Gothic MT" panose="020B0503020103020203" pitchFamily="34" charset="0"/>
                </a:rPr>
                <a:t> por parte de los </a:t>
              </a:r>
              <a:r>
                <a:rPr lang="es-ES" sz="3200" b="1" dirty="0">
                  <a:solidFill>
                    <a:srgbClr val="1B7D54"/>
                  </a:solidFill>
                  <a:latin typeface="News Gothic MT" panose="020B0503020103020203" pitchFamily="34" charset="0"/>
                </a:rPr>
                <a:t>tribunales inferiores</a:t>
              </a:r>
            </a:p>
          </p:txBody>
        </p:sp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7E44F5E4-FC86-E5CC-AD9A-4C0A12E9C0D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08" r="17778"/>
            <a:stretch/>
          </p:blipFill>
          <p:spPr>
            <a:xfrm>
              <a:off x="8243395" y="2532329"/>
              <a:ext cx="1900335" cy="1381256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7ACB4317-E51F-5075-23D8-B05332FF389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10" b="11710"/>
            <a:stretch/>
          </p:blipFill>
          <p:spPr>
            <a:xfrm>
              <a:off x="8259631" y="2721280"/>
              <a:ext cx="996136" cy="899658"/>
            </a:xfrm>
            <a:prstGeom prst="rect">
              <a:avLst/>
            </a:prstGeom>
          </p:spPr>
        </p:pic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468309D6-F00D-FC08-806E-37EB36D10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323" r="85337"/>
            <a:stretch/>
          </p:blipFill>
          <p:spPr>
            <a:xfrm>
              <a:off x="9151754" y="2790670"/>
              <a:ext cx="950168" cy="899658"/>
            </a:xfrm>
            <a:prstGeom prst="rect">
              <a:avLst/>
            </a:prstGeom>
          </p:spPr>
        </p:pic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E73C0651-4CF3-0562-8C49-FBBB55F27088}"/>
              </a:ext>
            </a:extLst>
          </p:cNvPr>
          <p:cNvGrpSpPr/>
          <p:nvPr/>
        </p:nvGrpSpPr>
        <p:grpSpPr>
          <a:xfrm>
            <a:off x="8423167" y="7080083"/>
            <a:ext cx="11137726" cy="1739219"/>
            <a:chOff x="8423167" y="7080083"/>
            <a:chExt cx="11137726" cy="1739219"/>
          </a:xfrm>
        </p:grpSpPr>
        <p:sp>
          <p:nvSpPr>
            <p:cNvPr id="38" name="Rectángulo 37">
              <a:extLst>
                <a:ext uri="{FF2B5EF4-FFF2-40B4-BE49-F238E27FC236}">
                  <a16:creationId xmlns:a16="http://schemas.microsoft.com/office/drawing/2014/main" id="{B1278EF0-4FEA-6768-6EDC-299395DB5A75}"/>
                </a:ext>
              </a:extLst>
            </p:cNvPr>
            <p:cNvSpPr/>
            <p:nvPr/>
          </p:nvSpPr>
          <p:spPr>
            <a:xfrm>
              <a:off x="9371219" y="7177378"/>
              <a:ext cx="10189674" cy="1641924"/>
            </a:xfrm>
            <a:prstGeom prst="rect">
              <a:avLst/>
            </a:prstGeom>
            <a:solidFill>
              <a:srgbClr val="D6EE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3D9D9967-DE55-989F-5315-058305A7BDCF}"/>
                </a:ext>
              </a:extLst>
            </p:cNvPr>
            <p:cNvSpPr txBox="1"/>
            <p:nvPr/>
          </p:nvSpPr>
          <p:spPr>
            <a:xfrm>
              <a:off x="10477263" y="7450725"/>
              <a:ext cx="8877461" cy="5130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1200"/>
                </a:spcBef>
                <a:spcAft>
                  <a:spcPts val="1200"/>
                </a:spcAft>
              </a:pPr>
              <a:r>
                <a:rPr lang="es-ES" sz="3200" dirty="0">
                  <a:solidFill>
                    <a:srgbClr val="1B7D54"/>
                  </a:solidFill>
                  <a:latin typeface="News Gothic MT" panose="020B0503020103020203" pitchFamily="34" charset="0"/>
                </a:rPr>
                <a:t>Importante rol de los </a:t>
              </a:r>
              <a:r>
                <a:rPr lang="es-ES" sz="3200" b="1" dirty="0">
                  <a:solidFill>
                    <a:srgbClr val="1B7D54"/>
                  </a:solidFill>
                  <a:latin typeface="News Gothic MT" panose="020B0503020103020203" pitchFamily="34" charset="0"/>
                </a:rPr>
                <a:t>Gobernadores Provinciales, cuidando la competitividad</a:t>
              </a:r>
              <a:endParaRPr lang="es-ES" sz="3200" dirty="0">
                <a:solidFill>
                  <a:srgbClr val="1B7D54"/>
                </a:solidFill>
                <a:latin typeface="News Gothic MT" panose="020B0503020103020203" pitchFamily="34" charset="0"/>
              </a:endParaRPr>
            </a:p>
          </p:txBody>
        </p:sp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FE4A26E9-3A4E-CCB6-BC0E-8E39666EF67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708" r="17778"/>
            <a:stretch/>
          </p:blipFill>
          <p:spPr>
            <a:xfrm>
              <a:off x="8423167" y="7080083"/>
              <a:ext cx="1900335" cy="1381256"/>
            </a:xfrm>
            <a:prstGeom prst="rect">
              <a:avLst/>
            </a:prstGeom>
          </p:spPr>
        </p:pic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A50EB25C-E536-0739-5AEF-5D0F82EF9A8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710" b="11710"/>
            <a:stretch/>
          </p:blipFill>
          <p:spPr>
            <a:xfrm>
              <a:off x="8439403" y="7269034"/>
              <a:ext cx="996136" cy="899658"/>
            </a:xfrm>
            <a:prstGeom prst="rect">
              <a:avLst/>
            </a:prstGeom>
          </p:spPr>
        </p:pic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1C0F2DCA-E829-60BA-014F-B48C02361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880" t="-48" r="22151" b="48"/>
            <a:stretch/>
          </p:blipFill>
          <p:spPr>
            <a:xfrm>
              <a:off x="9203093" y="7354753"/>
              <a:ext cx="1068001" cy="899658"/>
            </a:xfrm>
            <a:prstGeom prst="rect">
              <a:avLst/>
            </a:prstGeom>
          </p:spPr>
        </p:pic>
      </p:grpSp>
      <p:sp>
        <p:nvSpPr>
          <p:cNvPr id="17" name="CuadroTexto 6">
            <a:extLst>
              <a:ext uri="{FF2B5EF4-FFF2-40B4-BE49-F238E27FC236}">
                <a16:creationId xmlns:a16="http://schemas.microsoft.com/office/drawing/2014/main" id="{9A33640D-0DD9-1EA8-0972-4D4A3446E326}"/>
              </a:ext>
            </a:extLst>
          </p:cNvPr>
          <p:cNvSpPr txBox="1"/>
          <p:nvPr/>
        </p:nvSpPr>
        <p:spPr>
          <a:xfrm>
            <a:off x="664383" y="10927282"/>
            <a:ext cx="6630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  <a:latin typeface="News Gothic MT" panose="020B0503020103020203" pitchFamily="34" charset="0"/>
                <a:cs typeface="Calibri" panose="020F0502020204030204" pitchFamily="34" charset="0"/>
              </a:rPr>
              <a:t>Fuente: 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News Gothic MT" panose="020B0503020103020203" pitchFamily="34" charset="0"/>
                <a:cs typeface="Calibri" panose="020F0502020204030204" pitchFamily="34" charset="0"/>
              </a:rPr>
              <a:t>SRT (mapa y datos de adhesión).</a:t>
            </a:r>
            <a:endParaRPr lang="es-AR" dirty="0">
              <a:solidFill>
                <a:schemeClr val="tx1">
                  <a:lumMod val="75000"/>
                  <a:lumOff val="25000"/>
                </a:schemeClr>
              </a:solidFill>
              <a:latin typeface="News Gothic MT" panose="020B0503020103020203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30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45C50-D1D7-44C0-3401-3EA25B089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1AD5EAE8-F66D-7DBB-A6EE-F2BE58A404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4DA51695-3030-D269-F6A6-75EC433601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graphicFrame>
        <p:nvGraphicFramePr>
          <p:cNvPr id="9" name="Tabla 3">
            <a:extLst>
              <a:ext uri="{FF2B5EF4-FFF2-40B4-BE49-F238E27FC236}">
                <a16:creationId xmlns:a16="http://schemas.microsoft.com/office/drawing/2014/main" id="{45A7483B-939A-709E-9B53-8FDC021783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145213"/>
              </p:ext>
            </p:extLst>
          </p:nvPr>
        </p:nvGraphicFramePr>
        <p:xfrm>
          <a:off x="476325" y="2162549"/>
          <a:ext cx="19155002" cy="32156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155002">
                  <a:extLst>
                    <a:ext uri="{9D8B030D-6E8A-4147-A177-3AD203B41FA5}">
                      <a16:colId xmlns:a16="http://schemas.microsoft.com/office/drawing/2014/main" val="215685123"/>
                    </a:ext>
                  </a:extLst>
                </a:gridCol>
              </a:tblGrid>
              <a:tr h="5002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33A4DB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AR" sz="3200" b="1" dirty="0">
                          <a:solidFill>
                            <a:srgbClr val="5C3E86"/>
                          </a:solidFill>
                          <a:latin typeface="News Gothic MT" panose="020B0503020103020203" pitchFamily="34" charset="0"/>
                        </a:rPr>
                        <a:t>CUERPOS MÉDICOS FORENSES</a:t>
                      </a: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1225514"/>
                  </a:ext>
                </a:extLst>
              </a:tr>
              <a:tr h="2715395">
                <a:tc>
                  <a:txBody>
                    <a:bodyPr/>
                    <a:lstStyle/>
                    <a:p>
                      <a:pPr marL="457200" indent="-457200" algn="l" fontAlgn="ctr">
                        <a:lnSpc>
                          <a:spcPts val="4000"/>
                        </a:lnSpc>
                        <a:buClr>
                          <a:srgbClr val="5C3E8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s-AR" sz="2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ews Gothic MT" panose="020B0503020103020203" pitchFamily="34" charset="0"/>
                        </a:rPr>
                        <a:t>Intervención en </a:t>
                      </a:r>
                      <a:r>
                        <a:rPr lang="es-AR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ews Gothic MT" panose="020B0503020103020203" pitchFamily="34" charset="0"/>
                        </a:rPr>
                        <a:t>todos los casos</a:t>
                      </a:r>
                      <a:r>
                        <a:rPr lang="es-AR" sz="2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ews Gothic MT" panose="020B0503020103020203" pitchFamily="34" charset="0"/>
                        </a:rPr>
                        <a:t>, no sólo algunos</a:t>
                      </a:r>
                      <a:endParaRPr lang="es-AR" sz="2800" dirty="0">
                        <a:solidFill>
                          <a:schemeClr val="tx1"/>
                        </a:solidFill>
                        <a:latin typeface="News Gothic MT" panose="020B0503020103020203" pitchFamily="34" charset="0"/>
                      </a:endParaRPr>
                    </a:p>
                    <a:p>
                      <a:pPr marL="457200" indent="-457200" algn="l" fontAlgn="ctr">
                        <a:lnSpc>
                          <a:spcPts val="4000"/>
                        </a:lnSpc>
                        <a:buClr>
                          <a:srgbClr val="5C3E8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s-AR" sz="2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ews Gothic MT" panose="020B0503020103020203" pitchFamily="34" charset="0"/>
                        </a:rPr>
                        <a:t>Concursado, </a:t>
                      </a:r>
                      <a:r>
                        <a:rPr lang="es-AR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ews Gothic MT" panose="020B0503020103020203" pitchFamily="34" charset="0"/>
                        </a:rPr>
                        <a:t>no lista</a:t>
                      </a:r>
                    </a:p>
                    <a:p>
                      <a:pPr marL="457200" indent="-457200" algn="l" fontAlgn="ctr">
                        <a:lnSpc>
                          <a:spcPts val="4000"/>
                        </a:lnSpc>
                        <a:buClr>
                          <a:srgbClr val="5C3E8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s-AR" sz="2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ews Gothic MT" panose="020B0503020103020203" pitchFamily="34" charset="0"/>
                        </a:rPr>
                        <a:t>Remuneración u honorarios por tarea, </a:t>
                      </a:r>
                      <a:r>
                        <a:rPr lang="es-AR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ews Gothic MT" panose="020B0503020103020203" pitchFamily="34" charset="0"/>
                        </a:rPr>
                        <a:t>desanclada de la pericia</a:t>
                      </a:r>
                    </a:p>
                    <a:p>
                      <a:pPr marL="457200" indent="-457200" algn="l" fontAlgn="ctr">
                        <a:lnSpc>
                          <a:spcPts val="4000"/>
                        </a:lnSpc>
                        <a:buClr>
                          <a:srgbClr val="5C3E86"/>
                        </a:buClr>
                        <a:buFont typeface="Arial" panose="020B0604020202020204" pitchFamily="34" charset="0"/>
                        <a:buChar char="•"/>
                      </a:pPr>
                      <a:r>
                        <a:rPr lang="es-AR" sz="2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ews Gothic MT" panose="020B0503020103020203" pitchFamily="34" charset="0"/>
                        </a:rPr>
                        <a:t>Aplicación </a:t>
                      </a:r>
                      <a:r>
                        <a:rPr lang="es-AR" sz="2800" b="1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ews Gothic MT" panose="020B0503020103020203" pitchFamily="34" charset="0"/>
                        </a:rPr>
                        <a:t>adecuada</a:t>
                      </a:r>
                      <a:r>
                        <a:rPr lang="es-AR" sz="280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News Gothic MT" panose="020B0503020103020203" pitchFamily="34" charset="0"/>
                        </a:rPr>
                        <a:t> Baremo y Listado de Enfermedades Profesionales</a:t>
                      </a:r>
                    </a:p>
                    <a:p>
                      <a:pPr marL="457200" indent="-457200" algn="l" fontAlgn="ctr">
                        <a:lnSpc>
                          <a:spcPts val="4000"/>
                        </a:lnSpc>
                        <a:buClr>
                          <a:srgbClr val="33A4DB"/>
                        </a:buClr>
                        <a:buFont typeface="Wingdings" panose="05000000000000000000" pitchFamily="2" charset="2"/>
                        <a:buChar char="§"/>
                      </a:pPr>
                      <a:endParaRPr lang="es-ES" sz="2800" dirty="0">
                        <a:solidFill>
                          <a:schemeClr val="bg2">
                            <a:lumMod val="25000"/>
                          </a:schemeClr>
                        </a:solidFill>
                        <a:latin typeface="News Gothic MT" panose="020B0503020103020203" pitchFamily="34" charset="0"/>
                        <a:ea typeface="Verdana" pitchFamily="34" charset="0"/>
                        <a:cs typeface="Calibri" pitchFamily="34" charset="0"/>
                      </a:endParaRPr>
                    </a:p>
                  </a:txBody>
                  <a:tcPr marL="296813" marR="0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79732126"/>
                  </a:ext>
                </a:extLst>
              </a:tr>
            </a:tbl>
          </a:graphicData>
        </a:graphic>
      </p:graphicFrame>
      <p:graphicFrame>
        <p:nvGraphicFramePr>
          <p:cNvPr id="2" name="Gráfico 1">
            <a:extLst>
              <a:ext uri="{FF2B5EF4-FFF2-40B4-BE49-F238E27FC236}">
                <a16:creationId xmlns:a16="http://schemas.microsoft.com/office/drawing/2014/main" id="{2C534E10-B518-28B1-C84A-152E2B92F0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0704419"/>
              </p:ext>
            </p:extLst>
          </p:nvPr>
        </p:nvGraphicFramePr>
        <p:xfrm>
          <a:off x="764969" y="5197642"/>
          <a:ext cx="10477099" cy="5763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B6D62C50-D514-0BBB-9FD0-2B525C775D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0439905"/>
              </p:ext>
            </p:extLst>
          </p:nvPr>
        </p:nvGraphicFramePr>
        <p:xfrm>
          <a:off x="11672562" y="5332322"/>
          <a:ext cx="6144886" cy="2916489"/>
        </p:xfrm>
        <a:graphic>
          <a:graphicData uri="http://schemas.openxmlformats.org/drawingml/2006/table">
            <a:tbl>
              <a:tblPr firstRow="1">
                <a:gradFill rotWithShape="1">
                  <a:gsLst>
                    <a:gs pos="0">
                      <a:srgbClr val="9BBB59">
                        <a:shade val="51000"/>
                        <a:satMod val="130000"/>
                      </a:srgbClr>
                    </a:gs>
                    <a:gs pos="80000">
                      <a:srgbClr val="9BBB59">
                        <a:shade val="93000"/>
                        <a:satMod val="130000"/>
                      </a:srgbClr>
                    </a:gs>
                    <a:gs pos="100000">
                      <a:srgbClr val="9BBB59">
                        <a:shade val="94000"/>
                        <a:satMod val="135000"/>
                      </a:srgbClr>
                    </a:gs>
                  </a:gsLst>
                  <a:lin ang="16200000" scaled="0"/>
                </a:gradFill>
                <a:effectLst/>
              </a:tblPr>
              <a:tblGrid>
                <a:gridCol w="2384108">
                  <a:extLst>
                    <a:ext uri="{9D8B030D-6E8A-4147-A177-3AD203B41FA5}">
                      <a16:colId xmlns:a16="http://schemas.microsoft.com/office/drawing/2014/main" val="1627081370"/>
                    </a:ext>
                  </a:extLst>
                </a:gridCol>
                <a:gridCol w="1831845">
                  <a:extLst>
                    <a:ext uri="{9D8B030D-6E8A-4147-A177-3AD203B41FA5}">
                      <a16:colId xmlns:a16="http://schemas.microsoft.com/office/drawing/2014/main" val="4172981154"/>
                    </a:ext>
                  </a:extLst>
                </a:gridCol>
                <a:gridCol w="1928933">
                  <a:extLst>
                    <a:ext uri="{9D8B030D-6E8A-4147-A177-3AD203B41FA5}">
                      <a16:colId xmlns:a16="http://schemas.microsoft.com/office/drawing/2014/main" val="1048848880"/>
                    </a:ext>
                  </a:extLst>
                </a:gridCol>
              </a:tblGrid>
              <a:tr h="907580"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753923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1507846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2261768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3015691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3769614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4523537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5277460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6031382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es-AR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News Gothic MT" panose="020B0503020103020203" pitchFamily="34" charset="0"/>
                        </a:rPr>
                        <a:t> Jurisdicción</a:t>
                      </a:r>
                    </a:p>
                  </a:txBody>
                  <a:tcPr marL="202" marR="202" marT="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93F64"/>
                    </a:solidFill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753923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1507846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2261768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3015691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3769614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4523537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5277460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6031382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AR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News Gothic MT" panose="020B0503020103020203" pitchFamily="34" charset="0"/>
                        </a:rPr>
                        <a:t>Jujuy</a:t>
                      </a:r>
                    </a:p>
                  </a:txBody>
                  <a:tcPr marL="202" marR="202" marT="202" marB="0" anchor="ctr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F3039"/>
                    </a:solidFill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753923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1507846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2261768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3015691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3769614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4523537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5277460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6031382" algn="l" defTabSz="1507846" rtl="0" eaLnBrk="1" latinLnBrk="0" hangingPunct="1">
                        <a:defRPr sz="2968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es-AR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News Gothic MT" panose="020B0503020103020203" pitchFamily="34" charset="0"/>
                        </a:rPr>
                        <a:t>Salta</a:t>
                      </a:r>
                    </a:p>
                  </a:txBody>
                  <a:tcPr marL="202" marR="202" marT="202" marB="0" anchor="ctr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FA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867561"/>
                  </a:ext>
                </a:extLst>
              </a:tr>
              <a:tr h="1021071"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rgbClr val="093F64"/>
                          </a:solidFill>
                          <a:effectLst/>
                          <a:latin typeface="News Gothic MT" panose="020B0503020103020203" pitchFamily="34" charset="0"/>
                        </a:rPr>
                        <a:t>  Índice de</a:t>
                      </a:r>
                      <a:br>
                        <a:rPr lang="es-AR" sz="2400" b="1" i="0" u="none" strike="noStrike" dirty="0">
                          <a:solidFill>
                            <a:srgbClr val="093F64"/>
                          </a:solidFill>
                          <a:effectLst/>
                          <a:latin typeface="News Gothic MT" panose="020B0503020103020203" pitchFamily="34" charset="0"/>
                        </a:rPr>
                      </a:br>
                      <a:r>
                        <a:rPr lang="es-AR" sz="2400" b="1" i="0" u="none" strike="noStrike" dirty="0">
                          <a:solidFill>
                            <a:srgbClr val="093F64"/>
                          </a:solidFill>
                          <a:effectLst/>
                          <a:latin typeface="News Gothic MT" panose="020B0503020103020203" pitchFamily="34" charset="0"/>
                        </a:rPr>
                        <a:t>  accidentes</a:t>
                      </a:r>
                      <a:endParaRPr lang="es-AR" sz="2400" b="1" i="0" u="none" strike="noStrike" dirty="0">
                        <a:solidFill>
                          <a:srgbClr val="093F64"/>
                        </a:solidFill>
                        <a:effectLst/>
                        <a:latin typeface="News Gothic MT" panose="020B0503020103020203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9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fontAlgn="ctr"/>
                      <a:r>
                        <a:rPr lang="es-AR" sz="2800" b="1" i="0" u="none" strike="noStrike" dirty="0">
                          <a:solidFill>
                            <a:srgbClr val="CF3039"/>
                          </a:solidFill>
                          <a:effectLst/>
                          <a:latin typeface="News Gothic MT" panose="020B0503020103020203" pitchFamily="34" charset="0"/>
                        </a:rPr>
                        <a:t>48,7</a:t>
                      </a:r>
                      <a:endParaRPr lang="es-AR" sz="2800" b="1" i="0" u="none" strike="noStrike" dirty="0">
                        <a:solidFill>
                          <a:srgbClr val="CF3039"/>
                        </a:solidFill>
                        <a:effectLst/>
                        <a:latin typeface="News Gothic MT" panose="020B0503020103020203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8D2CA"/>
                    </a:solidFill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fontAlgn="ctr"/>
                      <a:r>
                        <a:rPr lang="es-AR" sz="2800" b="1" i="0" u="none" strike="noStrike" dirty="0">
                          <a:solidFill>
                            <a:srgbClr val="2FAC66"/>
                          </a:solidFill>
                          <a:effectLst/>
                          <a:latin typeface="News Gothic MT" panose="020B0503020103020203" pitchFamily="34" charset="0"/>
                        </a:rPr>
                        <a:t>53,2</a:t>
                      </a:r>
                      <a:endParaRPr lang="es-AR" sz="2800" b="1" i="0" u="none" strike="noStrike" dirty="0">
                        <a:solidFill>
                          <a:srgbClr val="2FAC66"/>
                        </a:solidFill>
                        <a:effectLst/>
                        <a:latin typeface="News Gothic MT" panose="020B0503020103020203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E5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633782"/>
                  </a:ext>
                </a:extLst>
              </a:tr>
              <a:tr h="987838"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rgbClr val="093F64"/>
                          </a:solidFill>
                          <a:effectLst/>
                          <a:latin typeface="News Gothic MT" panose="020B0503020103020203" pitchFamily="34" charset="0"/>
                        </a:rPr>
                        <a:t>  Índice de</a:t>
                      </a:r>
                      <a:br>
                        <a:rPr lang="es-AR" sz="2400" b="1" i="0" u="none" strike="noStrike" dirty="0">
                          <a:solidFill>
                            <a:srgbClr val="093F64"/>
                          </a:solidFill>
                          <a:effectLst/>
                          <a:latin typeface="News Gothic MT" panose="020B0503020103020203" pitchFamily="34" charset="0"/>
                        </a:rPr>
                      </a:br>
                      <a:r>
                        <a:rPr lang="es-AR" sz="2400" b="1" i="0" u="none" strike="noStrike" dirty="0">
                          <a:solidFill>
                            <a:srgbClr val="093F64"/>
                          </a:solidFill>
                          <a:effectLst/>
                          <a:latin typeface="News Gothic MT" panose="020B0503020103020203" pitchFamily="34" charset="0"/>
                        </a:rPr>
                        <a:t>  </a:t>
                      </a:r>
                      <a:r>
                        <a:rPr lang="es-AR" sz="2400" b="1" i="0" u="none" strike="noStrike" dirty="0" err="1">
                          <a:solidFill>
                            <a:srgbClr val="093F64"/>
                          </a:solidFill>
                          <a:effectLst/>
                          <a:latin typeface="News Gothic MT" panose="020B0503020103020203" pitchFamily="34" charset="0"/>
                        </a:rPr>
                        <a:t>judicialidad</a:t>
                      </a:r>
                      <a:endParaRPr lang="es-AR" sz="2400" b="1" i="0" u="none" strike="noStrike" dirty="0">
                        <a:solidFill>
                          <a:srgbClr val="093F64"/>
                        </a:solidFill>
                        <a:effectLst/>
                        <a:latin typeface="News Gothic MT" panose="020B0503020103020203" pitchFamily="34" charset="0"/>
                      </a:endParaRPr>
                    </a:p>
                  </a:txBody>
                  <a:tcPr marL="202" marR="202" marT="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ysClr val="window" lastClr="FFFFFF">
                        <a:lumMod val="85000"/>
                      </a:sysClr>
                    </a:solidFill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fontAlgn="ctr"/>
                      <a:r>
                        <a:rPr lang="es-ES" sz="2800" b="1" i="0" u="none" strike="noStrike" dirty="0">
                          <a:solidFill>
                            <a:srgbClr val="CF3039"/>
                          </a:solidFill>
                          <a:effectLst/>
                          <a:latin typeface="News Gothic MT" panose="020B0503020103020203" pitchFamily="34" charset="0"/>
                          <a:ea typeface="+mn-ea"/>
                          <a:cs typeface="+mn-cs"/>
                        </a:rPr>
                        <a:t>177,7</a:t>
                      </a:r>
                      <a:endParaRPr lang="es-AR" sz="2800" b="1" i="0" u="none" strike="noStrike" dirty="0">
                        <a:solidFill>
                          <a:srgbClr val="CF3039"/>
                        </a:solidFill>
                        <a:effectLst/>
                        <a:latin typeface="News Gothic MT" panose="020B0503020103020203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1B3A5"/>
                    </a:solidFill>
                  </a:tcPr>
                </a:tc>
                <a:tc>
                  <a:txBody>
                    <a:bodyPr/>
                    <a:lstStyle>
                      <a:lvl1pPr marL="0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753923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1507846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2261768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3015691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3769614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4523537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5277460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6031382" algn="l" defTabSz="1507846" rtl="0" eaLnBrk="1" latinLnBrk="0" hangingPunct="1">
                        <a:defRPr sz="2968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fontAlgn="ctr"/>
                      <a:r>
                        <a:rPr lang="es-ES" sz="2800" b="1" i="0" u="none" strike="noStrike" dirty="0">
                          <a:solidFill>
                            <a:srgbClr val="2FAC66"/>
                          </a:solidFill>
                          <a:effectLst/>
                          <a:latin typeface="News Gothic MT" panose="020B0503020103020203" pitchFamily="34" charset="0"/>
                          <a:ea typeface="+mn-ea"/>
                          <a:cs typeface="+mn-cs"/>
                        </a:rPr>
                        <a:t>4,9</a:t>
                      </a:r>
                      <a:endParaRPr lang="es-AR" sz="2800" b="1" i="0" u="none" strike="noStrike" dirty="0">
                        <a:solidFill>
                          <a:srgbClr val="2FAC66"/>
                        </a:solidFill>
                        <a:effectLst/>
                        <a:latin typeface="News Gothic MT" panose="020B0503020103020203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1D3B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110457"/>
                  </a:ext>
                </a:extLst>
              </a:tr>
            </a:tbl>
          </a:graphicData>
        </a:graphic>
      </p:graphicFrame>
      <p:pic>
        <p:nvPicPr>
          <p:cNvPr id="10" name="Imagen 9">
            <a:extLst>
              <a:ext uri="{FF2B5EF4-FFF2-40B4-BE49-F238E27FC236}">
                <a16:creationId xmlns:a16="http://schemas.microsoft.com/office/drawing/2014/main" id="{4FB175CC-F818-23B2-0F25-1D5307908D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" y="0"/>
            <a:ext cx="20104082" cy="1947583"/>
          </a:xfrm>
          <a:prstGeom prst="rect">
            <a:avLst/>
          </a:prstGeom>
        </p:spPr>
      </p:pic>
      <p:sp>
        <p:nvSpPr>
          <p:cNvPr id="11" name="object 18">
            <a:extLst>
              <a:ext uri="{FF2B5EF4-FFF2-40B4-BE49-F238E27FC236}">
                <a16:creationId xmlns:a16="http://schemas.microsoft.com/office/drawing/2014/main" id="{D829CB7F-AD1A-0B51-229D-8779BE62C896}"/>
              </a:ext>
            </a:extLst>
          </p:cNvPr>
          <p:cNvSpPr txBox="1">
            <a:spLocks/>
          </p:cNvSpPr>
          <p:nvPr/>
        </p:nvSpPr>
        <p:spPr>
          <a:xfrm>
            <a:off x="340964" y="409796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1507696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lang="es-ES" sz="4300" b="1" spc="-100" dirty="0">
                <a:solidFill>
                  <a:srgbClr val="53357F"/>
                </a:solidFill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Experiencia alentadora </a:t>
            </a:r>
            <a:r>
              <a:rPr kumimoji="0" lang="es-ES" sz="4300" b="1" i="0" u="none" strike="noStrike" kern="1200" cap="none" spc="-100" normalizeH="0" baseline="0" noProof="0" dirty="0">
                <a:ln>
                  <a:noFill/>
                </a:ln>
                <a:solidFill>
                  <a:srgbClr val="53357F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1</a:t>
            </a:r>
            <a:endParaRPr kumimoji="0" lang="es-ES" sz="4300" b="0" i="1" u="none" strike="noStrike" kern="1200" cap="none" spc="-100" normalizeH="0" baseline="0" noProof="0" dirty="0">
              <a:ln>
                <a:noFill/>
              </a:ln>
              <a:solidFill>
                <a:srgbClr val="53357F"/>
              </a:solidFill>
              <a:effectLst/>
              <a:uLnTx/>
              <a:uFillTx/>
              <a:latin typeface="News Gothic MT" panose="020B0503020103020203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3" name="object 18">
            <a:extLst>
              <a:ext uri="{FF2B5EF4-FFF2-40B4-BE49-F238E27FC236}">
                <a16:creationId xmlns:a16="http://schemas.microsoft.com/office/drawing/2014/main" id="{B185D427-C875-CA75-7FBF-AC952546F4CC}"/>
              </a:ext>
            </a:extLst>
          </p:cNvPr>
          <p:cNvSpPr txBox="1">
            <a:spLocks/>
          </p:cNvSpPr>
          <p:nvPr/>
        </p:nvSpPr>
        <p:spPr>
          <a:xfrm>
            <a:off x="10052050" y="329774"/>
            <a:ext cx="10317544" cy="1424748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ws Gothic MT" panose="020B0503020103020203" pitchFamily="34" charset="0"/>
                <a:ea typeface="+mj-ea"/>
                <a:cs typeface="Calibri"/>
              </a:rPr>
              <a:t>Acatar lo previsto en la Ley Nacional y las 18 Adhesiones</a:t>
            </a:r>
          </a:p>
        </p:txBody>
      </p:sp>
      <p:sp>
        <p:nvSpPr>
          <p:cNvPr id="6" name="CuadroTexto 6">
            <a:extLst>
              <a:ext uri="{FF2B5EF4-FFF2-40B4-BE49-F238E27FC236}">
                <a16:creationId xmlns:a16="http://schemas.microsoft.com/office/drawing/2014/main" id="{02B18C13-FD41-FE11-EA51-F81D220C5237}"/>
              </a:ext>
            </a:extLst>
          </p:cNvPr>
          <p:cNvSpPr txBox="1"/>
          <p:nvPr/>
        </p:nvSpPr>
        <p:spPr>
          <a:xfrm>
            <a:off x="664383" y="10927282"/>
            <a:ext cx="66301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507846"/>
            <a:r>
              <a:rPr lang="es-ES" b="1" dirty="0">
                <a:solidFill>
                  <a:schemeClr val="tx1">
                    <a:lumMod val="75000"/>
                    <a:lumOff val="25000"/>
                  </a:schemeClr>
                </a:solidFill>
                <a:latin typeface="News Gothic MT" panose="020B0503020103020203" pitchFamily="34" charset="0"/>
                <a:cs typeface="Calibri" panose="020F0502020204030204" pitchFamily="34" charset="0"/>
              </a:rPr>
              <a:t>Fuente: </a:t>
            </a:r>
            <a:r>
              <a:rPr lang="es-ES" dirty="0">
                <a:solidFill>
                  <a:schemeClr val="tx1">
                    <a:lumMod val="75000"/>
                    <a:lumOff val="25000"/>
                  </a:schemeClr>
                </a:solidFill>
                <a:latin typeface="News Gothic MT" panose="020B0503020103020203" pitchFamily="34" charset="0"/>
                <a:cs typeface="Calibri" panose="020F0502020204030204" pitchFamily="34" charset="0"/>
              </a:rPr>
              <a:t>UART y SRT.</a:t>
            </a:r>
            <a:endParaRPr lang="es-AR" dirty="0">
              <a:solidFill>
                <a:schemeClr val="tx1">
                  <a:lumMod val="75000"/>
                  <a:lumOff val="25000"/>
                </a:schemeClr>
              </a:solidFill>
              <a:latin typeface="News Gothic MT" panose="020B0503020103020203" pitchFamily="34" charset="0"/>
              <a:cs typeface="Calibri" panose="020F0502020204030204" pitchFamily="34" charset="0"/>
            </a:endParaRPr>
          </a:p>
        </p:txBody>
      </p:sp>
      <p:sp>
        <p:nvSpPr>
          <p:cNvPr id="7" name="object 58">
            <a:extLst>
              <a:ext uri="{FF2B5EF4-FFF2-40B4-BE49-F238E27FC236}">
                <a16:creationId xmlns:a16="http://schemas.microsoft.com/office/drawing/2014/main" id="{E4F528B5-586F-A20A-01AA-6D88D3CC4F37}"/>
              </a:ext>
            </a:extLst>
          </p:cNvPr>
          <p:cNvSpPr txBox="1"/>
          <p:nvPr/>
        </p:nvSpPr>
        <p:spPr>
          <a:xfrm>
            <a:off x="9264496" y="10559682"/>
            <a:ext cx="9320985" cy="735200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marR="5081" indent="684467" algn="r">
              <a:lnSpc>
                <a:spcPct val="112599"/>
              </a:lnSpc>
              <a:spcBef>
                <a:spcPts val="96"/>
              </a:spcBef>
            </a:pPr>
            <a:r>
              <a:rPr lang="es-AR" sz="2100" b="1" spc="10" dirty="0">
                <a:solidFill>
                  <a:srgbClr val="5F5F5F"/>
                </a:solidFill>
                <a:latin typeface="Calibri Light"/>
                <a:cs typeface="Calibri Light"/>
              </a:rPr>
              <a:t>Juicios:</a:t>
            </a:r>
            <a:r>
              <a:rPr lang="es-AR" sz="2100" spc="10" dirty="0">
                <a:solidFill>
                  <a:srgbClr val="5F5F5F"/>
                </a:solidFill>
                <a:latin typeface="Calibri Light"/>
                <a:cs typeface="Calibri Light"/>
              </a:rPr>
              <a:t> 2025  . </a:t>
            </a:r>
            <a:r>
              <a:rPr lang="es-AR" sz="2100" b="1" spc="10" dirty="0">
                <a:solidFill>
                  <a:srgbClr val="5F5F5F"/>
                </a:solidFill>
                <a:latin typeface="Calibri Light"/>
                <a:cs typeface="Calibri Light"/>
              </a:rPr>
              <a:t>Índice de judicialidad: </a:t>
            </a:r>
            <a:r>
              <a:rPr lang="es-AR" sz="2100" spc="10" dirty="0">
                <a:solidFill>
                  <a:srgbClr val="5F5F5F"/>
                </a:solidFill>
                <a:latin typeface="Calibri Light"/>
                <a:cs typeface="Calibri Light"/>
              </a:rPr>
              <a:t>2025</a:t>
            </a:r>
          </a:p>
          <a:p>
            <a:pPr marL="12699" marR="5081" indent="684467" algn="r">
              <a:lnSpc>
                <a:spcPct val="112599"/>
              </a:lnSpc>
              <a:spcBef>
                <a:spcPts val="96"/>
              </a:spcBef>
            </a:pPr>
            <a:r>
              <a:rPr lang="es-AR" sz="2100" b="1" spc="10" dirty="0">
                <a:solidFill>
                  <a:srgbClr val="5F5F5F"/>
                </a:solidFill>
                <a:latin typeface="Calibri Light"/>
                <a:cs typeface="Calibri Light"/>
              </a:rPr>
              <a:t>Juicios </a:t>
            </a:r>
            <a:r>
              <a:rPr lang="en-US" sz="2100" b="1" dirty="0">
                <a:solidFill>
                  <a:srgbClr val="5F5F5F"/>
                </a:solidFill>
                <a:latin typeface="Calibri Light"/>
                <a:cs typeface="Calibri Light"/>
              </a:rPr>
              <a:t>/</a:t>
            </a:r>
            <a:r>
              <a:rPr sz="2100" b="1" spc="5" dirty="0">
                <a:solidFill>
                  <a:srgbClr val="5F5F5F"/>
                </a:solidFill>
                <a:latin typeface="Calibri Light"/>
                <a:cs typeface="Calibri Light"/>
              </a:rPr>
              <a:t> </a:t>
            </a:r>
            <a:r>
              <a:rPr lang="es-AR" sz="2100" b="1" spc="5" dirty="0">
                <a:solidFill>
                  <a:srgbClr val="5F5F5F"/>
                </a:solidFill>
                <a:latin typeface="Calibri Light"/>
                <a:cs typeface="Calibri Light"/>
              </a:rPr>
              <a:t>Siniestros</a:t>
            </a:r>
            <a:r>
              <a:rPr lang="es-AR" sz="2100" spc="5" dirty="0">
                <a:solidFill>
                  <a:srgbClr val="5F5F5F"/>
                </a:solidFill>
                <a:latin typeface="Calibri Light"/>
                <a:cs typeface="Calibri Light"/>
              </a:rPr>
              <a:t>: 2024       </a:t>
            </a:r>
            <a:r>
              <a:rPr lang="es-AR" sz="2100" b="1" spc="5" dirty="0">
                <a:solidFill>
                  <a:srgbClr val="5F5F5F"/>
                </a:solidFill>
                <a:latin typeface="Calibri Light"/>
                <a:cs typeface="Calibri Light"/>
              </a:rPr>
              <a:t>Índice de incidencia</a:t>
            </a:r>
            <a:r>
              <a:rPr lang="es-AR" sz="2100" spc="5" dirty="0">
                <a:solidFill>
                  <a:srgbClr val="5F5F5F"/>
                </a:solidFill>
                <a:latin typeface="Calibri Light"/>
                <a:cs typeface="Calibri Light"/>
              </a:rPr>
              <a:t>: 2024</a:t>
            </a:r>
            <a:endParaRPr sz="2100" dirty="0">
              <a:latin typeface="Calibri Light"/>
              <a:cs typeface="Calibri Light"/>
            </a:endParaRPr>
          </a:p>
        </p:txBody>
      </p:sp>
    </p:spTree>
    <p:extLst>
      <p:ext uri="{BB962C8B-B14F-4D97-AF65-F5344CB8AC3E}">
        <p14:creationId xmlns:p14="http://schemas.microsoft.com/office/powerpoint/2010/main" val="240312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Chart bld="series"/>
        </p:bldSub>
      </p:bldGraphic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94C85F-A687-D493-B2F4-FC6B30E5F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F9836F30-A182-07B4-4272-2913003D1B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0C4DDBCD-93F9-2AF4-8A26-702DC98D9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7AA02C4-F815-C12E-0045-D2DE110A64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" y="0"/>
            <a:ext cx="20104082" cy="1947583"/>
          </a:xfrm>
          <a:prstGeom prst="rect">
            <a:avLst/>
          </a:prstGeom>
        </p:spPr>
      </p:pic>
      <p:sp>
        <p:nvSpPr>
          <p:cNvPr id="5" name="object 18">
            <a:extLst>
              <a:ext uri="{FF2B5EF4-FFF2-40B4-BE49-F238E27FC236}">
                <a16:creationId xmlns:a16="http://schemas.microsoft.com/office/drawing/2014/main" id="{2DA0B876-E64F-3A9C-5FE6-B758D3BC494F}"/>
              </a:ext>
            </a:extLst>
          </p:cNvPr>
          <p:cNvSpPr txBox="1">
            <a:spLocks/>
          </p:cNvSpPr>
          <p:nvPr/>
        </p:nvSpPr>
        <p:spPr>
          <a:xfrm>
            <a:off x="340964" y="439343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1507696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3900" b="1" i="0" u="none" strike="noStrike" kern="1200" cap="none" spc="-100" normalizeH="0" noProof="0" dirty="0">
                <a:ln>
                  <a:noFill/>
                </a:ln>
                <a:solidFill>
                  <a:srgbClr val="1B7D54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LA FIGURA DEL SEGURO EN RT</a:t>
            </a:r>
            <a:endParaRPr kumimoji="0" lang="es-ES" sz="3900" b="0" i="1" u="none" strike="noStrike" kern="1200" cap="none" spc="-100" normalizeH="0" noProof="0" dirty="0">
              <a:ln>
                <a:noFill/>
              </a:ln>
              <a:solidFill>
                <a:srgbClr val="1B7D54"/>
              </a:solidFill>
              <a:effectLst/>
              <a:uLnTx/>
              <a:uFillTx/>
              <a:latin typeface="News Gothic MT" panose="020B0503020103020203" pitchFamily="34" charset="0"/>
              <a:cs typeface="Arial" panose="020B0604020202020204" pitchFamily="34" charset="0"/>
            </a:endParaRPr>
          </a:p>
        </p:txBody>
      </p:sp>
      <p:sp>
        <p:nvSpPr>
          <p:cNvPr id="8" name="object 18">
            <a:extLst>
              <a:ext uri="{FF2B5EF4-FFF2-40B4-BE49-F238E27FC236}">
                <a16:creationId xmlns:a16="http://schemas.microsoft.com/office/drawing/2014/main" id="{BDF64A61-533B-93A6-7AED-6BDC82ECBEC8}"/>
              </a:ext>
            </a:extLst>
          </p:cNvPr>
          <p:cNvSpPr txBox="1">
            <a:spLocks/>
          </p:cNvSpPr>
          <p:nvPr/>
        </p:nvSpPr>
        <p:spPr>
          <a:xfrm>
            <a:off x="10052050" y="614077"/>
            <a:ext cx="10317544" cy="719427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ws Gothic MT"/>
              </a:rPr>
              <a:t>Las ART </a:t>
            </a:r>
            <a:r>
              <a:rPr lang="es-ES" sz="4800" dirty="0">
                <a:solidFill>
                  <a:prstClr val="white"/>
                </a:solidFill>
                <a:latin typeface="News Gothic MT"/>
              </a:rPr>
              <a:t>entes</a:t>
            </a:r>
            <a:r>
              <a:rPr kumimoji="0" lang="es-E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News Gothic MT"/>
              </a:rPr>
              <a:t> gestores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4D1E8C8B-79BA-104E-A838-4DB61D8E798B}"/>
              </a:ext>
            </a:extLst>
          </p:cNvPr>
          <p:cNvGrpSpPr/>
          <p:nvPr/>
        </p:nvGrpSpPr>
        <p:grpSpPr>
          <a:xfrm>
            <a:off x="476325" y="2298229"/>
            <a:ext cx="19627765" cy="1947583"/>
            <a:chOff x="476325" y="2298229"/>
            <a:chExt cx="19627765" cy="1947583"/>
          </a:xfrm>
        </p:grpSpPr>
        <p:sp>
          <p:nvSpPr>
            <p:cNvPr id="22" name="Recortar rectángulo de una esquina 21">
              <a:extLst>
                <a:ext uri="{FF2B5EF4-FFF2-40B4-BE49-F238E27FC236}">
                  <a16:creationId xmlns:a16="http://schemas.microsoft.com/office/drawing/2014/main" id="{2F63F70D-1E97-243F-A4BA-D1783D10722D}"/>
                </a:ext>
              </a:extLst>
            </p:cNvPr>
            <p:cNvSpPr/>
            <p:nvPr/>
          </p:nvSpPr>
          <p:spPr>
            <a:xfrm flipH="1">
              <a:off x="744774" y="2298229"/>
              <a:ext cx="19359316" cy="1947583"/>
            </a:xfrm>
            <a:prstGeom prst="snip1Rect">
              <a:avLst>
                <a:gd name="adj" fmla="val 35739"/>
              </a:avLst>
            </a:prstGeom>
            <a:solidFill>
              <a:srgbClr val="D6EEE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A7C4D0C3-C5A7-2AAD-ADC1-D7DA17B2AB7B}"/>
                </a:ext>
              </a:extLst>
            </p:cNvPr>
            <p:cNvSpPr txBox="1"/>
            <p:nvPr/>
          </p:nvSpPr>
          <p:spPr>
            <a:xfrm>
              <a:off x="1362941" y="2525831"/>
              <a:ext cx="18341732" cy="150297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571500" indent="-571500">
                <a:lnSpc>
                  <a:spcPts val="4280"/>
                </a:lnSpc>
                <a:spcBef>
                  <a:spcPts val="1200"/>
                </a:spcBef>
                <a:spcAft>
                  <a:spcPts val="1200"/>
                </a:spcAft>
                <a:buClr>
                  <a:srgbClr val="2FAC66"/>
                </a:buClr>
                <a:buFont typeface="Arial" panose="020B0604020202020204" pitchFamily="34" charset="0"/>
                <a:buChar char="•"/>
              </a:pPr>
              <a:r>
                <a:rPr lang="es-ES" sz="3600" b="1" dirty="0">
                  <a:solidFill>
                    <a:srgbClr val="1B7D54"/>
                  </a:solidFill>
                  <a:latin typeface="News Gothic MT" panose="020B0503020103020203" pitchFamily="34" charset="0"/>
                </a:rPr>
                <a:t> </a:t>
              </a:r>
              <a:r>
                <a:rPr lang="es-ES" sz="4400" b="1" dirty="0">
                  <a:solidFill>
                    <a:srgbClr val="1B7D54"/>
                  </a:solidFill>
                  <a:latin typeface="News Gothic MT" panose="020B0503020103020203" pitchFamily="34" charset="0"/>
                </a:rPr>
                <a:t>Paraguas</a:t>
              </a:r>
              <a:r>
                <a:rPr lang="es-ES" sz="3600" dirty="0">
                  <a:solidFill>
                    <a:srgbClr val="1B7D54"/>
                  </a:solidFill>
                  <a:latin typeface="News Gothic MT" panose="020B0503020103020203" pitchFamily="34" charset="0"/>
                </a:rPr>
                <a:t> para el empleador</a:t>
              </a:r>
            </a:p>
            <a:p>
              <a:pPr marL="571500" indent="-571500">
                <a:lnSpc>
                  <a:spcPts val="4280"/>
                </a:lnSpc>
                <a:spcBef>
                  <a:spcPts val="1200"/>
                </a:spcBef>
                <a:spcAft>
                  <a:spcPts val="1200"/>
                </a:spcAft>
                <a:buClr>
                  <a:srgbClr val="2FAC66"/>
                </a:buClr>
                <a:buFont typeface="Arial" panose="020B0604020202020204" pitchFamily="34" charset="0"/>
                <a:buChar char="•"/>
              </a:pPr>
              <a:r>
                <a:rPr lang="es-ES" sz="3600" dirty="0">
                  <a:solidFill>
                    <a:srgbClr val="1B7D54"/>
                  </a:solidFill>
                  <a:latin typeface="News Gothic MT" panose="020B0503020103020203" pitchFamily="34" charset="0"/>
                </a:rPr>
                <a:t> Más </a:t>
              </a:r>
              <a:r>
                <a:rPr lang="es-ES" sz="4400" b="1" dirty="0">
                  <a:solidFill>
                    <a:srgbClr val="1B7D54"/>
                  </a:solidFill>
                  <a:latin typeface="News Gothic MT" panose="020B0503020103020203" pitchFamily="34" charset="0"/>
                </a:rPr>
                <a:t>prevención</a:t>
              </a:r>
              <a:r>
                <a:rPr lang="es-ES" sz="3600" dirty="0">
                  <a:solidFill>
                    <a:srgbClr val="1B7D54"/>
                  </a:solidFill>
                  <a:latin typeface="News Gothic MT" panose="020B0503020103020203" pitchFamily="34" charset="0"/>
                </a:rPr>
                <a:t> y garantía de </a:t>
              </a:r>
              <a:r>
                <a:rPr lang="es-ES" sz="4400" b="1" dirty="0">
                  <a:solidFill>
                    <a:srgbClr val="1B7D54"/>
                  </a:solidFill>
                  <a:latin typeface="News Gothic MT" panose="020B0503020103020203" pitchFamily="34" charset="0"/>
                </a:rPr>
                <a:t>atención y cobertura </a:t>
              </a:r>
              <a:r>
                <a:rPr lang="es-ES" sz="3600" dirty="0">
                  <a:solidFill>
                    <a:srgbClr val="1B7D54"/>
                  </a:solidFill>
                  <a:latin typeface="News Gothic MT" panose="020B0503020103020203" pitchFamily="34" charset="0"/>
                </a:rPr>
                <a:t>para el trabajador</a:t>
              </a:r>
            </a:p>
          </p:txBody>
        </p:sp>
        <p:pic>
          <p:nvPicPr>
            <p:cNvPr id="29" name="Imagen 28" descr="Icono&#10;&#10;Descripción generada automáticamente">
              <a:extLst>
                <a:ext uri="{FF2B5EF4-FFF2-40B4-BE49-F238E27FC236}">
                  <a16:creationId xmlns:a16="http://schemas.microsoft.com/office/drawing/2014/main" id="{B1077553-C50E-D1F5-7C12-064BE4FE1DD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536"/>
            <a:stretch/>
          </p:blipFill>
          <p:spPr>
            <a:xfrm>
              <a:off x="476325" y="2395109"/>
              <a:ext cx="1371316" cy="846989"/>
            </a:xfrm>
            <a:prstGeom prst="rect">
              <a:avLst/>
            </a:prstGeom>
          </p:spPr>
        </p:pic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E1B09954-7417-949F-BEC9-3C33FD91C63A}"/>
              </a:ext>
            </a:extLst>
          </p:cNvPr>
          <p:cNvGrpSpPr/>
          <p:nvPr/>
        </p:nvGrpSpPr>
        <p:grpSpPr>
          <a:xfrm>
            <a:off x="673682" y="5607202"/>
            <a:ext cx="17787193" cy="4667766"/>
            <a:chOff x="673682" y="5607202"/>
            <a:chExt cx="17787193" cy="4667766"/>
          </a:xfrm>
        </p:grpSpPr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845C523D-D60D-0F3D-C09E-877E00299E90}"/>
                </a:ext>
              </a:extLst>
            </p:cNvPr>
            <p:cNvSpPr txBox="1"/>
            <p:nvPr/>
          </p:nvSpPr>
          <p:spPr>
            <a:xfrm>
              <a:off x="2436091" y="5607202"/>
              <a:ext cx="1314813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1200"/>
                </a:spcBef>
                <a:spcAft>
                  <a:spcPts val="1200"/>
                </a:spcAft>
              </a:pPr>
              <a:r>
                <a:rPr lang="es-ES" sz="3200" b="1" dirty="0">
                  <a:solidFill>
                    <a:srgbClr val="1B7D54"/>
                  </a:solidFill>
                  <a:latin typeface="News Gothic MT" panose="020B0503020103020203" pitchFamily="34" charset="0"/>
                </a:rPr>
                <a:t>En UART con el objetivo de eliminar la litigiosidad en su génesis:</a:t>
              </a:r>
            </a:p>
          </p:txBody>
        </p:sp>
        <p:grpSp>
          <p:nvGrpSpPr>
            <p:cNvPr id="13" name="Grupo 12">
              <a:extLst>
                <a:ext uri="{FF2B5EF4-FFF2-40B4-BE49-F238E27FC236}">
                  <a16:creationId xmlns:a16="http://schemas.microsoft.com/office/drawing/2014/main" id="{E2995024-34BF-3F4E-885E-8266D78EF222}"/>
                </a:ext>
              </a:extLst>
            </p:cNvPr>
            <p:cNvGrpSpPr/>
            <p:nvPr/>
          </p:nvGrpSpPr>
          <p:grpSpPr>
            <a:xfrm>
              <a:off x="673682" y="6771527"/>
              <a:ext cx="4254447" cy="3503441"/>
              <a:chOff x="673682" y="6771527"/>
              <a:chExt cx="4254447" cy="3503441"/>
            </a:xfrm>
          </p:grpSpPr>
          <p:sp>
            <p:nvSpPr>
              <p:cNvPr id="10" name="Recortar rectángulo de una esquina 9">
                <a:extLst>
                  <a:ext uri="{FF2B5EF4-FFF2-40B4-BE49-F238E27FC236}">
                    <a16:creationId xmlns:a16="http://schemas.microsoft.com/office/drawing/2014/main" id="{205C61D5-B290-051A-464E-225C9A468CE1}"/>
                  </a:ext>
                </a:extLst>
              </p:cNvPr>
              <p:cNvSpPr/>
              <p:nvPr/>
            </p:nvSpPr>
            <p:spPr>
              <a:xfrm flipH="1">
                <a:off x="673682" y="7595944"/>
                <a:ext cx="4183355" cy="2679024"/>
              </a:xfrm>
              <a:prstGeom prst="snip1Rect">
                <a:avLst>
                  <a:gd name="adj" fmla="val 22586"/>
                </a:avLst>
              </a:prstGeom>
              <a:solidFill>
                <a:srgbClr val="33A4D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79" name="Elipse 78">
                <a:extLst>
                  <a:ext uri="{FF2B5EF4-FFF2-40B4-BE49-F238E27FC236}">
                    <a16:creationId xmlns:a16="http://schemas.microsoft.com/office/drawing/2014/main" id="{5C493C4D-1C4A-5BB9-D882-4F24A532EA73}"/>
                  </a:ext>
                </a:extLst>
              </p:cNvPr>
              <p:cNvSpPr/>
              <p:nvPr/>
            </p:nvSpPr>
            <p:spPr>
              <a:xfrm>
                <a:off x="2086714" y="6771527"/>
                <a:ext cx="1542644" cy="1542644"/>
              </a:xfrm>
              <a:prstGeom prst="ellipse">
                <a:avLst/>
              </a:prstGeom>
              <a:solidFill>
                <a:srgbClr val="093F64"/>
              </a:solidFill>
              <a:ln w="76200">
                <a:solidFill>
                  <a:srgbClr val="D6EDF7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>
                  <a:solidFill>
                    <a:srgbClr val="093F64"/>
                  </a:solidFill>
                </a:endParaRPr>
              </a:p>
            </p:txBody>
          </p:sp>
          <p:sp>
            <p:nvSpPr>
              <p:cNvPr id="33" name="CuadroTexto 32">
                <a:extLst>
                  <a:ext uri="{FF2B5EF4-FFF2-40B4-BE49-F238E27FC236}">
                    <a16:creationId xmlns:a16="http://schemas.microsoft.com/office/drawing/2014/main" id="{6A123B9B-3AEC-32F3-2493-E70D4A54F09F}"/>
                  </a:ext>
                </a:extLst>
              </p:cNvPr>
              <p:cNvSpPr txBox="1"/>
              <p:nvPr/>
            </p:nvSpPr>
            <p:spPr>
              <a:xfrm>
                <a:off x="744774" y="8622965"/>
                <a:ext cx="4183355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s-ES" sz="2800" b="1" dirty="0">
                    <a:solidFill>
                      <a:schemeClr val="bg1"/>
                    </a:solidFill>
                    <a:latin typeface="News Gothic MT" panose="020B0503020103020203" pitchFamily="34" charset="0"/>
                  </a:rPr>
                  <a:t>Gestión con propuestas de solución</a:t>
                </a:r>
              </a:p>
            </p:txBody>
          </p:sp>
          <p:pic>
            <p:nvPicPr>
              <p:cNvPr id="80" name="Imagen 79">
                <a:extLst>
                  <a:ext uri="{FF2B5EF4-FFF2-40B4-BE49-F238E27FC236}">
                    <a16:creationId xmlns:a16="http://schemas.microsoft.com/office/drawing/2014/main" id="{67E86071-FAFB-CD80-3FA8-9EC8BE750E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4785" r="-771"/>
              <a:stretch/>
            </p:blipFill>
            <p:spPr>
              <a:xfrm>
                <a:off x="2365148" y="7083463"/>
                <a:ext cx="950168" cy="899658"/>
              </a:xfrm>
              <a:prstGeom prst="rect">
                <a:avLst/>
              </a:prstGeom>
            </p:spPr>
          </p:pic>
        </p:grpSp>
        <p:grpSp>
          <p:nvGrpSpPr>
            <p:cNvPr id="15" name="Grupo 14">
              <a:extLst>
                <a:ext uri="{FF2B5EF4-FFF2-40B4-BE49-F238E27FC236}">
                  <a16:creationId xmlns:a16="http://schemas.microsoft.com/office/drawing/2014/main" id="{D542F546-58C8-A3C0-93C5-7695F77EFDFD}"/>
                </a:ext>
              </a:extLst>
            </p:cNvPr>
            <p:cNvGrpSpPr/>
            <p:nvPr/>
          </p:nvGrpSpPr>
          <p:grpSpPr>
            <a:xfrm>
              <a:off x="9734464" y="6771527"/>
              <a:ext cx="4196894" cy="3503441"/>
              <a:chOff x="9734464" y="6771527"/>
              <a:chExt cx="4196894" cy="3503441"/>
            </a:xfrm>
          </p:grpSpPr>
          <p:sp>
            <p:nvSpPr>
              <p:cNvPr id="18" name="Recortar rectángulo de una esquina 17">
                <a:extLst>
                  <a:ext uri="{FF2B5EF4-FFF2-40B4-BE49-F238E27FC236}">
                    <a16:creationId xmlns:a16="http://schemas.microsoft.com/office/drawing/2014/main" id="{3FAC1D33-5783-4D8E-DB7D-66F526A85993}"/>
                  </a:ext>
                </a:extLst>
              </p:cNvPr>
              <p:cNvSpPr/>
              <p:nvPr/>
            </p:nvSpPr>
            <p:spPr>
              <a:xfrm flipH="1">
                <a:off x="9734464" y="7595945"/>
                <a:ext cx="4183355" cy="2679023"/>
              </a:xfrm>
              <a:prstGeom prst="snip1Rect">
                <a:avLst>
                  <a:gd name="adj" fmla="val 22586"/>
                </a:avLst>
              </a:prstGeom>
              <a:solidFill>
                <a:srgbClr val="53357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69" name="Elipse 68">
                <a:extLst>
                  <a:ext uri="{FF2B5EF4-FFF2-40B4-BE49-F238E27FC236}">
                    <a16:creationId xmlns:a16="http://schemas.microsoft.com/office/drawing/2014/main" id="{AB929186-2051-EBD3-E9A8-2C067DB269CF}"/>
                  </a:ext>
                </a:extLst>
              </p:cNvPr>
              <p:cNvSpPr/>
              <p:nvPr/>
            </p:nvSpPr>
            <p:spPr>
              <a:xfrm>
                <a:off x="11085054" y="6771527"/>
                <a:ext cx="1542644" cy="1542644"/>
              </a:xfrm>
              <a:prstGeom prst="ellipse">
                <a:avLst/>
              </a:prstGeom>
              <a:solidFill>
                <a:srgbClr val="7B619C"/>
              </a:solidFill>
              <a:ln w="76200">
                <a:solidFill>
                  <a:srgbClr val="E5DFE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>
                  <a:solidFill>
                    <a:srgbClr val="093F64"/>
                  </a:solidFill>
                </a:endParaRPr>
              </a:p>
            </p:txBody>
          </p:sp>
          <p:sp>
            <p:nvSpPr>
              <p:cNvPr id="57" name="CuadroTexto 56">
                <a:extLst>
                  <a:ext uri="{FF2B5EF4-FFF2-40B4-BE49-F238E27FC236}">
                    <a16:creationId xmlns:a16="http://schemas.microsoft.com/office/drawing/2014/main" id="{73B729D8-09A7-7FD6-B341-CA73A1541D0A}"/>
                  </a:ext>
                </a:extLst>
              </p:cNvPr>
              <p:cNvSpPr txBox="1"/>
              <p:nvPr/>
            </p:nvSpPr>
            <p:spPr>
              <a:xfrm>
                <a:off x="9829290" y="8622965"/>
                <a:ext cx="4102068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s-ES" sz="2800" b="1" dirty="0">
                    <a:solidFill>
                      <a:schemeClr val="bg1"/>
                    </a:solidFill>
                    <a:latin typeface="News Gothic MT" panose="020B0503020103020203" pitchFamily="34" charset="0"/>
                  </a:rPr>
                  <a:t>Comunicación institucional</a:t>
                </a:r>
              </a:p>
            </p:txBody>
          </p:sp>
          <p:pic>
            <p:nvPicPr>
              <p:cNvPr id="83" name="Imagen 82">
                <a:extLst>
                  <a:ext uri="{FF2B5EF4-FFF2-40B4-BE49-F238E27FC236}">
                    <a16:creationId xmlns:a16="http://schemas.microsoft.com/office/drawing/2014/main" id="{7B20B5D0-7015-B67B-4DB7-519CFFBB5C9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603" r="50039"/>
              <a:stretch/>
            </p:blipFill>
            <p:spPr>
              <a:xfrm>
                <a:off x="11272267" y="7021620"/>
                <a:ext cx="1122467" cy="975546"/>
              </a:xfrm>
              <a:prstGeom prst="rect">
                <a:avLst/>
              </a:prstGeom>
            </p:spPr>
          </p:pic>
        </p:grpSp>
        <p:grpSp>
          <p:nvGrpSpPr>
            <p:cNvPr id="14" name="Grupo 13">
              <a:extLst>
                <a:ext uri="{FF2B5EF4-FFF2-40B4-BE49-F238E27FC236}">
                  <a16:creationId xmlns:a16="http://schemas.microsoft.com/office/drawing/2014/main" id="{28D77FA5-79D6-8A22-29EE-EB6126A470BF}"/>
                </a:ext>
              </a:extLst>
            </p:cNvPr>
            <p:cNvGrpSpPr/>
            <p:nvPr/>
          </p:nvGrpSpPr>
          <p:grpSpPr>
            <a:xfrm>
              <a:off x="5204073" y="6771527"/>
              <a:ext cx="4209805" cy="3503441"/>
              <a:chOff x="5204073" y="6771527"/>
              <a:chExt cx="4209805" cy="3503441"/>
            </a:xfrm>
          </p:grpSpPr>
          <p:sp>
            <p:nvSpPr>
              <p:cNvPr id="12" name="Recortar rectángulo de una esquina 11">
                <a:extLst>
                  <a:ext uri="{FF2B5EF4-FFF2-40B4-BE49-F238E27FC236}">
                    <a16:creationId xmlns:a16="http://schemas.microsoft.com/office/drawing/2014/main" id="{352A9AAE-975F-8052-3589-E31FD03F71DA}"/>
                  </a:ext>
                </a:extLst>
              </p:cNvPr>
              <p:cNvSpPr/>
              <p:nvPr/>
            </p:nvSpPr>
            <p:spPr>
              <a:xfrm flipH="1">
                <a:off x="5204073" y="7595945"/>
                <a:ext cx="4183355" cy="2679023"/>
              </a:xfrm>
              <a:prstGeom prst="snip1Rect">
                <a:avLst>
                  <a:gd name="adj" fmla="val 22586"/>
                </a:avLst>
              </a:prstGeom>
              <a:solidFill>
                <a:srgbClr val="A12A6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74" name="Elipse 73">
                <a:extLst>
                  <a:ext uri="{FF2B5EF4-FFF2-40B4-BE49-F238E27FC236}">
                    <a16:creationId xmlns:a16="http://schemas.microsoft.com/office/drawing/2014/main" id="{A7DD8957-76E1-2370-B15F-60C92AAF37C6}"/>
                  </a:ext>
                </a:extLst>
              </p:cNvPr>
              <p:cNvSpPr/>
              <p:nvPr/>
            </p:nvSpPr>
            <p:spPr>
              <a:xfrm>
                <a:off x="6585884" y="6771527"/>
                <a:ext cx="1542644" cy="1542644"/>
              </a:xfrm>
              <a:prstGeom prst="ellipse">
                <a:avLst/>
              </a:prstGeom>
              <a:solidFill>
                <a:srgbClr val="871A54"/>
              </a:solidFill>
              <a:ln w="76200">
                <a:solidFill>
                  <a:srgbClr val="DA9CBB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>
                  <a:solidFill>
                    <a:srgbClr val="093F64"/>
                  </a:solidFill>
                </a:endParaRPr>
              </a:p>
            </p:txBody>
          </p:sp>
          <p:sp>
            <p:nvSpPr>
              <p:cNvPr id="51" name="CuadroTexto 50">
                <a:extLst>
                  <a:ext uri="{FF2B5EF4-FFF2-40B4-BE49-F238E27FC236}">
                    <a16:creationId xmlns:a16="http://schemas.microsoft.com/office/drawing/2014/main" id="{B33E6DCE-73FE-C55A-B343-4026F01EBEB7}"/>
                  </a:ext>
                </a:extLst>
              </p:cNvPr>
              <p:cNvSpPr txBox="1"/>
              <p:nvPr/>
            </p:nvSpPr>
            <p:spPr>
              <a:xfrm>
                <a:off x="5311810" y="8622965"/>
                <a:ext cx="4102068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es-ES" sz="2800" b="1" dirty="0">
                    <a:solidFill>
                      <a:schemeClr val="bg1"/>
                    </a:solidFill>
                    <a:latin typeface="News Gothic MT" panose="020B0503020103020203" pitchFamily="34" charset="0"/>
                  </a:rPr>
                  <a:t>Respaldo técnico, estadístico y jurídico</a:t>
                </a:r>
              </a:p>
            </p:txBody>
          </p:sp>
          <p:pic>
            <p:nvPicPr>
              <p:cNvPr id="84" name="Imagen 83">
                <a:extLst>
                  <a:ext uri="{FF2B5EF4-FFF2-40B4-BE49-F238E27FC236}">
                    <a16:creationId xmlns:a16="http://schemas.microsoft.com/office/drawing/2014/main" id="{4CE665BA-8EBC-D32B-30D3-3C7CF048B2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3483" r="24159"/>
              <a:stretch/>
            </p:blipFill>
            <p:spPr>
              <a:xfrm>
                <a:off x="6762260" y="7021620"/>
                <a:ext cx="1122467" cy="975546"/>
              </a:xfrm>
              <a:prstGeom prst="rect">
                <a:avLst/>
              </a:prstGeom>
            </p:spPr>
          </p:pic>
        </p:grpSp>
        <p:grpSp>
          <p:nvGrpSpPr>
            <p:cNvPr id="16" name="Grupo 15">
              <a:extLst>
                <a:ext uri="{FF2B5EF4-FFF2-40B4-BE49-F238E27FC236}">
                  <a16:creationId xmlns:a16="http://schemas.microsoft.com/office/drawing/2014/main" id="{A6BE105D-0640-8C37-AA5D-D2739EDB6833}"/>
                </a:ext>
              </a:extLst>
            </p:cNvPr>
            <p:cNvGrpSpPr/>
            <p:nvPr/>
          </p:nvGrpSpPr>
          <p:grpSpPr>
            <a:xfrm>
              <a:off x="14264858" y="6771527"/>
              <a:ext cx="4196017" cy="3503441"/>
              <a:chOff x="14264858" y="6771527"/>
              <a:chExt cx="4196017" cy="3503441"/>
            </a:xfrm>
          </p:grpSpPr>
          <p:sp>
            <p:nvSpPr>
              <p:cNvPr id="21" name="Recortar rectángulo de una esquina 20">
                <a:extLst>
                  <a:ext uri="{FF2B5EF4-FFF2-40B4-BE49-F238E27FC236}">
                    <a16:creationId xmlns:a16="http://schemas.microsoft.com/office/drawing/2014/main" id="{EEDF09FE-1894-4712-836F-A01E2CD53D71}"/>
                  </a:ext>
                </a:extLst>
              </p:cNvPr>
              <p:cNvSpPr/>
              <p:nvPr/>
            </p:nvSpPr>
            <p:spPr>
              <a:xfrm flipH="1">
                <a:off x="14264858" y="7595945"/>
                <a:ext cx="4183355" cy="2679023"/>
              </a:xfrm>
              <a:prstGeom prst="snip1Rect">
                <a:avLst>
                  <a:gd name="adj" fmla="val 22586"/>
                </a:avLst>
              </a:prstGeom>
              <a:solidFill>
                <a:srgbClr val="EDAE5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  <p:sp>
            <p:nvSpPr>
              <p:cNvPr id="64" name="Elipse 63">
                <a:extLst>
                  <a:ext uri="{FF2B5EF4-FFF2-40B4-BE49-F238E27FC236}">
                    <a16:creationId xmlns:a16="http://schemas.microsoft.com/office/drawing/2014/main" id="{ADD26B7E-D3F6-C8A0-E854-FFE16495B627}"/>
                  </a:ext>
                </a:extLst>
              </p:cNvPr>
              <p:cNvSpPr/>
              <p:nvPr/>
            </p:nvSpPr>
            <p:spPr>
              <a:xfrm>
                <a:off x="15584222" y="6771527"/>
                <a:ext cx="1542644" cy="1542644"/>
              </a:xfrm>
              <a:prstGeom prst="ellipse">
                <a:avLst/>
              </a:prstGeom>
              <a:solidFill>
                <a:srgbClr val="F3901E"/>
              </a:solidFill>
              <a:ln w="76200">
                <a:solidFill>
                  <a:srgbClr val="FCD78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>
                  <a:solidFill>
                    <a:srgbClr val="093F64"/>
                  </a:solidFill>
                </a:endParaRPr>
              </a:p>
            </p:txBody>
          </p:sp>
          <p:pic>
            <p:nvPicPr>
              <p:cNvPr id="82" name="Imagen 81">
                <a:extLst>
                  <a:ext uri="{FF2B5EF4-FFF2-40B4-BE49-F238E27FC236}">
                    <a16:creationId xmlns:a16="http://schemas.microsoft.com/office/drawing/2014/main" id="{DACA429D-C5C5-586E-4115-3ADC1363BD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523" r="78165"/>
              <a:stretch/>
            </p:blipFill>
            <p:spPr>
              <a:xfrm>
                <a:off x="15830657" y="7021620"/>
                <a:ext cx="1122467" cy="975546"/>
              </a:xfrm>
              <a:prstGeom prst="rect">
                <a:avLst/>
              </a:prstGeom>
            </p:spPr>
          </p:pic>
          <p:sp>
            <p:nvSpPr>
              <p:cNvPr id="7" name="CuadroTexto 6">
                <a:extLst>
                  <a:ext uri="{FF2B5EF4-FFF2-40B4-BE49-F238E27FC236}">
                    <a16:creationId xmlns:a16="http://schemas.microsoft.com/office/drawing/2014/main" id="{A2F6C39D-A987-4B6C-FC13-BEA9D12F8929}"/>
                  </a:ext>
                </a:extLst>
              </p:cNvPr>
              <p:cNvSpPr txBox="1"/>
              <p:nvPr/>
            </p:nvSpPr>
            <p:spPr>
              <a:xfrm>
                <a:off x="14358807" y="8644484"/>
                <a:ext cx="4102068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314" rtl="0" eaLnBrk="1" fontAlgn="auto" latinLnBrk="0" hangingPunct="1">
                  <a:lnSpc>
                    <a:spcPct val="100000"/>
                  </a:lnSpc>
                  <a:spcBef>
                    <a:spcPts val="1200"/>
                  </a:spcBef>
                  <a:spcAft>
                    <a:spcPts val="12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News Gothic MT" panose="020B0503020103020203" pitchFamily="34" charset="0"/>
                    <a:ea typeface="+mn-ea"/>
                    <a:cs typeface="+mn-cs"/>
                  </a:rPr>
                  <a:t>Articulación público- privado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12254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1CA322-5417-A0A6-A924-D4554CDF4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9F0F3AA0-08E7-FA52-C3B3-CA6ABF52B438}"/>
              </a:ext>
            </a:extLst>
          </p:cNvPr>
          <p:cNvSpPr/>
          <p:nvPr/>
        </p:nvSpPr>
        <p:spPr>
          <a:xfrm>
            <a:off x="8897202" y="1947583"/>
            <a:ext cx="11206884" cy="9361767"/>
          </a:xfrm>
          <a:prstGeom prst="rect">
            <a:avLst/>
          </a:prstGeom>
          <a:solidFill>
            <a:srgbClr val="FDE9D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4BC3D88-7642-F037-3172-C7024086F3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" y="0"/>
            <a:ext cx="20104082" cy="1947583"/>
          </a:xfrm>
          <a:prstGeom prst="rect">
            <a:avLst/>
          </a:prstGeom>
        </p:spPr>
      </p:pic>
      <p:sp>
        <p:nvSpPr>
          <p:cNvPr id="3" name="Slide Number Placeholder 12">
            <a:extLst>
              <a:ext uri="{FF2B5EF4-FFF2-40B4-BE49-F238E27FC236}">
                <a16:creationId xmlns:a16="http://schemas.microsoft.com/office/drawing/2014/main" id="{12BEBD14-1F01-EE4A-6658-7906905EED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" name="Imagen 8">
            <a:extLst>
              <a:ext uri="{FF2B5EF4-FFF2-40B4-BE49-F238E27FC236}">
                <a16:creationId xmlns:a16="http://schemas.microsoft.com/office/drawing/2014/main" id="{C479E2C4-48E3-38EB-5A8D-7E328338BC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18057" y="10777927"/>
            <a:ext cx="1073334" cy="360973"/>
          </a:xfrm>
          <a:prstGeom prst="rect">
            <a:avLst/>
          </a:prstGeom>
        </p:spPr>
      </p:pic>
      <p:sp>
        <p:nvSpPr>
          <p:cNvPr id="8" name="object 18">
            <a:extLst>
              <a:ext uri="{FF2B5EF4-FFF2-40B4-BE49-F238E27FC236}">
                <a16:creationId xmlns:a16="http://schemas.microsoft.com/office/drawing/2014/main" id="{8D760B86-81EF-172D-BC39-70617F1F4382}"/>
              </a:ext>
            </a:extLst>
          </p:cNvPr>
          <p:cNvSpPr txBox="1">
            <a:spLocks/>
          </p:cNvSpPr>
          <p:nvPr/>
        </p:nvSpPr>
        <p:spPr>
          <a:xfrm>
            <a:off x="340964" y="439343"/>
            <a:ext cx="9052560" cy="84766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13969" rIns="0" bIns="0" rtlCol="0" anchor="b" anchorCtr="0">
            <a:spAutoFit/>
          </a:bodyPr>
          <a:lstStyle>
            <a:lvl1pPr lvl="0" algn="l" defTabSz="1507696" rtl="0" eaLnBrk="1" latinLnBrk="0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800"/>
              <a:buFont typeface="Georgia"/>
              <a:buNone/>
              <a:defRPr sz="9563" kern="1200">
                <a:solidFill>
                  <a:schemeClr val="dk1"/>
                </a:solidFill>
                <a:latin typeface="Montserrat" pitchFamily="2" charset="0"/>
                <a:ea typeface="+mj-ea"/>
                <a:cs typeface="+mj-c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marL="0" marR="0" lvl="0" indent="0" algn="l" defTabSz="1507696" rtl="0" eaLnBrk="1" fontAlgn="auto" latinLnBrk="0" hangingPunct="1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5800"/>
              <a:buFont typeface="Georgia"/>
              <a:buNone/>
              <a:tabLst/>
              <a:defRPr/>
            </a:pPr>
            <a:r>
              <a:rPr kumimoji="0" lang="es-ES" sz="4300" b="1" i="0" u="none" strike="noStrike" kern="1200" cap="none" spc="-100" normalizeH="0" noProof="0" dirty="0">
                <a:ln>
                  <a:noFill/>
                </a:ln>
                <a:solidFill>
                  <a:srgbClr val="BE4F24"/>
                </a:solidFill>
                <a:effectLst/>
                <a:uLnTx/>
                <a:uFillTx/>
                <a:latin typeface="News Gothic MT" panose="020B0503020103020203" pitchFamily="34" charset="0"/>
                <a:ea typeface="Roboto" pitchFamily="2" charset="0"/>
                <a:cs typeface="Arial" panose="020B0604020202020204" pitchFamily="34" charset="0"/>
              </a:rPr>
              <a:t>¿LUZ AL FINAL DEL TÚNEL?</a:t>
            </a:r>
            <a:endParaRPr kumimoji="0" lang="es-ES" sz="4300" b="0" i="1" u="none" strike="noStrike" kern="1200" cap="none" spc="-100" normalizeH="0" noProof="0" dirty="0">
              <a:ln>
                <a:noFill/>
              </a:ln>
              <a:solidFill>
                <a:srgbClr val="BE4F24"/>
              </a:solidFill>
              <a:effectLst/>
              <a:uLnTx/>
              <a:uFillTx/>
              <a:latin typeface="News Gothic MT" panose="020B0503020103020203" pitchFamily="34" charset="0"/>
              <a:cs typeface="Arial" panose="020B0604020202020204" pitchFamily="34" charset="0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627F10CB-C23A-98A1-0010-B0C79185BED8}"/>
              </a:ext>
            </a:extLst>
          </p:cNvPr>
          <p:cNvSpPr txBox="1">
            <a:spLocks/>
          </p:cNvSpPr>
          <p:nvPr/>
        </p:nvSpPr>
        <p:spPr>
          <a:xfrm>
            <a:off x="10052049" y="261417"/>
            <a:ext cx="9839341" cy="1424748"/>
          </a:xfrm>
          <a:prstGeom prst="rect">
            <a:avLst/>
          </a:prstGeom>
        </p:spPr>
        <p:txBody>
          <a:bodyPr vert="horz" wrap="square" lIns="0" tIns="13969" rIns="0" bIns="0" rtlCol="0" anchor="t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800" dirty="0">
                <a:solidFill>
                  <a:prstClr val="white"/>
                </a:solidFill>
                <a:latin typeface="News Gothic MT" panose="020B0503020103020203" pitchFamily="34" charset="0"/>
              </a:rPr>
              <a:t>Punto de partida y</a:t>
            </a:r>
          </a:p>
          <a:p>
            <a:pPr marL="0" marR="0" lvl="0" indent="0" algn="l" defTabSz="914400" rtl="0" eaLnBrk="1" fontAlgn="auto" latinLnBrk="0" hangingPunct="1">
              <a:lnSpc>
                <a:spcPts val="5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800" dirty="0">
                <a:solidFill>
                  <a:prstClr val="white"/>
                </a:solidFill>
                <a:latin typeface="News Gothic MT" panose="020B0503020103020203" pitchFamily="34" charset="0"/>
              </a:rPr>
              <a:t>Novedades judiciales en 2026</a:t>
            </a:r>
            <a:endParaRPr kumimoji="0" lang="es-E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ws Gothic MT" panose="020B0503020103020203" pitchFamily="34" charset="0"/>
            </a:endParaRPr>
          </a:p>
        </p:txBody>
      </p:sp>
      <p:grpSp>
        <p:nvGrpSpPr>
          <p:cNvPr id="26" name="Grupo 25">
            <a:extLst>
              <a:ext uri="{FF2B5EF4-FFF2-40B4-BE49-F238E27FC236}">
                <a16:creationId xmlns:a16="http://schemas.microsoft.com/office/drawing/2014/main" id="{FB425C97-8167-0BFB-2E7E-0DD415795803}"/>
              </a:ext>
            </a:extLst>
          </p:cNvPr>
          <p:cNvGrpSpPr/>
          <p:nvPr/>
        </p:nvGrpSpPr>
        <p:grpSpPr>
          <a:xfrm>
            <a:off x="476324" y="2221554"/>
            <a:ext cx="8053288" cy="7614298"/>
            <a:chOff x="476324" y="2221554"/>
            <a:chExt cx="8053288" cy="7614298"/>
          </a:xfrm>
        </p:grpSpPr>
        <p:cxnSp>
          <p:nvCxnSpPr>
            <p:cNvPr id="17" name="Conector recto 16">
              <a:extLst>
                <a:ext uri="{FF2B5EF4-FFF2-40B4-BE49-F238E27FC236}">
                  <a16:creationId xmlns:a16="http://schemas.microsoft.com/office/drawing/2014/main" id="{140C7115-89DA-A029-984F-39CD2DC63871}"/>
                </a:ext>
              </a:extLst>
            </p:cNvPr>
            <p:cNvCxnSpPr>
              <a:cxnSpLocks/>
              <a:endCxn id="24" idx="2"/>
            </p:cNvCxnSpPr>
            <p:nvPr/>
          </p:nvCxnSpPr>
          <p:spPr>
            <a:xfrm>
              <a:off x="1247646" y="3475590"/>
              <a:ext cx="0" cy="5100228"/>
            </a:xfrm>
            <a:prstGeom prst="line">
              <a:avLst/>
            </a:prstGeom>
            <a:ln w="127000">
              <a:solidFill>
                <a:srgbClr val="FCD78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ortar rectángulo de una esquina 10">
              <a:extLst>
                <a:ext uri="{FF2B5EF4-FFF2-40B4-BE49-F238E27FC236}">
                  <a16:creationId xmlns:a16="http://schemas.microsoft.com/office/drawing/2014/main" id="{799B986C-D3BF-0754-82BE-42A2016608ED}"/>
                </a:ext>
              </a:extLst>
            </p:cNvPr>
            <p:cNvSpPr/>
            <p:nvPr/>
          </p:nvSpPr>
          <p:spPr>
            <a:xfrm flipV="1">
              <a:off x="1007600" y="2386926"/>
              <a:ext cx="6986870" cy="1192926"/>
            </a:xfrm>
            <a:prstGeom prst="snip1Rect">
              <a:avLst/>
            </a:prstGeom>
            <a:solidFill>
              <a:srgbClr val="F3901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13F16117-43E9-7B77-8964-52E220DD29BF}"/>
                </a:ext>
              </a:extLst>
            </p:cNvPr>
            <p:cNvSpPr txBox="1"/>
            <p:nvPr/>
          </p:nvSpPr>
          <p:spPr>
            <a:xfrm>
              <a:off x="1870672" y="4203541"/>
              <a:ext cx="6658940" cy="563231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s-ES" sz="3400" dirty="0">
                  <a:solidFill>
                    <a:srgbClr val="BE4E24"/>
                  </a:solidFill>
                  <a:latin typeface="News Gothic MT" panose="020B0503020103020203" pitchFamily="34" charset="0"/>
                </a:rPr>
                <a:t>Sistema que </a:t>
              </a:r>
              <a:r>
                <a:rPr lang="es-ES" sz="3400" b="1" dirty="0">
                  <a:solidFill>
                    <a:srgbClr val="BE4E24"/>
                  </a:solidFill>
                  <a:latin typeface="News Gothic MT" panose="020B0503020103020203" pitchFamily="34" charset="0"/>
                </a:rPr>
                <a:t>funciona y en riesgo de colapso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endParaRPr lang="es-ES" sz="2400" b="1" dirty="0">
                <a:solidFill>
                  <a:srgbClr val="BE4E24"/>
                </a:solidFill>
                <a:latin typeface="News Gothic MT" panose="020B0503020103020203" pitchFamily="34" charset="0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s-ES" sz="3400" dirty="0">
                  <a:solidFill>
                    <a:srgbClr val="BE4E24"/>
                  </a:solidFill>
                  <a:latin typeface="News Gothic MT" panose="020B0503020103020203" pitchFamily="34" charset="0"/>
                </a:rPr>
                <a:t>Ley 27.348 </a:t>
              </a:r>
              <a:r>
                <a:rPr lang="es-ES" sz="3400" b="1" dirty="0">
                  <a:solidFill>
                    <a:srgbClr val="BE4E24"/>
                  </a:solidFill>
                  <a:latin typeface="News Gothic MT" panose="020B0503020103020203" pitchFamily="34" charset="0"/>
                </a:rPr>
                <a:t>+</a:t>
              </a:r>
              <a:r>
                <a:rPr lang="es-ES" sz="3400" dirty="0">
                  <a:solidFill>
                    <a:srgbClr val="BE4E24"/>
                  </a:solidFill>
                  <a:latin typeface="News Gothic MT" panose="020B0503020103020203" pitchFamily="34" charset="0"/>
                </a:rPr>
                <a:t> </a:t>
              </a:r>
              <a:r>
                <a:rPr lang="es-ES" sz="3400" b="1" dirty="0">
                  <a:solidFill>
                    <a:srgbClr val="BE4E24"/>
                  </a:solidFill>
                  <a:latin typeface="News Gothic MT" panose="020B0503020103020203" pitchFamily="34" charset="0"/>
                </a:rPr>
                <a:t>18 adhesiones provinciales</a:t>
              </a: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endParaRPr lang="es-ES" sz="2400" b="1" dirty="0">
                <a:solidFill>
                  <a:srgbClr val="BE4E24"/>
                </a:solidFill>
                <a:latin typeface="News Gothic MT" panose="020B0503020103020203" pitchFamily="34" charset="0"/>
              </a:endParaRPr>
            </a:p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s-ES" sz="3400" b="1" dirty="0">
                  <a:solidFill>
                    <a:srgbClr val="BE4E24"/>
                  </a:solidFill>
                  <a:latin typeface="News Gothic MT" panose="020B0503020103020203" pitchFamily="34" charset="0"/>
                </a:rPr>
                <a:t>Fallos favorables de CSJN: 15</a:t>
              </a:r>
              <a:r>
                <a:rPr lang="es-ES" sz="3400" dirty="0">
                  <a:solidFill>
                    <a:srgbClr val="BE4E24"/>
                  </a:solidFill>
                  <a:latin typeface="News Gothic MT" panose="020B0503020103020203" pitchFamily="34" charset="0"/>
                </a:rPr>
                <a:t> temáticas </a:t>
              </a:r>
              <a:r>
                <a:rPr lang="es-ES" sz="3400" b="1" dirty="0">
                  <a:solidFill>
                    <a:srgbClr val="BE4E24"/>
                  </a:solidFill>
                  <a:latin typeface="News Gothic MT" panose="020B0503020103020203" pitchFamily="34" charset="0"/>
                </a:rPr>
                <a:t>+</a:t>
              </a:r>
              <a:r>
                <a:rPr lang="es-ES" sz="3400" dirty="0">
                  <a:solidFill>
                    <a:srgbClr val="BE4E24"/>
                  </a:solidFill>
                  <a:latin typeface="News Gothic MT" panose="020B0503020103020203" pitchFamily="34" charset="0"/>
                </a:rPr>
                <a:t> PBA: 5 </a:t>
              </a:r>
              <a:r>
                <a:rPr lang="es-ES" sz="3400" b="1" dirty="0">
                  <a:solidFill>
                    <a:srgbClr val="BE4E24"/>
                  </a:solidFill>
                  <a:latin typeface="News Gothic MT" panose="020B0503020103020203" pitchFamily="34" charset="0"/>
                </a:rPr>
                <a:t>+</a:t>
              </a:r>
              <a:r>
                <a:rPr lang="es-ES" sz="3400" dirty="0">
                  <a:solidFill>
                    <a:srgbClr val="BE4E24"/>
                  </a:solidFill>
                  <a:latin typeface="News Gothic MT" panose="020B0503020103020203" pitchFamily="34" charset="0"/>
                </a:rPr>
                <a:t> Santa Fe: 6 </a:t>
              </a:r>
              <a:r>
                <a:rPr lang="es-ES" sz="3400" b="1" dirty="0">
                  <a:solidFill>
                    <a:srgbClr val="BE4E24"/>
                  </a:solidFill>
                  <a:latin typeface="News Gothic MT" panose="020B0503020103020203" pitchFamily="34" charset="0"/>
                </a:rPr>
                <a:t>+</a:t>
              </a:r>
              <a:r>
                <a:rPr lang="es-ES" sz="3400" dirty="0">
                  <a:solidFill>
                    <a:srgbClr val="BE4E24"/>
                  </a:solidFill>
                  <a:latin typeface="News Gothic MT" panose="020B0503020103020203" pitchFamily="34" charset="0"/>
                </a:rPr>
                <a:t> Córdoba: 7 </a:t>
              </a:r>
              <a:r>
                <a:rPr lang="es-ES" sz="3400" b="1" dirty="0">
                  <a:solidFill>
                    <a:srgbClr val="BE4E24"/>
                  </a:solidFill>
                  <a:latin typeface="News Gothic MT" panose="020B0503020103020203" pitchFamily="34" charset="0"/>
                </a:rPr>
                <a:t>+ </a:t>
              </a:r>
              <a:r>
                <a:rPr lang="es-ES" sz="3400" dirty="0">
                  <a:solidFill>
                    <a:srgbClr val="BE4E24"/>
                  </a:solidFill>
                  <a:latin typeface="News Gothic MT" panose="020B0503020103020203" pitchFamily="34" charset="0"/>
                </a:rPr>
                <a:t>Mendoza: 3 </a:t>
              </a:r>
              <a:r>
                <a:rPr lang="es-ES" sz="3400" b="1" dirty="0">
                  <a:solidFill>
                    <a:srgbClr val="BE4E24"/>
                  </a:solidFill>
                  <a:latin typeface="News Gothic MT" panose="020B0503020103020203" pitchFamily="34" charset="0"/>
                </a:rPr>
                <a:t>+</a:t>
              </a:r>
              <a:r>
                <a:rPr lang="es-ES" sz="3400" dirty="0">
                  <a:solidFill>
                    <a:srgbClr val="BE4E24"/>
                  </a:solidFill>
                  <a:latin typeface="News Gothic MT" panose="020B0503020103020203" pitchFamily="34" charset="0"/>
                </a:rPr>
                <a:t> Otras cortes provinciales: 18</a:t>
              </a:r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31F1B52B-2A31-2BCC-E4AB-A08DCAFB7ECC}"/>
                </a:ext>
              </a:extLst>
            </p:cNvPr>
            <p:cNvSpPr txBox="1"/>
            <p:nvPr/>
          </p:nvSpPr>
          <p:spPr>
            <a:xfrm>
              <a:off x="2292061" y="2608156"/>
              <a:ext cx="5911413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s-ES" sz="4400" b="1" dirty="0">
                  <a:solidFill>
                    <a:schemeClr val="bg1"/>
                  </a:solidFill>
                  <a:latin typeface="News Gothic MT" panose="020B0503020103020203" pitchFamily="34" charset="0"/>
                </a:rPr>
                <a:t>Punto de partida:</a:t>
              </a:r>
              <a:endParaRPr lang="es-ES" sz="4200" dirty="0">
                <a:solidFill>
                  <a:schemeClr val="bg1"/>
                </a:solidFill>
                <a:latin typeface="News Gothic MT" panose="020B0503020103020203" pitchFamily="34" charset="0"/>
              </a:endParaRPr>
            </a:p>
          </p:txBody>
        </p:sp>
        <p:sp>
          <p:nvSpPr>
            <p:cNvPr id="10" name="Elipse 9">
              <a:extLst>
                <a:ext uri="{FF2B5EF4-FFF2-40B4-BE49-F238E27FC236}">
                  <a16:creationId xmlns:a16="http://schemas.microsoft.com/office/drawing/2014/main" id="{BFAEA6D8-8131-1094-B60D-7E481C8334F4}"/>
                </a:ext>
              </a:extLst>
            </p:cNvPr>
            <p:cNvSpPr/>
            <p:nvPr/>
          </p:nvSpPr>
          <p:spPr>
            <a:xfrm>
              <a:off x="476324" y="2221554"/>
              <a:ext cx="1542644" cy="1542644"/>
            </a:xfrm>
            <a:prstGeom prst="ellipse">
              <a:avLst/>
            </a:prstGeom>
            <a:solidFill>
              <a:srgbClr val="BE4E24"/>
            </a:solidFill>
            <a:ln w="76200">
              <a:solidFill>
                <a:srgbClr val="FCD78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>
                <a:solidFill>
                  <a:srgbClr val="093F64"/>
                </a:solidFill>
              </a:endParaRPr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69278DAD-5BCE-D44A-E336-E1D2BF90C51B}"/>
                </a:ext>
              </a:extLst>
            </p:cNvPr>
            <p:cNvSpPr/>
            <p:nvPr/>
          </p:nvSpPr>
          <p:spPr>
            <a:xfrm>
              <a:off x="803074" y="4145570"/>
              <a:ext cx="889144" cy="889144"/>
            </a:xfrm>
            <a:prstGeom prst="ellipse">
              <a:avLst/>
            </a:prstGeom>
            <a:solidFill>
              <a:srgbClr val="F3901E"/>
            </a:solidFill>
            <a:ln w="38100">
              <a:solidFill>
                <a:srgbClr val="FCD78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>
                <a:solidFill>
                  <a:srgbClr val="093F64"/>
                </a:solidFill>
              </a:endParaRPr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87EE01C7-C575-5F3E-E372-29F538305FB6}"/>
                </a:ext>
              </a:extLst>
            </p:cNvPr>
            <p:cNvSpPr/>
            <p:nvPr/>
          </p:nvSpPr>
          <p:spPr>
            <a:xfrm>
              <a:off x="803074" y="5930281"/>
              <a:ext cx="889144" cy="889144"/>
            </a:xfrm>
            <a:prstGeom prst="ellipse">
              <a:avLst/>
            </a:prstGeom>
            <a:solidFill>
              <a:srgbClr val="F3901E"/>
            </a:solidFill>
            <a:ln w="38100">
              <a:solidFill>
                <a:srgbClr val="FCD78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>
                <a:solidFill>
                  <a:srgbClr val="093F64"/>
                </a:solidFill>
              </a:endParaRPr>
            </a:p>
          </p:txBody>
        </p: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AD89CE57-0CF3-F0EA-A97B-EDA439FBE950}"/>
                </a:ext>
              </a:extLst>
            </p:cNvPr>
            <p:cNvSpPr txBox="1"/>
            <p:nvPr/>
          </p:nvSpPr>
          <p:spPr>
            <a:xfrm>
              <a:off x="803074" y="4213221"/>
              <a:ext cx="88914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s-ES" sz="4400" b="1" dirty="0">
                  <a:solidFill>
                    <a:schemeClr val="bg1"/>
                  </a:solidFill>
                  <a:latin typeface="News Gothic MT" panose="020B0503020103020203" pitchFamily="34" charset="0"/>
                </a:rPr>
                <a:t>1</a:t>
              </a:r>
              <a:endParaRPr lang="es-ES" sz="4200" dirty="0">
                <a:solidFill>
                  <a:schemeClr val="bg1"/>
                </a:solidFill>
                <a:latin typeface="News Gothic MT" panose="020B0503020103020203" pitchFamily="34" charset="0"/>
              </a:endParaRP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B530592A-BB8E-7793-C999-E9D94DC7C2C6}"/>
                </a:ext>
              </a:extLst>
            </p:cNvPr>
            <p:cNvSpPr txBox="1"/>
            <p:nvPr/>
          </p:nvSpPr>
          <p:spPr>
            <a:xfrm>
              <a:off x="803074" y="5984869"/>
              <a:ext cx="88914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s-ES" sz="4400" b="1" dirty="0">
                  <a:solidFill>
                    <a:schemeClr val="bg1"/>
                  </a:solidFill>
                  <a:latin typeface="News Gothic MT" panose="020B0503020103020203" pitchFamily="34" charset="0"/>
                </a:rPr>
                <a:t>2</a:t>
              </a:r>
              <a:endParaRPr lang="es-ES" sz="4200" dirty="0">
                <a:solidFill>
                  <a:schemeClr val="bg1"/>
                </a:solidFill>
                <a:latin typeface="News Gothic MT" panose="020B0503020103020203" pitchFamily="34" charset="0"/>
              </a:endParaRPr>
            </a:p>
          </p:txBody>
        </p:sp>
        <p:grpSp>
          <p:nvGrpSpPr>
            <p:cNvPr id="21" name="Grupo 20">
              <a:extLst>
                <a:ext uri="{FF2B5EF4-FFF2-40B4-BE49-F238E27FC236}">
                  <a16:creationId xmlns:a16="http://schemas.microsoft.com/office/drawing/2014/main" id="{F0F2D150-9122-A0A2-12FF-6F49B3F28463}"/>
                </a:ext>
              </a:extLst>
            </p:cNvPr>
            <p:cNvGrpSpPr/>
            <p:nvPr/>
          </p:nvGrpSpPr>
          <p:grpSpPr>
            <a:xfrm>
              <a:off x="803074" y="7751789"/>
              <a:ext cx="889144" cy="889144"/>
              <a:chOff x="827257" y="7875622"/>
              <a:chExt cx="889144" cy="889144"/>
            </a:xfrm>
          </p:grpSpPr>
          <p:sp>
            <p:nvSpPr>
              <p:cNvPr id="20" name="Elipse 19">
                <a:extLst>
                  <a:ext uri="{FF2B5EF4-FFF2-40B4-BE49-F238E27FC236}">
                    <a16:creationId xmlns:a16="http://schemas.microsoft.com/office/drawing/2014/main" id="{6DC6C0BB-4AEA-F498-4119-E2879B2BA34B}"/>
                  </a:ext>
                </a:extLst>
              </p:cNvPr>
              <p:cNvSpPr/>
              <p:nvPr/>
            </p:nvSpPr>
            <p:spPr>
              <a:xfrm>
                <a:off x="827257" y="7875622"/>
                <a:ext cx="889144" cy="889144"/>
              </a:xfrm>
              <a:prstGeom prst="ellipse">
                <a:avLst/>
              </a:prstGeom>
              <a:solidFill>
                <a:srgbClr val="F3901E"/>
              </a:solidFill>
              <a:ln w="38100">
                <a:solidFill>
                  <a:srgbClr val="FCD78E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>
                  <a:solidFill>
                    <a:srgbClr val="093F64"/>
                  </a:solidFill>
                </a:endParaRPr>
              </a:p>
            </p:txBody>
          </p:sp>
          <p:sp>
            <p:nvSpPr>
              <p:cNvPr id="24" name="CuadroTexto 23">
                <a:extLst>
                  <a:ext uri="{FF2B5EF4-FFF2-40B4-BE49-F238E27FC236}">
                    <a16:creationId xmlns:a16="http://schemas.microsoft.com/office/drawing/2014/main" id="{CE011A81-A99C-856A-6E55-26A15350E756}"/>
                  </a:ext>
                </a:extLst>
              </p:cNvPr>
              <p:cNvSpPr txBox="1"/>
              <p:nvPr/>
            </p:nvSpPr>
            <p:spPr>
              <a:xfrm>
                <a:off x="827257" y="7930210"/>
                <a:ext cx="889144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es-ES" sz="4400" b="1" dirty="0">
                    <a:solidFill>
                      <a:schemeClr val="bg1"/>
                    </a:solidFill>
                    <a:latin typeface="News Gothic MT" panose="020B0503020103020203" pitchFamily="34" charset="0"/>
                  </a:rPr>
                  <a:t>3</a:t>
                </a:r>
                <a:endParaRPr lang="es-ES" sz="4200" dirty="0">
                  <a:solidFill>
                    <a:schemeClr val="bg1"/>
                  </a:solidFill>
                  <a:latin typeface="News Gothic MT" panose="020B0503020103020203" pitchFamily="34" charset="0"/>
                </a:endParaRPr>
              </a:p>
            </p:txBody>
          </p:sp>
        </p:grpSp>
        <p:pic>
          <p:nvPicPr>
            <p:cNvPr id="57" name="Imagen 56" descr="Icono&#10;&#10;Descripción generada automáticamente">
              <a:extLst>
                <a:ext uri="{FF2B5EF4-FFF2-40B4-BE49-F238E27FC236}">
                  <a16:creationId xmlns:a16="http://schemas.microsoft.com/office/drawing/2014/main" id="{DADF4B65-2CF2-89CD-A730-B5E570D6CDD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052" y="2544584"/>
              <a:ext cx="720402" cy="900503"/>
            </a:xfrm>
            <a:prstGeom prst="rect">
              <a:avLst/>
            </a:prstGeom>
          </p:spPr>
        </p:pic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D3B10CE1-DB03-B5FE-E71F-0558989DB864}"/>
              </a:ext>
            </a:extLst>
          </p:cNvPr>
          <p:cNvGrpSpPr/>
          <p:nvPr/>
        </p:nvGrpSpPr>
        <p:grpSpPr>
          <a:xfrm>
            <a:off x="9580100" y="2372637"/>
            <a:ext cx="10208088" cy="8143871"/>
            <a:chOff x="9580100" y="2372637"/>
            <a:chExt cx="10208088" cy="8143871"/>
          </a:xfrm>
        </p:grpSpPr>
        <p:sp>
          <p:nvSpPr>
            <p:cNvPr id="42" name="Recortar rectángulo de una esquina 41">
              <a:extLst>
                <a:ext uri="{FF2B5EF4-FFF2-40B4-BE49-F238E27FC236}">
                  <a16:creationId xmlns:a16="http://schemas.microsoft.com/office/drawing/2014/main" id="{D2EF5767-AC54-F681-44AB-725AD938C2FF}"/>
                </a:ext>
              </a:extLst>
            </p:cNvPr>
            <p:cNvSpPr/>
            <p:nvPr/>
          </p:nvSpPr>
          <p:spPr>
            <a:xfrm flipV="1">
              <a:off x="9580100" y="2372637"/>
              <a:ext cx="10208088" cy="8143871"/>
            </a:xfrm>
            <a:prstGeom prst="snip1Rect">
              <a:avLst>
                <a:gd name="adj" fmla="val 0"/>
              </a:avLst>
            </a:prstGeom>
            <a:solidFill>
              <a:srgbClr val="F3901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3" name="Recortar rectángulo de una esquina 42">
              <a:extLst>
                <a:ext uri="{FF2B5EF4-FFF2-40B4-BE49-F238E27FC236}">
                  <a16:creationId xmlns:a16="http://schemas.microsoft.com/office/drawing/2014/main" id="{2786C8D6-A2C8-00C4-3FCF-782FC90F48AE}"/>
                </a:ext>
              </a:extLst>
            </p:cNvPr>
            <p:cNvSpPr/>
            <p:nvPr/>
          </p:nvSpPr>
          <p:spPr>
            <a:xfrm flipV="1">
              <a:off x="10300475" y="3555406"/>
              <a:ext cx="9127300" cy="1339697"/>
            </a:xfrm>
            <a:prstGeom prst="snip1Rect">
              <a:avLst>
                <a:gd name="adj" fmla="val 23462"/>
              </a:avLst>
            </a:prstGeom>
            <a:solidFill>
              <a:srgbClr val="FDE9D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6" name="Recortar rectángulo de una esquina 45">
              <a:extLst>
                <a:ext uri="{FF2B5EF4-FFF2-40B4-BE49-F238E27FC236}">
                  <a16:creationId xmlns:a16="http://schemas.microsoft.com/office/drawing/2014/main" id="{DA102B2A-2A45-CB77-CB87-1ED1DF65D8C2}"/>
                </a:ext>
              </a:extLst>
            </p:cNvPr>
            <p:cNvSpPr/>
            <p:nvPr/>
          </p:nvSpPr>
          <p:spPr>
            <a:xfrm flipV="1">
              <a:off x="10306450" y="6926121"/>
              <a:ext cx="9127300" cy="1339697"/>
            </a:xfrm>
            <a:prstGeom prst="snip1Rect">
              <a:avLst>
                <a:gd name="adj" fmla="val 27728"/>
              </a:avLst>
            </a:prstGeom>
            <a:solidFill>
              <a:srgbClr val="FDE9D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5" name="CuadroTexto 14">
              <a:extLst>
                <a:ext uri="{FF2B5EF4-FFF2-40B4-BE49-F238E27FC236}">
                  <a16:creationId xmlns:a16="http://schemas.microsoft.com/office/drawing/2014/main" id="{66FC35E6-88F0-7A55-6D63-F6894031F30E}"/>
                </a:ext>
              </a:extLst>
            </p:cNvPr>
            <p:cNvSpPr txBox="1"/>
            <p:nvPr/>
          </p:nvSpPr>
          <p:spPr>
            <a:xfrm>
              <a:off x="10944754" y="3630411"/>
              <a:ext cx="7902859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R="0" lvl="0" algn="l" defTabSz="914314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tabLst/>
                <a:defRPr/>
              </a:pP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BE4E24"/>
                  </a:solidFill>
                  <a:effectLst/>
                  <a:uLnTx/>
                  <a:uFillTx/>
                  <a:latin typeface="News Gothic MT" panose="020B0503020103020203" pitchFamily="34" charset="0"/>
                </a:rPr>
                <a:t>Corte PBA</a:t>
              </a:r>
              <a:r>
                <a:rPr kumimoji="0" lang="es-E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BE4E24"/>
                  </a:solidFill>
                  <a:effectLst/>
                  <a:uLnTx/>
                  <a:uFillTx/>
                  <a:latin typeface="News Gothic MT" panose="020B0503020103020203" pitchFamily="34" charset="0"/>
                </a:rPr>
                <a:t>. Fallo Galarza aplicación </a:t>
              </a: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BE4E24"/>
                  </a:solidFill>
                  <a:effectLst/>
                  <a:uLnTx/>
                  <a:uFillTx/>
                  <a:latin typeface="News Gothic MT" panose="020B0503020103020203" pitchFamily="34" charset="0"/>
                </a:rPr>
                <a:t>tasa activa sin capitalizar</a:t>
              </a:r>
              <a:endParaRPr lang="es-ES" sz="3200" b="1" dirty="0">
                <a:solidFill>
                  <a:srgbClr val="BE4E24"/>
                </a:solidFill>
                <a:latin typeface="News Gothic MT" panose="020B0503020103020203" pitchFamily="34" charset="0"/>
              </a:endParaRPr>
            </a:p>
          </p:txBody>
        </p:sp>
        <p:sp>
          <p:nvSpPr>
            <p:cNvPr id="14" name="CuadroTexto 13">
              <a:extLst>
                <a:ext uri="{FF2B5EF4-FFF2-40B4-BE49-F238E27FC236}">
                  <a16:creationId xmlns:a16="http://schemas.microsoft.com/office/drawing/2014/main" id="{3E0C62D0-771C-A02F-ABFA-6D6740559270}"/>
                </a:ext>
              </a:extLst>
            </p:cNvPr>
            <p:cNvSpPr txBox="1"/>
            <p:nvPr/>
          </p:nvSpPr>
          <p:spPr>
            <a:xfrm>
              <a:off x="11502537" y="2509267"/>
              <a:ext cx="8019303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s-ES" sz="4400" b="1" dirty="0">
                  <a:solidFill>
                    <a:schemeClr val="bg1"/>
                  </a:solidFill>
                  <a:latin typeface="News Gothic MT" panose="020B0503020103020203" pitchFamily="34" charset="0"/>
                </a:rPr>
                <a:t>Novedades judiciales 2026:</a:t>
              </a:r>
              <a:endParaRPr lang="es-ES" sz="4200" dirty="0">
                <a:solidFill>
                  <a:schemeClr val="bg1"/>
                </a:solidFill>
                <a:latin typeface="News Gothic MT" panose="020B0503020103020203" pitchFamily="34" charset="0"/>
              </a:endParaRPr>
            </a:p>
          </p:txBody>
        </p:sp>
        <p:sp>
          <p:nvSpPr>
            <p:cNvPr id="39" name="CuadroTexto 38">
              <a:extLst>
                <a:ext uri="{FF2B5EF4-FFF2-40B4-BE49-F238E27FC236}">
                  <a16:creationId xmlns:a16="http://schemas.microsoft.com/office/drawing/2014/main" id="{21358C3C-F36E-3C56-262A-A3B4CDC3BE3A}"/>
                </a:ext>
              </a:extLst>
            </p:cNvPr>
            <p:cNvSpPr txBox="1"/>
            <p:nvPr/>
          </p:nvSpPr>
          <p:spPr>
            <a:xfrm>
              <a:off x="10950728" y="7079577"/>
              <a:ext cx="8571112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s-ES" sz="3200" b="1" dirty="0">
                  <a:solidFill>
                    <a:srgbClr val="BE4E24"/>
                  </a:solidFill>
                  <a:latin typeface="News Gothic MT" panose="020B0503020103020203" pitchFamily="34" charset="0"/>
                </a:rPr>
                <a:t>Mendoza. Anuncio de más peritos para CMF</a:t>
              </a:r>
              <a:endParaRPr lang="es-ES" sz="3200" dirty="0">
                <a:solidFill>
                  <a:srgbClr val="BE4E24"/>
                </a:solidFill>
                <a:latin typeface="News Gothic MT" panose="020B0503020103020203" pitchFamily="34" charset="0"/>
              </a:endParaRPr>
            </a:p>
          </p:txBody>
        </p:sp>
        <p:sp>
          <p:nvSpPr>
            <p:cNvPr id="52" name="Triángulo 51">
              <a:extLst>
                <a:ext uri="{FF2B5EF4-FFF2-40B4-BE49-F238E27FC236}">
                  <a16:creationId xmlns:a16="http://schemas.microsoft.com/office/drawing/2014/main" id="{FA777836-FB64-4D70-A2B3-7AC5968F5453}"/>
                </a:ext>
              </a:extLst>
            </p:cNvPr>
            <p:cNvSpPr/>
            <p:nvPr/>
          </p:nvSpPr>
          <p:spPr>
            <a:xfrm rot="5400000">
              <a:off x="9569288" y="3829262"/>
              <a:ext cx="1703955" cy="750383"/>
            </a:xfrm>
            <a:prstGeom prst="triangle">
              <a:avLst>
                <a:gd name="adj" fmla="val 52030"/>
              </a:avLst>
            </a:prstGeom>
            <a:solidFill>
              <a:srgbClr val="F3901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3" name="Triángulo 52">
              <a:extLst>
                <a:ext uri="{FF2B5EF4-FFF2-40B4-BE49-F238E27FC236}">
                  <a16:creationId xmlns:a16="http://schemas.microsoft.com/office/drawing/2014/main" id="{2603F301-73C9-36BE-D19A-FA22CEE4F6D9}"/>
                </a:ext>
              </a:extLst>
            </p:cNvPr>
            <p:cNvSpPr/>
            <p:nvPr/>
          </p:nvSpPr>
          <p:spPr>
            <a:xfrm rot="5400000">
              <a:off x="9645150" y="8916679"/>
              <a:ext cx="1703955" cy="750383"/>
            </a:xfrm>
            <a:prstGeom prst="triangle">
              <a:avLst>
                <a:gd name="adj" fmla="val 52030"/>
              </a:avLst>
            </a:prstGeom>
            <a:solidFill>
              <a:srgbClr val="F3901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54" name="Triángulo 53">
              <a:extLst>
                <a:ext uri="{FF2B5EF4-FFF2-40B4-BE49-F238E27FC236}">
                  <a16:creationId xmlns:a16="http://schemas.microsoft.com/office/drawing/2014/main" id="{03B41EC1-6E05-86AE-2060-50FDF9A3336D}"/>
                </a:ext>
              </a:extLst>
            </p:cNvPr>
            <p:cNvSpPr/>
            <p:nvPr/>
          </p:nvSpPr>
          <p:spPr>
            <a:xfrm rot="5400000">
              <a:off x="9569288" y="7191430"/>
              <a:ext cx="1703955" cy="750383"/>
            </a:xfrm>
            <a:prstGeom prst="triangle">
              <a:avLst>
                <a:gd name="adj" fmla="val 52030"/>
              </a:avLst>
            </a:prstGeom>
            <a:solidFill>
              <a:srgbClr val="F3901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58" name="Imagen 57" descr="Texto, Icono&#10;&#10;Descripción generada automáticamente">
              <a:extLst>
                <a:ext uri="{FF2B5EF4-FFF2-40B4-BE49-F238E27FC236}">
                  <a16:creationId xmlns:a16="http://schemas.microsoft.com/office/drawing/2014/main" id="{9B8625C9-C7FE-2739-C1F2-A811BF06B24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41282" y="2469138"/>
              <a:ext cx="1044728" cy="920073"/>
            </a:xfrm>
            <a:prstGeom prst="rect">
              <a:avLst/>
            </a:prstGeom>
          </p:spPr>
        </p:pic>
        <p:sp>
          <p:nvSpPr>
            <p:cNvPr id="12" name="Recortar rectángulo de una esquina 45">
              <a:extLst>
                <a:ext uri="{FF2B5EF4-FFF2-40B4-BE49-F238E27FC236}">
                  <a16:creationId xmlns:a16="http://schemas.microsoft.com/office/drawing/2014/main" id="{62EBB2BD-388B-94D0-2340-A406E5307310}"/>
                </a:ext>
              </a:extLst>
            </p:cNvPr>
            <p:cNvSpPr/>
            <p:nvPr/>
          </p:nvSpPr>
          <p:spPr>
            <a:xfrm flipV="1">
              <a:off x="10333768" y="5222551"/>
              <a:ext cx="9127300" cy="1339697"/>
            </a:xfrm>
            <a:prstGeom prst="snip1Rect">
              <a:avLst>
                <a:gd name="adj" fmla="val 27728"/>
              </a:avLst>
            </a:prstGeom>
            <a:solidFill>
              <a:srgbClr val="FDE9D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DB63B91D-CE93-735C-1A6F-78C7923DF1FD}"/>
                </a:ext>
              </a:extLst>
            </p:cNvPr>
            <p:cNvSpPr txBox="1"/>
            <p:nvPr/>
          </p:nvSpPr>
          <p:spPr>
            <a:xfrm>
              <a:off x="10932527" y="5545872"/>
              <a:ext cx="85711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Bef>
                  <a:spcPts val="600"/>
                </a:spcBef>
                <a:spcAft>
                  <a:spcPts val="600"/>
                </a:spcAft>
              </a:pPr>
              <a:r>
                <a:rPr lang="es-ES" sz="3200" b="1" dirty="0">
                  <a:solidFill>
                    <a:srgbClr val="BE4E24"/>
                  </a:solidFill>
                  <a:latin typeface="News Gothic MT" panose="020B0503020103020203" pitchFamily="34" charset="0"/>
                </a:rPr>
                <a:t>Corte Santa Fe</a:t>
              </a:r>
              <a:r>
                <a:rPr lang="es-ES" sz="3200" dirty="0">
                  <a:solidFill>
                    <a:srgbClr val="BE4E24"/>
                  </a:solidFill>
                  <a:latin typeface="News Gothic MT" panose="020B0503020103020203" pitchFamily="34" charset="0"/>
                </a:rPr>
                <a:t>. Integración de </a:t>
              </a:r>
              <a:r>
                <a:rPr lang="es-ES" sz="3200" b="1" dirty="0">
                  <a:solidFill>
                    <a:srgbClr val="BE4E24"/>
                  </a:solidFill>
                  <a:latin typeface="News Gothic MT" panose="020B0503020103020203" pitchFamily="34" charset="0"/>
                </a:rPr>
                <a:t>CMF</a:t>
              </a:r>
            </a:p>
          </p:txBody>
        </p:sp>
        <p:sp>
          <p:nvSpPr>
            <p:cNvPr id="16" name="Triángulo 53">
              <a:extLst>
                <a:ext uri="{FF2B5EF4-FFF2-40B4-BE49-F238E27FC236}">
                  <a16:creationId xmlns:a16="http://schemas.microsoft.com/office/drawing/2014/main" id="{E5D6BBC5-D40B-C177-3B39-8E2331BE6516}"/>
                </a:ext>
              </a:extLst>
            </p:cNvPr>
            <p:cNvSpPr/>
            <p:nvPr/>
          </p:nvSpPr>
          <p:spPr>
            <a:xfrm rot="5400000">
              <a:off x="9602581" y="5514470"/>
              <a:ext cx="1703955" cy="750383"/>
            </a:xfrm>
            <a:prstGeom prst="triangle">
              <a:avLst>
                <a:gd name="adj" fmla="val 52030"/>
              </a:avLst>
            </a:prstGeom>
            <a:solidFill>
              <a:srgbClr val="F3901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</p:grpSp>
      <p:sp>
        <p:nvSpPr>
          <p:cNvPr id="25" name="Recortar rectángulo de una esquina 45">
            <a:extLst>
              <a:ext uri="{FF2B5EF4-FFF2-40B4-BE49-F238E27FC236}">
                <a16:creationId xmlns:a16="http://schemas.microsoft.com/office/drawing/2014/main" id="{5CE2214C-61BA-5306-312C-DF94BBC19BCB}"/>
              </a:ext>
            </a:extLst>
          </p:cNvPr>
          <p:cNvSpPr/>
          <p:nvPr/>
        </p:nvSpPr>
        <p:spPr>
          <a:xfrm flipV="1">
            <a:off x="10333768" y="8687276"/>
            <a:ext cx="9127300" cy="1339697"/>
          </a:xfrm>
          <a:prstGeom prst="snip1Rect">
            <a:avLst>
              <a:gd name="adj" fmla="val 27728"/>
            </a:avLst>
          </a:prstGeom>
          <a:solidFill>
            <a:srgbClr val="FDE9D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5DFC0006-F3EC-1114-45D9-5C9B949FD8CC}"/>
              </a:ext>
            </a:extLst>
          </p:cNvPr>
          <p:cNvSpPr txBox="1"/>
          <p:nvPr/>
        </p:nvSpPr>
        <p:spPr>
          <a:xfrm>
            <a:off x="10978046" y="8840732"/>
            <a:ext cx="857111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s-ES" sz="3200" b="1" dirty="0">
                <a:solidFill>
                  <a:srgbClr val="BE4E24"/>
                </a:solidFill>
                <a:latin typeface="News Gothic MT" panose="020B0503020103020203" pitchFamily="34" charset="0"/>
              </a:rPr>
              <a:t>Reforma Laboral. </a:t>
            </a:r>
            <a:r>
              <a:rPr lang="es-ES" sz="3200" dirty="0">
                <a:solidFill>
                  <a:srgbClr val="BE4E24"/>
                </a:solidFill>
                <a:latin typeface="News Gothic MT" panose="020B0503020103020203" pitchFamily="34" charset="0"/>
              </a:rPr>
              <a:t>Elementos para el </a:t>
            </a:r>
            <a:r>
              <a:rPr lang="es-ES" sz="3200" b="1" dirty="0">
                <a:solidFill>
                  <a:srgbClr val="BE4E24"/>
                </a:solidFill>
                <a:latin typeface="News Gothic MT" panose="020B0503020103020203" pitchFamily="34" charset="0"/>
              </a:rPr>
              <a:t>cumplimiento de la Justicia</a:t>
            </a:r>
            <a:endParaRPr lang="es-ES" sz="3200" dirty="0">
              <a:solidFill>
                <a:srgbClr val="BE4E24"/>
              </a:solidFill>
              <a:latin typeface="News Gothic MT" panose="020B0503020103020203" pitchFamily="34" charset="0"/>
            </a:endParaRPr>
          </a:p>
        </p:txBody>
      </p:sp>
      <p:sp>
        <p:nvSpPr>
          <p:cNvPr id="29" name="Triángulo 53">
            <a:extLst>
              <a:ext uri="{FF2B5EF4-FFF2-40B4-BE49-F238E27FC236}">
                <a16:creationId xmlns:a16="http://schemas.microsoft.com/office/drawing/2014/main" id="{2D1E734C-4B91-A498-1BD9-C4A964DE2E12}"/>
              </a:ext>
            </a:extLst>
          </p:cNvPr>
          <p:cNvSpPr/>
          <p:nvPr/>
        </p:nvSpPr>
        <p:spPr>
          <a:xfrm rot="5400000">
            <a:off x="9795367" y="8981932"/>
            <a:ext cx="1703955" cy="750383"/>
          </a:xfrm>
          <a:prstGeom prst="triangle">
            <a:avLst>
              <a:gd name="adj" fmla="val 52030"/>
            </a:avLst>
          </a:prstGeom>
          <a:solidFill>
            <a:srgbClr val="F3901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00703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FFFF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17510</TotalTime>
  <Words>1122</Words>
  <Application>Microsoft Office PowerPoint</Application>
  <PresentationFormat>Personalizado</PresentationFormat>
  <Paragraphs>250</Paragraphs>
  <Slides>12</Slides>
  <Notes>9</Notes>
  <HiddenSlides>0</HiddenSlides>
  <MMClips>0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22" baseType="lpstr">
      <vt:lpstr>News Gothic MT</vt:lpstr>
      <vt:lpstr>Georgia</vt:lpstr>
      <vt:lpstr>Aptos</vt:lpstr>
      <vt:lpstr>Barlow</vt:lpstr>
      <vt:lpstr>Aptos Black</vt:lpstr>
      <vt:lpstr>Calibri</vt:lpstr>
      <vt:lpstr>Wingdings</vt:lpstr>
      <vt:lpstr>Arial</vt:lpstr>
      <vt:lpstr>Calibri Light</vt:lpstr>
      <vt:lpstr>1_Office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UART nuevo 4</dc:title>
  <dc:creator>Soledad</dc:creator>
  <cp:lastModifiedBy>Valentina Salvatierra</cp:lastModifiedBy>
  <cp:revision>899</cp:revision>
  <cp:lastPrinted>2026-03-27T13:14:07Z</cp:lastPrinted>
  <dcterms:created xsi:type="dcterms:W3CDTF">2023-09-12T19:17:28Z</dcterms:created>
  <dcterms:modified xsi:type="dcterms:W3CDTF">2026-10-20T12:31:59Z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2023-09-11T00:00:00Z</vt:filetime>
  </property>
  <property fmtid="{D5CDD505-2E9C-101B-9397-08002B2CF9AE}" pid="3" name="Creator">
    <vt:lpwstr>Adobe Illustrator 26.1 (Windows)</vt:lpwstr>
  </property>
  <property fmtid="{D5CDD505-2E9C-101B-9397-08002B2CF9AE}" pid="4" name="LastSaved">
    <vt:filetime>2023-09-12T00:00:00Z</vt:filetime>
  </property>
</Properties>
</file>