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392" r:id="rId19"/>
    <p:sldId id="270" r:id="rId20"/>
    <p:sldId id="271" r:id="rId21"/>
    <p:sldId id="272" r:id="rId22"/>
    <p:sldId id="403" r:id="rId23"/>
    <p:sldId id="394" r:id="rId24"/>
    <p:sldId id="27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293" r:id="rId34"/>
  </p:sldIdLst>
  <p:sldSz cx="20104100" cy="11309350"/>
  <p:notesSz cx="9928225" cy="679767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B21"/>
    <a:srgbClr val="E2E226"/>
    <a:srgbClr val="C6D137"/>
    <a:srgbClr val="D7E523"/>
    <a:srgbClr val="1D3A16"/>
    <a:srgbClr val="225C1E"/>
    <a:srgbClr val="2C5921"/>
    <a:srgbClr val="204018"/>
    <a:srgbClr val="12220E"/>
    <a:srgbClr val="C7B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3186" autoAdjust="0"/>
  </p:normalViewPr>
  <p:slideViewPr>
    <p:cSldViewPr snapToGrid="0">
      <p:cViewPr varScale="1">
        <p:scale>
          <a:sx n="37" d="100"/>
          <a:sy n="37" d="100"/>
        </p:scale>
        <p:origin x="114" y="222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Salvatierra" userId="77428dcc-9bae-40a6-bfad-f33467cb79aa" providerId="ADAL" clId="{380C4D3A-943C-4598-B995-DBCC5064B71E}"/>
    <pc:docChg chg="modSld">
      <pc:chgData name="Valentina Salvatierra" userId="77428dcc-9bae-40a6-bfad-f33467cb79aa" providerId="ADAL" clId="{380C4D3A-943C-4598-B995-DBCC5064B71E}" dt="2026-01-19T11:44:27.722" v="43"/>
      <pc:docMkLst>
        <pc:docMk/>
      </pc:docMkLst>
      <pc:sldChg chg="modSp mod">
        <pc:chgData name="Valentina Salvatierra" userId="77428dcc-9bae-40a6-bfad-f33467cb79aa" providerId="ADAL" clId="{380C4D3A-943C-4598-B995-DBCC5064B71E}" dt="2026-01-19T11:44:27.722" v="43"/>
        <pc:sldMkLst>
          <pc:docMk/>
          <pc:sldMk cId="3249503601" sldId="403"/>
        </pc:sldMkLst>
        <pc:graphicFrameChg chg="mod">
          <ac:chgData name="Valentina Salvatierra" userId="77428dcc-9bae-40a6-bfad-f33467cb79aa" providerId="ADAL" clId="{380C4D3A-943C-4598-B995-DBCC5064B71E}" dt="2026-01-19T11:44:27.722" v="43"/>
          <ac:graphicFrameMkLst>
            <pc:docMk/>
            <pc:sldMk cId="3249503601" sldId="403"/>
            <ac:graphicFrameMk id="20" creationId="{00000000-0008-0000-01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Verdana" panose="020B0604030504040204" pitchFamily="34" charset="0"/>
                      <a:cs typeface="Verdana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1760"/>
        <c:axId val="145063296"/>
      </c:lineChart>
      <c:dateAx>
        <c:axId val="1450617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n-US"/>
          </a:p>
        </c:txPr>
        <c:crossAx val="145063296"/>
        <c:crosses val="autoZero"/>
        <c:auto val="0"/>
        <c:lblOffset val="100"/>
        <c:baseTimeUnit val="days"/>
        <c:minorUnit val="1"/>
      </c:dateAx>
      <c:valAx>
        <c:axId val="145063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5061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9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(2)'!$B$2:$CV$2</c:f>
              <c:numCache>
                <c:formatCode>#,##0</c:formatCode>
                <c:ptCount val="99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5374</c:v>
                </c:pt>
                <c:pt idx="96">
                  <c:v>5052.1181125156809</c:v>
                </c:pt>
                <c:pt idx="97">
                  <c:v>4290.2422994694798</c:v>
                </c:pt>
                <c:pt idx="98">
                  <c:v>4442.1884618358981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98"/>
              <c:layout>
                <c:manualLayout>
                  <c:x val="-7.9568999166091826E-3"/>
                  <c:y val="-2.9500502849480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(2)'!$B$3:$CV$3</c:f>
              <c:numCache>
                <c:formatCode>#,##0</c:formatCode>
                <c:ptCount val="99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2738</c:v>
                </c:pt>
                <c:pt idx="96">
                  <c:v>2310.7787320274101</c:v>
                </c:pt>
                <c:pt idx="97">
                  <c:v>1951.9044263203737</c:v>
                </c:pt>
                <c:pt idx="98">
                  <c:v>2421.2162245765999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97"/>
              <c:layout>
                <c:manualLayout>
                  <c:x val="1.9892249791522956E-2"/>
                  <c:y val="1.340931947703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(2)'!$B$4:$CV$4</c:f>
              <c:numCache>
                <c:formatCode>#,##0</c:formatCode>
                <c:ptCount val="99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  <c:pt idx="96">
                  <c:v>812.59287851008401</c:v>
                </c:pt>
                <c:pt idx="97">
                  <c:v>635</c:v>
                </c:pt>
                <c:pt idx="98">
                  <c:v>624.79645812388833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9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4694596011901518E-2"/>
                      <c:h val="3.1397974348077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1CC-4FA9-821C-C289C602B494}"/>
                </c:ext>
              </c:extLst>
            </c:dLbl>
            <c:dLbl>
              <c:idx val="98"/>
              <c:layout>
                <c:manualLayout>
                  <c:x val="3.6469124617792087E-2"/>
                  <c:y val="-3.88870264834060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rgbClr val="E7CB2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E2E226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(2)'!$B$5:$CV$5</c:f>
              <c:numCache>
                <c:formatCode>#,##0</c:formatCode>
                <c:ptCount val="99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1129</c:v>
                </c:pt>
                <c:pt idx="96">
                  <c:v>953</c:v>
                </c:pt>
                <c:pt idx="97">
                  <c:v>755.2073006572175</c:v>
                </c:pt>
                <c:pt idx="98">
                  <c:v>705.88485035960093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(2)'!$B$6:$CV$6</c:f>
              <c:numCache>
                <c:formatCode>#,##0</c:formatCode>
                <c:ptCount val="99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2069</c:v>
                </c:pt>
                <c:pt idx="96">
                  <c:v>2075</c:v>
                </c:pt>
                <c:pt idx="97">
                  <c:v>1710.90292184654</c:v>
                </c:pt>
                <c:pt idx="98">
                  <c:v>1456.4722759260692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ser>
          <c:idx val="6"/>
          <c:order val="5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/>
              </a:solidFill>
              <a:ln w="9525">
                <a:solidFill>
                  <a:srgbClr val="70AD47"/>
                </a:solidFill>
              </a:ln>
              <a:effectLst/>
            </c:spPr>
          </c:marker>
          <c:dPt>
            <c:idx val="79"/>
            <c:marker>
              <c:symbol val="triang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10-87A8-493B-9F6F-D90BDD9022E4}"/>
              </c:ext>
            </c:extLst>
          </c:dPt>
          <c:dLbls>
            <c:dLbl>
              <c:idx val="9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0571098659920217E-2"/>
                      <c:h val="2.87361716392893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D62-42EA-BB10-D7ACB9C72133}"/>
                </c:ext>
              </c:extLst>
            </c:dLbl>
            <c:dLbl>
              <c:idx val="9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(2)'!$B$8:$CV$8</c:f>
              <c:numCache>
                <c:formatCode>#,##0</c:formatCode>
                <c:ptCount val="99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411.54789870347349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471.37731864843272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570.00581619133141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882.81257990283711</c:v>
                </c:pt>
                <c:pt idx="56">
                  <c:v>1148.6595499872155</c:v>
                </c:pt>
                <c:pt idx="57">
                  <c:v>993.16415239069238</c:v>
                </c:pt>
                <c:pt idx="58">
                  <c:v>1043.3239580669883</c:v>
                </c:pt>
                <c:pt idx="59">
                  <c:v>1021.2536435694192</c:v>
                </c:pt>
                <c:pt idx="60">
                  <c:v>637.02953208898225</c:v>
                </c:pt>
                <c:pt idx="61">
                  <c:v>1167.7202761442059</c:v>
                </c:pt>
                <c:pt idx="62">
                  <c:v>1130.6020199437471</c:v>
                </c:pt>
                <c:pt idx="63">
                  <c:v>949.02352339555182</c:v>
                </c:pt>
                <c:pt idx="64">
                  <c:v>1017.2408591153189</c:v>
                </c:pt>
                <c:pt idx="65">
                  <c:v>830.6463819994874</c:v>
                </c:pt>
                <c:pt idx="66">
                  <c:v>975.10662234722804</c:v>
                </c:pt>
                <c:pt idx="67">
                  <c:v>1523.8548964459178</c:v>
                </c:pt>
                <c:pt idx="68">
                  <c:v>1275.0622602914818</c:v>
                </c:pt>
                <c:pt idx="69">
                  <c:v>1303.1517514702109</c:v>
                </c:pt>
                <c:pt idx="70">
                  <c:v>1282.0846330861632</c:v>
                </c:pt>
                <c:pt idx="71">
                  <c:v>823.62400920480604</c:v>
                </c:pt>
                <c:pt idx="72">
                  <c:v>1413.503323958068</c:v>
                </c:pt>
                <c:pt idx="73">
                  <c:v>1461.6567374073102</c:v>
                </c:pt>
                <c:pt idx="74">
                  <c:v>1336.2572232165676</c:v>
                </c:pt>
                <c:pt idx="75">
                  <c:v>1483.7270519048811</c:v>
                </c:pt>
                <c:pt idx="76">
                  <c:v>1171.733060598312</c:v>
                </c:pt>
                <c:pt idx="77">
                  <c:v>1335</c:v>
                </c:pt>
                <c:pt idx="78">
                  <c:v>1533</c:v>
                </c:pt>
                <c:pt idx="79">
                  <c:v>1584</c:v>
                </c:pt>
                <c:pt idx="80">
                  <c:v>1581</c:v>
                </c:pt>
                <c:pt idx="81">
                  <c:v>1276</c:v>
                </c:pt>
                <c:pt idx="82">
                  <c:v>960.59129358557766</c:v>
                </c:pt>
                <c:pt idx="83">
                  <c:v>1643</c:v>
                </c:pt>
                <c:pt idx="84">
                  <c:v>1423</c:v>
                </c:pt>
                <c:pt idx="85" formatCode="_ * #,##0_ ;_ * \-#,##0_ ;_ * &quot;-&quot;??_ ;_ @_ ">
                  <c:v>1502.8768297335764</c:v>
                </c:pt>
                <c:pt idx="86" formatCode="_ * #,##0_ ;_ * \-#,##0_ ;_ * &quot;-&quot;??_ ;_ @_ ">
                  <c:v>1480.7015847609823</c:v>
                </c:pt>
                <c:pt idx="87" formatCode="_ * #,##0_ ;_ * \-#,##0_ ;_ * &quot;-&quot;??_ ;_ @_ ">
                  <c:v>1161.1764640195029</c:v>
                </c:pt>
                <c:pt idx="88" formatCode="_ * #,##0_ ;_ * \-#,##0_ ;_ * &quot;-&quot;??_ ;_ @_ ">
                  <c:v>1631.4459819826861</c:v>
                </c:pt>
                <c:pt idx="89" formatCode="_ * #,##0_ ;_ * \-#,##0_ ;_ * &quot;-&quot;??_ ;_ @_ ">
                  <c:v>1578.8186922413042</c:v>
                </c:pt>
                <c:pt idx="90" formatCode="_ * #,##0_ ;_ * \-#,##0_ ;_ * &quot;-&quot;??_ ;_ @_ ">
                  <c:v>1894.7420387018155</c:v>
                </c:pt>
                <c:pt idx="91" formatCode="_ * #,##0_ ;_ * \-#,##0_ ;_ * &quot;-&quot;??_ ;_ @_ ">
                  <c:v>1802.4656407130897</c:v>
                </c:pt>
                <c:pt idx="92" formatCode="_ * #,##0_ ;_ * \-#,##0_ ;_ * &quot;-&quot;??_ ;_ @_ ">
                  <c:v>1558.6099048986189</c:v>
                </c:pt>
                <c:pt idx="93" formatCode="_ * #,##0_ ;_ * \-#,##0_ ;_ * &quot;-&quot;??_ ;_ @_ ">
                  <c:v>1409.2388300735688</c:v>
                </c:pt>
                <c:pt idx="94" formatCode="_ * #,##0_ ;_ * \-#,##0_ ;_ * &quot;-&quot;??_ ;_ @_ ">
                  <c:v>1833</c:v>
                </c:pt>
                <c:pt idx="95" formatCode="_ * #,##0_ ;_ * \-#,##0_ ;_ * &quot;-&quot;??_ ;_ @_ ">
                  <c:v>2109</c:v>
                </c:pt>
                <c:pt idx="96" formatCode="_ * #,##0_ ;_ * \-#,##0_ ;_ * &quot;-&quot;??_ ;_ @_ ">
                  <c:v>1910</c:v>
                </c:pt>
                <c:pt idx="97">
                  <c:v>1621</c:v>
                </c:pt>
                <c:pt idx="98" formatCode="_ * #,##0_ ;_ * \-#,##0_ ;_ * &quot;-&quot;??_ ;_ @_ ">
                  <c:v>1462.7098445595875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7696"/>
        <c:axId val="212234624"/>
      </c:lineChart>
      <c:dateAx>
        <c:axId val="211757696"/>
        <c:scaling>
          <c:orientation val="minMax"/>
          <c:max val="46023"/>
          <c:min val="42826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4624"/>
        <c:crosses val="autoZero"/>
        <c:auto val="0"/>
        <c:lblOffset val="100"/>
        <c:baseTimeUnit val="months"/>
        <c:majorUnit val="2"/>
        <c:majorTimeUnit val="months"/>
      </c:dateAx>
      <c:valAx>
        <c:axId val="212234624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7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45159813603876287"/>
          <c:h val="4.0456972714146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34752"/>
        <c:axId val="221057024"/>
      </c:barChart>
      <c:catAx>
        <c:axId val="22103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1057024"/>
        <c:crosses val="autoZero"/>
        <c:auto val="1"/>
        <c:lblAlgn val="ctr"/>
        <c:lblOffset val="100"/>
        <c:noMultiLvlLbl val="0"/>
      </c:catAx>
      <c:valAx>
        <c:axId val="221057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2103475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9843421318041667"/>
          <c:y val="0"/>
          <c:w val="0.40156578681958333"/>
          <c:h val="0.2405500625153477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816816128556116E-2"/>
          <c:y val="2.3017754105690034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472"/>
              <c:layout>
                <c:manualLayout>
                  <c:x val="-1.3182623765634126E-3"/>
                  <c:y val="2.1271858539508647E-2"/>
                </c:manualLayout>
              </c:layout>
              <c:numFmt formatCode="0.0%" sourceLinked="0"/>
              <c:spPr>
                <a:solidFill>
                  <a:srgbClr val="FFFFFF">
                    <a:alpha val="67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2574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8-4ED7-B7A0-842522B762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(2)'!$B$2:$B$5479</c:f>
              <c:numCache>
                <c:formatCode>0.0%</c:formatCode>
                <c:ptCount val="5478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89984"/>
        <c:axId val="204104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(2)'!$A$2:$A$5479</c15:sqref>
                        </c15:formulaRef>
                      </c:ext>
                    </c:extLst>
                    <c:numCache>
                      <c:formatCode>m/d/yyyy</c:formatCode>
                      <c:ptCount val="5478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(2)'!$C$2:$C$5479</c15:sqref>
                        </c15:formulaRef>
                      </c:ext>
                    </c:extLst>
                    <c:numCache>
                      <c:formatCode>0.0%</c:formatCode>
                      <c:ptCount val="5478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dLbl>
              <c:idx val="53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4-46FA-9D49-64535A2BDF8A}"/>
                </c:ext>
              </c:extLst>
            </c:dLbl>
            <c:dLbl>
              <c:idx val="54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6-4F2A-AD13-81EF8B8051BF}"/>
                </c:ext>
              </c:extLst>
            </c:dLbl>
            <c:dLbl>
              <c:idx val="54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8-4ED7-B7A0-842522B762C7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(2)'!$D$2:$D$5479</c:f>
              <c:numCache>
                <c:formatCode>0.0%</c:formatCode>
                <c:ptCount val="5478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89984"/>
        <c:axId val="204104064"/>
      </c:lineChart>
      <c:dateAx>
        <c:axId val="204089984"/>
        <c:scaling>
          <c:orientation val="minMax"/>
          <c:max val="45657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04064"/>
        <c:crosses val="autoZero"/>
        <c:auto val="1"/>
        <c:lblOffset val="100"/>
        <c:baseTimeUnit val="days"/>
        <c:majorUnit val="2"/>
        <c:majorTimeUnit val="months"/>
      </c:dateAx>
      <c:valAx>
        <c:axId val="204104064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040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alícuota'!$B$2:$B$22</c:f>
              <c:numCache>
                <c:formatCode>_-* #,##0_-;\-* #,##0_-;_-* "-"??_-;_-@_-</c:formatCode>
                <c:ptCount val="21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51008"/>
        <c:axId val="223452544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alícuota'!$C$2:$C$22</c:f>
              <c:numCache>
                <c:formatCode>General</c:formatCode>
                <c:ptCount val="21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68160"/>
        <c:axId val="223466624"/>
      </c:lineChart>
      <c:catAx>
        <c:axId val="223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23452544"/>
        <c:crosses val="autoZero"/>
        <c:auto val="1"/>
        <c:lblAlgn val="ctr"/>
        <c:lblOffset val="100"/>
        <c:noMultiLvlLbl val="0"/>
      </c:catAx>
      <c:valAx>
        <c:axId val="2234525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51008"/>
        <c:crosses val="autoZero"/>
        <c:crossBetween val="between"/>
      </c:valAx>
      <c:valAx>
        <c:axId val="22346662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68160"/>
        <c:crosses val="max"/>
        <c:crossBetween val="between"/>
      </c:valAx>
      <c:catAx>
        <c:axId val="22346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46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Siniestralidad!$G$2:$G$19</c:f>
              <c:numCache>
                <c:formatCode>0.0</c:formatCode>
                <c:ptCount val="18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 formatCode="#,##0.0">
                  <c:v>53.982606141756371</c:v>
                </c:pt>
                <c:pt idx="17" formatCode="#,##0.0">
                  <c:v>48.772202892006526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A7-48C4-89FE-FE6C0534797B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D-4BE0-88BA-A6ACF0B927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Siniestralidad!$H$2:$H$19</c:f>
              <c:numCache>
                <c:formatCode>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 formatCode="General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02720"/>
        <c:axId val="1815042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1815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81504256"/>
        <c:crosses val="autoZero"/>
        <c:auto val="1"/>
        <c:lblAlgn val="ctr"/>
        <c:lblOffset val="100"/>
        <c:noMultiLvlLbl val="0"/>
      </c:catAx>
      <c:valAx>
        <c:axId val="18150425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815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8.3710081221037458E-2"/>
                  <c:y val="1.1904092185364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TD!$M$4:$M$6</c:f>
              <c:numCache>
                <c:formatCode>0%</c:formatCode>
                <c:ptCount val="3"/>
                <c:pt idx="0">
                  <c:v>0.54599097393493456</c:v>
                </c:pt>
                <c:pt idx="1">
                  <c:v>0.25926370543670679</c:v>
                </c:pt>
                <c:pt idx="2">
                  <c:v>0.19474532062835867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/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TD!$M$8:$M$10</c:f>
              <c:numCache>
                <c:formatCode>0%</c:formatCode>
                <c:ptCount val="3"/>
                <c:pt idx="0">
                  <c:v>0.23157894736842111</c:v>
                </c:pt>
                <c:pt idx="1">
                  <c:v>0.45438596491228067</c:v>
                </c:pt>
                <c:pt idx="2">
                  <c:v>0.31403508771929822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802919</c:v>
                </c:pt>
                <c:pt idx="1">
                  <c:v>1520563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18368"/>
        <c:axId val="1826324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1826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2448"/>
        <c:crosses val="autoZero"/>
        <c:auto val="1"/>
        <c:lblAlgn val="ctr"/>
        <c:lblOffset val="100"/>
        <c:noMultiLvlLbl val="0"/>
      </c:catAx>
      <c:valAx>
        <c:axId val="182632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1.2232755543215262E-2</c:v>
                </c:pt>
                <c:pt idx="1">
                  <c:v>0.98776724445678477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Sheet1!$B$7:$W$7</c:f>
              <c:numCache>
                <c:formatCode>General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46.878358686121793</c:v>
                </c:pt>
                <c:pt idx="18">
                  <c:v>82.352117773446608</c:v>
                </c:pt>
                <c:pt idx="19">
                  <c:v>93.397871867762731</c:v>
                </c:pt>
                <c:pt idx="20">
                  <c:v>114.16251167599761</c:v>
                </c:pt>
                <c:pt idx="21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10155776"/>
        <c:axId val="21015756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101557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210157568"/>
        <c:crosses val="autoZero"/>
        <c:auto val="0"/>
        <c:lblAlgn val="ctr"/>
        <c:lblOffset val="100"/>
        <c:noMultiLvlLbl val="0"/>
      </c:catAx>
      <c:valAx>
        <c:axId val="210157568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10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Hoja1!$B$2:$B$22</c:f>
              <c:numCache>
                <c:formatCode>#,##0.0</c:formatCode>
                <c:ptCount val="21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Hoja1!$F$2:$F$22</c:f>
              <c:numCache>
                <c:formatCode>_-* #,##0.0_-;\-* #,##0.0_-;_-* "-"??_-;_-@_-</c:formatCode>
                <c:ptCount val="21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71328"/>
        <c:axId val="21037286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103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72864"/>
        <c:crosses val="autoZero"/>
        <c:auto val="1"/>
        <c:lblAlgn val="ctr"/>
        <c:lblOffset val="100"/>
        <c:noMultiLvlLbl val="0"/>
      </c:catAx>
      <c:valAx>
        <c:axId val="210372864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103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Sheet2!$A$2:$A$40</c:f>
              <c:numCache>
                <c:formatCode>mmm\-yy</c:formatCode>
                <c:ptCount val="3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</c:numCache>
            </c:numRef>
          </c:cat>
          <c:val>
            <c:numRef>
              <c:f>Sheet2!$C$2:$C$40</c:f>
              <c:numCache>
                <c:formatCode>0.0%</c:formatCode>
                <c:ptCount val="39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10854656"/>
        <c:axId val="211127296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Sheet2!$A$2:$A$40</c:f>
              <c:numCache>
                <c:formatCode>mmm\-yy</c:formatCode>
                <c:ptCount val="3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</c:numCache>
            </c:numRef>
          </c:cat>
          <c:val>
            <c:numRef>
              <c:f>Sheet2!$B$2:$B$40</c:f>
              <c:numCache>
                <c:formatCode>#,##0</c:formatCode>
                <c:ptCount val="39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24224"/>
        <c:axId val="211125760"/>
      </c:lineChart>
      <c:dateAx>
        <c:axId val="211124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211125760"/>
        <c:crosses val="autoZero"/>
        <c:auto val="1"/>
        <c:lblOffset val="100"/>
        <c:baseTimeUnit val="months"/>
        <c:majorUnit val="3"/>
        <c:majorTimeUnit val="months"/>
      </c:dateAx>
      <c:valAx>
        <c:axId val="2111257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124224"/>
        <c:crosses val="autoZero"/>
        <c:crossBetween val="between"/>
      </c:valAx>
      <c:valAx>
        <c:axId val="2111272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54656"/>
        <c:crosses val="max"/>
        <c:crossBetween val="between"/>
      </c:valAx>
      <c:dateAx>
        <c:axId val="2108546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11272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46,8%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117,8%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6" y="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19/1/2026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456367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6" y="6456367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19/1/2026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4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118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351730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41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44607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60861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04229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18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234147"/>
            <a:chOff x="571674" y="1330647"/>
            <a:chExt cx="10738073" cy="5266791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05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2.916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3.530 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6.446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20497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3.530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3930905455"/>
              </p:ext>
            </p:extLst>
          </p:nvPr>
        </p:nvGraphicFramePr>
        <p:xfrm>
          <a:off x="7975748" y="4194573"/>
          <a:ext cx="11694418" cy="5966716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CERTIFICACIONES BPA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GANADERÍA: SEGURIDAD Y SALUD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DE INCENDIOS – BATERÍAS DE ION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IA: LA ÉTICA EN LA PREVENCIÓN DE RIESGOS LABORALES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ERGONOMÍA: COSECHA Y PODA DE FRUTAS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ILUMINACIÓN: MEDICIÓN ESPECTRO QUE AFECTA A LA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PARA EL TRABAJO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Y SALUD EN LA ACTIVIDAD VITIVINÍCOLA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4.0: LA IA AL SERVICIO DE LA HIGIENE Y SEGURIDAD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CASOS DE ÉXITO EN LA INNOVACIÓN EN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1919595156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2024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1.542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1,2%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124.513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98,8%</a:t>
            </a: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43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110.000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 dirty="0">
                <a:solidFill>
                  <a:srgbClr val="FFA600"/>
                </a:solidFill>
                <a:latin typeface="Calibri"/>
                <a:cs typeface="Calibri"/>
              </a:rPr>
              <a:t>mar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-2</a:t>
            </a:r>
            <a:r>
              <a:rPr lang="es-ES" sz="4100" dirty="0">
                <a:solidFill>
                  <a:srgbClr val="FFA600"/>
                </a:solidFill>
                <a:latin typeface="Calibri"/>
                <a:cs typeface="Calibri"/>
              </a:rPr>
              <a:t>5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2024 vs. 2019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86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55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56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61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120554"/>
              </p:ext>
            </p:extLst>
          </p:nvPr>
        </p:nvGraphicFramePr>
        <p:xfrm>
          <a:off x="755652" y="2018512"/>
          <a:ext cx="18059400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61845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227337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40924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170979" y="625474"/>
            <a:ext cx="7213793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 por sector de actividad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40250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21032"/>
              </p:ext>
            </p:extLst>
          </p:nvPr>
        </p:nvGraphicFramePr>
        <p:xfrm>
          <a:off x="213369" y="2572603"/>
          <a:ext cx="19267788" cy="835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8" y="3762708"/>
            <a:ext cx="18584453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                                       Congruencia: Alzada no puede modificar el interés si no hay agravio.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Derogación Acta 2783 CNAT (CER + 3%). No utilización de índices, sino Tasas BCRA.</a:t>
            </a:r>
            <a:endParaRPr lang="es-AR" sz="2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3381654901"/>
              </p:ext>
            </p:extLst>
          </p:nvPr>
        </p:nvGraphicFramePr>
        <p:xfrm>
          <a:off x="478679" y="2809875"/>
          <a:ext cx="18861834" cy="788534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3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6499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Ratificación caso OLIVA y FONTAINE. Art. 768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CCyC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CER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LACUADRA c/ DIRECT TV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13/08/24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Competencia TSJ CABA. 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FERRARI c/ LEVINAS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27/12/24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Daño psicológico. Falta de relación causal. Revocación 10% otorgado sin </a:t>
                      </a:r>
                      <a:r>
                        <a:rPr kumimoji="0" lang="es-AR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incap</a:t>
                      </a: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física.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CARRIZO c/ GALENO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21/08/25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Cortes Provinciales – Desde 2018 a la fecha</a:t>
            </a:r>
          </a:p>
        </p:txBody>
      </p:sp>
      <p:graphicFrame>
        <p:nvGraphicFramePr>
          <p:cNvPr id="1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7172"/>
              </p:ext>
            </p:extLst>
          </p:nvPr>
        </p:nvGraphicFramePr>
        <p:xfrm>
          <a:off x="744303" y="3095099"/>
          <a:ext cx="18524076" cy="7741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PROVINCIA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ADHESIÓN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PROC.</a:t>
                      </a:r>
                      <a:r>
                        <a:rPr lang="es-AR" sz="2600" baseline="0" dirty="0"/>
                        <a:t> </a:t>
                      </a:r>
                      <a:r>
                        <a:rPr lang="es-AR" sz="2600" dirty="0"/>
                        <a:t>ANTE</a:t>
                      </a:r>
                      <a:r>
                        <a:rPr lang="es-AR" sz="2600" baseline="0" dirty="0"/>
                        <a:t> CCMM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BAREMO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OTROS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CABA - CNAT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N/A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BUENOS</a:t>
                      </a:r>
                      <a:r>
                        <a:rPr lang="es-ES" sz="2600" baseline="0"/>
                        <a:t> AIRES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Competencia</a:t>
                      </a:r>
                      <a:r>
                        <a:rPr lang="es-AR" sz="2600" baseline="0"/>
                        <a:t> territorial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8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SANTA FE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Morigeración</a:t>
                      </a:r>
                      <a:r>
                        <a:rPr lang="es-AR" sz="2600" baseline="0"/>
                        <a:t> de intereses; Factores de Ponderación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CÓRDOBA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Plazo de apelación</a:t>
                      </a:r>
                      <a:r>
                        <a:rPr lang="es-AR" sz="2600" baseline="0"/>
                        <a:t> y cosa juzgada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23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MENDOZA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RIPTE</a:t>
                      </a:r>
                      <a:r>
                        <a:rPr lang="es-AR" sz="2600" baseline="0"/>
                        <a:t>; cosa juzgada; Honorarios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ENTRE RÍOS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187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CORRIENTES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Irretroactividad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MISIONES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SALTA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In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baseline="0" dirty="0" err="1"/>
                        <a:t>Itinere</a:t>
                      </a:r>
                      <a:r>
                        <a:rPr lang="es-ES" sz="2600" baseline="0" dirty="0"/>
                        <a:t>. </a:t>
                      </a:r>
                      <a:r>
                        <a:rPr lang="es-ES" sz="2600" dirty="0"/>
                        <a:t>Improcedencia </a:t>
                      </a:r>
                      <a:r>
                        <a:rPr lang="es-ES" sz="2600" dirty="0" err="1"/>
                        <a:t>adic</a:t>
                      </a:r>
                      <a:r>
                        <a:rPr lang="es-ES" sz="2600" dirty="0"/>
                        <a:t>.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dirty="0"/>
                        <a:t>20%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SAN</a:t>
                      </a:r>
                      <a:r>
                        <a:rPr lang="es-ES" sz="2600" baseline="0" dirty="0"/>
                        <a:t> LUIS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76697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4799"/>
              </p:ext>
            </p:extLst>
          </p:nvPr>
        </p:nvGraphicFramePr>
        <p:xfrm>
          <a:off x="518580" y="2631484"/>
          <a:ext cx="19025970" cy="84832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0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381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68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32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53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715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3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2628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7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5655</TotalTime>
  <Words>2321</Words>
  <Application>Microsoft Office PowerPoint</Application>
  <PresentationFormat>Personalizado</PresentationFormat>
  <Paragraphs>566</Paragraphs>
  <Slides>33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238</cp:revision>
  <cp:lastPrinted>2024-08-28T15:36:59Z</cp:lastPrinted>
  <dcterms:created xsi:type="dcterms:W3CDTF">2023-09-12T19:17:28Z</dcterms:created>
  <dcterms:modified xsi:type="dcterms:W3CDTF">2026-01-19T11:44:37Z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