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293" r:id="rId34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16"/>
    <a:srgbClr val="225C1E"/>
    <a:srgbClr val="2C5921"/>
    <a:srgbClr val="204018"/>
    <a:srgbClr val="12220E"/>
    <a:srgbClr val="C7BA6F"/>
    <a:srgbClr val="005D61"/>
    <a:srgbClr val="003300"/>
    <a:srgbClr val="FFFFFF"/>
    <a:srgbClr val="AF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6" autoAdjust="0"/>
  </p:normalViewPr>
  <p:slideViewPr>
    <p:cSldViewPr snapToGrid="0">
      <p:cViewPr>
        <p:scale>
          <a:sx n="160" d="100"/>
          <a:sy n="160" d="100"/>
        </p:scale>
        <p:origin x="-13464" y="-7920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58592"/>
        <c:axId val="229638912"/>
      </c:lineChart>
      <c:dateAx>
        <c:axId val="2293585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s-AR"/>
          </a:p>
        </c:txPr>
        <c:crossAx val="229638912"/>
        <c:crosses val="autoZero"/>
        <c:auto val="0"/>
        <c:lblOffset val="100"/>
        <c:baseTimeUnit val="days"/>
        <c:minorUnit val="1"/>
      </c:dateAx>
      <c:valAx>
        <c:axId val="2296389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93585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96"/>
              <c:layout>
                <c:manualLayout>
                  <c:x val="-1.7902998707055973E-2"/>
                  <c:y val="1.3409372269632857E-2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04930583879819E-2"/>
                      <c:h val="3.1397974348077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D62-42EA-BB10-D7ACB9C72133}"/>
                </c:ext>
              </c:extLst>
            </c:dLbl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(2)'!$B$1:$CT$1</c:f>
              <c:numCache>
                <c:formatCode>mmm\-yy</c:formatCode>
                <c:ptCount val="9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</c:numCache>
            </c:numRef>
          </c:cat>
          <c:val>
            <c:numRef>
              <c:f>'Prov destacadas (2)'!$B$2:$CT$2</c:f>
              <c:numCache>
                <c:formatCode>#,##0</c:formatCode>
                <c:ptCount val="97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4881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  <c:spPr>
                <a:solidFill>
                  <a:srgbClr val="EE833B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96"/>
              <c:layout>
                <c:manualLayout>
                  <c:x val="-7.2938249235584172E-3"/>
                  <c:y val="-2.0113451289591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009530528285942E-2"/>
                      <c:h val="3.27389062957810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D62-42EA-BB10-D7ACB9C72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(2)'!$B$1:$CT$1</c:f>
              <c:numCache>
                <c:formatCode>mmm\-yy</c:formatCode>
                <c:ptCount val="9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</c:numCache>
            </c:numRef>
          </c:cat>
          <c:val>
            <c:numRef>
              <c:f>'Prov destacadas (2)'!$B$3:$CT$3</c:f>
              <c:numCache>
                <c:formatCode>#,##0</c:formatCode>
                <c:ptCount val="97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06-4AD0-9EF5-EBD88867AAE1}"/>
                </c:ext>
              </c:extLst>
            </c:dLbl>
            <c:dLbl>
              <c:idx val="96"/>
              <c:layout>
                <c:manualLayout>
                  <c:x val="-2.652299972203061E-3"/>
                  <c:y val="9.38652363392548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62-42EA-BB10-D7ACB9C72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(2)'!$B$1:$CT$1</c:f>
              <c:numCache>
                <c:formatCode>mmm\-yy</c:formatCode>
                <c:ptCount val="9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</c:numCache>
            </c:numRef>
          </c:cat>
          <c:val>
            <c:numRef>
              <c:f>'Prov destacadas (2)'!$B$4:$CT$4</c:f>
              <c:numCache>
                <c:formatCode>#,##0</c:formatCode>
                <c:ptCount val="97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06-4AD0-9EF5-EBD88867AAE1}"/>
                </c:ext>
              </c:extLst>
            </c:dLbl>
            <c:dLbl>
              <c:idx val="96"/>
              <c:layout>
                <c:manualLayout>
                  <c:x val="-2.6522999722030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62-42EA-BB10-D7ACB9C72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(2)'!$B$1:$CT$1</c:f>
              <c:numCache>
                <c:formatCode>mmm\-yy</c:formatCode>
                <c:ptCount val="9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</c:numCache>
            </c:numRef>
          </c:cat>
          <c:val>
            <c:numRef>
              <c:f>'Prov destacadas (2)'!$B$5:$CT$5</c:f>
              <c:numCache>
                <c:formatCode>#,##0</c:formatCode>
                <c:ptCount val="97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cat>
            <c:numRef>
              <c:f>'Prov destacadas (2)'!$B$1:$CT$1</c:f>
              <c:numCache>
                <c:formatCode>mmm\-yy</c:formatCode>
                <c:ptCount val="9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</c:numCache>
            </c:numRef>
          </c:cat>
          <c:val>
            <c:numRef>
              <c:f>'Prov destacadas (2)'!$B$6:$CT$6</c:f>
              <c:numCache>
                <c:formatCode>#,##0</c:formatCode>
                <c:ptCount val="97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dPt>
            <c:idx val="79"/>
            <c:marker>
              <c:symbol val="triangle"/>
              <c:size val="5"/>
              <c:spPr>
                <a:solidFill>
                  <a:srgbClr val="70AD47"/>
                </a:solidFill>
                <a:ln w="9525">
                  <a:solidFill>
                    <a:srgbClr val="70AD4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87A8-493B-9F6F-D90BDD9022E4}"/>
              </c:ext>
            </c:extLst>
          </c:dPt>
          <c:dLbls>
            <c:dLbl>
              <c:idx val="96"/>
              <c:layout>
                <c:manualLayout>
                  <c:x val="-7.9568999166091826E-3"/>
                  <c:y val="9.386523633925577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5984EA-4543-47EF-B606-16A5F64B154B}" type="VALUE">
                      <a:rPr lang="en-US" sz="1400" b="1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571098659920217E-2"/>
                      <c:h val="2.873617163928930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D62-42EA-BB10-D7ACB9C72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(2)'!$B$1:$CT$1</c:f>
              <c:numCache>
                <c:formatCode>mmm\-yy</c:formatCode>
                <c:ptCount val="9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</c:numCache>
            </c:numRef>
          </c:cat>
          <c:val>
            <c:numRef>
              <c:f>'Prov destacadas (2)'!$B$8:$CT$8</c:f>
              <c:numCache>
                <c:formatCode>#,##0</c:formatCode>
                <c:ptCount val="97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1335</c:v>
                </c:pt>
                <c:pt idx="78">
                  <c:v>1533</c:v>
                </c:pt>
                <c:pt idx="79">
                  <c:v>1584</c:v>
                </c:pt>
                <c:pt idx="80">
                  <c:v>1581</c:v>
                </c:pt>
                <c:pt idx="81">
                  <c:v>1276</c:v>
                </c:pt>
                <c:pt idx="82">
                  <c:v>960.59129358557766</c:v>
                </c:pt>
                <c:pt idx="83">
                  <c:v>1643</c:v>
                </c:pt>
                <c:pt idx="84">
                  <c:v>1423</c:v>
                </c:pt>
                <c:pt idx="85" formatCode="_ * #,##0_ ;_ * \-#,##0_ ;_ * &quot;-&quot;??_ ;_ @_ ">
                  <c:v>1502.8768297335764</c:v>
                </c:pt>
                <c:pt idx="86" formatCode="_ * #,##0_ ;_ * \-#,##0_ ;_ * &quot;-&quot;??_ ;_ @_ ">
                  <c:v>1480.7015847609823</c:v>
                </c:pt>
                <c:pt idx="87" formatCode="_ * #,##0_ ;_ * \-#,##0_ ;_ * &quot;-&quot;??_ ;_ @_ ">
                  <c:v>1161.1764640195029</c:v>
                </c:pt>
                <c:pt idx="88" formatCode="_ * #,##0_ ;_ * \-#,##0_ ;_ * &quot;-&quot;??_ ;_ @_ ">
                  <c:v>1631.4459819826861</c:v>
                </c:pt>
                <c:pt idx="89" formatCode="_ * #,##0_ ;_ * \-#,##0_ ;_ * &quot;-&quot;??_ ;_ @_ ">
                  <c:v>1578.8186922413042</c:v>
                </c:pt>
                <c:pt idx="90" formatCode="_ * #,##0_ ;_ * \-#,##0_ ;_ * &quot;-&quot;??_ ;_ @_ ">
                  <c:v>1894.7420387018155</c:v>
                </c:pt>
                <c:pt idx="91" formatCode="_ * #,##0_ ;_ * \-#,##0_ ;_ * &quot;-&quot;??_ ;_ @_ ">
                  <c:v>1802.4656407130897</c:v>
                </c:pt>
                <c:pt idx="92" formatCode="_ * #,##0_ ;_ * \-#,##0_ ;_ * &quot;-&quot;??_ ;_ @_ ">
                  <c:v>1558.6099048986189</c:v>
                </c:pt>
                <c:pt idx="93" formatCode="_ * #,##0_ ;_ * \-#,##0_ ;_ * &quot;-&quot;??_ ;_ @_ ">
                  <c:v>1409.2388300735688</c:v>
                </c:pt>
                <c:pt idx="94" formatCode="_ * #,##0_ ;_ * \-#,##0_ ;_ * &quot;-&quot;??_ ;_ @_ ">
                  <c:v>1833</c:v>
                </c:pt>
                <c:pt idx="95" formatCode="_ * #,##0_ ;_ * \-#,##0_ ;_ * &quot;-&quot;??_ ;_ @_ ">
                  <c:v>2109</c:v>
                </c:pt>
                <c:pt idx="96" formatCode="_ * #,##0_ ;_ * \-#,##0_ ;_ * &quot;-&quot;??_ ;_ @_ ">
                  <c:v>1876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</c:lineChart>
      <c:dateAx>
        <c:axId val="433089216"/>
        <c:scaling>
          <c:orientation val="minMax"/>
          <c:max val="45931"/>
          <c:min val="4276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2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945984"/>
        <c:axId val="235947520"/>
      </c:barChart>
      <c:catAx>
        <c:axId val="23594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AR"/>
          </a:p>
        </c:txPr>
        <c:crossAx val="235947520"/>
        <c:crosses val="autoZero"/>
        <c:auto val="1"/>
        <c:lblAlgn val="ctr"/>
        <c:lblOffset val="100"/>
        <c:noMultiLvlLbl val="0"/>
      </c:catAx>
      <c:valAx>
        <c:axId val="2359475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35945984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9843421318041667"/>
          <c:y val="0"/>
          <c:w val="0.40156578681958333"/>
          <c:h val="0.2405500625153477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816816128556116E-2"/>
          <c:y val="2.301775410569003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3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3980884572738714E-2"/>
                      <c:h val="4.8720212967435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8B4-46FA-9D49-64535A2BDF8A}"/>
                </c:ext>
              </c:extLst>
            </c:dLbl>
            <c:dLbl>
              <c:idx val="5472"/>
              <c:layout>
                <c:manualLayout>
                  <c:x val="-1.3182623765634126E-3"/>
                  <c:y val="2.1271858539508647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(2)'!$B$2:$B$5479</c:f>
              <c:numCache>
                <c:formatCode>0.0%</c:formatCode>
                <c:ptCount val="5478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27648"/>
        <c:axId val="2365280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(2)'!$A$2:$A$5479</c15:sqref>
                        </c15:formulaRef>
                      </c:ext>
                    </c:extLst>
                    <c:numCache>
                      <c:formatCode>m/d/yyyy</c:formatCode>
                      <c:ptCount val="5478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(2)'!$C$2:$C$5479</c15:sqref>
                        </c15:formulaRef>
                      </c:ext>
                    </c:extLst>
                    <c:numCache>
                      <c:formatCode>0.0%</c:formatCode>
                      <c:ptCount val="5478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(2)'!$D$2:$D$5479</c:f>
              <c:numCache>
                <c:formatCode>0.0%</c:formatCode>
                <c:ptCount val="5478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27648"/>
        <c:axId val="236528000"/>
      </c:lineChart>
      <c:dateAx>
        <c:axId val="234027648"/>
        <c:scaling>
          <c:orientation val="minMax"/>
          <c:max val="45657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6528000"/>
        <c:crosses val="autoZero"/>
        <c:auto val="1"/>
        <c:lblOffset val="100"/>
        <c:baseTimeUnit val="days"/>
        <c:majorUnit val="2"/>
        <c:majorTimeUnit val="months"/>
      </c:dateAx>
      <c:valAx>
        <c:axId val="236528000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340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alícuota'!$B$2:$B$22</c:f>
              <c:numCache>
                <c:formatCode>_-* #,##0_-;\-* #,##0_-;_-* "-"??_-;_-@_-</c:formatCode>
                <c:ptCount val="21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87392"/>
        <c:axId val="14978892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alícuota'!$C$2:$C$22</c:f>
              <c:numCache>
                <c:formatCode>General</c:formatCode>
                <c:ptCount val="21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99072"/>
        <c:axId val="149811968"/>
      </c:lineChart>
      <c:catAx>
        <c:axId val="1497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49788928"/>
        <c:crosses val="autoZero"/>
        <c:auto val="1"/>
        <c:lblAlgn val="ctr"/>
        <c:lblOffset val="100"/>
        <c:noMultiLvlLbl val="0"/>
      </c:catAx>
      <c:valAx>
        <c:axId val="1497889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49787392"/>
        <c:crosses val="autoZero"/>
        <c:crossBetween val="between"/>
      </c:valAx>
      <c:valAx>
        <c:axId val="149811968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50099072"/>
        <c:crosses val="max"/>
        <c:crossBetween val="between"/>
      </c:valAx>
      <c:catAx>
        <c:axId val="15009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811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Siniestralidad!$G$2:$G$19</c:f>
              <c:numCache>
                <c:formatCode>0.0</c:formatCode>
                <c:ptCount val="18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 formatCode="#,##0.0">
                  <c:v>53.982606141756371</c:v>
                </c:pt>
                <c:pt idx="17" formatCode="#,##0.0">
                  <c:v>48.772202892006526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818-4DC0-9633-708AB7401901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D-4BE0-88BA-A6ACF0B927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Siniestralidad!$H$2:$H$19</c:f>
              <c:numCache>
                <c:formatCode>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 formatCode="General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85792"/>
        <c:axId val="2291957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2291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229195776"/>
        <c:crosses val="autoZero"/>
        <c:auto val="1"/>
        <c:lblAlgn val="ctr"/>
        <c:lblOffset val="100"/>
        <c:noMultiLvlLbl val="0"/>
      </c:catAx>
      <c:valAx>
        <c:axId val="22919577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291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8.3710081221037458E-2"/>
                  <c:y val="1.1904092185364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TD!$M$4:$M$6</c:f>
              <c:numCache>
                <c:formatCode>0%</c:formatCode>
                <c:ptCount val="3"/>
                <c:pt idx="0">
                  <c:v>0.54599097393493456</c:v>
                </c:pt>
                <c:pt idx="1">
                  <c:v>0.25926370543670679</c:v>
                </c:pt>
                <c:pt idx="2">
                  <c:v>0.19474532062835867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TD!$M$8:$M$10</c:f>
              <c:numCache>
                <c:formatCode>0%</c:formatCode>
                <c:ptCount val="3"/>
                <c:pt idx="0">
                  <c:v>0.23157894736842111</c:v>
                </c:pt>
                <c:pt idx="1">
                  <c:v>0.45438596491228067</c:v>
                </c:pt>
                <c:pt idx="2">
                  <c:v>0.31403508771929822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802919</c:v>
                </c:pt>
                <c:pt idx="1">
                  <c:v>1520563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733696"/>
        <c:axId val="2307352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2307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5232"/>
        <c:crosses val="autoZero"/>
        <c:auto val="1"/>
        <c:lblAlgn val="ctr"/>
        <c:lblOffset val="100"/>
        <c:noMultiLvlLbl val="0"/>
      </c:catAx>
      <c:valAx>
        <c:axId val="230735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1.2232755543215262E-2</c:v>
                </c:pt>
                <c:pt idx="1">
                  <c:v>0.98776724445678477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Sheet1!$B$7:$W$7</c:f>
              <c:numCache>
                <c:formatCode>General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46.878358686121793</c:v>
                </c:pt>
                <c:pt idx="18">
                  <c:v>82.352117773446608</c:v>
                </c:pt>
                <c:pt idx="19">
                  <c:v>93.397871867762731</c:v>
                </c:pt>
                <c:pt idx="20">
                  <c:v>114.16251167599761</c:v>
                </c:pt>
                <c:pt idx="21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5540864"/>
        <c:axId val="23554240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355408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35542400"/>
        <c:crosses val="autoZero"/>
        <c:auto val="0"/>
        <c:lblAlgn val="ctr"/>
        <c:lblOffset val="100"/>
        <c:noMultiLvlLbl val="0"/>
      </c:catAx>
      <c:valAx>
        <c:axId val="235542400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3554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Hoja1!$B$2:$B$22</c:f>
              <c:numCache>
                <c:formatCode>#,##0.0</c:formatCode>
                <c:ptCount val="21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Hoja1!$F$2:$F$22</c:f>
              <c:numCache>
                <c:formatCode>_-* #,##0.0_-;\-* #,##0.0_-;_-* "-"??_-;_-@_-</c:formatCode>
                <c:ptCount val="21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83712"/>
        <c:axId val="22368524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2368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3685248"/>
        <c:crosses val="autoZero"/>
        <c:auto val="1"/>
        <c:lblAlgn val="ctr"/>
        <c:lblOffset val="100"/>
        <c:noMultiLvlLbl val="0"/>
      </c:catAx>
      <c:valAx>
        <c:axId val="223685248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2368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Sheet2!$C$2:$C$40</c:f>
              <c:numCache>
                <c:formatCode>0.0%</c:formatCode>
                <c:ptCount val="39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35688704"/>
        <c:axId val="235645952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Sheet2!$B$2:$B$40</c:f>
              <c:numCache>
                <c:formatCode>#,##0</c:formatCode>
                <c:ptCount val="39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642880"/>
        <c:axId val="235644416"/>
      </c:lineChart>
      <c:dateAx>
        <c:axId val="235642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s-AR"/>
          </a:p>
        </c:txPr>
        <c:crossAx val="235644416"/>
        <c:crosses val="autoZero"/>
        <c:auto val="1"/>
        <c:lblOffset val="100"/>
        <c:baseTimeUnit val="months"/>
        <c:majorUnit val="3"/>
        <c:majorTimeUnit val="months"/>
      </c:dateAx>
      <c:valAx>
        <c:axId val="2356444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42880"/>
        <c:crosses val="autoZero"/>
        <c:crossBetween val="between"/>
      </c:valAx>
      <c:valAx>
        <c:axId val="2356459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88704"/>
        <c:crosses val="max"/>
        <c:crossBetween val="between"/>
      </c:valAx>
      <c:dateAx>
        <c:axId val="235688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35645952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46,8%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117,8%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10/11/2025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10/11/2025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4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351730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41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44607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60861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04229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18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234147"/>
            <a:chOff x="571674" y="1330647"/>
            <a:chExt cx="10738073" cy="5266791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07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5.000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4.085 participantes</a:t>
              </a:r>
            </a:p>
            <a:p>
              <a:r>
                <a:rPr lang="es-MX" sz="2638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Prevenir + Seminario web sobre Carga Térmica (SRT)</a:t>
              </a:r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9.085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50149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4.085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638398619"/>
              </p:ext>
            </p:extLst>
          </p:nvPr>
        </p:nvGraphicFramePr>
        <p:xfrm>
          <a:off x="7975748" y="3698184"/>
          <a:ext cx="11694418" cy="7068472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RIESGOS HIGIÉNICOS SOLDADURA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ESTRÉS POR CALOR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IBRACIONES: </a:t>
                      </a:r>
                      <a:r>
                        <a:rPr lang="es-AR" sz="3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EVALUACIÓN EXPOSICIÓN 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– AGROINDUSTRIA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PREVENCIÓN TRASTORNOS MUSCULOESQUELÉTICOS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EXPERIENCIAS SEGURIDAD Y SALUD OCUPACIONAL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ASBESTO Y SUS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PREVENCIÓN INCENDIOS - BATERÍAS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EVALUACIÓN AGENTES DE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TOTAL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HERRAMIENTAS ERGONÓMICAS </a:t>
                      </a:r>
                      <a:r>
                        <a:rPr lang="es-AR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– OPERACIONES AGRÍCOLAS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PROGRAMA ERGONOMÍA INTEGRADO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09302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CARGA TÉRMICA (SRT)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1919595156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2024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1.542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1,2%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124.513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98,8%</a:t>
            </a: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110.000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mar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5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2024 vs. 2019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86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120554"/>
              </p:ext>
            </p:extLst>
          </p:nvPr>
        </p:nvGraphicFramePr>
        <p:xfrm>
          <a:off x="755652" y="2018512"/>
          <a:ext cx="18059400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61845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227337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64096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170979" y="625474"/>
            <a:ext cx="7213793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 por sector de actividad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40250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21032"/>
              </p:ext>
            </p:extLst>
          </p:nvPr>
        </p:nvGraphicFramePr>
        <p:xfrm>
          <a:off x="213369" y="2572603"/>
          <a:ext cx="19267788" cy="83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9" y="3387151"/>
            <a:ext cx="18584453" cy="756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Congruencia: Alzada no puede modificar el interés si no hay agravio.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.</a:t>
            </a:r>
            <a:endParaRPr lang="es-A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4258070743"/>
              </p:ext>
            </p:extLst>
          </p:nvPr>
        </p:nvGraphicFramePr>
        <p:xfrm>
          <a:off x="478679" y="2809875"/>
          <a:ext cx="18861834" cy="806608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63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8411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0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25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7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4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Ratificacion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caso OLIVA y FONTAINE. Art. 768 CCyC. CER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LACUADRA c/ DIRECT TV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13/08/24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80132560"/>
                  </a:ext>
                </a:extLst>
              </a:tr>
              <a:tr h="9845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76697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799"/>
              </p:ext>
            </p:extLst>
          </p:nvPr>
        </p:nvGraphicFramePr>
        <p:xfrm>
          <a:off x="518580" y="2631484"/>
          <a:ext cx="19025970" cy="84832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0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381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68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2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3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3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2628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7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5539</TotalTime>
  <Words>2234</Words>
  <Application>Microsoft Office PowerPoint</Application>
  <PresentationFormat>Personalizado</PresentationFormat>
  <Paragraphs>542</Paragraphs>
  <Slides>33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Manuela Daniluk</cp:lastModifiedBy>
  <cp:revision>234</cp:revision>
  <cp:lastPrinted>2024-08-28T15:36:59Z</cp:lastPrinted>
  <dcterms:created xsi:type="dcterms:W3CDTF">2023-09-12T19:17:28Z</dcterms:created>
  <dcterms:modified xsi:type="dcterms:W3CDTF">2025-11-10T18:54:01Z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