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392" r:id="rId19"/>
    <p:sldId id="270" r:id="rId20"/>
    <p:sldId id="271" r:id="rId21"/>
    <p:sldId id="272" r:id="rId22"/>
    <p:sldId id="403" r:id="rId23"/>
    <p:sldId id="394" r:id="rId24"/>
    <p:sldId id="27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293" r:id="rId34"/>
  </p:sldIdLst>
  <p:sldSz cx="20104100" cy="11309350"/>
  <p:notesSz cx="9928225" cy="679767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16"/>
    <a:srgbClr val="225C1E"/>
    <a:srgbClr val="2C5921"/>
    <a:srgbClr val="204018"/>
    <a:srgbClr val="12220E"/>
    <a:srgbClr val="C7BA6F"/>
    <a:srgbClr val="005D61"/>
    <a:srgbClr val="003300"/>
    <a:srgbClr val="FFFFFF"/>
    <a:srgbClr val="AF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39" d="100"/>
          <a:sy n="39" d="100"/>
        </p:scale>
        <p:origin x="90" y="258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51.873836529890355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28.643807267928068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58592"/>
        <c:axId val="229638912"/>
      </c:lineChart>
      <c:dateAx>
        <c:axId val="2293585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s-AR"/>
          </a:p>
        </c:txPr>
        <c:crossAx val="229638912"/>
        <c:crosses val="autoZero"/>
        <c:auto val="0"/>
        <c:lblOffset val="100"/>
        <c:baseTimeUnit val="days"/>
        <c:minorUnit val="1"/>
      </c:dateAx>
      <c:valAx>
        <c:axId val="2296389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293585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95537441829158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8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6CBBD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3BC-47DA-9FFA-4B18281D7234}"/>
                </c:ext>
              </c:extLst>
            </c:dLbl>
            <c:dLbl>
              <c:idx val="8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8E-4B74-972F-7B47105E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5B9BD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(2)'!$B$1:$CM$1</c:f>
              <c:numCache>
                <c:formatCode>mmm\-yy</c:formatCode>
                <c:ptCount val="9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</c:numCache>
            </c:numRef>
          </c:cat>
          <c:val>
            <c:numRef>
              <c:f>'Prov destacadas (2)'!$B$2:$CM$2</c:f>
              <c:numCache>
                <c:formatCode>#,##0</c:formatCode>
                <c:ptCount val="90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5695.8920512397817</c:v>
                </c:pt>
                <c:pt idx="89">
                  <c:v>4413.607895425851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  <c:spPr>
                <a:solidFill>
                  <a:srgbClr val="EE833B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8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8E-4B74-972F-7B47105E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(2)'!$B$1:$CM$1</c:f>
              <c:numCache>
                <c:formatCode>mmm\-yy</c:formatCode>
                <c:ptCount val="9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</c:numCache>
            </c:numRef>
          </c:cat>
          <c:val>
            <c:numRef>
              <c:f>'Prov destacadas (2)'!$B$3:$CM$3</c:f>
              <c:numCache>
                <c:formatCode>#,##0</c:formatCode>
                <c:ptCount val="90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2217.4306119876264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89"/>
              <c:layout>
                <c:manualLayout>
                  <c:x val="-1.9449975108383597E-16"/>
                  <c:y val="-6.7046597385183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8E-4B74-972F-7B47105E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(2)'!$B$1:$CM$1</c:f>
              <c:numCache>
                <c:formatCode>mmm\-yy</c:formatCode>
                <c:ptCount val="9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</c:numCache>
            </c:numRef>
          </c:cat>
          <c:val>
            <c:numRef>
              <c:f>'Prov destacadas (2)'!$B$4:$CM$4</c:f>
              <c:numCache>
                <c:formatCode>#,##0</c:formatCode>
                <c:ptCount val="90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787.38521959213756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89"/>
              <c:layout>
                <c:manualLayout>
                  <c:x val="-1.9449975108383597E-16"/>
                  <c:y val="1.7432115320147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8E-4B74-972F-7B47105E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(2)'!$B$1:$CM$1</c:f>
              <c:numCache>
                <c:formatCode>mmm\-yy</c:formatCode>
                <c:ptCount val="9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</c:numCache>
            </c:numRef>
          </c:cat>
          <c:val>
            <c:numRef>
              <c:f>'Prov destacadas (2)'!$B$5:$CM$5</c:f>
              <c:numCache>
                <c:formatCode>#,##0</c:formatCode>
                <c:ptCount val="90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758.03538492867744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8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8E-4B74-972F-7B47105E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81E1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(2)'!$B$1:$CM$1</c:f>
              <c:numCache>
                <c:formatCode>mmm\-yy</c:formatCode>
                <c:ptCount val="9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</c:numCache>
            </c:numRef>
          </c:cat>
          <c:val>
            <c:numRef>
              <c:f>'Prov destacadas (2)'!$B$6:$CM$6</c:f>
              <c:numCache>
                <c:formatCode>#,##0</c:formatCode>
                <c:ptCount val="90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1783.2554716212678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ser>
          <c:idx val="6"/>
          <c:order val="5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/>
              </a:solidFill>
              <a:ln w="9525">
                <a:solidFill>
                  <a:srgbClr val="70AD47"/>
                </a:solidFill>
              </a:ln>
              <a:effectLst/>
            </c:spPr>
          </c:marker>
          <c:dPt>
            <c:idx val="79"/>
            <c:marker>
              <c:symbol val="triangle"/>
              <c:size val="5"/>
              <c:spPr>
                <a:solidFill>
                  <a:srgbClr val="70AD47"/>
                </a:solidFill>
                <a:ln w="9525">
                  <a:solidFill>
                    <a:srgbClr val="70AD4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87A8-493B-9F6F-D90BDD9022E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0E-474E-96D7-9F17A6FD8E21}"/>
                </c:ext>
              </c:extLst>
            </c:dLbl>
            <c:dLbl>
              <c:idx val="89"/>
              <c:layout>
                <c:manualLayout>
                  <c:x val="-1.9892249791524904E-3"/>
                  <c:y val="1.340931947703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8E-4B74-972F-7B47105E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0AD47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(2)'!$B$1:$CM$1</c:f>
              <c:numCache>
                <c:formatCode>mmm\-yy</c:formatCode>
                <c:ptCount val="9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</c:numCache>
            </c:numRef>
          </c:cat>
          <c:val>
            <c:numRef>
              <c:f>'Prov destacadas (2)'!$B$8:$CM$8</c:f>
              <c:numCache>
                <c:formatCode>#,##0</c:formatCode>
                <c:ptCount val="90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411.54789870347349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471.37731864843272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570.00581619133141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675.28040312613439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882.81257990283711</c:v>
                </c:pt>
                <c:pt idx="56">
                  <c:v>1148.6595499872155</c:v>
                </c:pt>
                <c:pt idx="57">
                  <c:v>993.16415239069238</c:v>
                </c:pt>
                <c:pt idx="58">
                  <c:v>1043.3239580669883</c:v>
                </c:pt>
                <c:pt idx="59">
                  <c:v>1021.2536435694192</c:v>
                </c:pt>
                <c:pt idx="60">
                  <c:v>637.02953208898225</c:v>
                </c:pt>
                <c:pt idx="61">
                  <c:v>1167.7202761442059</c:v>
                </c:pt>
                <c:pt idx="62">
                  <c:v>1130.6020199437471</c:v>
                </c:pt>
                <c:pt idx="63">
                  <c:v>949.02352339555182</c:v>
                </c:pt>
                <c:pt idx="64">
                  <c:v>1017.2408591153189</c:v>
                </c:pt>
                <c:pt idx="65">
                  <c:v>830.6463819994874</c:v>
                </c:pt>
                <c:pt idx="66">
                  <c:v>975.10662234722804</c:v>
                </c:pt>
                <c:pt idx="67">
                  <c:v>1523.8548964459178</c:v>
                </c:pt>
                <c:pt idx="68">
                  <c:v>1275.0622602914818</c:v>
                </c:pt>
                <c:pt idx="69">
                  <c:v>1303.1517514702109</c:v>
                </c:pt>
                <c:pt idx="70">
                  <c:v>1282.0846330861632</c:v>
                </c:pt>
                <c:pt idx="71">
                  <c:v>823.62400920480604</c:v>
                </c:pt>
                <c:pt idx="72">
                  <c:v>1413.503323958068</c:v>
                </c:pt>
                <c:pt idx="73">
                  <c:v>1461.6567374073102</c:v>
                </c:pt>
                <c:pt idx="74">
                  <c:v>1336.2572232165676</c:v>
                </c:pt>
                <c:pt idx="75">
                  <c:v>1483.7270519048811</c:v>
                </c:pt>
                <c:pt idx="76">
                  <c:v>1171.733060598312</c:v>
                </c:pt>
                <c:pt idx="77">
                  <c:v>1335</c:v>
                </c:pt>
                <c:pt idx="78">
                  <c:v>1533</c:v>
                </c:pt>
                <c:pt idx="79">
                  <c:v>1584</c:v>
                </c:pt>
                <c:pt idx="80">
                  <c:v>1581</c:v>
                </c:pt>
                <c:pt idx="81">
                  <c:v>1276</c:v>
                </c:pt>
                <c:pt idx="82">
                  <c:v>960.59129358557766</c:v>
                </c:pt>
                <c:pt idx="83">
                  <c:v>1643</c:v>
                </c:pt>
                <c:pt idx="84">
                  <c:v>1423</c:v>
                </c:pt>
                <c:pt idx="85" formatCode="_ * #,##0_ ;_ * \-#,##0_ ;_ * &quot;-&quot;??_ ;_ @_ ">
                  <c:v>1502.8768297335764</c:v>
                </c:pt>
                <c:pt idx="86" formatCode="_ * #,##0_ ;_ * \-#,##0_ ;_ * &quot;-&quot;??_ ;_ @_ ">
                  <c:v>1480.7015847609823</c:v>
                </c:pt>
                <c:pt idx="87" formatCode="_ * #,##0_ ;_ * \-#,##0_ ;_ * &quot;-&quot;??_ ;_ @_ ">
                  <c:v>1161.1764640195029</c:v>
                </c:pt>
                <c:pt idx="88" formatCode="_ * #,##0_ ;_ * \-#,##0_ ;_ * &quot;-&quot;??_ ;_ @_ ">
                  <c:v>1631.4459819826861</c:v>
                </c:pt>
                <c:pt idx="89" formatCode="_ * #,##0_ ;_ * \-#,##0_ ;_ * &quot;-&quot;??_ ;_ @_ ">
                  <c:v>1585.9031350911046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89216"/>
        <c:axId val="433088040"/>
      </c:lineChart>
      <c:dateAx>
        <c:axId val="433089216"/>
        <c:scaling>
          <c:orientation val="minMax"/>
          <c:max val="45717"/>
          <c:min val="4276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8040"/>
        <c:crosses val="autoZero"/>
        <c:auto val="1"/>
        <c:lblOffset val="100"/>
        <c:baseTimeUnit val="months"/>
        <c:majorUnit val="3"/>
        <c:majorTimeUnit val="months"/>
      </c:dateAx>
      <c:valAx>
        <c:axId val="433088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61667382726684894"/>
          <c:h val="5.083344772435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s-A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124.07887028036677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945984"/>
        <c:axId val="235947520"/>
      </c:barChart>
      <c:catAx>
        <c:axId val="23594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AR"/>
          </a:p>
        </c:txPr>
        <c:crossAx val="235947520"/>
        <c:crosses val="autoZero"/>
        <c:auto val="1"/>
        <c:lblAlgn val="ctr"/>
        <c:lblOffset val="100"/>
        <c:noMultiLvlLbl val="0"/>
      </c:catAx>
      <c:valAx>
        <c:axId val="2359475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35945984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9843421318041667"/>
          <c:y val="0"/>
          <c:w val="0.40156578681958333"/>
          <c:h val="0.2405500625153477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s-A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816816128556116E-2"/>
          <c:y val="2.3017754105690034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32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3980884572738714E-2"/>
                      <c:h val="4.8720212967435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8B4-46FA-9D49-64535A2BDF8A}"/>
                </c:ext>
              </c:extLst>
            </c:dLbl>
            <c:dLbl>
              <c:idx val="5472"/>
              <c:layout>
                <c:manualLayout>
                  <c:x val="-1.3182623765634126E-3"/>
                  <c:y val="2.1271858539508647E-2"/>
                </c:manualLayout>
              </c:layout>
              <c:numFmt formatCode="0.0%" sourceLinked="0"/>
              <c:spPr>
                <a:solidFill>
                  <a:srgbClr val="FFFFFF">
                    <a:alpha val="67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2574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8-4ED7-B7A0-842522B762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(2)'!$B$2:$B$5479</c:f>
              <c:numCache>
                <c:formatCode>0.0%</c:formatCode>
                <c:ptCount val="5478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27648"/>
        <c:axId val="2365280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(2)'!$A$2:$A$5479</c15:sqref>
                        </c15:formulaRef>
                      </c:ext>
                    </c:extLst>
                    <c:numCache>
                      <c:formatCode>m/d/yyyy</c:formatCode>
                      <c:ptCount val="5478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(2)'!$C$2:$C$5479</c15:sqref>
                        </c15:formulaRef>
                      </c:ext>
                    </c:extLst>
                    <c:numCache>
                      <c:formatCode>0.0%</c:formatCode>
                      <c:ptCount val="5478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dLbl>
              <c:idx val="5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A-4A80-B5B6-70A0B86A069B}"/>
                </c:ext>
              </c:extLst>
            </c:dLbl>
            <c:dLbl>
              <c:idx val="53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4-46FA-9D49-64535A2BDF8A}"/>
                </c:ext>
              </c:extLst>
            </c:dLbl>
            <c:dLbl>
              <c:idx val="54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6-4F2A-AD13-81EF8B8051BF}"/>
                </c:ext>
              </c:extLst>
            </c:dLbl>
            <c:dLbl>
              <c:idx val="54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8-4ED7-B7A0-842522B762C7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(2)'!$D$2:$D$5479</c:f>
              <c:numCache>
                <c:formatCode>0.0%</c:formatCode>
                <c:ptCount val="5478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27648"/>
        <c:axId val="236528000"/>
      </c:lineChart>
      <c:dateAx>
        <c:axId val="234027648"/>
        <c:scaling>
          <c:orientation val="minMax"/>
          <c:max val="45657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6528000"/>
        <c:crosses val="autoZero"/>
        <c:auto val="1"/>
        <c:lblOffset val="100"/>
        <c:baseTimeUnit val="days"/>
        <c:majorUnit val="2"/>
        <c:majorTimeUnit val="months"/>
      </c:dateAx>
      <c:valAx>
        <c:axId val="236528000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340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alícuota'!$B$2:$B$22</c:f>
              <c:numCache>
                <c:formatCode>_-* #,##0_-;\-* #,##0_-;_-* "-"??_-;_-@_-</c:formatCode>
                <c:ptCount val="21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87392"/>
        <c:axId val="14978892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alícuota'!$C$2:$C$22</c:f>
              <c:numCache>
                <c:formatCode>General</c:formatCode>
                <c:ptCount val="21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99072"/>
        <c:axId val="149811968"/>
      </c:lineChart>
      <c:catAx>
        <c:axId val="1497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49788928"/>
        <c:crosses val="autoZero"/>
        <c:auto val="1"/>
        <c:lblAlgn val="ctr"/>
        <c:lblOffset val="100"/>
        <c:noMultiLvlLbl val="0"/>
      </c:catAx>
      <c:valAx>
        <c:axId val="1497889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49787392"/>
        <c:crosses val="autoZero"/>
        <c:crossBetween val="between"/>
      </c:valAx>
      <c:valAx>
        <c:axId val="149811968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50099072"/>
        <c:crosses val="max"/>
        <c:crossBetween val="between"/>
      </c:valAx>
      <c:catAx>
        <c:axId val="15009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811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Siniestralidad!$G$2:$G$19</c:f>
              <c:numCache>
                <c:formatCode>0.0</c:formatCode>
                <c:ptCount val="18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 formatCode="#,##0.0">
                  <c:v>53.982606141756371</c:v>
                </c:pt>
                <c:pt idx="17" formatCode="#,##0.0">
                  <c:v>48.4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818-4DC0-9633-708AB7401901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D-4BE0-88BA-A6ACF0B927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Siniestralidad!$H$2:$H$19</c:f>
              <c:numCache>
                <c:formatCode>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 formatCode="General">
                  <c:v>35.868931154544931</c:v>
                </c:pt>
                <c:pt idx="16">
                  <c:v>36.087078362447564</c:v>
                </c:pt>
                <c:pt idx="1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85792"/>
        <c:axId val="2291957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2291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229195776"/>
        <c:crosses val="autoZero"/>
        <c:auto val="1"/>
        <c:lblAlgn val="ctr"/>
        <c:lblOffset val="100"/>
        <c:noMultiLvlLbl val="0"/>
      </c:catAx>
      <c:valAx>
        <c:axId val="22919577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2918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8.3710081221037458E-2"/>
                  <c:y val="1.1904092185364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TD!$M$4:$M$6</c:f>
              <c:numCache>
                <c:formatCode>0%</c:formatCode>
                <c:ptCount val="3"/>
                <c:pt idx="0">
                  <c:v>0.54599097393493456</c:v>
                </c:pt>
                <c:pt idx="1">
                  <c:v>0.25926370543670679</c:v>
                </c:pt>
                <c:pt idx="2">
                  <c:v>0.19474532062835867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/>
                      <a:t>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TD!$M$8:$M$10</c:f>
              <c:numCache>
                <c:formatCode>0%</c:formatCode>
                <c:ptCount val="3"/>
                <c:pt idx="0">
                  <c:v>0.23157894736842111</c:v>
                </c:pt>
                <c:pt idx="1">
                  <c:v>0.45438596491228067</c:v>
                </c:pt>
                <c:pt idx="2">
                  <c:v>0.31403508771929822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801654</c:v>
                </c:pt>
                <c:pt idx="1">
                  <c:v>1518168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733696"/>
        <c:axId val="2307352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#,##0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2307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5232"/>
        <c:crosses val="autoZero"/>
        <c:auto val="1"/>
        <c:lblAlgn val="ctr"/>
        <c:lblOffset val="100"/>
        <c:noMultiLvlLbl val="0"/>
      </c:catAx>
      <c:valAx>
        <c:axId val="2307352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1.2232755543215262E-2</c:v>
                </c:pt>
                <c:pt idx="1">
                  <c:v>0.98776724445678477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Sheet1!$B$7:$W$7</c:f>
              <c:numCache>
                <c:formatCode>General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46.878358686121793</c:v>
                </c:pt>
                <c:pt idx="18">
                  <c:v>82.352117773446608</c:v>
                </c:pt>
                <c:pt idx="19">
                  <c:v>93.397871867762731</c:v>
                </c:pt>
                <c:pt idx="20">
                  <c:v>114.16251167599761</c:v>
                </c:pt>
                <c:pt idx="21">
                  <c:v>124.07887028036677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35540864"/>
        <c:axId val="235542400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3554086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35542400"/>
        <c:crosses val="autoZero"/>
        <c:auto val="0"/>
        <c:lblAlgn val="ctr"/>
        <c:lblOffset val="100"/>
        <c:noMultiLvlLbl val="0"/>
      </c:catAx>
      <c:valAx>
        <c:axId val="235542400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35540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Hoja1!$B$2:$B$22</c:f>
              <c:numCache>
                <c:formatCode>#.##00</c:formatCode>
                <c:ptCount val="21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Hoja1!$F$2:$F$22</c:f>
              <c:numCache>
                <c:formatCode>_-* #,##0.0_-;\-* #,##0.0_-;_-* "-"??_-;_-@_-</c:formatCode>
                <c:ptCount val="21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 formatCode="#,##0.0">
                  <c:v>124.07887028036677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83712"/>
        <c:axId val="22368524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#.##00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#,#0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2368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3685248"/>
        <c:crosses val="autoZero"/>
        <c:auto val="1"/>
        <c:lblAlgn val="ctr"/>
        <c:lblOffset val="100"/>
        <c:noMultiLvlLbl val="0"/>
      </c:catAx>
      <c:valAx>
        <c:axId val="223685248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2368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Sheet2!$A$2:$A$39</c:f>
              <c:numCache>
                <c:formatCode>mmm\-yy</c:formatCode>
                <c:ptCount val="38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</c:numCache>
            </c:numRef>
          </c:cat>
          <c:val>
            <c:numRef>
              <c:f>Sheet2!$C$2:$C$39</c:f>
              <c:numCache>
                <c:formatCode>0.0%</c:formatCode>
                <c:ptCount val="38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-1.5313930438533685E-2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35688704"/>
        <c:axId val="235645952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Sheet2!$A$2:$A$39</c:f>
              <c:numCache>
                <c:formatCode>mmm\-yy</c:formatCode>
                <c:ptCount val="38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</c:numCache>
            </c:numRef>
          </c:cat>
          <c:val>
            <c:numRef>
              <c:f>Sheet2!$B$2:$B$39</c:f>
              <c:numCache>
                <c:formatCode>#,##0</c:formatCode>
                <c:ptCount val="38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642880"/>
        <c:axId val="235644416"/>
      </c:lineChart>
      <c:dateAx>
        <c:axId val="235642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s-AR"/>
          </a:p>
        </c:txPr>
        <c:crossAx val="235644416"/>
        <c:crosses val="autoZero"/>
        <c:auto val="1"/>
        <c:lblOffset val="100"/>
        <c:baseTimeUnit val="months"/>
        <c:majorUnit val="3"/>
        <c:majorTimeUnit val="months"/>
      </c:dateAx>
      <c:valAx>
        <c:axId val="2356444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42880"/>
        <c:crosses val="autoZero"/>
        <c:crossBetween val="between"/>
      </c:valAx>
      <c:valAx>
        <c:axId val="2356459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88704"/>
        <c:crosses val="max"/>
        <c:crossBetween val="between"/>
      </c:valAx>
      <c:dateAx>
        <c:axId val="2356887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35645952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46,8%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117,8%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6" y="4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6456367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6" y="6456367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4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151597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41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44607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260861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968733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18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234147"/>
            <a:chOff x="571674" y="1330647"/>
            <a:chExt cx="10738073" cy="5266791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07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5.000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4.085 participantes</a:t>
              </a:r>
            </a:p>
            <a:p>
              <a:r>
                <a:rPr lang="es-MX" sz="2638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Prevenir + Seminario web sobre Carga Térmica (SRT)</a:t>
              </a:r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9.085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50149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4.085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638398619"/>
              </p:ext>
            </p:extLst>
          </p:nvPr>
        </p:nvGraphicFramePr>
        <p:xfrm>
          <a:off x="7975748" y="3698184"/>
          <a:ext cx="11694418" cy="7068472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RIESGOS HIGIÉNICOS SOLDADURA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ESTRÉS POR CALOR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V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IBRACIONES: </a:t>
                      </a:r>
                      <a:r>
                        <a:rPr lang="es-AR" sz="3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EVALUACIÓN EXPOSICIÓN 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– AGROINDUSTRIA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PREVENCIÓN TRASTORNOS MUSCULOESQUELÉTICOS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EXPERIENCIAS SEGURIDAD Y SALUD OCUPACIONAL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ASBESTO Y SUS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PREVENCIÓN INCENDIOS - BATERÍAS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EVALUACIÓN AGENTES DE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TOTAL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HERRAMIENTAS ERGONÓMICAS </a:t>
                      </a:r>
                      <a:r>
                        <a:rPr lang="es-AR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– OPERACIONES AGRÍCOLAS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PROGRAMA ERGONOMÍA INTEGRADO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309302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CARGA TÉRMICA (SRT)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1919595156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2024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1.542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1,2%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124.513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98,8%</a:t>
            </a: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43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139.000</a:t>
            </a:r>
            <a:r>
              <a:rPr sz="9600" b="1" spc="-2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 dirty="0" err="1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 dirty="0" err="1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 dirty="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 dirty="0">
                <a:solidFill>
                  <a:srgbClr val="FFA600"/>
                </a:solidFill>
                <a:latin typeface="Calibri"/>
                <a:cs typeface="Calibri"/>
              </a:rPr>
              <a:t>oct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-2</a:t>
            </a:r>
            <a:r>
              <a:rPr lang="es-ES" sz="4100" dirty="0">
                <a:solidFill>
                  <a:srgbClr val="FFA600"/>
                </a:solidFill>
                <a:latin typeface="Calibri"/>
                <a:cs typeface="Calibri"/>
              </a:rPr>
              <a:t>4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)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47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1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2600" dirty="0">
                <a:solidFill>
                  <a:srgbClr val="383838"/>
                </a:solidFill>
                <a:latin typeface="Calibri"/>
                <a:cs typeface="Calibri"/>
              </a:rPr>
              <a:t>2023 vs. 2022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 dirty="0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 dirty="0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 dirty="0">
                <a:solidFill>
                  <a:srgbClr val="0093A6"/>
                </a:solidFill>
                <a:latin typeface="Calibri"/>
                <a:cs typeface="Calibri"/>
              </a:rPr>
              <a:t>25</a:t>
            </a:r>
            <a:r>
              <a:rPr sz="66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66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55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56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61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0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406537"/>
              </p:ext>
            </p:extLst>
          </p:nvPr>
        </p:nvGraphicFramePr>
        <p:xfrm>
          <a:off x="755652" y="2018512"/>
          <a:ext cx="18059400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020475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455248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917403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170979" y="625474"/>
            <a:ext cx="7213793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 por sector de actividad</a:t>
            </a: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90759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21032"/>
              </p:ext>
            </p:extLst>
          </p:nvPr>
        </p:nvGraphicFramePr>
        <p:xfrm>
          <a:off x="213369" y="2572603"/>
          <a:ext cx="19267788" cy="835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9" y="3387151"/>
            <a:ext cx="18584453" cy="756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Congruencia: Alzada no puede modificar el interés si no hay agravio.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.</a:t>
            </a:r>
            <a:endParaRPr lang="es-AR" sz="28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4258070743"/>
              </p:ext>
            </p:extLst>
          </p:nvPr>
        </p:nvGraphicFramePr>
        <p:xfrm>
          <a:off x="478679" y="2809875"/>
          <a:ext cx="18861834" cy="806608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63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8411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0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25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7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4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Ratificacion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caso OLIVA y FONTAINE. Art. 768 CCyC. CER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LACUADRA c/ DIRECT TV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13/08/24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80132560"/>
                  </a:ext>
                </a:extLst>
              </a:tr>
              <a:tr h="9845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Cortes Provinciales – Desde 2018 a la fecha</a:t>
            </a:r>
          </a:p>
        </p:txBody>
      </p:sp>
      <p:graphicFrame>
        <p:nvGraphicFramePr>
          <p:cNvPr id="1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47172"/>
              </p:ext>
            </p:extLst>
          </p:nvPr>
        </p:nvGraphicFramePr>
        <p:xfrm>
          <a:off x="744303" y="3095099"/>
          <a:ext cx="18524076" cy="77415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0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5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9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PROVINCIA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ADHESIÓN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PROC.</a:t>
                      </a:r>
                      <a:r>
                        <a:rPr lang="es-AR" sz="2600" baseline="0" dirty="0"/>
                        <a:t> </a:t>
                      </a:r>
                      <a:r>
                        <a:rPr lang="es-AR" sz="2600" dirty="0"/>
                        <a:t>ANTE</a:t>
                      </a:r>
                      <a:r>
                        <a:rPr lang="es-AR" sz="2600" baseline="0" dirty="0"/>
                        <a:t> CCMM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BAREMO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OTROS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CABA - CNAT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N/A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BUENOS</a:t>
                      </a:r>
                      <a:r>
                        <a:rPr lang="es-ES" sz="2600" baseline="0"/>
                        <a:t> AIRES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Competencia</a:t>
                      </a:r>
                      <a:r>
                        <a:rPr lang="es-AR" sz="2600" baseline="0"/>
                        <a:t> territorial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28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SANTA FE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Morigeración</a:t>
                      </a:r>
                      <a:r>
                        <a:rPr lang="es-AR" sz="2600" baseline="0"/>
                        <a:t> de intereses; Factores de Ponderación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CÓRDOBA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Plazo de apelación</a:t>
                      </a:r>
                      <a:r>
                        <a:rPr lang="es-AR" sz="2600" baseline="0"/>
                        <a:t> y cosa juzgada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023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MENDOZA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RIPTE</a:t>
                      </a:r>
                      <a:r>
                        <a:rPr lang="es-AR" sz="2600" baseline="0"/>
                        <a:t>; cosa juzgada; Honorarios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ENTRE RÍOS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187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CORRIENTES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Irretroactividad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MISIONES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744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SALTA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In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baseline="0" dirty="0" err="1"/>
                        <a:t>Itinere</a:t>
                      </a:r>
                      <a:r>
                        <a:rPr lang="es-ES" sz="2600" baseline="0" dirty="0"/>
                        <a:t>. </a:t>
                      </a:r>
                      <a:r>
                        <a:rPr lang="es-ES" sz="2600" dirty="0"/>
                        <a:t>Improcedencia </a:t>
                      </a:r>
                      <a:r>
                        <a:rPr lang="es-ES" sz="2600" dirty="0" err="1"/>
                        <a:t>adic</a:t>
                      </a:r>
                      <a:r>
                        <a:rPr lang="es-ES" sz="2600" dirty="0"/>
                        <a:t>.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dirty="0"/>
                        <a:t>20%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SAN</a:t>
                      </a:r>
                      <a:r>
                        <a:rPr lang="es-ES" sz="2600" baseline="0" dirty="0"/>
                        <a:t> LUIS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9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76697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4799"/>
              </p:ext>
            </p:extLst>
          </p:nvPr>
        </p:nvGraphicFramePr>
        <p:xfrm>
          <a:off x="518580" y="2631484"/>
          <a:ext cx="19025970" cy="84832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0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381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68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32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53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715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3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66691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81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8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5267</TotalTime>
  <Words>2188</Words>
  <Application>Microsoft Office PowerPoint</Application>
  <PresentationFormat>Personalizado</PresentationFormat>
  <Paragraphs>496</Paragraphs>
  <Slides>33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223</cp:revision>
  <cp:lastPrinted>2024-08-28T15:36:59Z</cp:lastPrinted>
  <dcterms:created xsi:type="dcterms:W3CDTF">2023-09-12T19:17:28Z</dcterms:created>
  <dcterms:modified xsi:type="dcterms:W3CDTF">2025-04-23T14:31:18Z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